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9"/>
  </p:notesMasterIdLst>
  <p:sldIdLst>
    <p:sldId id="273" r:id="rId5"/>
    <p:sldId id="257" r:id="rId6"/>
    <p:sldId id="264" r:id="rId7"/>
    <p:sldId id="259" r:id="rId8"/>
    <p:sldId id="263"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60" r:id="rId23"/>
    <p:sldId id="272" r:id="rId24"/>
    <p:sldId id="262" r:id="rId25"/>
    <p:sldId id="268" r:id="rId26"/>
    <p:sldId id="266"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94660"/>
  </p:normalViewPr>
  <p:slideViewPr>
    <p:cSldViewPr snapToGrid="0">
      <p:cViewPr varScale="1">
        <p:scale>
          <a:sx n="110" d="100"/>
          <a:sy n="110" d="100"/>
        </p:scale>
        <p:origin x="6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D1397-088E-428D-8037-CBDFA6AAC93B}"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3319E-8957-499E-97B4-F77E4E944142}" type="slidenum">
              <a:rPr lang="en-US" smtClean="0"/>
              <a:t>‹#›</a:t>
            </a:fld>
            <a:endParaRPr lang="en-US"/>
          </a:p>
        </p:txBody>
      </p:sp>
    </p:spTree>
    <p:extLst>
      <p:ext uri="{BB962C8B-B14F-4D97-AF65-F5344CB8AC3E}">
        <p14:creationId xmlns:p14="http://schemas.microsoft.com/office/powerpoint/2010/main" val="3540418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5151-1CD7-3BF8-13C4-EA5CA9668A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A6FAF3-0AE3-1DBC-678A-18E695CE7A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F253FD-385F-60B2-A9F7-9AA9EF43C8CA}"/>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5" name="Footer Placeholder 4">
            <a:extLst>
              <a:ext uri="{FF2B5EF4-FFF2-40B4-BE49-F238E27FC236}">
                <a16:creationId xmlns:a16="http://schemas.microsoft.com/office/drawing/2014/main" id="{7DCE24BD-63C5-F45B-87E4-631DE2EA0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566E9-AD30-7149-F50C-EC76F9D124A5}"/>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332262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D3DC-3D97-70B8-FD04-5F77E47EB3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135E6-0FE4-E8DD-6F37-F41EFC5E40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CFF72-C352-6716-49F2-951DCA2CC0B0}"/>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5" name="Footer Placeholder 4">
            <a:extLst>
              <a:ext uri="{FF2B5EF4-FFF2-40B4-BE49-F238E27FC236}">
                <a16:creationId xmlns:a16="http://schemas.microsoft.com/office/drawing/2014/main" id="{48D8B3B9-9F44-4224-CE2A-B5DF6D802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5BFB4-07D4-39A9-664F-A0D850D016CE}"/>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189209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7C0B15-61B6-7F80-B95D-5DF90FA4B8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99D1AD-0DCB-14A5-05B4-C0441FC9BD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0C089-8CB3-17D1-958E-355E50E466FA}"/>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5" name="Footer Placeholder 4">
            <a:extLst>
              <a:ext uri="{FF2B5EF4-FFF2-40B4-BE49-F238E27FC236}">
                <a16:creationId xmlns:a16="http://schemas.microsoft.com/office/drawing/2014/main" id="{434353CF-9F74-090F-05B9-6C736DFFB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7A790-A092-9DB6-D512-58CD729EF2B9}"/>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73062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956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7659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703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910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822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2911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670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3230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24F7D-E111-AB6B-63F4-D91557328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6A35C4-B319-E564-4064-6EA878FC75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AA924-18B4-A147-E5CA-26A9D59AC607}"/>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5" name="Footer Placeholder 4">
            <a:extLst>
              <a:ext uri="{FF2B5EF4-FFF2-40B4-BE49-F238E27FC236}">
                <a16:creationId xmlns:a16="http://schemas.microsoft.com/office/drawing/2014/main" id="{3B0CF2A2-E146-ACF3-D730-1F377A55C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68944-86E0-5E7A-44DE-D5A52C284652}"/>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9914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316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214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834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985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77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32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940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2485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338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349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4C1B-26FA-A0A7-BD22-52F94795E7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3EF746-9A6B-32CD-2665-BE72A2713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9E53CC-EDA1-355E-EE7C-8C15FD5872F3}"/>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5" name="Footer Placeholder 4">
            <a:extLst>
              <a:ext uri="{FF2B5EF4-FFF2-40B4-BE49-F238E27FC236}">
                <a16:creationId xmlns:a16="http://schemas.microsoft.com/office/drawing/2014/main" id="{E55BC65C-0C42-96CF-543F-1434C819A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8E874-66FB-7E39-FB16-BC83D44C332B}"/>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302850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614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677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6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95179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47796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95029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2404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48057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9045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438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A302-94E2-7BE7-32B7-30F27C61A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AEBA1-7914-DF17-DA79-2E5F10638B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C471F1-516C-12D1-0C93-02120D5A4C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0B0D52-9261-32E7-B89A-F2572E08C609}"/>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6" name="Footer Placeholder 5">
            <a:extLst>
              <a:ext uri="{FF2B5EF4-FFF2-40B4-BE49-F238E27FC236}">
                <a16:creationId xmlns:a16="http://schemas.microsoft.com/office/drawing/2014/main" id="{AA907DF8-0472-4362-D1EE-9C04A29EA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4BA44-41D6-CBF8-3F70-A5AC0B1F1BFB}"/>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396415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68016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87958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45048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22297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7355-AA9B-425A-37E2-1A254B2F46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37D27E-7998-E4FF-3C83-B787268B83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13138-072D-74E9-CCAD-255707EA7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AC06B7-5820-9FE6-6E63-1D2FE825A0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0F14B2-41B6-A71E-2AF7-2E7161A7B2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62AA8F-2F22-51AE-F2D6-9CAC2B596546}"/>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8" name="Footer Placeholder 7">
            <a:extLst>
              <a:ext uri="{FF2B5EF4-FFF2-40B4-BE49-F238E27FC236}">
                <a16:creationId xmlns:a16="http://schemas.microsoft.com/office/drawing/2014/main" id="{1BAC837B-B424-4694-F688-72E9CDBDE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975C32-ED3D-9B76-A7EB-B9A566B83056}"/>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412807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357C-D84A-DD7D-EF31-1432664628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7BD3AE-4C17-B77C-0678-609A95C7E250}"/>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4" name="Footer Placeholder 3">
            <a:extLst>
              <a:ext uri="{FF2B5EF4-FFF2-40B4-BE49-F238E27FC236}">
                <a16:creationId xmlns:a16="http://schemas.microsoft.com/office/drawing/2014/main" id="{CF78884C-6C5E-FFEC-4AA8-F3C0DB9AF2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F3CE62-2FD9-4FEC-21E6-B249516BFA2A}"/>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110546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4BE74F-05B0-404D-EBAD-C71BCC3472A8}"/>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3" name="Footer Placeholder 2">
            <a:extLst>
              <a:ext uri="{FF2B5EF4-FFF2-40B4-BE49-F238E27FC236}">
                <a16:creationId xmlns:a16="http://schemas.microsoft.com/office/drawing/2014/main" id="{9BEB231E-112F-8B2A-88DE-A9D635753C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31873F-853A-3EA5-598E-F42A0E0689C8}"/>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203092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7F50-1328-6B05-04BE-2E19A1357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EA4D0-E354-10F4-5FCE-3DDC6434AC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4A3B1F-1889-48F7-0B5F-C43FFA563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B1F31-6EE5-9BD9-AEF6-9B4D00521770}"/>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6" name="Footer Placeholder 5">
            <a:extLst>
              <a:ext uri="{FF2B5EF4-FFF2-40B4-BE49-F238E27FC236}">
                <a16:creationId xmlns:a16="http://schemas.microsoft.com/office/drawing/2014/main" id="{12CC8D46-89CA-8856-5B27-50A56F96F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EA1A5-77DB-4132-B048-DA78683763AA}"/>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284636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BD4C-4239-B373-0120-8379B94B9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BAE692-0600-60B3-9184-89779B33E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17F3BE-4ED6-C65F-FC3D-0C1B863E9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B133B5-62A4-78AC-10A8-D6AE37288C7E}"/>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6" name="Footer Placeholder 5">
            <a:extLst>
              <a:ext uri="{FF2B5EF4-FFF2-40B4-BE49-F238E27FC236}">
                <a16:creationId xmlns:a16="http://schemas.microsoft.com/office/drawing/2014/main" id="{AEA4D515-B1D4-B0CD-6B08-E3D15B2AE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1A4394-6830-3023-A498-CC638D088C5D}"/>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146517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DB3CE-6B9C-2205-2880-CA62928A0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AB6F2A-36BD-9E20-704E-59BE3A63B3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95870-1987-A6B7-0204-9EB13C7684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CB6B2-8165-4191-91FD-A0CFF2EF54B0}" type="datetimeFigureOut">
              <a:rPr lang="en-US" smtClean="0"/>
              <a:t>10/25/2023</a:t>
            </a:fld>
            <a:endParaRPr lang="en-US"/>
          </a:p>
        </p:txBody>
      </p:sp>
      <p:sp>
        <p:nvSpPr>
          <p:cNvPr id="5" name="Footer Placeholder 4">
            <a:extLst>
              <a:ext uri="{FF2B5EF4-FFF2-40B4-BE49-F238E27FC236}">
                <a16:creationId xmlns:a16="http://schemas.microsoft.com/office/drawing/2014/main" id="{E17742A2-3F02-02A2-FA51-14A1251921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16E9D4-9F0C-E2A6-F304-D66AEC22DF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3572C-A57F-42D7-A0F3-B249EEE430E0}" type="slidenum">
              <a:rPr lang="en-US" smtClean="0"/>
              <a:t>‹#›</a:t>
            </a:fld>
            <a:endParaRPr lang="en-US"/>
          </a:p>
        </p:txBody>
      </p:sp>
    </p:spTree>
    <p:extLst>
      <p:ext uri="{BB962C8B-B14F-4D97-AF65-F5344CB8AC3E}">
        <p14:creationId xmlns:p14="http://schemas.microsoft.com/office/powerpoint/2010/main" val="3434640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561612"/>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3438456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10/25/2023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1593988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19.xml.rels><?xml version="1.0" encoding="UTF-8" standalone="yes"?>
<Relationships xmlns="http://schemas.openxmlformats.org/package/2006/relationships"><Relationship Id="rId3" Type="http://schemas.openxmlformats.org/officeDocument/2006/relationships/hyperlink" Target="https://hoc10.vn/doc-sach/tieng-viet-3-tap-1/1/134/84/" TargetMode="External"/><Relationship Id="rId2" Type="http://schemas.openxmlformats.org/officeDocument/2006/relationships/image" Target="../media/image3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3-tap-1/1/134/83/"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hyperlink" Target="https://hoc10.vn/doc-sach/tieng-viet-3-tap-1/1/134/83/" TargetMode="External"/><Relationship Id="rId2" Type="http://schemas.openxmlformats.org/officeDocument/2006/relationships/image" Target="../media/image4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49.jpg"/><Relationship Id="rId1" Type="http://schemas.openxmlformats.org/officeDocument/2006/relationships/slideLayout" Target="../slideLayouts/slideLayout33.xml"/><Relationship Id="rId6" Type="http://schemas.openxmlformats.org/officeDocument/2006/relationships/image" Target="../media/image51.png"/><Relationship Id="rId5" Type="http://schemas.microsoft.com/office/2007/relationships/hdphoto" Target="../media/hdphoto2.wdp"/><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3-tap-1/1/134/83/"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youtu.be/uS1_bYcgI9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453354" y="1781443"/>
            <a:ext cx="13235781"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a:ln>
                  <a:noFill/>
                </a:ln>
                <a:solidFill>
                  <a:srgbClr val="002060"/>
                </a:solidFill>
                <a:effectLst/>
                <a:uLnTx/>
                <a:uFillTx/>
                <a:latin typeface="UTM Avo" panose="02040603050506020204" pitchFamily="18" charset="0"/>
                <a:cs typeface="Calibri"/>
                <a:sym typeface="Calibri"/>
              </a:rPr>
              <a:t>Tuần 12</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a:ln>
                  <a:noFill/>
                </a:ln>
                <a:solidFill>
                  <a:srgbClr val="FF0000"/>
                </a:solidFill>
                <a:effectLst/>
                <a:uLnTx/>
                <a:uFillTx/>
                <a:latin typeface="UTM Avo" panose="02040603050506020204" pitchFamily="18" charset="0"/>
                <a:cs typeface="Arial" panose="020B0604020202020204" pitchFamily="34" charset="0"/>
                <a:sym typeface="Calibri"/>
              </a:rPr>
              <a:t>Kể chuyện</a:t>
            </a:r>
            <a:r>
              <a:rPr kumimoji="0" lang="en-US" sz="5200" b="1" i="0" u="none" strike="noStrike" kern="0" cap="none" spc="0" normalizeH="0" baseline="0" noProof="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vi-VN" sz="5200" b="1" i="0" u="none" strike="noStrike" kern="0" cap="none" spc="0" normalizeH="0" baseline="0" noProof="0">
                <a:ln>
                  <a:noFill/>
                </a:ln>
                <a:solidFill>
                  <a:srgbClr val="FF0000"/>
                </a:solidFill>
                <a:effectLst/>
                <a:uLnTx/>
                <a:uFillTx/>
                <a:latin typeface="UTM Avo" panose="02040603050506020204" pitchFamily="18" charset="0"/>
                <a:cs typeface="Arial" panose="020B0604020202020204" pitchFamily="34" charset="0"/>
                <a:sym typeface="Calibri"/>
              </a:rPr>
              <a:t>Chiếc gương</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3" name="TextBox 2">
            <a:extLst>
              <a:ext uri="{FF2B5EF4-FFF2-40B4-BE49-F238E27FC236}">
                <a16:creationId xmlns:a16="http://schemas.microsoft.com/office/drawing/2014/main" id="{5DD7D905-B160-9B0E-1056-0CB3C360A46E}"/>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3</a:t>
            </a:r>
          </a:p>
        </p:txBody>
      </p:sp>
      <p:sp>
        <p:nvSpPr>
          <p:cNvPr id="4" name="Rectangle 3">
            <a:extLst>
              <a:ext uri="{FF2B5EF4-FFF2-40B4-BE49-F238E27FC236}">
                <a16:creationId xmlns:a16="http://schemas.microsoft.com/office/drawing/2014/main" id="{EF792873-23C6-749E-47EF-82B3AF5881C2}"/>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1B220E-3622-D2BA-6887-463055FBA1E0}"/>
              </a:ext>
            </a:extLst>
          </p:cNvPr>
          <p:cNvSpPr/>
          <p:nvPr/>
        </p:nvSpPr>
        <p:spPr>
          <a:xfrm>
            <a:off x="3400074" y="1719488"/>
            <a:ext cx="5296021" cy="485579"/>
          </a:xfrm>
          <a:prstGeom prst="rect">
            <a:avLst/>
          </a:prstGeom>
          <a:solidFill>
            <a:schemeClr val="accent2"/>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chemeClr val="bg1"/>
                </a:solidFill>
                <a:latin typeface="UTM Avo" panose="02040603050506020204" pitchFamily="18" charset="0"/>
                <a:cs typeface="Arial" panose="020B0604020202020204" pitchFamily="34" charset="0"/>
              </a:rPr>
              <a:t>Giải</a:t>
            </a:r>
            <a:r>
              <a:rPr lang="en-US" sz="2000" b="1" dirty="0">
                <a:solidFill>
                  <a:schemeClr val="bg1"/>
                </a:solidFill>
                <a:latin typeface="UTM Avo" panose="02040603050506020204" pitchFamily="18" charset="0"/>
                <a:cs typeface="Arial" panose="020B0604020202020204" pitchFamily="34" charset="0"/>
              </a:rPr>
              <a:t> </a:t>
            </a:r>
            <a:r>
              <a:rPr lang="en-US" sz="2000" b="1" dirty="0" err="1">
                <a:solidFill>
                  <a:schemeClr val="bg1"/>
                </a:solidFill>
                <a:latin typeface="UTM Avo" panose="02040603050506020204" pitchFamily="18" charset="0"/>
                <a:cs typeface="Arial" panose="020B0604020202020204" pitchFamily="34" charset="0"/>
              </a:rPr>
              <a:t>nghĩa</a:t>
            </a:r>
            <a:r>
              <a:rPr lang="en-US" sz="2000" b="1" dirty="0">
                <a:solidFill>
                  <a:schemeClr val="bg1"/>
                </a:solidFill>
                <a:latin typeface="UTM Avo" panose="02040603050506020204" pitchFamily="18" charset="0"/>
                <a:cs typeface="Arial" panose="020B0604020202020204" pitchFamily="34" charset="0"/>
              </a:rPr>
              <a:t> </a:t>
            </a:r>
            <a:r>
              <a:rPr lang="en-US" sz="2000" b="1" dirty="0" err="1">
                <a:solidFill>
                  <a:schemeClr val="bg1"/>
                </a:solidFill>
                <a:latin typeface="UTM Avo" panose="02040603050506020204" pitchFamily="18" charset="0"/>
                <a:cs typeface="Arial" panose="020B0604020202020204" pitchFamily="34" charset="0"/>
              </a:rPr>
              <a:t>từ</a:t>
            </a:r>
            <a:r>
              <a:rPr lang="en-US" sz="2000" b="1" dirty="0">
                <a:solidFill>
                  <a:schemeClr val="bg1"/>
                </a:solidFill>
                <a:latin typeface="UTM Avo" panose="02040603050506020204" pitchFamily="18" charset="0"/>
                <a:cs typeface="Arial" panose="020B0604020202020204" pitchFamily="34" charset="0"/>
              </a:rPr>
              <a:t> </a:t>
            </a:r>
            <a:r>
              <a:rPr lang="en-US" sz="2000" b="1" dirty="0" err="1">
                <a:solidFill>
                  <a:schemeClr val="bg1"/>
                </a:solidFill>
                <a:latin typeface="UTM Avo" panose="02040603050506020204" pitchFamily="18" charset="0"/>
                <a:cs typeface="Arial" panose="020B0604020202020204" pitchFamily="34" charset="0"/>
              </a:rPr>
              <a:t>khó</a:t>
            </a:r>
            <a:endParaRPr lang="en-US" sz="2000" b="1" dirty="0">
              <a:solidFill>
                <a:schemeClr val="bg1"/>
              </a:solidFill>
              <a:latin typeface="UTM Avo" panose="02040603050506020204" pitchFamily="18" charset="0"/>
              <a:cs typeface="Arial" panose="020B0604020202020204" pitchFamily="34" charset="0"/>
            </a:endParaRPr>
          </a:p>
        </p:txBody>
      </p:sp>
      <p:pic>
        <p:nvPicPr>
          <p:cNvPr id="6" name="Picture 2">
            <a:extLst>
              <a:ext uri="{FF2B5EF4-FFF2-40B4-BE49-F238E27FC236}">
                <a16:creationId xmlns:a16="http://schemas.microsoft.com/office/drawing/2014/main" id="{04BC90A0-6607-C6F3-A549-4BB5BAF6F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0833">
            <a:off x="425348" y="2345806"/>
            <a:ext cx="3045893" cy="1775898"/>
          </a:xfrm>
          <a:prstGeom prst="rect">
            <a:avLst/>
          </a:prstGeom>
        </p:spPr>
      </p:pic>
      <p:pic>
        <p:nvPicPr>
          <p:cNvPr id="7" name="Picture 2">
            <a:extLst>
              <a:ext uri="{FF2B5EF4-FFF2-40B4-BE49-F238E27FC236}">
                <a16:creationId xmlns:a16="http://schemas.microsoft.com/office/drawing/2014/main" id="{AAB1FEC6-5E31-F11E-20EE-290659F22E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0833">
            <a:off x="3356880" y="4560219"/>
            <a:ext cx="5478241" cy="2151566"/>
          </a:xfrm>
          <a:prstGeom prst="rect">
            <a:avLst/>
          </a:prstGeom>
        </p:spPr>
      </p:pic>
      <p:sp>
        <p:nvSpPr>
          <p:cNvPr id="9" name="TextBox 8">
            <a:extLst>
              <a:ext uri="{FF2B5EF4-FFF2-40B4-BE49-F238E27FC236}">
                <a16:creationId xmlns:a16="http://schemas.microsoft.com/office/drawing/2014/main" id="{2CA8E34C-D6AE-97CB-DBE7-8ED03DD90C5D}"/>
              </a:ext>
            </a:extLst>
          </p:cNvPr>
          <p:cNvSpPr txBox="1"/>
          <p:nvPr/>
        </p:nvSpPr>
        <p:spPr>
          <a:xfrm>
            <a:off x="353865" y="2618876"/>
            <a:ext cx="3086180" cy="1326197"/>
          </a:xfrm>
          <a:prstGeom prst="rect">
            <a:avLst/>
          </a:prstGeom>
          <a:noFill/>
        </p:spPr>
        <p:txBody>
          <a:bodyPr wrap="square" rtlCol="0">
            <a:spAutoFit/>
          </a:bodyPr>
          <a:lstStyle/>
          <a:p>
            <a:pPr algn="ctr">
              <a:lnSpc>
                <a:spcPct val="150000"/>
              </a:lnSpc>
            </a:pPr>
            <a:r>
              <a:rPr lang="nl-NL" sz="2000" b="1">
                <a:solidFill>
                  <a:schemeClr val="accent2">
                    <a:lumMod val="75000"/>
                  </a:schemeClr>
                </a:solidFill>
                <a:effectLst/>
                <a:latin typeface="UTM Avo" panose="02040603050506020204" pitchFamily="18" charset="0"/>
                <a:ea typeface="Calibri" panose="020F0502020204030204" pitchFamily="34" charset="0"/>
                <a:cs typeface="Arial" panose="020B0604020202020204" pitchFamily="34" charset="0"/>
              </a:rPr>
              <a:t>Ê-đi-xơn:</a:t>
            </a:r>
            <a:r>
              <a:rPr lang="nl-NL" sz="2000">
                <a:solidFill>
                  <a:schemeClr val="accent2">
                    <a:lumMod val="75000"/>
                  </a:schemeClr>
                </a:solidFill>
                <a:effectLst/>
                <a:latin typeface="UTM Avo" panose="02040603050506020204" pitchFamily="18" charset="0"/>
                <a:ea typeface="Calibri" panose="020F0502020204030204" pitchFamily="34" charset="0"/>
                <a:cs typeface="Arial" panose="020B0604020202020204" pitchFamily="34" charset="0"/>
              </a:rPr>
              <a:t> </a:t>
            </a:r>
            <a:endParaRPr lang="nl-NL" sz="2000" dirty="0">
              <a:solidFill>
                <a:schemeClr val="accent2">
                  <a:lumMod val="75000"/>
                </a:schemeClr>
              </a:solidFill>
              <a:effectLst/>
              <a:latin typeface="UTM Avo" panose="02040603050506020204" pitchFamily="18" charset="0"/>
              <a:ea typeface="Calibri" panose="020F0502020204030204" pitchFamily="34" charset="0"/>
              <a:cs typeface="Arial" panose="020B0604020202020204" pitchFamily="34" charset="0"/>
            </a:endParaRPr>
          </a:p>
          <a:p>
            <a:pPr algn="ctr">
              <a:lnSpc>
                <a:spcPct val="150000"/>
              </a:lnSpc>
            </a:pPr>
            <a:r>
              <a:rPr lang="nl-NL" dirty="0">
                <a:solidFill>
                  <a:srgbClr val="000000"/>
                </a:solidFill>
                <a:effectLst/>
                <a:latin typeface="UTM Avo" panose="02040603050506020204" pitchFamily="18" charset="0"/>
                <a:ea typeface="Calibri" panose="020F0502020204030204" pitchFamily="34" charset="0"/>
                <a:cs typeface="Arial" panose="020B0604020202020204" pitchFamily="34" charset="0"/>
              </a:rPr>
              <a:t>một nhà sáng chế nổi tiếng trên thế giới.</a:t>
            </a:r>
            <a:endParaRPr lang="en-US" dirty="0">
              <a:latin typeface="UTM Avo" panose="02040603050506020204" pitchFamily="18" charset="0"/>
              <a:cs typeface="Arial" panose="020B0604020202020204" pitchFamily="34" charset="0"/>
            </a:endParaRPr>
          </a:p>
        </p:txBody>
      </p:sp>
      <p:sp>
        <p:nvSpPr>
          <p:cNvPr id="13" name="TextBox 12">
            <a:extLst>
              <a:ext uri="{FF2B5EF4-FFF2-40B4-BE49-F238E27FC236}">
                <a16:creationId xmlns:a16="http://schemas.microsoft.com/office/drawing/2014/main" id="{95A0419E-98C8-A2FA-3E04-E4FC785A7811}"/>
              </a:ext>
            </a:extLst>
          </p:cNvPr>
          <p:cNvSpPr txBox="1"/>
          <p:nvPr/>
        </p:nvSpPr>
        <p:spPr>
          <a:xfrm>
            <a:off x="3464711" y="4775427"/>
            <a:ext cx="5168796" cy="1781321"/>
          </a:xfrm>
          <a:prstGeom prst="rect">
            <a:avLst/>
          </a:prstGeom>
          <a:noFill/>
        </p:spPr>
        <p:txBody>
          <a:bodyPr wrap="square" rtlCol="0">
            <a:spAutoFit/>
          </a:bodyPr>
          <a:lstStyle/>
          <a:p>
            <a:pPr algn="ctr">
              <a:lnSpc>
                <a:spcPct val="150000"/>
              </a:lnSpc>
            </a:pPr>
            <a:r>
              <a:rPr lang="nl-NL" sz="2000" b="1">
                <a:solidFill>
                  <a:schemeClr val="accent2">
                    <a:lumMod val="75000"/>
                  </a:schemeClr>
                </a:solidFill>
                <a:effectLst/>
                <a:latin typeface="UTM Avo" panose="02040603050506020204" pitchFamily="18" charset="0"/>
                <a:ea typeface="Calibri" panose="020F0502020204030204" pitchFamily="34" charset="0"/>
                <a:cs typeface="Arial" panose="020B0604020202020204" pitchFamily="34" charset="0"/>
              </a:rPr>
              <a:t>Ruột thừa: </a:t>
            </a:r>
            <a:endParaRPr lang="nl-NL" sz="2000" b="1" dirty="0">
              <a:solidFill>
                <a:schemeClr val="accent2">
                  <a:lumMod val="75000"/>
                </a:schemeClr>
              </a:solidFill>
              <a:effectLst/>
              <a:latin typeface="UTM Avo" panose="02040603050506020204" pitchFamily="18" charset="0"/>
              <a:ea typeface="Calibri" panose="020F0502020204030204" pitchFamily="34" charset="0"/>
              <a:cs typeface="Arial" panose="020B0604020202020204" pitchFamily="34" charset="0"/>
            </a:endParaRPr>
          </a:p>
          <a:p>
            <a:pPr algn="ctr">
              <a:lnSpc>
                <a:spcPct val="150000"/>
              </a:lnSpc>
            </a:pPr>
            <a:r>
              <a:rPr lang="nl-NL" dirty="0">
                <a:solidFill>
                  <a:srgbClr val="000000"/>
                </a:solidFill>
                <a:effectLst/>
                <a:latin typeface="UTM Avo" panose="02040603050506020204" pitchFamily="18" charset="0"/>
                <a:ea typeface="Calibri" panose="020F0502020204030204" pitchFamily="34" charset="0"/>
                <a:cs typeface="Arial" panose="020B0604020202020204" pitchFamily="34" charset="0"/>
              </a:rPr>
              <a:t>mẩu ruột nhỏ hình giun chìa ra ở trên ruột già, nếu bị viêm mà không mổ kịp thời thì có thể nguy hiểm đến tính mạng</a:t>
            </a: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a:t>
            </a:r>
            <a:endParaRPr lang="en-US" sz="2000" dirty="0">
              <a:latin typeface="UTM Avo" panose="02040603050506020204" pitchFamily="18" charset="0"/>
              <a:cs typeface="Arial" panose="020B0604020202020204" pitchFamily="34" charset="0"/>
            </a:endParaRPr>
          </a:p>
        </p:txBody>
      </p:sp>
      <p:pic>
        <p:nvPicPr>
          <p:cNvPr id="16" name="Picture 4" descr="Ruột thừa nằm ở bên nào? Chức năng của ruột thừa | Vinmec">
            <a:extLst>
              <a:ext uri="{FF2B5EF4-FFF2-40B4-BE49-F238E27FC236}">
                <a16:creationId xmlns:a16="http://schemas.microsoft.com/office/drawing/2014/main" id="{C95932EE-572F-9C47-56E9-8D17EEC0CA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775"/>
          <a:stretch/>
        </p:blipFill>
        <p:spPr bwMode="auto">
          <a:xfrm>
            <a:off x="4540370" y="2463612"/>
            <a:ext cx="3111259" cy="19097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62220DF-39F0-1652-8919-B0359DEF1C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8" y="3951405"/>
            <a:ext cx="3422642" cy="2201745"/>
          </a:xfrm>
          <a:prstGeom prst="rect">
            <a:avLst/>
          </a:prstGeom>
        </p:spPr>
      </p:pic>
      <p:pic>
        <p:nvPicPr>
          <p:cNvPr id="18" name="Picture 2">
            <a:extLst>
              <a:ext uri="{FF2B5EF4-FFF2-40B4-BE49-F238E27FC236}">
                <a16:creationId xmlns:a16="http://schemas.microsoft.com/office/drawing/2014/main" id="{DB20325B-3989-4FE1-C00B-4F9F46A774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0833">
            <a:off x="9004806" y="2340668"/>
            <a:ext cx="2775845" cy="1775898"/>
          </a:xfrm>
          <a:prstGeom prst="rect">
            <a:avLst/>
          </a:prstGeom>
        </p:spPr>
      </p:pic>
      <p:sp>
        <p:nvSpPr>
          <p:cNvPr id="20" name="TextBox 19">
            <a:extLst>
              <a:ext uri="{FF2B5EF4-FFF2-40B4-BE49-F238E27FC236}">
                <a16:creationId xmlns:a16="http://schemas.microsoft.com/office/drawing/2014/main" id="{D6141CD5-5052-1F90-8D01-BAF3D24DB958}"/>
              </a:ext>
            </a:extLst>
          </p:cNvPr>
          <p:cNvSpPr txBox="1"/>
          <p:nvPr/>
        </p:nvSpPr>
        <p:spPr>
          <a:xfrm>
            <a:off x="9291783" y="2613726"/>
            <a:ext cx="2226650" cy="1326197"/>
          </a:xfrm>
          <a:prstGeom prst="rect">
            <a:avLst/>
          </a:prstGeom>
          <a:noFill/>
        </p:spPr>
        <p:txBody>
          <a:bodyPr wrap="square" rtlCol="0">
            <a:spAutoFit/>
          </a:bodyPr>
          <a:lstStyle/>
          <a:p>
            <a:pPr algn="ctr">
              <a:lnSpc>
                <a:spcPct val="150000"/>
              </a:lnSpc>
            </a:pPr>
            <a:r>
              <a:rPr lang="nl-NL" sz="2000" b="1">
                <a:solidFill>
                  <a:schemeClr val="accent2">
                    <a:lumMod val="75000"/>
                  </a:schemeClr>
                </a:solidFill>
                <a:effectLst/>
                <a:latin typeface="UTM Avo" panose="02040603050506020204" pitchFamily="18" charset="0"/>
                <a:ea typeface="Calibri" panose="020F0502020204030204" pitchFamily="34" charset="0"/>
                <a:cs typeface="Arial" panose="020B0604020202020204" pitchFamily="34" charset="0"/>
              </a:rPr>
              <a:t>Sắt tây</a:t>
            </a:r>
            <a:r>
              <a:rPr lang="nl-NL" sz="2000" b="1" dirty="0">
                <a:solidFill>
                  <a:schemeClr val="accent2">
                    <a:lumMod val="75000"/>
                  </a:schemeClr>
                </a:solidFill>
                <a:latin typeface="UTM Avo" panose="02040603050506020204" pitchFamily="18" charset="0"/>
                <a:ea typeface="Calibri" panose="020F0502020204030204" pitchFamily="34" charset="0"/>
                <a:cs typeface="Arial" panose="020B0604020202020204" pitchFamily="34" charset="0"/>
              </a:rPr>
              <a:t>:</a:t>
            </a:r>
            <a:endParaRPr lang="nl-NL" sz="2000" b="1" dirty="0">
              <a:solidFill>
                <a:schemeClr val="accent2">
                  <a:lumMod val="75000"/>
                </a:schemeClr>
              </a:solidFill>
              <a:effectLst/>
              <a:latin typeface="UTM Avo" panose="02040603050506020204" pitchFamily="18" charset="0"/>
              <a:ea typeface="Calibri" panose="020F0502020204030204" pitchFamily="34" charset="0"/>
              <a:cs typeface="Arial" panose="020B0604020202020204" pitchFamily="34" charset="0"/>
            </a:endParaRPr>
          </a:p>
          <a:p>
            <a:pPr algn="ctr">
              <a:lnSpc>
                <a:spcPct val="150000"/>
              </a:lnSpc>
            </a:pPr>
            <a:r>
              <a:rPr lang="nl-NL" dirty="0">
                <a:solidFill>
                  <a:srgbClr val="000000"/>
                </a:solidFill>
                <a:effectLst/>
                <a:latin typeface="UTM Avo" panose="02040603050506020204" pitchFamily="18" charset="0"/>
                <a:ea typeface="Calibri" panose="020F0502020204030204" pitchFamily="34" charset="0"/>
                <a:cs typeface="Arial" panose="020B0604020202020204" pitchFamily="34" charset="0"/>
              </a:rPr>
              <a:t>thép lá, mềm, tráng mạ thiếc. </a:t>
            </a:r>
            <a:endParaRPr lang="en-US" dirty="0">
              <a:latin typeface="UTM Avo" panose="02040603050506020204" pitchFamily="18" charset="0"/>
              <a:cs typeface="Arial" panose="020B0604020202020204" pitchFamily="34" charset="0"/>
            </a:endParaRPr>
          </a:p>
        </p:txBody>
      </p:sp>
      <p:pic>
        <p:nvPicPr>
          <p:cNvPr id="21" name="Picture 20">
            <a:extLst>
              <a:ext uri="{FF2B5EF4-FFF2-40B4-BE49-F238E27FC236}">
                <a16:creationId xmlns:a16="http://schemas.microsoft.com/office/drawing/2014/main" id="{CC4413E9-6E28-2B98-9901-58BC6BCA99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8191" y="4493956"/>
            <a:ext cx="3230162" cy="1938097"/>
          </a:xfrm>
          <a:prstGeom prst="rect">
            <a:avLst/>
          </a:prstGeom>
        </p:spPr>
      </p:pic>
    </p:spTree>
    <p:extLst>
      <p:ext uri="{BB962C8B-B14F-4D97-AF65-F5344CB8AC3E}">
        <p14:creationId xmlns:p14="http://schemas.microsoft.com/office/powerpoint/2010/main" val="244081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anim calcmode="lin" valueType="num">
                                      <p:cBhvr>
                                        <p:cTn id="40" dur="500" fill="hold"/>
                                        <p:tgtEl>
                                          <p:spTgt spid="7"/>
                                        </p:tgtEl>
                                        <p:attrNameLst>
                                          <p:attrName>ppt_x</p:attrName>
                                        </p:attrNameLst>
                                      </p:cBhvr>
                                      <p:tavLst>
                                        <p:tav tm="0">
                                          <p:val>
                                            <p:strVal val="#ppt_x"/>
                                          </p:val>
                                        </p:tav>
                                        <p:tav tm="100000">
                                          <p:val>
                                            <p:strVal val="#ppt_x"/>
                                          </p:val>
                                        </p:tav>
                                      </p:tavLst>
                                    </p:anim>
                                    <p:anim calcmode="lin" valueType="num">
                                      <p:cBhvr>
                                        <p:cTn id="4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anim calcmode="lin" valueType="num">
                                      <p:cBhvr>
                                        <p:cTn id="47" dur="500" fill="hold"/>
                                        <p:tgtEl>
                                          <p:spTgt spid="20"/>
                                        </p:tgtEl>
                                        <p:attrNameLst>
                                          <p:attrName>ppt_x</p:attrName>
                                        </p:attrNameLst>
                                      </p:cBhvr>
                                      <p:tavLst>
                                        <p:tav tm="0">
                                          <p:val>
                                            <p:strVal val="#ppt_x"/>
                                          </p:val>
                                        </p:tav>
                                        <p:tav tm="100000">
                                          <p:val>
                                            <p:strVal val="#ppt_x"/>
                                          </p:val>
                                        </p:tav>
                                      </p:tavLst>
                                    </p:anim>
                                    <p:anim calcmode="lin" valueType="num">
                                      <p:cBhvr>
                                        <p:cTn id="48" dur="500" fill="hold"/>
                                        <p:tgtEl>
                                          <p:spTgt spid="20"/>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anim calcmode="lin" valueType="num">
                                      <p:cBhvr>
                                        <p:cTn id="52" dur="500" fill="hold"/>
                                        <p:tgtEl>
                                          <p:spTgt spid="18"/>
                                        </p:tgtEl>
                                        <p:attrNameLst>
                                          <p:attrName>ppt_x</p:attrName>
                                        </p:attrNameLst>
                                      </p:cBhvr>
                                      <p:tavLst>
                                        <p:tav tm="0">
                                          <p:val>
                                            <p:strVal val="#ppt_x"/>
                                          </p:val>
                                        </p:tav>
                                        <p:tav tm="100000">
                                          <p:val>
                                            <p:strVal val="#ppt_x"/>
                                          </p:val>
                                        </p:tav>
                                      </p:tavLst>
                                    </p:anim>
                                    <p:anim calcmode="lin" valueType="num">
                                      <p:cBhvr>
                                        <p:cTn id="53" dur="5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3"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1B220E-3622-D2BA-6887-463055FBA1E0}"/>
              </a:ext>
            </a:extLst>
          </p:cNvPr>
          <p:cNvSpPr/>
          <p:nvPr/>
        </p:nvSpPr>
        <p:spPr>
          <a:xfrm>
            <a:off x="3400074" y="1719488"/>
            <a:ext cx="5296021" cy="485579"/>
          </a:xfrm>
          <a:prstGeom prst="rect">
            <a:avLst/>
          </a:prstGeom>
          <a:solidFill>
            <a:schemeClr val="accent2"/>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chemeClr val="bg1"/>
                </a:solidFill>
                <a:latin typeface="UTM Avo" panose="02040603050506020204" pitchFamily="18" charset="0"/>
                <a:cs typeface="Arial" panose="020B0604020202020204" pitchFamily="34" charset="0"/>
              </a:rPr>
              <a:t>Giải</a:t>
            </a:r>
            <a:r>
              <a:rPr lang="en-US" sz="2000" b="1" dirty="0">
                <a:solidFill>
                  <a:schemeClr val="bg1"/>
                </a:solidFill>
                <a:latin typeface="UTM Avo" panose="02040603050506020204" pitchFamily="18" charset="0"/>
                <a:cs typeface="Arial" panose="020B0604020202020204" pitchFamily="34" charset="0"/>
              </a:rPr>
              <a:t> </a:t>
            </a:r>
            <a:r>
              <a:rPr lang="en-US" sz="2000" b="1" dirty="0" err="1">
                <a:solidFill>
                  <a:schemeClr val="bg1"/>
                </a:solidFill>
                <a:latin typeface="UTM Avo" panose="02040603050506020204" pitchFamily="18" charset="0"/>
                <a:cs typeface="Arial" panose="020B0604020202020204" pitchFamily="34" charset="0"/>
              </a:rPr>
              <a:t>nghĩa</a:t>
            </a:r>
            <a:r>
              <a:rPr lang="en-US" sz="2000" b="1" dirty="0">
                <a:solidFill>
                  <a:schemeClr val="bg1"/>
                </a:solidFill>
                <a:latin typeface="UTM Avo" panose="02040603050506020204" pitchFamily="18" charset="0"/>
                <a:cs typeface="Arial" panose="020B0604020202020204" pitchFamily="34" charset="0"/>
              </a:rPr>
              <a:t> </a:t>
            </a:r>
            <a:r>
              <a:rPr lang="en-US" sz="2000" b="1" dirty="0" err="1">
                <a:solidFill>
                  <a:schemeClr val="bg1"/>
                </a:solidFill>
                <a:latin typeface="UTM Avo" panose="02040603050506020204" pitchFamily="18" charset="0"/>
                <a:cs typeface="Arial" panose="020B0604020202020204" pitchFamily="34" charset="0"/>
              </a:rPr>
              <a:t>từ</a:t>
            </a:r>
            <a:r>
              <a:rPr lang="en-US" sz="2000" b="1" dirty="0">
                <a:solidFill>
                  <a:schemeClr val="bg1"/>
                </a:solidFill>
                <a:latin typeface="UTM Avo" panose="02040603050506020204" pitchFamily="18" charset="0"/>
                <a:cs typeface="Arial" panose="020B0604020202020204" pitchFamily="34" charset="0"/>
              </a:rPr>
              <a:t> </a:t>
            </a:r>
            <a:r>
              <a:rPr lang="en-US" sz="2000" b="1" dirty="0" err="1">
                <a:solidFill>
                  <a:schemeClr val="bg1"/>
                </a:solidFill>
                <a:latin typeface="UTM Avo" panose="02040603050506020204" pitchFamily="18" charset="0"/>
                <a:cs typeface="Arial" panose="020B0604020202020204" pitchFamily="34" charset="0"/>
              </a:rPr>
              <a:t>khó</a:t>
            </a:r>
            <a:endParaRPr lang="en-US" sz="2000" b="1" dirty="0">
              <a:solidFill>
                <a:schemeClr val="bg1"/>
              </a:solidFill>
              <a:latin typeface="UTM Avo" panose="02040603050506020204" pitchFamily="18" charset="0"/>
              <a:cs typeface="Arial" panose="020B0604020202020204" pitchFamily="34" charset="0"/>
            </a:endParaRPr>
          </a:p>
        </p:txBody>
      </p:sp>
      <p:pic>
        <p:nvPicPr>
          <p:cNvPr id="6" name="Picture 2">
            <a:extLst>
              <a:ext uri="{FF2B5EF4-FFF2-40B4-BE49-F238E27FC236}">
                <a16:creationId xmlns:a16="http://schemas.microsoft.com/office/drawing/2014/main" id="{04BC90A0-6607-C6F3-A549-4BB5BAF6F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0833">
            <a:off x="539648" y="2402957"/>
            <a:ext cx="3045893" cy="1775898"/>
          </a:xfrm>
          <a:prstGeom prst="rect">
            <a:avLst/>
          </a:prstGeom>
        </p:spPr>
      </p:pic>
      <p:pic>
        <p:nvPicPr>
          <p:cNvPr id="7" name="Picture 2">
            <a:extLst>
              <a:ext uri="{FF2B5EF4-FFF2-40B4-BE49-F238E27FC236}">
                <a16:creationId xmlns:a16="http://schemas.microsoft.com/office/drawing/2014/main" id="{AAB1FEC6-5E31-F11E-20EE-290659F22E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0833">
            <a:off x="4044255" y="4617817"/>
            <a:ext cx="4332090" cy="1889104"/>
          </a:xfrm>
          <a:prstGeom prst="rect">
            <a:avLst/>
          </a:prstGeom>
        </p:spPr>
      </p:pic>
      <p:sp>
        <p:nvSpPr>
          <p:cNvPr id="9" name="TextBox 8">
            <a:extLst>
              <a:ext uri="{FF2B5EF4-FFF2-40B4-BE49-F238E27FC236}">
                <a16:creationId xmlns:a16="http://schemas.microsoft.com/office/drawing/2014/main" id="{2CA8E34C-D6AE-97CB-DBE7-8ED03DD90C5D}"/>
              </a:ext>
            </a:extLst>
          </p:cNvPr>
          <p:cNvSpPr txBox="1"/>
          <p:nvPr/>
        </p:nvSpPr>
        <p:spPr>
          <a:xfrm>
            <a:off x="468165" y="2676027"/>
            <a:ext cx="3086180" cy="1194173"/>
          </a:xfrm>
          <a:prstGeom prst="rect">
            <a:avLst/>
          </a:prstGeom>
          <a:noFill/>
        </p:spPr>
        <p:txBody>
          <a:bodyPr wrap="square" rtlCol="0">
            <a:spAutoFit/>
          </a:bodyPr>
          <a:lstStyle/>
          <a:p>
            <a:pPr algn="ctr">
              <a:lnSpc>
                <a:spcPct val="150000"/>
              </a:lnSpc>
            </a:pPr>
            <a:r>
              <a:rPr lang="nl-NL" b="1">
                <a:solidFill>
                  <a:schemeClr val="accent2">
                    <a:lumMod val="75000"/>
                  </a:schemeClr>
                </a:solidFill>
                <a:latin typeface="UTM Avo" panose="02040603050506020204" pitchFamily="18" charset="0"/>
                <a:ea typeface="Calibri" panose="020F0502020204030204" pitchFamily="34" charset="0"/>
                <a:cs typeface="Arial" panose="020B0604020202020204" pitchFamily="34" charset="0"/>
              </a:rPr>
              <a:t>Tiệm tạp hóa:</a:t>
            </a:r>
          </a:p>
          <a:p>
            <a:pPr algn="ctr">
              <a:lnSpc>
                <a:spcPct val="150000"/>
              </a:lnSpc>
            </a:pPr>
            <a:r>
              <a:rPr lang="vi-VN" sz="1600">
                <a:solidFill>
                  <a:srgbClr val="000000"/>
                </a:solidFill>
                <a:latin typeface="UTM Avo" panose="02040603050506020204" pitchFamily="18" charset="0"/>
                <a:ea typeface="Calibri" panose="020F0502020204030204" pitchFamily="34" charset="0"/>
                <a:cs typeface="Arial" panose="020B0604020202020204" pitchFamily="34" charset="0"/>
              </a:rPr>
              <a:t>cửa hàng nhỏ, bán đồ lặt vặt thường dùng hằng ngày. </a:t>
            </a:r>
          </a:p>
        </p:txBody>
      </p:sp>
      <p:sp>
        <p:nvSpPr>
          <p:cNvPr id="13" name="TextBox 12">
            <a:extLst>
              <a:ext uri="{FF2B5EF4-FFF2-40B4-BE49-F238E27FC236}">
                <a16:creationId xmlns:a16="http://schemas.microsoft.com/office/drawing/2014/main" id="{95A0419E-98C8-A2FA-3E04-E4FC785A7811}"/>
              </a:ext>
            </a:extLst>
          </p:cNvPr>
          <p:cNvSpPr txBox="1"/>
          <p:nvPr/>
        </p:nvSpPr>
        <p:spPr>
          <a:xfrm>
            <a:off x="4114203" y="4832578"/>
            <a:ext cx="4087387" cy="1326197"/>
          </a:xfrm>
          <a:prstGeom prst="rect">
            <a:avLst/>
          </a:prstGeom>
          <a:noFill/>
        </p:spPr>
        <p:txBody>
          <a:bodyPr wrap="square" rtlCol="0">
            <a:spAutoFit/>
          </a:bodyPr>
          <a:lstStyle/>
          <a:p>
            <a:pPr algn="ctr">
              <a:lnSpc>
                <a:spcPct val="150000"/>
              </a:lnSpc>
            </a:pPr>
            <a:r>
              <a:rPr lang="nl-NL" sz="2000" b="1">
                <a:solidFill>
                  <a:schemeClr val="accent2">
                    <a:lumMod val="75000"/>
                  </a:schemeClr>
                </a:solidFill>
                <a:latin typeface="UTM Avo" panose="02040603050506020204" pitchFamily="18" charset="0"/>
                <a:ea typeface="Calibri" panose="020F0502020204030204" pitchFamily="34" charset="0"/>
                <a:cs typeface="Arial" panose="020B0604020202020204" pitchFamily="34" charset="0"/>
              </a:rPr>
              <a:t>Sáng chế: </a:t>
            </a:r>
          </a:p>
          <a:p>
            <a:pPr algn="ctr">
              <a:lnSpc>
                <a:spcPct val="150000"/>
              </a:lnSpc>
            </a:pPr>
            <a:r>
              <a:rPr lang="vi-VN">
                <a:solidFill>
                  <a:srgbClr val="000000"/>
                </a:solidFill>
                <a:latin typeface="UTM Avo" panose="02040603050506020204" pitchFamily="18" charset="0"/>
                <a:ea typeface="Calibri" panose="020F0502020204030204" pitchFamily="34" charset="0"/>
                <a:cs typeface="Arial" panose="020B0604020202020204" pitchFamily="34" charset="0"/>
              </a:rPr>
              <a:t>nghiên cứu và sáng tạo ra những thứ trước đó chưa từng có.</a:t>
            </a:r>
          </a:p>
        </p:txBody>
      </p:sp>
      <p:pic>
        <p:nvPicPr>
          <p:cNvPr id="18" name="Picture 2">
            <a:extLst>
              <a:ext uri="{FF2B5EF4-FFF2-40B4-BE49-F238E27FC236}">
                <a16:creationId xmlns:a16="http://schemas.microsoft.com/office/drawing/2014/main" id="{DB20325B-3989-4FE1-C00B-4F9F46A774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0833">
            <a:off x="8872762" y="2397819"/>
            <a:ext cx="2775845" cy="1775898"/>
          </a:xfrm>
          <a:prstGeom prst="rect">
            <a:avLst/>
          </a:prstGeom>
        </p:spPr>
      </p:pic>
      <p:sp>
        <p:nvSpPr>
          <p:cNvPr id="20" name="TextBox 19">
            <a:extLst>
              <a:ext uri="{FF2B5EF4-FFF2-40B4-BE49-F238E27FC236}">
                <a16:creationId xmlns:a16="http://schemas.microsoft.com/office/drawing/2014/main" id="{D6141CD5-5052-1F90-8D01-BAF3D24DB958}"/>
              </a:ext>
            </a:extLst>
          </p:cNvPr>
          <p:cNvSpPr txBox="1"/>
          <p:nvPr/>
        </p:nvSpPr>
        <p:spPr>
          <a:xfrm>
            <a:off x="9159739" y="2670877"/>
            <a:ext cx="2226650" cy="910699"/>
          </a:xfrm>
          <a:prstGeom prst="rect">
            <a:avLst/>
          </a:prstGeom>
          <a:noFill/>
        </p:spPr>
        <p:txBody>
          <a:bodyPr wrap="square" rtlCol="0">
            <a:spAutoFit/>
          </a:bodyPr>
          <a:lstStyle/>
          <a:p>
            <a:pPr algn="ctr">
              <a:lnSpc>
                <a:spcPct val="150000"/>
              </a:lnSpc>
            </a:pPr>
            <a:r>
              <a:rPr lang="nl-NL" sz="2000" b="1">
                <a:solidFill>
                  <a:schemeClr val="accent2">
                    <a:lumMod val="75000"/>
                  </a:schemeClr>
                </a:solidFill>
                <a:latin typeface="UTM Avo" panose="02040603050506020204" pitchFamily="18" charset="0"/>
                <a:ea typeface="Calibri" panose="020F0502020204030204" pitchFamily="34" charset="0"/>
                <a:cs typeface="Arial" panose="020B0604020202020204" pitchFamily="34" charset="0"/>
              </a:rPr>
              <a:t>Đại tài: </a:t>
            </a:r>
          </a:p>
          <a:p>
            <a:pPr algn="ctr">
              <a:lnSpc>
                <a:spcPct val="150000"/>
              </a:lnSpc>
            </a:pPr>
            <a:r>
              <a:rPr lang="nl-NL">
                <a:solidFill>
                  <a:srgbClr val="000000"/>
                </a:solidFill>
                <a:latin typeface="UTM Avo" panose="02040603050506020204" pitchFamily="18" charset="0"/>
                <a:ea typeface="Calibri" panose="020F0502020204030204" pitchFamily="34" charset="0"/>
                <a:cs typeface="Arial" panose="020B0604020202020204" pitchFamily="34" charset="0"/>
              </a:rPr>
              <a:t>rất có tài. </a:t>
            </a:r>
          </a:p>
        </p:txBody>
      </p:sp>
      <p:pic>
        <p:nvPicPr>
          <p:cNvPr id="2" name="Picture 1">
            <a:extLst>
              <a:ext uri="{FF2B5EF4-FFF2-40B4-BE49-F238E27FC236}">
                <a16:creationId xmlns:a16="http://schemas.microsoft.com/office/drawing/2014/main" id="{22C290BE-7D5D-CE21-DD59-FC4A22565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26" y="4536086"/>
            <a:ext cx="3657600" cy="2059460"/>
          </a:xfrm>
          <a:prstGeom prst="rect">
            <a:avLst/>
          </a:prstGeom>
        </p:spPr>
      </p:pic>
      <p:pic>
        <p:nvPicPr>
          <p:cNvPr id="3" name="Picture 2">
            <a:extLst>
              <a:ext uri="{FF2B5EF4-FFF2-40B4-BE49-F238E27FC236}">
                <a16:creationId xmlns:a16="http://schemas.microsoft.com/office/drawing/2014/main" id="{B56A5BD3-77A7-6097-26E5-7982951613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2963" y="2444585"/>
            <a:ext cx="2994674" cy="2059460"/>
          </a:xfrm>
          <a:prstGeom prst="rect">
            <a:avLst/>
          </a:prstGeom>
        </p:spPr>
      </p:pic>
      <p:pic>
        <p:nvPicPr>
          <p:cNvPr id="5" name="Picture 4">
            <a:extLst>
              <a:ext uri="{FF2B5EF4-FFF2-40B4-BE49-F238E27FC236}">
                <a16:creationId xmlns:a16="http://schemas.microsoft.com/office/drawing/2014/main" id="{D4C883C6-F487-30D8-DFE8-0BEC6EB05F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7305" y="4236158"/>
            <a:ext cx="1491517" cy="2088830"/>
          </a:xfrm>
          <a:prstGeom prst="rect">
            <a:avLst/>
          </a:prstGeom>
        </p:spPr>
      </p:pic>
    </p:spTree>
    <p:extLst>
      <p:ext uri="{BB962C8B-B14F-4D97-AF65-F5344CB8AC3E}">
        <p14:creationId xmlns:p14="http://schemas.microsoft.com/office/powerpoint/2010/main" val="7884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0FD49E-4D93-2C2D-5A58-4AB635F5AA65}"/>
              </a:ext>
            </a:extLst>
          </p:cNvPr>
          <p:cNvSpPr/>
          <p:nvPr/>
        </p:nvSpPr>
        <p:spPr>
          <a:xfrm>
            <a:off x="742950" y="1676400"/>
            <a:ext cx="657225" cy="381000"/>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solidFill>
                  <a:schemeClr val="tx1"/>
                </a:solidFill>
                <a:latin typeface="UTM Avo" panose="02040603050506020204" pitchFamily="18" charset="0"/>
              </a:rPr>
              <a:t>03</a:t>
            </a:r>
            <a:endParaRPr lang="en-US" sz="2000" b="1" dirty="0">
              <a:solidFill>
                <a:schemeClr val="tx1"/>
              </a:solidFill>
              <a:latin typeface="UTM Avo" panose="02040603050506020204" pitchFamily="18" charset="0"/>
            </a:endParaRPr>
          </a:p>
        </p:txBody>
      </p:sp>
      <p:sp>
        <p:nvSpPr>
          <p:cNvPr id="3" name="TextBox 2">
            <a:extLst>
              <a:ext uri="{FF2B5EF4-FFF2-40B4-BE49-F238E27FC236}">
                <a16:creationId xmlns:a16="http://schemas.microsoft.com/office/drawing/2014/main" id="{1042631C-78C0-4989-F736-0ECC5372A17C}"/>
              </a:ext>
            </a:extLst>
          </p:cNvPr>
          <p:cNvSpPr txBox="1"/>
          <p:nvPr/>
        </p:nvSpPr>
        <p:spPr>
          <a:xfrm>
            <a:off x="1466850" y="1667244"/>
            <a:ext cx="3914775" cy="430887"/>
          </a:xfrm>
          <a:prstGeom prst="rect">
            <a:avLst/>
          </a:prstGeom>
          <a:noFill/>
        </p:spPr>
        <p:txBody>
          <a:bodyPr wrap="square">
            <a:spAutoFit/>
          </a:bodyPr>
          <a:lstStyle/>
          <a:p>
            <a:r>
              <a:rPr lang="en-US" sz="2200" b="1">
                <a:latin typeface="UTM Avo" panose="02040603050506020204" pitchFamily="18" charset="0"/>
                <a:cs typeface="Arial" panose="020B0604020202020204" pitchFamily="34" charset="0"/>
              </a:rPr>
              <a:t>Trả lời câu hỏi</a:t>
            </a:r>
            <a:endParaRPr lang="en-US" sz="2200" dirty="0">
              <a:latin typeface="UTM Avo" panose="02040603050506020204" pitchFamily="18" charset="0"/>
            </a:endParaRPr>
          </a:p>
        </p:txBody>
      </p:sp>
      <p:sp>
        <p:nvSpPr>
          <p:cNvPr id="6" name="TextBox 5">
            <a:extLst>
              <a:ext uri="{FF2B5EF4-FFF2-40B4-BE49-F238E27FC236}">
                <a16:creationId xmlns:a16="http://schemas.microsoft.com/office/drawing/2014/main" id="{45FD0FC5-E331-CFDB-2538-1C85F2FFCB96}"/>
              </a:ext>
            </a:extLst>
          </p:cNvPr>
          <p:cNvSpPr txBox="1"/>
          <p:nvPr/>
        </p:nvSpPr>
        <p:spPr>
          <a:xfrm>
            <a:off x="653010" y="2255667"/>
            <a:ext cx="8801100" cy="573234"/>
          </a:xfrm>
          <a:prstGeom prst="rect">
            <a:avLst/>
          </a:prstGeom>
          <a:noFill/>
        </p:spPr>
        <p:txBody>
          <a:bodyPr wrap="square" rtlCol="0">
            <a:spAutoFit/>
          </a:bodyPr>
          <a:lstStyle/>
          <a:p>
            <a:pPr>
              <a:lnSpc>
                <a:spcPct val="150000"/>
              </a:lnSpc>
            </a:pPr>
            <a:r>
              <a:rPr lang="en-US" sz="2400" b="1" dirty="0" err="1">
                <a:latin typeface="UTM Avo" panose="02040603050506020204" pitchFamily="18" charset="0"/>
                <a:cs typeface="Arial" panose="020B0604020202020204" pitchFamily="34" charset="0"/>
              </a:rPr>
              <a:t>Câu</a:t>
            </a:r>
            <a:r>
              <a:rPr lang="en-US" sz="2400" b="1" dirty="0">
                <a:latin typeface="UTM Avo" panose="02040603050506020204" pitchFamily="18" charset="0"/>
                <a:cs typeface="Arial" panose="020B0604020202020204" pitchFamily="34" charset="0"/>
              </a:rPr>
              <a:t> 1: </a:t>
            </a:r>
            <a:r>
              <a:rPr lang="nl-NL" sz="24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Mẹ của Ê-đi-xơn bị bệnh gì?</a:t>
            </a:r>
            <a:endParaRPr lang="en-US" sz="2400" dirty="0">
              <a:effectLst/>
              <a:latin typeface="UTM Avo" panose="02040603050506020204" pitchFamily="18" charset="0"/>
              <a:ea typeface="Calibri" panose="020F0502020204030204" pitchFamily="34" charset="0"/>
              <a:cs typeface="Arial" panose="020B0604020202020204" pitchFamily="34" charset="0"/>
            </a:endParaRPr>
          </a:p>
        </p:txBody>
      </p:sp>
      <p:pic>
        <p:nvPicPr>
          <p:cNvPr id="7" name="Picture 12">
            <a:extLst>
              <a:ext uri="{FF2B5EF4-FFF2-40B4-BE49-F238E27FC236}">
                <a16:creationId xmlns:a16="http://schemas.microsoft.com/office/drawing/2014/main" id="{E6DCC2C1-EFC5-62E6-245D-4022272CFC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79153" y="3780090"/>
            <a:ext cx="1196551" cy="2621924"/>
          </a:xfrm>
          <a:prstGeom prst="rect">
            <a:avLst/>
          </a:prstGeom>
        </p:spPr>
      </p:pic>
      <p:pic>
        <p:nvPicPr>
          <p:cNvPr id="8" name="Picture 8">
            <a:extLst>
              <a:ext uri="{FF2B5EF4-FFF2-40B4-BE49-F238E27FC236}">
                <a16:creationId xmlns:a16="http://schemas.microsoft.com/office/drawing/2014/main" id="{39763FD2-1500-6011-3BFC-16C9F26E43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37625" y="3429000"/>
            <a:ext cx="2375224" cy="2718425"/>
          </a:xfrm>
          <a:prstGeom prst="rect">
            <a:avLst/>
          </a:prstGeom>
        </p:spPr>
      </p:pic>
      <p:pic>
        <p:nvPicPr>
          <p:cNvPr id="13" name="Picture 9">
            <a:extLst>
              <a:ext uri="{FF2B5EF4-FFF2-40B4-BE49-F238E27FC236}">
                <a16:creationId xmlns:a16="http://schemas.microsoft.com/office/drawing/2014/main" id="{0A855BD8-719F-A109-444F-050E101CB7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69673" y="3967421"/>
            <a:ext cx="2722454" cy="2247262"/>
          </a:xfrm>
          <a:prstGeom prst="rect">
            <a:avLst/>
          </a:prstGeom>
        </p:spPr>
      </p:pic>
      <p:sp>
        <p:nvSpPr>
          <p:cNvPr id="14" name="Speech Bubble: Rectangle with Corners Rounded 13">
            <a:extLst>
              <a:ext uri="{FF2B5EF4-FFF2-40B4-BE49-F238E27FC236}">
                <a16:creationId xmlns:a16="http://schemas.microsoft.com/office/drawing/2014/main" id="{D3B93A17-51A0-937A-037D-30AA221BFA0A}"/>
              </a:ext>
            </a:extLst>
          </p:cNvPr>
          <p:cNvSpPr/>
          <p:nvPr/>
        </p:nvSpPr>
        <p:spPr>
          <a:xfrm>
            <a:off x="7664847" y="2316547"/>
            <a:ext cx="1789263" cy="1163981"/>
          </a:xfrm>
          <a:prstGeom prst="wedgeRoundRectCallout">
            <a:avLst>
              <a:gd name="adj1" fmla="val -12813"/>
              <a:gd name="adj2" fmla="val 93958"/>
              <a:gd name="adj3" fmla="val 16667"/>
            </a:avLst>
          </a:prstGeom>
          <a:solidFill>
            <a:schemeClr val="accent2">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dirty="0" err="1">
                <a:solidFill>
                  <a:schemeClr val="tx1"/>
                </a:solidFill>
                <a:latin typeface="UTM Avo" panose="02040603050506020204" pitchFamily="18" charset="0"/>
                <a:cs typeface="Arial" panose="020B0604020202020204" pitchFamily="34" charset="0"/>
              </a:rPr>
              <a:t>Bị</a:t>
            </a:r>
            <a:r>
              <a:rPr lang="en-US" dirty="0">
                <a:solidFill>
                  <a:schemeClr val="tx1"/>
                </a:solidFill>
                <a:latin typeface="UTM Avo" panose="02040603050506020204" pitchFamily="18" charset="0"/>
                <a:cs typeface="Arial" panose="020B0604020202020204" pitchFamily="34" charset="0"/>
              </a:rPr>
              <a:t> </a:t>
            </a:r>
            <a:r>
              <a:rPr lang="en-US" dirty="0" err="1">
                <a:solidFill>
                  <a:schemeClr val="tx1"/>
                </a:solidFill>
                <a:latin typeface="UTM Avo" panose="02040603050506020204" pitchFamily="18" charset="0"/>
                <a:cs typeface="Arial" panose="020B0604020202020204" pitchFamily="34" charset="0"/>
              </a:rPr>
              <a:t>đau</a:t>
            </a:r>
            <a:r>
              <a:rPr lang="en-US" dirty="0">
                <a:solidFill>
                  <a:schemeClr val="tx1"/>
                </a:solidFill>
                <a:latin typeface="UTM Avo" panose="02040603050506020204" pitchFamily="18" charset="0"/>
                <a:cs typeface="Arial" panose="020B0604020202020204" pitchFamily="34" charset="0"/>
              </a:rPr>
              <a:t> </a:t>
            </a:r>
          </a:p>
          <a:p>
            <a:pPr algn="ctr">
              <a:lnSpc>
                <a:spcPct val="150000"/>
              </a:lnSpc>
            </a:pPr>
            <a:r>
              <a:rPr lang="en-US" err="1">
                <a:solidFill>
                  <a:schemeClr val="tx1"/>
                </a:solidFill>
                <a:latin typeface="UTM Avo" panose="02040603050506020204" pitchFamily="18" charset="0"/>
                <a:cs typeface="Arial" panose="020B0604020202020204" pitchFamily="34" charset="0"/>
              </a:rPr>
              <a:t>ruột</a:t>
            </a:r>
            <a:r>
              <a:rPr lang="en-US">
                <a:solidFill>
                  <a:schemeClr val="tx1"/>
                </a:solidFill>
                <a:latin typeface="UTM Avo" panose="02040603050506020204" pitchFamily="18" charset="0"/>
                <a:cs typeface="Arial" panose="020B0604020202020204" pitchFamily="34" charset="0"/>
              </a:rPr>
              <a:t> thừa.</a:t>
            </a:r>
            <a:endParaRPr lang="en-US" dirty="0">
              <a:solidFill>
                <a:schemeClr val="tx1"/>
              </a:solidFill>
              <a:latin typeface="UTM Avo" panose="02040603050506020204" pitchFamily="18" charset="0"/>
              <a:cs typeface="Arial" panose="020B0604020202020204" pitchFamily="34" charset="0"/>
            </a:endParaRPr>
          </a:p>
        </p:txBody>
      </p:sp>
      <p:sp>
        <p:nvSpPr>
          <p:cNvPr id="16" name="Oval 15">
            <a:extLst>
              <a:ext uri="{FF2B5EF4-FFF2-40B4-BE49-F238E27FC236}">
                <a16:creationId xmlns:a16="http://schemas.microsoft.com/office/drawing/2014/main" id="{02D9ACC5-4200-9357-87CF-8E7BF070D9CC}"/>
              </a:ext>
            </a:extLst>
          </p:cNvPr>
          <p:cNvSpPr/>
          <p:nvPr/>
        </p:nvSpPr>
        <p:spPr>
          <a:xfrm>
            <a:off x="9969652" y="921652"/>
            <a:ext cx="1842446" cy="113574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UTM Avo" panose="02040603050506020204" pitchFamily="18" charset="0"/>
              </a:rPr>
              <a:t>Làm việc nhóm đôi</a:t>
            </a:r>
          </a:p>
        </p:txBody>
      </p:sp>
    </p:spTree>
    <p:extLst>
      <p:ext uri="{BB962C8B-B14F-4D97-AF65-F5344CB8AC3E}">
        <p14:creationId xmlns:p14="http://schemas.microsoft.com/office/powerpoint/2010/main" val="280447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par>
                                <p:cTn id="32" presetID="22" presetClass="entr" presetSubtype="2"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0FD49E-4D93-2C2D-5A58-4AB635F5AA65}"/>
              </a:ext>
            </a:extLst>
          </p:cNvPr>
          <p:cNvSpPr/>
          <p:nvPr/>
        </p:nvSpPr>
        <p:spPr>
          <a:xfrm>
            <a:off x="742950" y="1676400"/>
            <a:ext cx="657225" cy="381000"/>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solidFill>
                  <a:schemeClr val="tx1"/>
                </a:solidFill>
                <a:latin typeface="UTM Avo" panose="02040603050506020204" pitchFamily="18" charset="0"/>
              </a:rPr>
              <a:t>03</a:t>
            </a:r>
            <a:endParaRPr lang="en-US" sz="2000" b="1" dirty="0">
              <a:solidFill>
                <a:schemeClr val="tx1"/>
              </a:solidFill>
              <a:latin typeface="UTM Avo" panose="02040603050506020204" pitchFamily="18" charset="0"/>
            </a:endParaRPr>
          </a:p>
        </p:txBody>
      </p:sp>
      <p:sp>
        <p:nvSpPr>
          <p:cNvPr id="3" name="TextBox 2">
            <a:extLst>
              <a:ext uri="{FF2B5EF4-FFF2-40B4-BE49-F238E27FC236}">
                <a16:creationId xmlns:a16="http://schemas.microsoft.com/office/drawing/2014/main" id="{1042631C-78C0-4989-F736-0ECC5372A17C}"/>
              </a:ext>
            </a:extLst>
          </p:cNvPr>
          <p:cNvSpPr txBox="1"/>
          <p:nvPr/>
        </p:nvSpPr>
        <p:spPr>
          <a:xfrm>
            <a:off x="1466850" y="1667244"/>
            <a:ext cx="3914775" cy="430887"/>
          </a:xfrm>
          <a:prstGeom prst="rect">
            <a:avLst/>
          </a:prstGeom>
          <a:noFill/>
        </p:spPr>
        <p:txBody>
          <a:bodyPr wrap="square">
            <a:spAutoFit/>
          </a:bodyPr>
          <a:lstStyle/>
          <a:p>
            <a:r>
              <a:rPr lang="en-US" sz="2200" b="1">
                <a:latin typeface="UTM Avo" panose="02040603050506020204" pitchFamily="18" charset="0"/>
                <a:cs typeface="Arial" panose="020B0604020202020204" pitchFamily="34" charset="0"/>
              </a:rPr>
              <a:t>Trả lời câu hỏi</a:t>
            </a:r>
            <a:endParaRPr lang="en-US" sz="2200" dirty="0">
              <a:latin typeface="UTM Avo" panose="02040603050506020204" pitchFamily="18" charset="0"/>
            </a:endParaRPr>
          </a:p>
        </p:txBody>
      </p:sp>
      <p:sp>
        <p:nvSpPr>
          <p:cNvPr id="6" name="TextBox 5">
            <a:extLst>
              <a:ext uri="{FF2B5EF4-FFF2-40B4-BE49-F238E27FC236}">
                <a16:creationId xmlns:a16="http://schemas.microsoft.com/office/drawing/2014/main" id="{45FD0FC5-E331-CFDB-2538-1C85F2FFCB96}"/>
              </a:ext>
            </a:extLst>
          </p:cNvPr>
          <p:cNvSpPr txBox="1"/>
          <p:nvPr/>
        </p:nvSpPr>
        <p:spPr>
          <a:xfrm>
            <a:off x="656509" y="2144992"/>
            <a:ext cx="5439491" cy="1128386"/>
          </a:xfrm>
          <a:prstGeom prst="rect">
            <a:avLst/>
          </a:prstGeom>
          <a:noFill/>
        </p:spPr>
        <p:txBody>
          <a:bodyPr wrap="square" rtlCol="0">
            <a:spAutoFit/>
          </a:bodyPr>
          <a:lstStyle/>
          <a:p>
            <a:pPr>
              <a:lnSpc>
                <a:spcPct val="150000"/>
              </a:lnSpc>
            </a:pPr>
            <a:r>
              <a:rPr lang="vi-VN" sz="2400" b="1">
                <a:latin typeface="UTM Avo" panose="02040603050506020204" pitchFamily="18" charset="0"/>
                <a:cs typeface="Arial" panose="020B0604020202020204" pitchFamily="34" charset="0"/>
              </a:rPr>
              <a:t>Câu 2: </a:t>
            </a:r>
            <a:r>
              <a:rPr lang="vi-VN" sz="2400">
                <a:latin typeface="UTM Avo" panose="02040603050506020204" pitchFamily="18" charset="0"/>
                <a:cs typeface="Arial" panose="020B0604020202020204" pitchFamily="34" charset="0"/>
              </a:rPr>
              <a:t>Vì sao bác sĩ không mổ được cho mẹ của E-đi-xơn?</a:t>
            </a:r>
            <a:endParaRPr lang="vi-VN" sz="2400" dirty="0" err="1">
              <a:latin typeface="UTM Avo" panose="02040603050506020204" pitchFamily="18" charset="0"/>
              <a:cs typeface="Arial" panose="020B0604020202020204" pitchFamily="34" charset="0"/>
            </a:endParaRPr>
          </a:p>
        </p:txBody>
      </p:sp>
      <p:pic>
        <p:nvPicPr>
          <p:cNvPr id="7" name="Picture 12">
            <a:extLst>
              <a:ext uri="{FF2B5EF4-FFF2-40B4-BE49-F238E27FC236}">
                <a16:creationId xmlns:a16="http://schemas.microsoft.com/office/drawing/2014/main" id="{E6DCC2C1-EFC5-62E6-245D-4022272CFC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79153" y="3780090"/>
            <a:ext cx="1196551" cy="2621924"/>
          </a:xfrm>
          <a:prstGeom prst="rect">
            <a:avLst/>
          </a:prstGeom>
        </p:spPr>
      </p:pic>
      <p:pic>
        <p:nvPicPr>
          <p:cNvPr id="8" name="Picture 8">
            <a:extLst>
              <a:ext uri="{FF2B5EF4-FFF2-40B4-BE49-F238E27FC236}">
                <a16:creationId xmlns:a16="http://schemas.microsoft.com/office/drawing/2014/main" id="{39763FD2-1500-6011-3BFC-16C9F26E43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37625" y="3429000"/>
            <a:ext cx="2375224" cy="2718425"/>
          </a:xfrm>
          <a:prstGeom prst="rect">
            <a:avLst/>
          </a:prstGeom>
        </p:spPr>
      </p:pic>
      <p:pic>
        <p:nvPicPr>
          <p:cNvPr id="13" name="Picture 9">
            <a:extLst>
              <a:ext uri="{FF2B5EF4-FFF2-40B4-BE49-F238E27FC236}">
                <a16:creationId xmlns:a16="http://schemas.microsoft.com/office/drawing/2014/main" id="{0A855BD8-719F-A109-444F-050E101CB7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69673" y="3967421"/>
            <a:ext cx="2722454" cy="2247262"/>
          </a:xfrm>
          <a:prstGeom prst="rect">
            <a:avLst/>
          </a:prstGeom>
        </p:spPr>
      </p:pic>
      <p:sp>
        <p:nvSpPr>
          <p:cNvPr id="14" name="Speech Bubble: Rectangle with Corners Rounded 13">
            <a:extLst>
              <a:ext uri="{FF2B5EF4-FFF2-40B4-BE49-F238E27FC236}">
                <a16:creationId xmlns:a16="http://schemas.microsoft.com/office/drawing/2014/main" id="{D3B93A17-51A0-937A-037D-30AA221BFA0A}"/>
              </a:ext>
            </a:extLst>
          </p:cNvPr>
          <p:cNvSpPr/>
          <p:nvPr/>
        </p:nvSpPr>
        <p:spPr>
          <a:xfrm>
            <a:off x="7201822" y="2316547"/>
            <a:ext cx="2874582" cy="1163981"/>
          </a:xfrm>
          <a:prstGeom prst="wedgeRoundRectCallout">
            <a:avLst>
              <a:gd name="adj1" fmla="val -12813"/>
              <a:gd name="adj2" fmla="val 93958"/>
              <a:gd name="adj3" fmla="val 16667"/>
            </a:avLst>
          </a:prstGeom>
          <a:solidFill>
            <a:schemeClr val="accent2">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a:solidFill>
                  <a:schemeClr val="tx1"/>
                </a:solidFill>
                <a:latin typeface="UTM Avo" panose="02040603050506020204" pitchFamily="18" charset="0"/>
                <a:cs typeface="Arial" panose="020B0604020202020204" pitchFamily="34" charset="0"/>
              </a:rPr>
              <a:t>Vì căn phòng không đủ ánh sáng.</a:t>
            </a:r>
            <a:endParaRPr lang="en-US" dirty="0" err="1">
              <a:solidFill>
                <a:schemeClr val="tx1"/>
              </a:solidFill>
              <a:latin typeface="UTM Avo" panose="02040603050506020204" pitchFamily="18" charset="0"/>
              <a:cs typeface="Arial" panose="020B0604020202020204" pitchFamily="34" charset="0"/>
            </a:endParaRPr>
          </a:p>
        </p:txBody>
      </p:sp>
      <p:sp>
        <p:nvSpPr>
          <p:cNvPr id="4" name="Oval 3">
            <a:extLst>
              <a:ext uri="{FF2B5EF4-FFF2-40B4-BE49-F238E27FC236}">
                <a16:creationId xmlns:a16="http://schemas.microsoft.com/office/drawing/2014/main" id="{FADA3A87-D7C2-7281-A169-2918BF155F9C}"/>
              </a:ext>
            </a:extLst>
          </p:cNvPr>
          <p:cNvSpPr/>
          <p:nvPr/>
        </p:nvSpPr>
        <p:spPr>
          <a:xfrm>
            <a:off x="10223652" y="921652"/>
            <a:ext cx="1842446" cy="113574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UTM Avo" panose="02040603050506020204" pitchFamily="18" charset="0"/>
              </a:rPr>
              <a:t>Làm việc nhóm đôi</a:t>
            </a:r>
          </a:p>
        </p:txBody>
      </p:sp>
    </p:spTree>
    <p:extLst>
      <p:ext uri="{BB962C8B-B14F-4D97-AF65-F5344CB8AC3E}">
        <p14:creationId xmlns:p14="http://schemas.microsoft.com/office/powerpoint/2010/main" val="391854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0FD49E-4D93-2C2D-5A58-4AB635F5AA65}"/>
              </a:ext>
            </a:extLst>
          </p:cNvPr>
          <p:cNvSpPr/>
          <p:nvPr/>
        </p:nvSpPr>
        <p:spPr>
          <a:xfrm>
            <a:off x="742950" y="1676400"/>
            <a:ext cx="657225" cy="381000"/>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solidFill>
                  <a:schemeClr val="tx1"/>
                </a:solidFill>
                <a:latin typeface="UTM Avo" panose="02040603050506020204" pitchFamily="18" charset="0"/>
              </a:rPr>
              <a:t>03</a:t>
            </a:r>
            <a:endParaRPr lang="en-US" sz="2000" b="1" dirty="0">
              <a:solidFill>
                <a:schemeClr val="tx1"/>
              </a:solidFill>
              <a:latin typeface="UTM Avo" panose="02040603050506020204" pitchFamily="18" charset="0"/>
            </a:endParaRPr>
          </a:p>
        </p:txBody>
      </p:sp>
      <p:sp>
        <p:nvSpPr>
          <p:cNvPr id="3" name="TextBox 2">
            <a:extLst>
              <a:ext uri="{FF2B5EF4-FFF2-40B4-BE49-F238E27FC236}">
                <a16:creationId xmlns:a16="http://schemas.microsoft.com/office/drawing/2014/main" id="{1042631C-78C0-4989-F736-0ECC5372A17C}"/>
              </a:ext>
            </a:extLst>
          </p:cNvPr>
          <p:cNvSpPr txBox="1"/>
          <p:nvPr/>
        </p:nvSpPr>
        <p:spPr>
          <a:xfrm>
            <a:off x="1466850" y="1667244"/>
            <a:ext cx="3914775" cy="430887"/>
          </a:xfrm>
          <a:prstGeom prst="rect">
            <a:avLst/>
          </a:prstGeom>
          <a:noFill/>
        </p:spPr>
        <p:txBody>
          <a:bodyPr wrap="square">
            <a:spAutoFit/>
          </a:bodyPr>
          <a:lstStyle/>
          <a:p>
            <a:r>
              <a:rPr lang="en-US" sz="2200" b="1">
                <a:latin typeface="UTM Avo" panose="02040603050506020204" pitchFamily="18" charset="0"/>
                <a:cs typeface="Arial" panose="020B0604020202020204" pitchFamily="34" charset="0"/>
              </a:rPr>
              <a:t>Trả lời câu hỏi</a:t>
            </a:r>
            <a:endParaRPr lang="en-US" sz="2200" dirty="0">
              <a:latin typeface="UTM Avo" panose="02040603050506020204" pitchFamily="18" charset="0"/>
            </a:endParaRPr>
          </a:p>
        </p:txBody>
      </p:sp>
      <p:sp>
        <p:nvSpPr>
          <p:cNvPr id="6" name="TextBox 5">
            <a:extLst>
              <a:ext uri="{FF2B5EF4-FFF2-40B4-BE49-F238E27FC236}">
                <a16:creationId xmlns:a16="http://schemas.microsoft.com/office/drawing/2014/main" id="{45FD0FC5-E331-CFDB-2538-1C85F2FFCB96}"/>
              </a:ext>
            </a:extLst>
          </p:cNvPr>
          <p:cNvSpPr txBox="1"/>
          <p:nvPr/>
        </p:nvSpPr>
        <p:spPr>
          <a:xfrm>
            <a:off x="656509" y="2144992"/>
            <a:ext cx="5439491" cy="1128386"/>
          </a:xfrm>
          <a:prstGeom prst="rect">
            <a:avLst/>
          </a:prstGeom>
          <a:noFill/>
        </p:spPr>
        <p:txBody>
          <a:bodyPr wrap="square" rtlCol="0">
            <a:spAutoFit/>
          </a:bodyPr>
          <a:lstStyle/>
          <a:p>
            <a:pPr>
              <a:lnSpc>
                <a:spcPct val="150000"/>
              </a:lnSpc>
            </a:pPr>
            <a:r>
              <a:rPr lang="vi-VN" sz="2400" b="1">
                <a:latin typeface="UTM Avo" panose="02040603050506020204" pitchFamily="18" charset="0"/>
                <a:cs typeface="Arial" panose="020B0604020202020204" pitchFamily="34" charset="0"/>
              </a:rPr>
              <a:t>Câu 3: </a:t>
            </a:r>
            <a:r>
              <a:rPr lang="vi-VN" sz="2400">
                <a:latin typeface="UTM Avo" panose="02040603050506020204" pitchFamily="18" charset="0"/>
                <a:cs typeface="Arial" panose="020B0604020202020204" pitchFamily="34" charset="0"/>
              </a:rPr>
              <a:t>Ê-đi-xơn đã nghĩ ra các gì để có đủ ánh sáng cho ca mổ?</a:t>
            </a:r>
          </a:p>
        </p:txBody>
      </p:sp>
      <p:pic>
        <p:nvPicPr>
          <p:cNvPr id="7" name="Picture 12">
            <a:extLst>
              <a:ext uri="{FF2B5EF4-FFF2-40B4-BE49-F238E27FC236}">
                <a16:creationId xmlns:a16="http://schemas.microsoft.com/office/drawing/2014/main" id="{E6DCC2C1-EFC5-62E6-245D-4022272CFC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79153" y="3780090"/>
            <a:ext cx="1196551" cy="2621924"/>
          </a:xfrm>
          <a:prstGeom prst="rect">
            <a:avLst/>
          </a:prstGeom>
        </p:spPr>
      </p:pic>
      <p:pic>
        <p:nvPicPr>
          <p:cNvPr id="8" name="Picture 8">
            <a:extLst>
              <a:ext uri="{FF2B5EF4-FFF2-40B4-BE49-F238E27FC236}">
                <a16:creationId xmlns:a16="http://schemas.microsoft.com/office/drawing/2014/main" id="{39763FD2-1500-6011-3BFC-16C9F26E43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37625" y="3429000"/>
            <a:ext cx="2375224" cy="2718425"/>
          </a:xfrm>
          <a:prstGeom prst="rect">
            <a:avLst/>
          </a:prstGeom>
        </p:spPr>
      </p:pic>
      <p:pic>
        <p:nvPicPr>
          <p:cNvPr id="13" name="Picture 9">
            <a:extLst>
              <a:ext uri="{FF2B5EF4-FFF2-40B4-BE49-F238E27FC236}">
                <a16:creationId xmlns:a16="http://schemas.microsoft.com/office/drawing/2014/main" id="{0A855BD8-719F-A109-444F-050E101CB7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69673" y="3967421"/>
            <a:ext cx="2722454" cy="2247262"/>
          </a:xfrm>
          <a:prstGeom prst="rect">
            <a:avLst/>
          </a:prstGeom>
        </p:spPr>
      </p:pic>
      <p:sp>
        <p:nvSpPr>
          <p:cNvPr id="14" name="Speech Bubble: Rectangle with Corners Rounded 13">
            <a:extLst>
              <a:ext uri="{FF2B5EF4-FFF2-40B4-BE49-F238E27FC236}">
                <a16:creationId xmlns:a16="http://schemas.microsoft.com/office/drawing/2014/main" id="{D3B93A17-51A0-937A-037D-30AA221BFA0A}"/>
              </a:ext>
            </a:extLst>
          </p:cNvPr>
          <p:cNvSpPr/>
          <p:nvPr/>
        </p:nvSpPr>
        <p:spPr>
          <a:xfrm>
            <a:off x="6252295" y="2144993"/>
            <a:ext cx="4702080" cy="1335536"/>
          </a:xfrm>
          <a:prstGeom prst="wedgeRoundRectCallout">
            <a:avLst>
              <a:gd name="adj1" fmla="val -12813"/>
              <a:gd name="adj2" fmla="val 93958"/>
              <a:gd name="adj3" fmla="val 16667"/>
            </a:avLst>
          </a:prstGeom>
          <a:solidFill>
            <a:schemeClr val="accent2">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vi-VN">
                <a:solidFill>
                  <a:schemeClr val="tx1"/>
                </a:solidFill>
                <a:latin typeface="UTM Avo" panose="02040603050506020204" pitchFamily="18" charset="0"/>
                <a:cs typeface="Arial" panose="020B0604020202020204" pitchFamily="34" charset="0"/>
              </a:rPr>
              <a:t>Ê-đi-xơn mượn về một tấm </a:t>
            </a:r>
          </a:p>
          <a:p>
            <a:pPr algn="ctr">
              <a:lnSpc>
                <a:spcPct val="150000"/>
              </a:lnSpc>
            </a:pPr>
            <a:r>
              <a:rPr lang="vi-VN">
                <a:solidFill>
                  <a:schemeClr val="tx1"/>
                </a:solidFill>
                <a:latin typeface="UTM Avo" panose="02040603050506020204" pitchFamily="18" charset="0"/>
                <a:cs typeface="Arial" panose="020B0604020202020204" pitchFamily="34" charset="0"/>
              </a:rPr>
              <a:t>gương lớn để phản chiếu ánh sáng của tất cả đèn nến trong nhà. </a:t>
            </a:r>
          </a:p>
        </p:txBody>
      </p:sp>
      <p:sp>
        <p:nvSpPr>
          <p:cNvPr id="15" name="Oval 14">
            <a:extLst>
              <a:ext uri="{FF2B5EF4-FFF2-40B4-BE49-F238E27FC236}">
                <a16:creationId xmlns:a16="http://schemas.microsoft.com/office/drawing/2014/main" id="{E17A6897-E5E5-BB1D-F0E8-FD360EF4531F}"/>
              </a:ext>
            </a:extLst>
          </p:cNvPr>
          <p:cNvSpPr/>
          <p:nvPr/>
        </p:nvSpPr>
        <p:spPr>
          <a:xfrm>
            <a:off x="10033152" y="827523"/>
            <a:ext cx="1842446" cy="110177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UTM Avo" panose="02040603050506020204" pitchFamily="18" charset="0"/>
              </a:rPr>
              <a:t>Làm việc nhóm đôi</a:t>
            </a:r>
          </a:p>
        </p:txBody>
      </p:sp>
    </p:spTree>
    <p:extLst>
      <p:ext uri="{BB962C8B-B14F-4D97-AF65-F5344CB8AC3E}">
        <p14:creationId xmlns:p14="http://schemas.microsoft.com/office/powerpoint/2010/main" val="252763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0FD49E-4D93-2C2D-5A58-4AB635F5AA65}"/>
              </a:ext>
            </a:extLst>
          </p:cNvPr>
          <p:cNvSpPr/>
          <p:nvPr/>
        </p:nvSpPr>
        <p:spPr>
          <a:xfrm>
            <a:off x="742950" y="1676400"/>
            <a:ext cx="657225" cy="381000"/>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solidFill>
                  <a:schemeClr val="tx1"/>
                </a:solidFill>
                <a:latin typeface="UTM Avo" panose="02040603050506020204" pitchFamily="18" charset="0"/>
              </a:rPr>
              <a:t>03</a:t>
            </a:r>
            <a:endParaRPr lang="en-US" sz="2000" b="1" dirty="0">
              <a:solidFill>
                <a:schemeClr val="tx1"/>
              </a:solidFill>
              <a:latin typeface="UTM Avo" panose="02040603050506020204" pitchFamily="18" charset="0"/>
            </a:endParaRPr>
          </a:p>
        </p:txBody>
      </p:sp>
      <p:sp>
        <p:nvSpPr>
          <p:cNvPr id="3" name="TextBox 2">
            <a:extLst>
              <a:ext uri="{FF2B5EF4-FFF2-40B4-BE49-F238E27FC236}">
                <a16:creationId xmlns:a16="http://schemas.microsoft.com/office/drawing/2014/main" id="{1042631C-78C0-4989-F736-0ECC5372A17C}"/>
              </a:ext>
            </a:extLst>
          </p:cNvPr>
          <p:cNvSpPr txBox="1"/>
          <p:nvPr/>
        </p:nvSpPr>
        <p:spPr>
          <a:xfrm>
            <a:off x="1466850" y="1667244"/>
            <a:ext cx="3914775" cy="430887"/>
          </a:xfrm>
          <a:prstGeom prst="rect">
            <a:avLst/>
          </a:prstGeom>
          <a:noFill/>
        </p:spPr>
        <p:txBody>
          <a:bodyPr wrap="square">
            <a:spAutoFit/>
          </a:bodyPr>
          <a:lstStyle/>
          <a:p>
            <a:r>
              <a:rPr lang="en-US" sz="2200" b="1">
                <a:latin typeface="UTM Avo" panose="02040603050506020204" pitchFamily="18" charset="0"/>
                <a:cs typeface="Arial" panose="020B0604020202020204" pitchFamily="34" charset="0"/>
              </a:rPr>
              <a:t>Trả lời câu hỏi</a:t>
            </a:r>
            <a:endParaRPr lang="en-US" sz="2200" dirty="0">
              <a:latin typeface="UTM Avo" panose="02040603050506020204" pitchFamily="18" charset="0"/>
            </a:endParaRPr>
          </a:p>
        </p:txBody>
      </p:sp>
      <p:sp>
        <p:nvSpPr>
          <p:cNvPr id="6" name="TextBox 5">
            <a:extLst>
              <a:ext uri="{FF2B5EF4-FFF2-40B4-BE49-F238E27FC236}">
                <a16:creationId xmlns:a16="http://schemas.microsoft.com/office/drawing/2014/main" id="{45FD0FC5-E331-CFDB-2538-1C85F2FFCB96}"/>
              </a:ext>
            </a:extLst>
          </p:cNvPr>
          <p:cNvSpPr txBox="1"/>
          <p:nvPr/>
        </p:nvSpPr>
        <p:spPr>
          <a:xfrm>
            <a:off x="656509" y="2144992"/>
            <a:ext cx="5439491" cy="1121846"/>
          </a:xfrm>
          <a:prstGeom prst="rect">
            <a:avLst/>
          </a:prstGeom>
          <a:noFill/>
        </p:spPr>
        <p:txBody>
          <a:bodyPr wrap="square" rtlCol="0">
            <a:spAutoFit/>
          </a:bodyPr>
          <a:lstStyle/>
          <a:p>
            <a:pPr>
              <a:lnSpc>
                <a:spcPct val="150000"/>
              </a:lnSpc>
            </a:pPr>
            <a:r>
              <a:rPr lang="vi-VN" sz="2400" b="1">
                <a:latin typeface="UTM Avo" panose="02040603050506020204" pitchFamily="18" charset="0"/>
                <a:cs typeface="Arial" panose="020B0604020202020204" pitchFamily="34" charset="0"/>
              </a:rPr>
              <a:t>Câu 4: </a:t>
            </a:r>
            <a:r>
              <a:rPr lang="vi-VN" sz="2400">
                <a:latin typeface="UTM Avo" panose="02040603050506020204" pitchFamily="18" charset="0"/>
                <a:cs typeface="Arial" panose="020B0604020202020204" pitchFamily="34" charset="0"/>
              </a:rPr>
              <a:t>Sáng kiến của E-đi-xơn </a:t>
            </a:r>
          </a:p>
          <a:p>
            <a:pPr>
              <a:lnSpc>
                <a:spcPct val="150000"/>
              </a:lnSpc>
            </a:pPr>
            <a:r>
              <a:rPr lang="vi-VN" sz="2400">
                <a:latin typeface="UTM Avo" panose="02040603050506020204" pitchFamily="18" charset="0"/>
                <a:cs typeface="Arial" panose="020B0604020202020204" pitchFamily="34" charset="0"/>
              </a:rPr>
              <a:t>đã mang lại kết quả như thế nào?</a:t>
            </a:r>
          </a:p>
        </p:txBody>
      </p:sp>
      <p:pic>
        <p:nvPicPr>
          <p:cNvPr id="7" name="Picture 12">
            <a:extLst>
              <a:ext uri="{FF2B5EF4-FFF2-40B4-BE49-F238E27FC236}">
                <a16:creationId xmlns:a16="http://schemas.microsoft.com/office/drawing/2014/main" id="{E6DCC2C1-EFC5-62E6-245D-4022272CFC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79153" y="3780090"/>
            <a:ext cx="1196551" cy="2621924"/>
          </a:xfrm>
          <a:prstGeom prst="rect">
            <a:avLst/>
          </a:prstGeom>
        </p:spPr>
      </p:pic>
      <p:pic>
        <p:nvPicPr>
          <p:cNvPr id="8" name="Picture 8">
            <a:extLst>
              <a:ext uri="{FF2B5EF4-FFF2-40B4-BE49-F238E27FC236}">
                <a16:creationId xmlns:a16="http://schemas.microsoft.com/office/drawing/2014/main" id="{39763FD2-1500-6011-3BFC-16C9F26E43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37625" y="3429000"/>
            <a:ext cx="2375224" cy="2718425"/>
          </a:xfrm>
          <a:prstGeom prst="rect">
            <a:avLst/>
          </a:prstGeom>
        </p:spPr>
      </p:pic>
      <p:pic>
        <p:nvPicPr>
          <p:cNvPr id="13" name="Picture 9">
            <a:extLst>
              <a:ext uri="{FF2B5EF4-FFF2-40B4-BE49-F238E27FC236}">
                <a16:creationId xmlns:a16="http://schemas.microsoft.com/office/drawing/2014/main" id="{0A855BD8-719F-A109-444F-050E101CB7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69673" y="3967421"/>
            <a:ext cx="2722454" cy="2247262"/>
          </a:xfrm>
          <a:prstGeom prst="rect">
            <a:avLst/>
          </a:prstGeom>
        </p:spPr>
      </p:pic>
      <p:sp>
        <p:nvSpPr>
          <p:cNvPr id="14" name="Speech Bubble: Rectangle with Corners Rounded 13">
            <a:extLst>
              <a:ext uri="{FF2B5EF4-FFF2-40B4-BE49-F238E27FC236}">
                <a16:creationId xmlns:a16="http://schemas.microsoft.com/office/drawing/2014/main" id="{D3B93A17-51A0-937A-037D-30AA221BFA0A}"/>
              </a:ext>
            </a:extLst>
          </p:cNvPr>
          <p:cNvSpPr/>
          <p:nvPr/>
        </p:nvSpPr>
        <p:spPr>
          <a:xfrm>
            <a:off x="6252295" y="2144993"/>
            <a:ext cx="4555613" cy="1335536"/>
          </a:xfrm>
          <a:prstGeom prst="wedgeRoundRectCallout">
            <a:avLst>
              <a:gd name="adj1" fmla="val -1954"/>
              <a:gd name="adj2" fmla="val 76000"/>
              <a:gd name="adj3" fmla="val 16667"/>
            </a:avLst>
          </a:prstGeom>
          <a:solidFill>
            <a:schemeClr val="accent2">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vi-VN">
                <a:solidFill>
                  <a:schemeClr val="tx1"/>
                </a:solidFill>
                <a:latin typeface="UTM Avo" panose="02040603050506020204" pitchFamily="18" charset="0"/>
                <a:cs typeface="Arial" panose="020B0604020202020204" pitchFamily="34" charset="0"/>
              </a:rPr>
              <a:t>Làm căn phòng đủ ánh sáng để bác sĩ mổ, mẹ của Ê-đi-xơn thoát chết.</a:t>
            </a:r>
          </a:p>
        </p:txBody>
      </p:sp>
      <p:sp>
        <p:nvSpPr>
          <p:cNvPr id="15" name="Oval 14">
            <a:extLst>
              <a:ext uri="{FF2B5EF4-FFF2-40B4-BE49-F238E27FC236}">
                <a16:creationId xmlns:a16="http://schemas.microsoft.com/office/drawing/2014/main" id="{E17A6897-E5E5-BB1D-F0E8-FD360EF4531F}"/>
              </a:ext>
            </a:extLst>
          </p:cNvPr>
          <p:cNvSpPr/>
          <p:nvPr/>
        </p:nvSpPr>
        <p:spPr>
          <a:xfrm>
            <a:off x="10223652" y="921652"/>
            <a:ext cx="1842446" cy="113574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UTM Avo" panose="02040603050506020204" pitchFamily="18" charset="0"/>
              </a:rPr>
              <a:t>Làm việc nhóm đôi</a:t>
            </a:r>
          </a:p>
        </p:txBody>
      </p:sp>
    </p:spTree>
    <p:extLst>
      <p:ext uri="{BB962C8B-B14F-4D97-AF65-F5344CB8AC3E}">
        <p14:creationId xmlns:p14="http://schemas.microsoft.com/office/powerpoint/2010/main" val="247345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0FD49E-4D93-2C2D-5A58-4AB635F5AA65}"/>
              </a:ext>
            </a:extLst>
          </p:cNvPr>
          <p:cNvSpPr/>
          <p:nvPr/>
        </p:nvSpPr>
        <p:spPr>
          <a:xfrm>
            <a:off x="742950" y="1676400"/>
            <a:ext cx="657225" cy="381000"/>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solidFill>
                  <a:schemeClr val="tx1"/>
                </a:solidFill>
                <a:latin typeface="UTM Avo" panose="02040603050506020204" pitchFamily="18" charset="0"/>
              </a:rPr>
              <a:t>03</a:t>
            </a:r>
            <a:endParaRPr lang="en-US" sz="2000" b="1" dirty="0">
              <a:solidFill>
                <a:schemeClr val="tx1"/>
              </a:solidFill>
              <a:latin typeface="UTM Avo" panose="02040603050506020204" pitchFamily="18" charset="0"/>
            </a:endParaRPr>
          </a:p>
        </p:txBody>
      </p:sp>
      <p:sp>
        <p:nvSpPr>
          <p:cNvPr id="3" name="TextBox 2">
            <a:extLst>
              <a:ext uri="{FF2B5EF4-FFF2-40B4-BE49-F238E27FC236}">
                <a16:creationId xmlns:a16="http://schemas.microsoft.com/office/drawing/2014/main" id="{1042631C-78C0-4989-F736-0ECC5372A17C}"/>
              </a:ext>
            </a:extLst>
          </p:cNvPr>
          <p:cNvSpPr txBox="1"/>
          <p:nvPr/>
        </p:nvSpPr>
        <p:spPr>
          <a:xfrm>
            <a:off x="1466850" y="1667244"/>
            <a:ext cx="3914775" cy="430887"/>
          </a:xfrm>
          <a:prstGeom prst="rect">
            <a:avLst/>
          </a:prstGeom>
          <a:noFill/>
        </p:spPr>
        <p:txBody>
          <a:bodyPr wrap="square">
            <a:spAutoFit/>
          </a:bodyPr>
          <a:lstStyle/>
          <a:p>
            <a:r>
              <a:rPr lang="en-US" sz="2200" b="1">
                <a:latin typeface="UTM Avo" panose="02040603050506020204" pitchFamily="18" charset="0"/>
                <a:cs typeface="Arial" panose="020B0604020202020204" pitchFamily="34" charset="0"/>
              </a:rPr>
              <a:t>Trả lời câu hỏi</a:t>
            </a:r>
            <a:endParaRPr lang="en-US" sz="2200" dirty="0">
              <a:latin typeface="UTM Avo" panose="02040603050506020204" pitchFamily="18" charset="0"/>
            </a:endParaRPr>
          </a:p>
        </p:txBody>
      </p:sp>
      <p:sp>
        <p:nvSpPr>
          <p:cNvPr id="6" name="TextBox 5">
            <a:extLst>
              <a:ext uri="{FF2B5EF4-FFF2-40B4-BE49-F238E27FC236}">
                <a16:creationId xmlns:a16="http://schemas.microsoft.com/office/drawing/2014/main" id="{45FD0FC5-E331-CFDB-2538-1C85F2FFCB96}"/>
              </a:ext>
            </a:extLst>
          </p:cNvPr>
          <p:cNvSpPr txBox="1"/>
          <p:nvPr/>
        </p:nvSpPr>
        <p:spPr>
          <a:xfrm>
            <a:off x="656509" y="2144992"/>
            <a:ext cx="5595786" cy="1121846"/>
          </a:xfrm>
          <a:prstGeom prst="rect">
            <a:avLst/>
          </a:prstGeom>
          <a:noFill/>
        </p:spPr>
        <p:txBody>
          <a:bodyPr wrap="square" rtlCol="0">
            <a:spAutoFit/>
          </a:bodyPr>
          <a:lstStyle/>
          <a:p>
            <a:pPr>
              <a:lnSpc>
                <a:spcPct val="150000"/>
              </a:lnSpc>
            </a:pPr>
            <a:r>
              <a:rPr lang="vi-VN" sz="2400" b="1">
                <a:latin typeface="UTM Avo" panose="02040603050506020204" pitchFamily="18" charset="0"/>
                <a:cs typeface="Arial" panose="020B0604020202020204" pitchFamily="34" charset="0"/>
              </a:rPr>
              <a:t>Câu 5: </a:t>
            </a:r>
            <a:r>
              <a:rPr lang="vi-VN" sz="2400">
                <a:latin typeface="UTM Avo" panose="02040603050506020204" pitchFamily="18" charset="0"/>
                <a:cs typeface="Arial" panose="020B0604020202020204" pitchFamily="34" charset="0"/>
              </a:rPr>
              <a:t>Về sau, Ê-đi-xơn đã trở thành một người tài giỏi như thế nào?</a:t>
            </a:r>
          </a:p>
        </p:txBody>
      </p:sp>
      <p:pic>
        <p:nvPicPr>
          <p:cNvPr id="7" name="Picture 12">
            <a:extLst>
              <a:ext uri="{FF2B5EF4-FFF2-40B4-BE49-F238E27FC236}">
                <a16:creationId xmlns:a16="http://schemas.microsoft.com/office/drawing/2014/main" id="{E6DCC2C1-EFC5-62E6-245D-4022272CFC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78292" y="3780090"/>
            <a:ext cx="1196551" cy="2621924"/>
          </a:xfrm>
          <a:prstGeom prst="rect">
            <a:avLst/>
          </a:prstGeom>
        </p:spPr>
      </p:pic>
      <p:pic>
        <p:nvPicPr>
          <p:cNvPr id="8" name="Picture 8">
            <a:extLst>
              <a:ext uri="{FF2B5EF4-FFF2-40B4-BE49-F238E27FC236}">
                <a16:creationId xmlns:a16="http://schemas.microsoft.com/office/drawing/2014/main" id="{39763FD2-1500-6011-3BFC-16C9F26E43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37625" y="3429000"/>
            <a:ext cx="2375224" cy="2718425"/>
          </a:xfrm>
          <a:prstGeom prst="rect">
            <a:avLst/>
          </a:prstGeom>
        </p:spPr>
      </p:pic>
      <p:pic>
        <p:nvPicPr>
          <p:cNvPr id="13" name="Picture 9">
            <a:extLst>
              <a:ext uri="{FF2B5EF4-FFF2-40B4-BE49-F238E27FC236}">
                <a16:creationId xmlns:a16="http://schemas.microsoft.com/office/drawing/2014/main" id="{0A855BD8-719F-A109-444F-050E101CB7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69673" y="3967421"/>
            <a:ext cx="2722454" cy="2247262"/>
          </a:xfrm>
          <a:prstGeom prst="rect">
            <a:avLst/>
          </a:prstGeom>
        </p:spPr>
      </p:pic>
      <p:sp>
        <p:nvSpPr>
          <p:cNvPr id="4" name="Oval 3">
            <a:extLst>
              <a:ext uri="{FF2B5EF4-FFF2-40B4-BE49-F238E27FC236}">
                <a16:creationId xmlns:a16="http://schemas.microsoft.com/office/drawing/2014/main" id="{3951AFB4-E2DC-C06E-0858-C6845CEC7A06}"/>
              </a:ext>
            </a:extLst>
          </p:cNvPr>
          <p:cNvSpPr/>
          <p:nvPr/>
        </p:nvSpPr>
        <p:spPr>
          <a:xfrm>
            <a:off x="10223652" y="921652"/>
            <a:ext cx="1842446" cy="113574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UTM Avo" panose="02040603050506020204" pitchFamily="18" charset="0"/>
              </a:rPr>
              <a:t>Làm việc nhóm đôi</a:t>
            </a:r>
          </a:p>
        </p:txBody>
      </p:sp>
      <p:sp>
        <p:nvSpPr>
          <p:cNvPr id="14" name="Speech Bubble: Rectangle with Corners Rounded 13">
            <a:extLst>
              <a:ext uri="{FF2B5EF4-FFF2-40B4-BE49-F238E27FC236}">
                <a16:creationId xmlns:a16="http://schemas.microsoft.com/office/drawing/2014/main" id="{D3B93A17-51A0-937A-037D-30AA221BFA0A}"/>
              </a:ext>
            </a:extLst>
          </p:cNvPr>
          <p:cNvSpPr/>
          <p:nvPr/>
        </p:nvSpPr>
        <p:spPr>
          <a:xfrm>
            <a:off x="6518684" y="1813810"/>
            <a:ext cx="4555613" cy="1666719"/>
          </a:xfrm>
          <a:prstGeom prst="wedgeRoundRectCallout">
            <a:avLst>
              <a:gd name="adj1" fmla="val -1954"/>
              <a:gd name="adj2" fmla="val 76000"/>
              <a:gd name="adj3" fmla="val 16667"/>
            </a:avLst>
          </a:prstGeom>
          <a:solidFill>
            <a:schemeClr val="accent2">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vi-VN" sz="1600">
                <a:solidFill>
                  <a:schemeClr val="tx1"/>
                </a:solidFill>
                <a:latin typeface="UTM Avo" panose="02040603050506020204" pitchFamily="18" charset="0"/>
                <a:cs typeface="Arial" panose="020B0604020202020204" pitchFamily="34" charset="0"/>
              </a:rPr>
              <a:t>Ê-đi-xơn trở thành một nhà sáng chế đại tài. Ông là người có hàng nghìn sáng chế, trong đó có chiếc bóng đèn điện thay cho ánh đén dầu leo lắt ngày xưa. </a:t>
            </a:r>
          </a:p>
        </p:txBody>
      </p:sp>
    </p:spTree>
    <p:extLst>
      <p:ext uri="{BB962C8B-B14F-4D97-AF65-F5344CB8AC3E}">
        <p14:creationId xmlns:p14="http://schemas.microsoft.com/office/powerpoint/2010/main" val="89186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0FD49E-4D93-2C2D-5A58-4AB635F5AA65}"/>
              </a:ext>
            </a:extLst>
          </p:cNvPr>
          <p:cNvSpPr/>
          <p:nvPr/>
        </p:nvSpPr>
        <p:spPr>
          <a:xfrm>
            <a:off x="742950" y="1676400"/>
            <a:ext cx="657225" cy="381000"/>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solidFill>
                  <a:schemeClr val="tx1"/>
                </a:solidFill>
                <a:latin typeface="UTM Avo" panose="02040603050506020204" pitchFamily="18" charset="0"/>
              </a:rPr>
              <a:t>04</a:t>
            </a:r>
            <a:endParaRPr lang="en-US" sz="2000" b="1" dirty="0">
              <a:solidFill>
                <a:schemeClr val="tx1"/>
              </a:solidFill>
              <a:latin typeface="UTM Avo" panose="02040603050506020204" pitchFamily="18" charset="0"/>
            </a:endParaRPr>
          </a:p>
        </p:txBody>
      </p:sp>
      <p:sp>
        <p:nvSpPr>
          <p:cNvPr id="3" name="TextBox 2">
            <a:extLst>
              <a:ext uri="{FF2B5EF4-FFF2-40B4-BE49-F238E27FC236}">
                <a16:creationId xmlns:a16="http://schemas.microsoft.com/office/drawing/2014/main" id="{1042631C-78C0-4989-F736-0ECC5372A17C}"/>
              </a:ext>
            </a:extLst>
          </p:cNvPr>
          <p:cNvSpPr txBox="1"/>
          <p:nvPr/>
        </p:nvSpPr>
        <p:spPr>
          <a:xfrm>
            <a:off x="1466850" y="1667244"/>
            <a:ext cx="3914775" cy="430887"/>
          </a:xfrm>
          <a:prstGeom prst="rect">
            <a:avLst/>
          </a:prstGeom>
          <a:noFill/>
        </p:spPr>
        <p:txBody>
          <a:bodyPr wrap="square">
            <a:spAutoFit/>
          </a:bodyPr>
          <a:lstStyle/>
          <a:p>
            <a:r>
              <a:rPr lang="en-US" sz="2200" b="1">
                <a:latin typeface="UTM Avo" panose="02040603050506020204" pitchFamily="18" charset="0"/>
                <a:cs typeface="Arial" panose="020B0604020202020204" pitchFamily="34" charset="0"/>
              </a:rPr>
              <a:t>Kể chuyện trong nhóm</a:t>
            </a:r>
            <a:endParaRPr lang="en-US" sz="2200" dirty="0">
              <a:latin typeface="UTM Avo" panose="02040603050506020204" pitchFamily="18" charset="0"/>
            </a:endParaRPr>
          </a:p>
        </p:txBody>
      </p:sp>
      <p:pic>
        <p:nvPicPr>
          <p:cNvPr id="4" name="Picture 10">
            <a:extLst>
              <a:ext uri="{FF2B5EF4-FFF2-40B4-BE49-F238E27FC236}">
                <a16:creationId xmlns:a16="http://schemas.microsoft.com/office/drawing/2014/main" id="{5470663E-FA6B-0798-A8C6-0D8CCAF08A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74111" y="4580997"/>
            <a:ext cx="3643777" cy="2363900"/>
          </a:xfrm>
          <a:prstGeom prst="rect">
            <a:avLst/>
          </a:prstGeom>
        </p:spPr>
      </p:pic>
      <p:sp>
        <p:nvSpPr>
          <p:cNvPr id="5" name="TextBox 4">
            <a:extLst>
              <a:ext uri="{FF2B5EF4-FFF2-40B4-BE49-F238E27FC236}">
                <a16:creationId xmlns:a16="http://schemas.microsoft.com/office/drawing/2014/main" id="{C6474A08-6D29-6BFA-16B5-ACA6A1533A87}"/>
              </a:ext>
            </a:extLst>
          </p:cNvPr>
          <p:cNvSpPr txBox="1"/>
          <p:nvPr/>
        </p:nvSpPr>
        <p:spPr>
          <a:xfrm>
            <a:off x="1899615" y="2162671"/>
            <a:ext cx="8640394" cy="461665"/>
          </a:xfrm>
          <a:prstGeom prst="rect">
            <a:avLst/>
          </a:prstGeom>
          <a:noFill/>
        </p:spPr>
        <p:txBody>
          <a:bodyPr wrap="square" rtlCol="0">
            <a:spAutoFit/>
          </a:bodyPr>
          <a:lstStyle/>
          <a:p>
            <a:pPr algn="ctr"/>
            <a:r>
              <a:rPr lang="en-US" sz="2400" dirty="0" err="1">
                <a:latin typeface="UTM Avo" panose="02040603050506020204" pitchFamily="18" charset="0"/>
                <a:cs typeface="Arial" panose="020B0604020202020204" pitchFamily="34" charset="0"/>
              </a:rPr>
              <a:t>Các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em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hãy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cùng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nhau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kể</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chuyện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nhóm</a:t>
            </a:r>
            <a:r>
              <a:rPr lang="en-US" sz="2400" dirty="0">
                <a:latin typeface="UTM Avo" panose="02040603050506020204" pitchFamily="18" charset="0"/>
                <a:cs typeface="Arial" panose="020B0604020202020204" pitchFamily="34" charset="0"/>
              </a:rPr>
              <a:t>:</a:t>
            </a:r>
          </a:p>
        </p:txBody>
      </p:sp>
      <p:pic>
        <p:nvPicPr>
          <p:cNvPr id="9" name="Picture 2">
            <a:extLst>
              <a:ext uri="{FF2B5EF4-FFF2-40B4-BE49-F238E27FC236}">
                <a16:creationId xmlns:a16="http://schemas.microsoft.com/office/drawing/2014/main" id="{557CB4E3-AD48-745D-1270-3E16372B3F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0833">
            <a:off x="1100680" y="2798883"/>
            <a:ext cx="2313879" cy="1772049"/>
          </a:xfrm>
          <a:prstGeom prst="rect">
            <a:avLst/>
          </a:prstGeom>
        </p:spPr>
      </p:pic>
      <p:sp>
        <p:nvSpPr>
          <p:cNvPr id="10" name="TextBox 9">
            <a:extLst>
              <a:ext uri="{FF2B5EF4-FFF2-40B4-BE49-F238E27FC236}">
                <a16:creationId xmlns:a16="http://schemas.microsoft.com/office/drawing/2014/main" id="{098F3CAF-7AC3-3C59-F36A-CADAE90CE5BE}"/>
              </a:ext>
            </a:extLst>
          </p:cNvPr>
          <p:cNvSpPr txBox="1"/>
          <p:nvPr/>
        </p:nvSpPr>
        <p:spPr>
          <a:xfrm>
            <a:off x="1392138" y="3226207"/>
            <a:ext cx="1730962" cy="1042658"/>
          </a:xfrm>
          <a:prstGeom prst="rect">
            <a:avLst/>
          </a:prstGeom>
          <a:noFill/>
        </p:spPr>
        <p:txBody>
          <a:bodyPr wrap="square" rtlCol="0">
            <a:spAutoFit/>
          </a:bodyPr>
          <a:lstStyle/>
          <a:p>
            <a:pPr algn="ctr">
              <a:lnSpc>
                <a:spcPct val="150000"/>
              </a:lnSpc>
            </a:pPr>
            <a:r>
              <a:rPr lang="nl-NL" sz="2400" b="1" dirty="0">
                <a:latin typeface="UTM Avo" panose="02040603050506020204" pitchFamily="18" charset="0"/>
                <a:ea typeface="Calibri" panose="020F0502020204030204" pitchFamily="34" charset="0"/>
                <a:cs typeface="Arial" panose="020B0604020202020204" pitchFamily="34" charset="0"/>
              </a:rPr>
              <a:t>Đoạn 1</a:t>
            </a:r>
            <a:endParaRPr lang="nl-NL" sz="2400" dirty="0">
              <a:effectLst/>
              <a:latin typeface="UTM Avo" panose="02040603050506020204" pitchFamily="18" charset="0"/>
              <a:ea typeface="Calibri" panose="020F0502020204030204" pitchFamily="34" charset="0"/>
              <a:cs typeface="Arial" panose="020B0604020202020204" pitchFamily="34" charset="0"/>
            </a:endParaRPr>
          </a:p>
          <a:p>
            <a:pPr algn="ctr">
              <a:lnSpc>
                <a:spcPct val="150000"/>
              </a:lnSpc>
            </a:pPr>
            <a:r>
              <a:rPr lang="nl-NL" sz="2000" dirty="0">
                <a:solidFill>
                  <a:srgbClr val="000000"/>
                </a:solidFill>
                <a:latin typeface="UTM Avo" panose="02040603050506020204" pitchFamily="18" charset="0"/>
                <a:cs typeface="Arial" panose="020B0604020202020204" pitchFamily="34" charset="0"/>
              </a:rPr>
              <a:t>Ý 1</a:t>
            </a:r>
            <a:r>
              <a:rPr lang="nl-NL" sz="2000">
                <a:solidFill>
                  <a:srgbClr val="000000"/>
                </a:solidFill>
                <a:latin typeface="UTM Avo" panose="02040603050506020204" pitchFamily="18" charset="0"/>
                <a:cs typeface="Arial" panose="020B0604020202020204" pitchFamily="34" charset="0"/>
              </a:rPr>
              <a:t>, 2.</a:t>
            </a:r>
            <a:endParaRPr lang="en-US" sz="2000" dirty="0">
              <a:latin typeface="UTM Avo" panose="02040603050506020204" pitchFamily="18" charset="0"/>
              <a:cs typeface="Arial" panose="020B0604020202020204" pitchFamily="34" charset="0"/>
            </a:endParaRPr>
          </a:p>
        </p:txBody>
      </p:sp>
      <p:pic>
        <p:nvPicPr>
          <p:cNvPr id="11" name="Picture 2">
            <a:extLst>
              <a:ext uri="{FF2B5EF4-FFF2-40B4-BE49-F238E27FC236}">
                <a16:creationId xmlns:a16="http://schemas.microsoft.com/office/drawing/2014/main" id="{E64653D7-CBC3-9EA7-CAF7-77A3F97DAB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0833">
            <a:off x="4821163" y="2798882"/>
            <a:ext cx="2313879" cy="1772049"/>
          </a:xfrm>
          <a:prstGeom prst="rect">
            <a:avLst/>
          </a:prstGeom>
        </p:spPr>
      </p:pic>
      <p:sp>
        <p:nvSpPr>
          <p:cNvPr id="12" name="TextBox 11">
            <a:extLst>
              <a:ext uri="{FF2B5EF4-FFF2-40B4-BE49-F238E27FC236}">
                <a16:creationId xmlns:a16="http://schemas.microsoft.com/office/drawing/2014/main" id="{50B9DE69-7DD1-BBE8-A46F-1496461453C7}"/>
              </a:ext>
            </a:extLst>
          </p:cNvPr>
          <p:cNvSpPr txBox="1"/>
          <p:nvPr/>
        </p:nvSpPr>
        <p:spPr>
          <a:xfrm>
            <a:off x="5112621" y="3176751"/>
            <a:ext cx="1730962" cy="1042658"/>
          </a:xfrm>
          <a:prstGeom prst="rect">
            <a:avLst/>
          </a:prstGeom>
          <a:noFill/>
        </p:spPr>
        <p:txBody>
          <a:bodyPr wrap="square" rtlCol="0">
            <a:spAutoFit/>
          </a:bodyPr>
          <a:lstStyle/>
          <a:p>
            <a:pPr algn="ctr">
              <a:lnSpc>
                <a:spcPct val="150000"/>
              </a:lnSpc>
            </a:pPr>
            <a:r>
              <a:rPr lang="nl-NL" sz="2400" b="1" dirty="0">
                <a:latin typeface="UTM Avo" panose="02040603050506020204" pitchFamily="18" charset="0"/>
                <a:ea typeface="Calibri" panose="020F0502020204030204" pitchFamily="34" charset="0"/>
                <a:cs typeface="Arial" panose="020B0604020202020204" pitchFamily="34" charset="0"/>
              </a:rPr>
              <a:t>Đoạn 2</a:t>
            </a:r>
            <a:endParaRPr lang="nl-NL" sz="2400" dirty="0">
              <a:effectLst/>
              <a:latin typeface="UTM Avo" panose="02040603050506020204" pitchFamily="18" charset="0"/>
              <a:ea typeface="Calibri" panose="020F0502020204030204" pitchFamily="34" charset="0"/>
              <a:cs typeface="Arial" panose="020B0604020202020204" pitchFamily="34" charset="0"/>
            </a:endParaRPr>
          </a:p>
          <a:p>
            <a:pPr algn="ctr">
              <a:lnSpc>
                <a:spcPct val="150000"/>
              </a:lnSpc>
            </a:pPr>
            <a:r>
              <a:rPr lang="nl-NL" sz="2000" dirty="0">
                <a:solidFill>
                  <a:srgbClr val="000000"/>
                </a:solidFill>
                <a:latin typeface="UTM Avo" panose="02040603050506020204" pitchFamily="18" charset="0"/>
                <a:cs typeface="Arial" panose="020B0604020202020204" pitchFamily="34" charset="0"/>
              </a:rPr>
              <a:t>Ý 3</a:t>
            </a:r>
            <a:r>
              <a:rPr lang="nl-NL" sz="2000">
                <a:solidFill>
                  <a:srgbClr val="000000"/>
                </a:solidFill>
                <a:latin typeface="UTM Avo" panose="02040603050506020204" pitchFamily="18" charset="0"/>
                <a:cs typeface="Arial" panose="020B0604020202020204" pitchFamily="34" charset="0"/>
              </a:rPr>
              <a:t>, 4.</a:t>
            </a:r>
            <a:endParaRPr lang="en-US" sz="2000" dirty="0">
              <a:latin typeface="UTM Avo" panose="02040603050506020204" pitchFamily="18" charset="0"/>
              <a:cs typeface="Arial" panose="020B0604020202020204" pitchFamily="34" charset="0"/>
            </a:endParaRPr>
          </a:p>
        </p:txBody>
      </p:sp>
      <p:pic>
        <p:nvPicPr>
          <p:cNvPr id="16" name="Picture 2">
            <a:extLst>
              <a:ext uri="{FF2B5EF4-FFF2-40B4-BE49-F238E27FC236}">
                <a16:creationId xmlns:a16="http://schemas.microsoft.com/office/drawing/2014/main" id="{96919D59-8FE9-FED8-E05F-C60CF17241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0833">
            <a:off x="8453109" y="2765569"/>
            <a:ext cx="2313879" cy="1772049"/>
          </a:xfrm>
          <a:prstGeom prst="rect">
            <a:avLst/>
          </a:prstGeom>
        </p:spPr>
      </p:pic>
      <p:sp>
        <p:nvSpPr>
          <p:cNvPr id="17" name="TextBox 16">
            <a:extLst>
              <a:ext uri="{FF2B5EF4-FFF2-40B4-BE49-F238E27FC236}">
                <a16:creationId xmlns:a16="http://schemas.microsoft.com/office/drawing/2014/main" id="{958EF7D1-0B2C-BAEA-01E7-5F7222DB6F3A}"/>
              </a:ext>
            </a:extLst>
          </p:cNvPr>
          <p:cNvSpPr txBox="1"/>
          <p:nvPr/>
        </p:nvSpPr>
        <p:spPr>
          <a:xfrm>
            <a:off x="8809047" y="3176751"/>
            <a:ext cx="1730962" cy="1042658"/>
          </a:xfrm>
          <a:prstGeom prst="rect">
            <a:avLst/>
          </a:prstGeom>
          <a:noFill/>
        </p:spPr>
        <p:txBody>
          <a:bodyPr wrap="square" rtlCol="0">
            <a:spAutoFit/>
          </a:bodyPr>
          <a:lstStyle/>
          <a:p>
            <a:pPr algn="ctr">
              <a:lnSpc>
                <a:spcPct val="150000"/>
              </a:lnSpc>
            </a:pPr>
            <a:r>
              <a:rPr lang="nl-NL" sz="2400" b="1" dirty="0">
                <a:latin typeface="UTM Avo" panose="02040603050506020204" pitchFamily="18" charset="0"/>
                <a:ea typeface="Calibri" panose="020F0502020204030204" pitchFamily="34" charset="0"/>
                <a:cs typeface="Arial" panose="020B0604020202020204" pitchFamily="34" charset="0"/>
              </a:rPr>
              <a:t>Đoạn 3</a:t>
            </a:r>
            <a:endParaRPr lang="nl-NL" sz="2400" dirty="0">
              <a:effectLst/>
              <a:latin typeface="UTM Avo" panose="02040603050506020204" pitchFamily="18" charset="0"/>
              <a:ea typeface="Calibri" panose="020F0502020204030204" pitchFamily="34" charset="0"/>
              <a:cs typeface="Arial" panose="020B0604020202020204" pitchFamily="34" charset="0"/>
            </a:endParaRPr>
          </a:p>
          <a:p>
            <a:pPr algn="ctr">
              <a:lnSpc>
                <a:spcPct val="150000"/>
              </a:lnSpc>
            </a:pPr>
            <a:r>
              <a:rPr lang="nl-NL" sz="2000">
                <a:solidFill>
                  <a:srgbClr val="000000"/>
                </a:solidFill>
                <a:latin typeface="UTM Avo" panose="02040603050506020204" pitchFamily="18" charset="0"/>
                <a:cs typeface="Arial" panose="020B0604020202020204" pitchFamily="34" charset="0"/>
              </a:rPr>
              <a:t>Ý 5.</a:t>
            </a:r>
            <a:endParaRPr lang="en-US" sz="2000"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410674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10" grpId="0"/>
      <p:bldP spid="12"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0FD49E-4D93-2C2D-5A58-4AB635F5AA65}"/>
              </a:ext>
            </a:extLst>
          </p:cNvPr>
          <p:cNvSpPr/>
          <p:nvPr/>
        </p:nvSpPr>
        <p:spPr>
          <a:xfrm>
            <a:off x="742950" y="1676400"/>
            <a:ext cx="657225" cy="381000"/>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solidFill>
                  <a:schemeClr val="tx1"/>
                </a:solidFill>
                <a:latin typeface="UTM Avo" panose="02040603050506020204" pitchFamily="18" charset="0"/>
              </a:rPr>
              <a:t>05</a:t>
            </a:r>
            <a:endParaRPr lang="en-US" sz="2000" b="1" dirty="0">
              <a:solidFill>
                <a:schemeClr val="tx1"/>
              </a:solidFill>
              <a:latin typeface="UTM Avo" panose="02040603050506020204" pitchFamily="18" charset="0"/>
            </a:endParaRPr>
          </a:p>
        </p:txBody>
      </p:sp>
      <p:sp>
        <p:nvSpPr>
          <p:cNvPr id="3" name="TextBox 2">
            <a:extLst>
              <a:ext uri="{FF2B5EF4-FFF2-40B4-BE49-F238E27FC236}">
                <a16:creationId xmlns:a16="http://schemas.microsoft.com/office/drawing/2014/main" id="{1042631C-78C0-4989-F736-0ECC5372A17C}"/>
              </a:ext>
            </a:extLst>
          </p:cNvPr>
          <p:cNvSpPr txBox="1"/>
          <p:nvPr/>
        </p:nvSpPr>
        <p:spPr>
          <a:xfrm>
            <a:off x="1466850" y="1667244"/>
            <a:ext cx="3914775" cy="430887"/>
          </a:xfrm>
          <a:prstGeom prst="rect">
            <a:avLst/>
          </a:prstGeom>
          <a:noFill/>
        </p:spPr>
        <p:txBody>
          <a:bodyPr wrap="square">
            <a:spAutoFit/>
          </a:bodyPr>
          <a:lstStyle/>
          <a:p>
            <a:r>
              <a:rPr lang="vi-VN" sz="2200" b="1">
                <a:latin typeface="UTM Avo" panose="02040603050506020204" pitchFamily="18" charset="0"/>
                <a:cs typeface="Arial" panose="020B0604020202020204" pitchFamily="34" charset="0"/>
              </a:rPr>
              <a:t>Thi kể chuyện trước lớp</a:t>
            </a:r>
            <a:endParaRPr lang="en-US" sz="2200" dirty="0">
              <a:latin typeface="UTM Avo" panose="02040603050506020204" pitchFamily="18" charset="0"/>
            </a:endParaRPr>
          </a:p>
        </p:txBody>
      </p:sp>
      <p:sp>
        <p:nvSpPr>
          <p:cNvPr id="6" name="TextBox 5">
            <a:extLst>
              <a:ext uri="{FF2B5EF4-FFF2-40B4-BE49-F238E27FC236}">
                <a16:creationId xmlns:a16="http://schemas.microsoft.com/office/drawing/2014/main" id="{49B8AC7D-8464-A5EE-3A2D-AAFBCFE70215}"/>
              </a:ext>
            </a:extLst>
          </p:cNvPr>
          <p:cNvSpPr txBox="1"/>
          <p:nvPr/>
        </p:nvSpPr>
        <p:spPr>
          <a:xfrm>
            <a:off x="662412" y="2098131"/>
            <a:ext cx="3914775" cy="1965987"/>
          </a:xfrm>
          <a:prstGeom prst="rect">
            <a:avLst/>
          </a:prstGeom>
          <a:noFill/>
        </p:spPr>
        <p:txBody>
          <a:bodyPr wrap="square" rtlCol="0">
            <a:spAutoFit/>
          </a:bodyPr>
          <a:lstStyle/>
          <a:p>
            <a:pPr algn="ctr">
              <a:lnSpc>
                <a:spcPct val="150000"/>
              </a:lnSpc>
            </a:pPr>
            <a:r>
              <a:rPr lang="en-US" sz="2400" b="1" dirty="0" err="1">
                <a:solidFill>
                  <a:schemeClr val="accent2"/>
                </a:solidFill>
                <a:latin typeface="UTM Avo" panose="02040603050506020204" pitchFamily="18" charset="0"/>
                <a:cs typeface="Arial" panose="020B0604020202020204" pitchFamily="34" charset="0"/>
              </a:rPr>
              <a:t>Hình</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thức</a:t>
            </a:r>
            <a:r>
              <a:rPr lang="en-US" sz="2400" b="1" dirty="0">
                <a:solidFill>
                  <a:schemeClr val="accent2"/>
                </a:solidFill>
                <a:latin typeface="UTM Avo" panose="02040603050506020204" pitchFamily="18" charset="0"/>
                <a:cs typeface="Arial" panose="020B0604020202020204" pitchFamily="34" charset="0"/>
              </a:rPr>
              <a:t>: </a:t>
            </a:r>
          </a:p>
          <a:p>
            <a:pPr algn="ctr">
              <a:lnSpc>
                <a:spcPct val="150000"/>
              </a:lnSpc>
            </a:pP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Các nhóm thi kể nối tiếp nhau từng đoạn của câu chuyện (theo câu hỏi gợi ý).</a:t>
            </a:r>
            <a:endParaRPr lang="en-US" sz="2000" dirty="0">
              <a:latin typeface="UTM Avo" panose="02040603050506020204" pitchFamily="18" charset="0"/>
              <a:cs typeface="Arial" panose="020B0604020202020204" pitchFamily="34" charset="0"/>
            </a:endParaRPr>
          </a:p>
        </p:txBody>
      </p:sp>
      <p:pic>
        <p:nvPicPr>
          <p:cNvPr id="7" name="Picture 7">
            <a:extLst>
              <a:ext uri="{FF2B5EF4-FFF2-40B4-BE49-F238E27FC236}">
                <a16:creationId xmlns:a16="http://schemas.microsoft.com/office/drawing/2014/main" id="{0186846D-7D64-C7E3-CE7D-0CCA66307D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999593" y="3867144"/>
            <a:ext cx="3117093" cy="2875518"/>
          </a:xfrm>
          <a:prstGeom prst="rect">
            <a:avLst/>
          </a:prstGeom>
        </p:spPr>
      </p:pic>
      <p:sp>
        <p:nvSpPr>
          <p:cNvPr id="8" name="TextBox 7">
            <a:extLst>
              <a:ext uri="{FF2B5EF4-FFF2-40B4-BE49-F238E27FC236}">
                <a16:creationId xmlns:a16="http://schemas.microsoft.com/office/drawing/2014/main" id="{6641E9AD-2EA7-C6D4-619F-D4FDD6DBF304}"/>
              </a:ext>
            </a:extLst>
          </p:cNvPr>
          <p:cNvSpPr txBox="1"/>
          <p:nvPr/>
        </p:nvSpPr>
        <p:spPr>
          <a:xfrm>
            <a:off x="6828485" y="2129304"/>
            <a:ext cx="4833861" cy="2313647"/>
          </a:xfrm>
          <a:prstGeom prst="rect">
            <a:avLst/>
          </a:prstGeom>
          <a:noFill/>
        </p:spPr>
        <p:txBody>
          <a:bodyPr wrap="square" rtlCol="0">
            <a:spAutoFit/>
          </a:bodyPr>
          <a:lstStyle/>
          <a:p>
            <a:pPr algn="ctr">
              <a:lnSpc>
                <a:spcPct val="150000"/>
              </a:lnSpc>
            </a:pPr>
            <a:r>
              <a:rPr lang="en-US" sz="2400" b="1" dirty="0" err="1">
                <a:solidFill>
                  <a:schemeClr val="accent2"/>
                </a:solidFill>
                <a:latin typeface="UTM Avo" panose="02040603050506020204" pitchFamily="18" charset="0"/>
                <a:cs typeface="Arial" panose="020B0604020202020204" pitchFamily="34" charset="0"/>
              </a:rPr>
              <a:t>Tiêu</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chí</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đánh</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giá</a:t>
            </a:r>
            <a:r>
              <a:rPr lang="en-US" sz="2400" b="1" dirty="0">
                <a:solidFill>
                  <a:schemeClr val="accent2"/>
                </a:solidFill>
                <a:latin typeface="UTM Avo" panose="02040603050506020204" pitchFamily="18" charset="0"/>
                <a:cs typeface="Arial" panose="020B0604020202020204" pitchFamily="34" charset="0"/>
              </a:rPr>
              <a:t>:</a:t>
            </a:r>
          </a:p>
          <a:p>
            <a:pPr marL="457200" marR="0" indent="-457200" algn="just">
              <a:lnSpc>
                <a:spcPct val="150000"/>
              </a:lnSpc>
              <a:spcBef>
                <a:spcPts val="100"/>
              </a:spcBef>
              <a:spcAft>
                <a:spcPts val="100"/>
              </a:spcAft>
              <a:buFont typeface="Wingdings" panose="05000000000000000000" pitchFamily="2" charset="2"/>
              <a:buChar char="q"/>
            </a:pPr>
            <a:r>
              <a:rPr lang="nl-NL" dirty="0">
                <a:effectLst/>
                <a:latin typeface="UTM Avo" panose="02040603050506020204" pitchFamily="18" charset="0"/>
                <a:ea typeface="Calibri" panose="020F0502020204030204" pitchFamily="34" charset="0"/>
                <a:cs typeface="Arial" panose="020B0604020202020204" pitchFamily="34" charset="0"/>
              </a:rPr>
              <a:t>Kể đủ ý, giọng kể to, rành mạch.</a:t>
            </a:r>
            <a:endParaRPr lang="en-US" dirty="0">
              <a:effectLst/>
              <a:latin typeface="UTM Avo" panose="02040603050506020204" pitchFamily="18"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Wingdings" panose="05000000000000000000" pitchFamily="2" charset="2"/>
              <a:buChar char="q"/>
            </a:pPr>
            <a:r>
              <a:rPr lang="nl-NL" dirty="0">
                <a:effectLst/>
                <a:latin typeface="UTM Avo" panose="02040603050506020204" pitchFamily="18" charset="0"/>
                <a:ea typeface="Calibri" panose="020F0502020204030204" pitchFamily="34" charset="0"/>
                <a:cs typeface="Arial" panose="020B0604020202020204" pitchFamily="34" charset="0"/>
              </a:rPr>
              <a:t>Lời kể sinh động, biểu cảm (kết hợp cử chỉ, điệu bộ hợp lí). </a:t>
            </a:r>
            <a:endParaRPr lang="en-US" dirty="0">
              <a:effectLst/>
              <a:latin typeface="UTM Avo" panose="02040603050506020204" pitchFamily="18"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Wingdings" panose="05000000000000000000" pitchFamily="2" charset="2"/>
              <a:buChar char="q"/>
            </a:pPr>
            <a:r>
              <a:rPr lang="nl-NL" dirty="0">
                <a:effectLst/>
                <a:latin typeface="UTM Avo" panose="02040603050506020204" pitchFamily="18" charset="0"/>
                <a:ea typeface="Calibri" panose="020F0502020204030204" pitchFamily="34" charset="0"/>
                <a:cs typeface="Arial" panose="020B0604020202020204" pitchFamily="34" charset="0"/>
              </a:rPr>
              <a:t>Phối hợp ăn ý, kể tiếp nối kịp lượt lời. </a:t>
            </a:r>
            <a:endParaRPr lang="en-US" dirty="0">
              <a:effectLst/>
              <a:latin typeface="UTM Avo" panose="02040603050506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28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anim calcmode="lin" valueType="num">
                                      <p:cBhvr>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8">
                                            <p:txEl>
                                              <p:pRg st="0" end="0"/>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anim calcmode="lin" valueType="num">
                                      <p:cBhvr>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8">
                                            <p:txEl>
                                              <p:pRg st="1" end="1"/>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anim calcmode="lin" valueType="num">
                                      <p:cBhvr>
                                        <p:cTn id="3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9" dur="500" fill="hold"/>
                                        <p:tgtEl>
                                          <p:spTgt spid="8">
                                            <p:txEl>
                                              <p:pRg st="2" end="2"/>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anim calcmode="lin" valueType="num">
                                      <p:cBhvr>
                                        <p:cTn id="4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4C54AD2-7C37-C27C-CCBE-CFBF36D0AE85}"/>
              </a:ext>
            </a:extLst>
          </p:cNvPr>
          <p:cNvGrpSpPr/>
          <p:nvPr/>
        </p:nvGrpSpPr>
        <p:grpSpPr>
          <a:xfrm>
            <a:off x="10358204" y="746200"/>
            <a:ext cx="1723870" cy="1961132"/>
            <a:chOff x="930253" y="1555705"/>
            <a:chExt cx="1279160" cy="1383409"/>
          </a:xfrm>
        </p:grpSpPr>
        <p:pic>
          <p:nvPicPr>
            <p:cNvPr id="6" name="Picture 5">
              <a:hlinkClick r:id="rId3"/>
              <a:extLst>
                <a:ext uri="{FF2B5EF4-FFF2-40B4-BE49-F238E27FC236}">
                  <a16:creationId xmlns:a16="http://schemas.microsoft.com/office/drawing/2014/main" id="{79EA4779-2B2C-EE3C-243F-5571F6EA2D7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D0BE4BFA-BEA1-2970-168A-43ED5425BA39}"/>
                </a:ext>
              </a:extLst>
            </p:cNvPr>
            <p:cNvSpPr txBox="1"/>
            <p:nvPr/>
          </p:nvSpPr>
          <p:spPr>
            <a:xfrm>
              <a:off x="930253" y="2526606"/>
              <a:ext cx="1279160" cy="412508"/>
            </a:xfrm>
            <a:prstGeom prst="rect">
              <a:avLst/>
            </a:prstGeom>
            <a:noFill/>
          </p:spPr>
          <p:txBody>
            <a:bodyPr wrap="square" rtlCol="0">
              <a:spAutoFit/>
            </a:bodyPr>
            <a:lstStyle/>
            <a:p>
              <a:pPr algn="ctr"/>
              <a:r>
                <a:rPr lang="en-US" sz="1600" b="1" dirty="0" err="1">
                  <a:solidFill>
                    <a:schemeClr val="accent2"/>
                  </a:solidFill>
                  <a:latin typeface="UTM Avo" panose="02040603050506020204" pitchFamily="18" charset="0"/>
                </a:rPr>
                <a:t>Ấn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để</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đến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trang</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sách</a:t>
              </a:r>
              <a:endParaRPr lang="en-US" sz="16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74761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5ADEC2-6003-30F1-F45C-8372529B5794}"/>
              </a:ext>
            </a:extLst>
          </p:cNvPr>
          <p:cNvGrpSpPr/>
          <p:nvPr/>
        </p:nvGrpSpPr>
        <p:grpSpPr>
          <a:xfrm>
            <a:off x="10358204" y="746200"/>
            <a:ext cx="1723870" cy="1961132"/>
            <a:chOff x="930253" y="1555705"/>
            <a:chExt cx="1279160" cy="1383409"/>
          </a:xfrm>
        </p:grpSpPr>
        <p:pic>
          <p:nvPicPr>
            <p:cNvPr id="3" name="Picture 2">
              <a:hlinkClick r:id="rId3"/>
              <a:extLst>
                <a:ext uri="{FF2B5EF4-FFF2-40B4-BE49-F238E27FC236}">
                  <a16:creationId xmlns:a16="http://schemas.microsoft.com/office/drawing/2014/main" id="{CE500A70-66E9-272D-FC1D-3A739C4D27C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FF318E22-B356-D3BF-617C-77DE605020CE}"/>
                </a:ext>
              </a:extLst>
            </p:cNvPr>
            <p:cNvSpPr txBox="1"/>
            <p:nvPr/>
          </p:nvSpPr>
          <p:spPr>
            <a:xfrm>
              <a:off x="930253" y="2526606"/>
              <a:ext cx="1279160" cy="412508"/>
            </a:xfrm>
            <a:prstGeom prst="rect">
              <a:avLst/>
            </a:prstGeom>
            <a:noFill/>
          </p:spPr>
          <p:txBody>
            <a:bodyPr wrap="square" rtlCol="0">
              <a:spAutoFit/>
            </a:bodyPr>
            <a:lstStyle/>
            <a:p>
              <a:pPr algn="ctr"/>
              <a:r>
                <a:rPr lang="en-US" sz="1600" b="1" dirty="0" err="1">
                  <a:solidFill>
                    <a:schemeClr val="accent2"/>
                  </a:solidFill>
                  <a:latin typeface="UTM Avo" panose="02040603050506020204" pitchFamily="18" charset="0"/>
                </a:rPr>
                <a:t>Ấn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để</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đến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trang</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sách</a:t>
              </a:r>
              <a:endParaRPr lang="en-US" sz="16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5989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FC5D95-557A-B988-C1F3-C071B66C85AC}"/>
              </a:ext>
            </a:extLst>
          </p:cNvPr>
          <p:cNvSpPr txBox="1"/>
          <p:nvPr/>
        </p:nvSpPr>
        <p:spPr>
          <a:xfrm>
            <a:off x="730406" y="1647670"/>
            <a:ext cx="11716427" cy="461665"/>
          </a:xfrm>
          <a:prstGeom prst="rect">
            <a:avLst/>
          </a:prstGeom>
          <a:noFill/>
        </p:spPr>
        <p:txBody>
          <a:bodyPr wrap="square" rtlCol="0">
            <a:spAutoFit/>
          </a:bodyPr>
          <a:lstStyle/>
          <a:p>
            <a:r>
              <a:rPr lang="en-US" sz="2400" b="1" dirty="0" err="1">
                <a:latin typeface="UTM Avo" panose="02040603050506020204" pitchFamily="18" charset="0"/>
                <a:cs typeface="Arial" panose="020B0604020202020204" pitchFamily="34" charset="0"/>
              </a:rPr>
              <a:t>Nói</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một</a:t>
            </a:r>
            <a:r>
              <a:rPr lang="en-US" sz="2400" b="1" dirty="0">
                <a:latin typeface="UTM Avo" panose="02040603050506020204" pitchFamily="18" charset="0"/>
                <a:cs typeface="Arial" panose="020B0604020202020204" pitchFamily="34" charset="0"/>
              </a:rPr>
              <a:t> ý </a:t>
            </a:r>
            <a:r>
              <a:rPr lang="en-US" sz="2400" b="1" dirty="0" err="1">
                <a:latin typeface="UTM Avo" panose="02040603050506020204" pitchFamily="18" charset="0"/>
                <a:cs typeface="Arial" panose="020B0604020202020204" pitchFamily="34" charset="0"/>
              </a:rPr>
              <a:t>tưởng</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sáng</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tạo</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của</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em</a:t>
            </a:r>
            <a:r>
              <a:rPr lang="en-US" sz="2400" b="1" dirty="0">
                <a:latin typeface="UTM Avo" panose="02040603050506020204" pitchFamily="18" charset="0"/>
                <a:cs typeface="Arial" panose="020B0604020202020204" pitchFamily="34" charset="0"/>
              </a:rPr>
              <a:t>:</a:t>
            </a:r>
          </a:p>
        </p:txBody>
      </p:sp>
      <p:pic>
        <p:nvPicPr>
          <p:cNvPr id="3" name="Picture 23">
            <a:extLst>
              <a:ext uri="{FF2B5EF4-FFF2-40B4-BE49-F238E27FC236}">
                <a16:creationId xmlns:a16="http://schemas.microsoft.com/office/drawing/2014/main" id="{77E328CB-E35C-30F6-E719-29F088C92A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085489" y="4002245"/>
            <a:ext cx="4712386" cy="2416169"/>
          </a:xfrm>
          <a:prstGeom prst="rect">
            <a:avLst/>
          </a:prstGeom>
        </p:spPr>
      </p:pic>
      <p:sp>
        <p:nvSpPr>
          <p:cNvPr id="4" name="TextBox 3">
            <a:extLst>
              <a:ext uri="{FF2B5EF4-FFF2-40B4-BE49-F238E27FC236}">
                <a16:creationId xmlns:a16="http://schemas.microsoft.com/office/drawing/2014/main" id="{0ACF3175-2837-6DD2-DADE-664C29D8B3C1}"/>
              </a:ext>
            </a:extLst>
          </p:cNvPr>
          <p:cNvSpPr txBox="1"/>
          <p:nvPr/>
        </p:nvSpPr>
        <p:spPr>
          <a:xfrm>
            <a:off x="730406" y="2109335"/>
            <a:ext cx="10048008" cy="2316788"/>
          </a:xfrm>
          <a:prstGeom prst="rect">
            <a:avLst/>
          </a:prstGeom>
          <a:noFill/>
        </p:spPr>
        <p:txBody>
          <a:bodyPr wrap="square">
            <a:spAutoFit/>
          </a:bodyPr>
          <a:lstStyle/>
          <a:p>
            <a:pPr marL="571500" marR="0" indent="-571500" algn="just">
              <a:lnSpc>
                <a:spcPct val="150000"/>
              </a:lnSpc>
              <a:spcBef>
                <a:spcPts val="100"/>
              </a:spcBef>
              <a:spcAft>
                <a:spcPts val="100"/>
              </a:spcAft>
              <a:buFont typeface="Wingdings" panose="05000000000000000000" pitchFamily="2" charset="2"/>
              <a:buChar char="§"/>
            </a:pPr>
            <a:r>
              <a:rPr lang="nl-NL" sz="24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Sáng tạo một đồ dùng học tập.</a:t>
            </a:r>
            <a:endParaRPr lang="en-US" sz="2400" dirty="0">
              <a:effectLst/>
              <a:latin typeface="UTM Avo" panose="02040603050506020204" pitchFamily="18" charset="0"/>
              <a:ea typeface="Calibri" panose="020F0502020204030204" pitchFamily="34" charset="0"/>
              <a:cs typeface="Arial" panose="020B0604020202020204" pitchFamily="34" charset="0"/>
            </a:endParaRPr>
          </a:p>
          <a:p>
            <a:pPr marL="571500" marR="0" indent="-571500" algn="just">
              <a:lnSpc>
                <a:spcPct val="150000"/>
              </a:lnSpc>
              <a:spcBef>
                <a:spcPts val="100"/>
              </a:spcBef>
              <a:spcAft>
                <a:spcPts val="100"/>
              </a:spcAft>
              <a:buFont typeface="Wingdings" panose="05000000000000000000" pitchFamily="2" charset="2"/>
              <a:buChar char="§"/>
            </a:pPr>
            <a:r>
              <a:rPr lang="nl-NL" sz="24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Sáng tạo một đồ chơi.</a:t>
            </a:r>
            <a:endParaRPr lang="en-US" sz="2400" dirty="0">
              <a:effectLst/>
              <a:latin typeface="UTM Avo" panose="02040603050506020204" pitchFamily="18" charset="0"/>
              <a:ea typeface="Calibri" panose="020F0502020204030204" pitchFamily="34" charset="0"/>
              <a:cs typeface="Arial" panose="020B0604020202020204" pitchFamily="34" charset="0"/>
            </a:endParaRPr>
          </a:p>
          <a:p>
            <a:pPr marL="571500" marR="0" indent="-571500" algn="just">
              <a:lnSpc>
                <a:spcPct val="150000"/>
              </a:lnSpc>
              <a:spcBef>
                <a:spcPts val="100"/>
              </a:spcBef>
              <a:spcAft>
                <a:spcPts val="100"/>
              </a:spcAft>
              <a:buFont typeface="Wingdings" panose="05000000000000000000" pitchFamily="2" charset="2"/>
              <a:buChar char="§"/>
            </a:pPr>
            <a:r>
              <a:rPr lang="nl-NL" sz="24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Sáng tạo một loại máy.</a:t>
            </a:r>
            <a:endParaRPr lang="en-US" sz="2400" dirty="0">
              <a:effectLst/>
              <a:latin typeface="UTM Avo" panose="02040603050506020204" pitchFamily="18" charset="0"/>
              <a:ea typeface="Calibri" panose="020F0502020204030204" pitchFamily="34" charset="0"/>
              <a:cs typeface="Arial" panose="020B0604020202020204" pitchFamily="34" charset="0"/>
            </a:endParaRPr>
          </a:p>
          <a:p>
            <a:pPr marL="571500" marR="0" indent="-571500" algn="just">
              <a:lnSpc>
                <a:spcPct val="150000"/>
              </a:lnSpc>
              <a:spcBef>
                <a:spcPts val="100"/>
              </a:spcBef>
              <a:spcAft>
                <a:spcPts val="100"/>
              </a:spcAft>
              <a:buFont typeface="Wingdings" panose="05000000000000000000" pitchFamily="2" charset="2"/>
              <a:buChar char="§"/>
            </a:pPr>
            <a:r>
              <a:rPr lang="nl-NL" sz="24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Sáng tạo một ngôi nhà thông minh. </a:t>
            </a:r>
            <a:endParaRPr lang="en-US" sz="2400" dirty="0">
              <a:effectLst/>
              <a:latin typeface="UTM Avo" panose="02040603050506020204" pitchFamily="18" charset="0"/>
              <a:ea typeface="Calibri" panose="020F0502020204030204" pitchFamily="34" charset="0"/>
              <a:cs typeface="Arial" panose="020B0604020202020204" pitchFamily="34" charset="0"/>
            </a:endParaRPr>
          </a:p>
        </p:txBody>
      </p:sp>
      <p:sp>
        <p:nvSpPr>
          <p:cNvPr id="5" name="Oval 4">
            <a:extLst>
              <a:ext uri="{FF2B5EF4-FFF2-40B4-BE49-F238E27FC236}">
                <a16:creationId xmlns:a16="http://schemas.microsoft.com/office/drawing/2014/main" id="{E1B97D55-F52B-B4A1-C75D-06A714182D37}"/>
              </a:ext>
            </a:extLst>
          </p:cNvPr>
          <p:cNvSpPr/>
          <p:nvPr/>
        </p:nvSpPr>
        <p:spPr>
          <a:xfrm>
            <a:off x="9099030" y="1236593"/>
            <a:ext cx="2082649" cy="128381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UTM Avo" panose="02040603050506020204" pitchFamily="18" charset="0"/>
              </a:rPr>
              <a:t>Trao đổi theo nhóm</a:t>
            </a:r>
          </a:p>
        </p:txBody>
      </p:sp>
    </p:spTree>
    <p:extLst>
      <p:ext uri="{BB962C8B-B14F-4D97-AF65-F5344CB8AC3E}">
        <p14:creationId xmlns:p14="http://schemas.microsoft.com/office/powerpoint/2010/main" val="363912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8461E1A-F28D-9B27-AF98-8A63DE53B9A5}"/>
              </a:ext>
            </a:extLst>
          </p:cNvPr>
          <p:cNvGrpSpPr/>
          <p:nvPr/>
        </p:nvGrpSpPr>
        <p:grpSpPr>
          <a:xfrm>
            <a:off x="10358204" y="746200"/>
            <a:ext cx="1723870" cy="1961132"/>
            <a:chOff x="930253" y="1555705"/>
            <a:chExt cx="1279160" cy="1383409"/>
          </a:xfrm>
        </p:grpSpPr>
        <p:pic>
          <p:nvPicPr>
            <p:cNvPr id="6" name="Picture 5">
              <a:hlinkClick r:id="rId3"/>
              <a:extLst>
                <a:ext uri="{FF2B5EF4-FFF2-40B4-BE49-F238E27FC236}">
                  <a16:creationId xmlns:a16="http://schemas.microsoft.com/office/drawing/2014/main" id="{F2B83038-CBB7-A2CC-2AF9-538DF0FE09C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6C0C88D2-AF7F-6BCB-D26E-5AAF03980ACE}"/>
                </a:ext>
              </a:extLst>
            </p:cNvPr>
            <p:cNvSpPr txBox="1"/>
            <p:nvPr/>
          </p:nvSpPr>
          <p:spPr>
            <a:xfrm>
              <a:off x="930253" y="2526606"/>
              <a:ext cx="1279160" cy="412508"/>
            </a:xfrm>
            <a:prstGeom prst="rect">
              <a:avLst/>
            </a:prstGeom>
            <a:noFill/>
          </p:spPr>
          <p:txBody>
            <a:bodyPr wrap="square" rtlCol="0">
              <a:spAutoFit/>
            </a:bodyPr>
            <a:lstStyle/>
            <a:p>
              <a:pPr algn="ctr"/>
              <a:r>
                <a:rPr lang="en-US" sz="1600" b="1" dirty="0" err="1">
                  <a:solidFill>
                    <a:schemeClr val="accent2"/>
                  </a:solidFill>
                  <a:latin typeface="UTM Avo" panose="02040603050506020204" pitchFamily="18" charset="0"/>
                </a:rPr>
                <a:t>Ấn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để</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đến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trang</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sách</a:t>
              </a:r>
              <a:endParaRPr lang="en-US" sz="16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7900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626C9D82-51CD-98BB-484C-2404B9101F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90852" y="2206798"/>
            <a:ext cx="3332984" cy="2268383"/>
          </a:xfrm>
          <a:prstGeom prst="rect">
            <a:avLst/>
          </a:prstGeom>
        </p:spPr>
      </p:pic>
      <p:sp>
        <p:nvSpPr>
          <p:cNvPr id="9" name="TextBox 8">
            <a:extLst>
              <a:ext uri="{FF2B5EF4-FFF2-40B4-BE49-F238E27FC236}">
                <a16:creationId xmlns:a16="http://schemas.microsoft.com/office/drawing/2014/main" id="{C16F7116-D4EC-537C-9BD8-0C72ECE01754}"/>
              </a:ext>
            </a:extLst>
          </p:cNvPr>
          <p:cNvSpPr txBox="1"/>
          <p:nvPr/>
        </p:nvSpPr>
        <p:spPr>
          <a:xfrm>
            <a:off x="2462548" y="2632750"/>
            <a:ext cx="3189592" cy="950325"/>
          </a:xfrm>
          <a:prstGeom prst="rect">
            <a:avLst/>
          </a:prstGeom>
          <a:noFill/>
        </p:spPr>
        <p:txBody>
          <a:bodyPr wrap="square">
            <a:spAutoFit/>
          </a:bodyPr>
          <a:lstStyle/>
          <a:p>
            <a:pPr algn="ctr">
              <a:lnSpc>
                <a:spcPct val="150000"/>
              </a:lnSpc>
            </a:pPr>
            <a:r>
              <a:rPr lang="en-US" sz="2000">
                <a:latin typeface="UTM Avo" panose="02040603050506020204" pitchFamily="18" charset="0"/>
              </a:rPr>
              <a:t>Ôn lại nội dung của bài học hôm nay</a:t>
            </a:r>
            <a:endParaRPr lang="en-US" sz="2000" dirty="0" err="1">
              <a:latin typeface="UTM Avo" panose="02040603050506020204" pitchFamily="18" charset="0"/>
            </a:endParaRPr>
          </a:p>
        </p:txBody>
      </p:sp>
      <p:pic>
        <p:nvPicPr>
          <p:cNvPr id="12" name="Picture 9">
            <a:extLst>
              <a:ext uri="{FF2B5EF4-FFF2-40B4-BE49-F238E27FC236}">
                <a16:creationId xmlns:a16="http://schemas.microsoft.com/office/drawing/2014/main" id="{025A92D2-8A48-F27E-5D14-B557A964C1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076973" y="3641510"/>
            <a:ext cx="973058" cy="1238250"/>
          </a:xfrm>
          <a:prstGeom prst="rect">
            <a:avLst/>
          </a:prstGeom>
        </p:spPr>
      </p:pic>
      <p:pic>
        <p:nvPicPr>
          <p:cNvPr id="13" name="Picture 3">
            <a:extLst>
              <a:ext uri="{FF2B5EF4-FFF2-40B4-BE49-F238E27FC236}">
                <a16:creationId xmlns:a16="http://schemas.microsoft.com/office/drawing/2014/main" id="{3EC83F83-878E-C579-F630-423390BB4D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4243" y="2206798"/>
            <a:ext cx="3332984" cy="2268383"/>
          </a:xfrm>
          <a:prstGeom prst="rect">
            <a:avLst/>
          </a:prstGeom>
        </p:spPr>
      </p:pic>
      <p:sp>
        <p:nvSpPr>
          <p:cNvPr id="14" name="TextBox 13">
            <a:extLst>
              <a:ext uri="{FF2B5EF4-FFF2-40B4-BE49-F238E27FC236}">
                <a16:creationId xmlns:a16="http://schemas.microsoft.com/office/drawing/2014/main" id="{95C4385F-CCEB-3A4F-8646-D8A3EEB620C8}"/>
              </a:ext>
            </a:extLst>
          </p:cNvPr>
          <p:cNvSpPr txBox="1"/>
          <p:nvPr/>
        </p:nvSpPr>
        <p:spPr>
          <a:xfrm>
            <a:off x="6665939" y="2632750"/>
            <a:ext cx="3189592" cy="950325"/>
          </a:xfrm>
          <a:prstGeom prst="rect">
            <a:avLst/>
          </a:prstGeom>
          <a:noFill/>
        </p:spPr>
        <p:txBody>
          <a:bodyPr wrap="square">
            <a:spAutoFit/>
          </a:bodyPr>
          <a:lstStyle/>
          <a:p>
            <a:pPr algn="ctr">
              <a:lnSpc>
                <a:spcPct val="150000"/>
              </a:lnSpc>
            </a:pPr>
            <a:r>
              <a:rPr lang="en-US" sz="2000">
                <a:latin typeface="UTM Avo" panose="02040603050506020204" pitchFamily="18" charset="0"/>
              </a:rPr>
              <a:t>chuẩn bị bài mới:</a:t>
            </a:r>
          </a:p>
          <a:p>
            <a:pPr algn="ctr">
              <a:lnSpc>
                <a:spcPct val="150000"/>
              </a:lnSpc>
            </a:pPr>
            <a:r>
              <a:rPr lang="en-US" sz="2000" i="1">
                <a:latin typeface="UTM Avo" panose="02040603050506020204" pitchFamily="18" charset="0"/>
              </a:rPr>
              <a:t>Bài đọc 2: Cái cầu</a:t>
            </a:r>
            <a:endParaRPr lang="en-US" sz="2000" i="1" dirty="0" err="1">
              <a:latin typeface="UTM Avo" panose="02040603050506020204" pitchFamily="18" charset="0"/>
            </a:endParaRPr>
          </a:p>
        </p:txBody>
      </p:sp>
      <p:pic>
        <p:nvPicPr>
          <p:cNvPr id="15" name="Picture 9">
            <a:extLst>
              <a:ext uri="{FF2B5EF4-FFF2-40B4-BE49-F238E27FC236}">
                <a16:creationId xmlns:a16="http://schemas.microsoft.com/office/drawing/2014/main" id="{40E6D86F-0B0D-BF2F-5CE5-A4F9234400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703877" y="1611987"/>
            <a:ext cx="1041452" cy="950325"/>
          </a:xfrm>
          <a:prstGeom prst="rect">
            <a:avLst/>
          </a:prstGeom>
        </p:spPr>
      </p:pic>
    </p:spTree>
    <p:extLst>
      <p:ext uri="{BB962C8B-B14F-4D97-AF65-F5344CB8AC3E}">
        <p14:creationId xmlns:p14="http://schemas.microsoft.com/office/powerpoint/2010/main" val="303032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27.png">
            <a:extLst>
              <a:ext uri="{FF2B5EF4-FFF2-40B4-BE49-F238E27FC236}">
                <a16:creationId xmlns:a16="http://schemas.microsoft.com/office/drawing/2014/main" id="{3CE93A0D-CFDF-F80D-C87F-FADF68B1F16F}"/>
              </a:ext>
            </a:extLst>
          </p:cNvPr>
          <p:cNvPicPr/>
          <p:nvPr/>
        </p:nvPicPr>
        <p:blipFill>
          <a:blip r:embed="rId3"/>
          <a:srcRect/>
          <a:stretch>
            <a:fillRect/>
          </a:stretch>
        </p:blipFill>
        <p:spPr>
          <a:xfrm>
            <a:off x="1278661" y="1970549"/>
            <a:ext cx="2607176" cy="30987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a:extLst>
              <a:ext uri="{FF2B5EF4-FFF2-40B4-BE49-F238E27FC236}">
                <a16:creationId xmlns:a16="http://schemas.microsoft.com/office/drawing/2014/main" id="{92E1E9F2-2153-A1D3-3758-C200ED634573}"/>
              </a:ext>
            </a:extLst>
          </p:cNvPr>
          <p:cNvSpPr txBox="1"/>
          <p:nvPr/>
        </p:nvSpPr>
        <p:spPr>
          <a:xfrm>
            <a:off x="1110622" y="5315510"/>
            <a:ext cx="2943253" cy="461665"/>
          </a:xfrm>
          <a:prstGeom prst="rect">
            <a:avLst/>
          </a:prstGeom>
          <a:noFill/>
        </p:spPr>
        <p:txBody>
          <a:bodyPr wrap="square" rtlCol="0">
            <a:spAutoFit/>
          </a:bodyPr>
          <a:lstStyle/>
          <a:p>
            <a:pPr algn="ctr"/>
            <a:r>
              <a:rPr lang="en-US" sz="2400" dirty="0">
                <a:latin typeface="UTM Avo" panose="02040603050506020204" pitchFamily="18" charset="0"/>
                <a:cs typeface="Arial" panose="020B0604020202020204" pitchFamily="34" charset="0"/>
              </a:rPr>
              <a:t>Thomas Edison</a:t>
            </a:r>
          </a:p>
        </p:txBody>
      </p:sp>
      <p:sp>
        <p:nvSpPr>
          <p:cNvPr id="4" name="TextBox 3">
            <a:extLst>
              <a:ext uri="{FF2B5EF4-FFF2-40B4-BE49-F238E27FC236}">
                <a16:creationId xmlns:a16="http://schemas.microsoft.com/office/drawing/2014/main" id="{DA744164-FA5F-65B5-13B8-A707C668131F}"/>
              </a:ext>
            </a:extLst>
          </p:cNvPr>
          <p:cNvSpPr txBox="1"/>
          <p:nvPr/>
        </p:nvSpPr>
        <p:spPr>
          <a:xfrm>
            <a:off x="4225993" y="1823076"/>
            <a:ext cx="7481324" cy="2942024"/>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nl-NL" dirty="0">
                <a:solidFill>
                  <a:srgbClr val="000000"/>
                </a:solidFill>
                <a:latin typeface="UTM Avo" panose="02040603050506020204" pitchFamily="18" charset="0"/>
                <a:ea typeface="Calibri" panose="020F0502020204030204" pitchFamily="34" charset="0"/>
                <a:cs typeface="Arial" panose="020B0604020202020204" pitchFamily="34" charset="0"/>
              </a:rPr>
              <a:t>L</a:t>
            </a:r>
            <a:r>
              <a:rPr lang="nl-NL" dirty="0">
                <a:solidFill>
                  <a:srgbClr val="000000"/>
                </a:solidFill>
                <a:effectLst/>
                <a:latin typeface="UTM Avo" panose="02040603050506020204" pitchFamily="18" charset="0"/>
                <a:ea typeface="Calibri" panose="020F0502020204030204" pitchFamily="34" charset="0"/>
                <a:cs typeface="Arial" panose="020B0604020202020204" pitchFamily="34" charset="0"/>
              </a:rPr>
              <a:t>à một nhà phát minh và thương nhân đã phát triển rất nhiều thiết bị có ảnh hưởng lớn tới cuộc sống trong thế kỷ 20. </a:t>
            </a:r>
          </a:p>
          <a:p>
            <a:pPr marL="457200" indent="-457200" algn="just">
              <a:lnSpc>
                <a:spcPct val="150000"/>
              </a:lnSpc>
              <a:buFont typeface="Wingdings" panose="05000000000000000000" pitchFamily="2" charset="2"/>
              <a:buChar char="Ø"/>
            </a:pPr>
            <a:r>
              <a:rPr lang="nl-NL" dirty="0">
                <a:solidFill>
                  <a:srgbClr val="000000"/>
                </a:solidFill>
                <a:effectLst/>
                <a:latin typeface="UTM Avo" panose="02040603050506020204" pitchFamily="18" charset="0"/>
                <a:ea typeface="Calibri" panose="020F0502020204030204" pitchFamily="34" charset="0"/>
                <a:cs typeface="Arial" panose="020B0604020202020204" pitchFamily="34" charset="0"/>
              </a:rPr>
              <a:t>Một số phát minh được gán cho ông, tuy ông không hoàn toàn là người đầu tiên có ý tưởng đó, nhưng sau khi bằng sáng chế đầu tiên được thay đổi nó trở thành của </a:t>
            </a:r>
            <a:r>
              <a:rPr lang="nl-NL" dirty="0">
                <a:solidFill>
                  <a:srgbClr val="000000"/>
                </a:solidFill>
                <a:latin typeface="UTM Avo" panose="02040603050506020204" pitchFamily="18" charset="0"/>
                <a:ea typeface="Calibri" panose="020F0502020204030204" pitchFamily="34" charset="0"/>
                <a:cs typeface="Arial" panose="020B0604020202020204" pitchFamily="34" charset="0"/>
              </a:rPr>
              <a:t>ông.</a:t>
            </a:r>
            <a:endParaRPr lang="nl-NL" dirty="0">
              <a:solidFill>
                <a:srgbClr val="000000"/>
              </a:solidFill>
              <a:effectLst/>
              <a:latin typeface="UTM Avo" panose="02040603050506020204" pitchFamily="18" charset="0"/>
              <a:ea typeface="Calibri" panose="020F050202020403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r>
              <a:rPr lang="nl-NL" dirty="0">
                <a:solidFill>
                  <a:srgbClr val="000000"/>
                </a:solidFill>
                <a:effectLst/>
                <a:latin typeface="UTM Avo" panose="02040603050506020204" pitchFamily="18" charset="0"/>
                <a:ea typeface="Calibri" panose="020F0502020204030204" pitchFamily="34" charset="0"/>
                <a:cs typeface="Arial" panose="020B0604020202020204" pitchFamily="34" charset="0"/>
              </a:rPr>
              <a:t>Ông được coi là một trong những nhà phát minh, nhà khoa học vĩ đại và giàu ý tưởng nhất trong lịch sử.</a:t>
            </a:r>
            <a:endParaRPr lang="en-US" dirty="0">
              <a:effectLst/>
              <a:latin typeface="UTM Avo" panose="02040603050506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288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39BE3C1-056A-5FF3-DE6C-4C4AA1E8FA0F}"/>
              </a:ext>
            </a:extLst>
          </p:cNvPr>
          <p:cNvGrpSpPr/>
          <p:nvPr/>
        </p:nvGrpSpPr>
        <p:grpSpPr>
          <a:xfrm>
            <a:off x="10358204" y="746200"/>
            <a:ext cx="1723870" cy="1961132"/>
            <a:chOff x="930253" y="1555705"/>
            <a:chExt cx="1279160" cy="1383409"/>
          </a:xfrm>
        </p:grpSpPr>
        <p:pic>
          <p:nvPicPr>
            <p:cNvPr id="3" name="Picture 2">
              <a:hlinkClick r:id="rId3"/>
              <a:extLst>
                <a:ext uri="{FF2B5EF4-FFF2-40B4-BE49-F238E27FC236}">
                  <a16:creationId xmlns:a16="http://schemas.microsoft.com/office/drawing/2014/main" id="{5AD8A479-2016-186D-3719-40EF5DE47AD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66732FB6-3324-23C7-CF19-C7164BBB7570}"/>
                </a:ext>
              </a:extLst>
            </p:cNvPr>
            <p:cNvSpPr txBox="1"/>
            <p:nvPr/>
          </p:nvSpPr>
          <p:spPr>
            <a:xfrm>
              <a:off x="930253" y="2526606"/>
              <a:ext cx="1279160" cy="412508"/>
            </a:xfrm>
            <a:prstGeom prst="rect">
              <a:avLst/>
            </a:prstGeom>
            <a:noFill/>
          </p:spPr>
          <p:txBody>
            <a:bodyPr wrap="square" rtlCol="0">
              <a:spAutoFit/>
            </a:bodyPr>
            <a:lstStyle/>
            <a:p>
              <a:pPr algn="ctr"/>
              <a:r>
                <a:rPr lang="en-US" sz="1600" b="1" dirty="0" err="1">
                  <a:solidFill>
                    <a:schemeClr val="accent2"/>
                  </a:solidFill>
                  <a:latin typeface="UTM Avo" panose="02040603050506020204" pitchFamily="18" charset="0"/>
                </a:rPr>
                <a:t>Ấn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để</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đến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trang</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sách</a:t>
              </a:r>
              <a:endParaRPr lang="en-US" sz="16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37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0FD49E-4D93-2C2D-5A58-4AB635F5AA65}"/>
              </a:ext>
            </a:extLst>
          </p:cNvPr>
          <p:cNvSpPr/>
          <p:nvPr/>
        </p:nvSpPr>
        <p:spPr>
          <a:xfrm>
            <a:off x="742950" y="1676400"/>
            <a:ext cx="657225" cy="381000"/>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latin typeface="UTM Avo" panose="02040603050506020204" pitchFamily="18" charset="0"/>
              </a:rPr>
              <a:t>01</a:t>
            </a:r>
          </a:p>
        </p:txBody>
      </p:sp>
      <p:sp>
        <p:nvSpPr>
          <p:cNvPr id="3" name="TextBox 2">
            <a:extLst>
              <a:ext uri="{FF2B5EF4-FFF2-40B4-BE49-F238E27FC236}">
                <a16:creationId xmlns:a16="http://schemas.microsoft.com/office/drawing/2014/main" id="{1042631C-78C0-4989-F736-0ECC5372A17C}"/>
              </a:ext>
            </a:extLst>
          </p:cNvPr>
          <p:cNvSpPr txBox="1"/>
          <p:nvPr/>
        </p:nvSpPr>
        <p:spPr>
          <a:xfrm>
            <a:off x="1466850" y="1667244"/>
            <a:ext cx="3914775" cy="430887"/>
          </a:xfrm>
          <a:prstGeom prst="rect">
            <a:avLst/>
          </a:prstGeom>
          <a:noFill/>
        </p:spPr>
        <p:txBody>
          <a:bodyPr wrap="square">
            <a:spAutoFit/>
          </a:bodyPr>
          <a:lstStyle/>
          <a:p>
            <a:r>
              <a:rPr lang="en-US" sz="2200" b="1">
                <a:latin typeface="UTM Avo" panose="02040603050506020204" pitchFamily="18" charset="0"/>
                <a:cs typeface="Arial" panose="020B0604020202020204" pitchFamily="34" charset="0"/>
              </a:rPr>
              <a:t>Giới thiệu câu chuyện</a:t>
            </a:r>
            <a:endParaRPr lang="en-US" sz="2200" dirty="0">
              <a:latin typeface="UTM Avo" panose="02040603050506020204" pitchFamily="18" charset="0"/>
            </a:endParaRPr>
          </a:p>
        </p:txBody>
      </p:sp>
      <p:sp>
        <p:nvSpPr>
          <p:cNvPr id="4" name="TextBox 3">
            <a:extLst>
              <a:ext uri="{FF2B5EF4-FFF2-40B4-BE49-F238E27FC236}">
                <a16:creationId xmlns:a16="http://schemas.microsoft.com/office/drawing/2014/main" id="{C1450A9B-B83A-A278-ED84-2FB4415A3AE3}"/>
              </a:ext>
            </a:extLst>
          </p:cNvPr>
          <p:cNvSpPr txBox="1"/>
          <p:nvPr/>
        </p:nvSpPr>
        <p:spPr>
          <a:xfrm>
            <a:off x="656478" y="2057400"/>
            <a:ext cx="16140433" cy="528286"/>
          </a:xfrm>
          <a:prstGeom prst="rect">
            <a:avLst/>
          </a:prstGeom>
          <a:noFill/>
        </p:spPr>
        <p:txBody>
          <a:bodyPr wrap="square" rtlCol="0">
            <a:spAutoFit/>
          </a:bodyPr>
          <a:lstStyle/>
          <a:p>
            <a:pPr>
              <a:lnSpc>
                <a:spcPct val="150000"/>
              </a:lnSpc>
            </a:pPr>
            <a:r>
              <a:rPr lang="en-US" sz="2200" i="1" dirty="0" err="1">
                <a:latin typeface="UTM Avo" panose="02040603050506020204" pitchFamily="18" charset="0"/>
                <a:cs typeface="Arial" panose="020B0604020202020204" pitchFamily="34" charset="0"/>
              </a:rPr>
              <a:t>Các</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em</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hãy</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đọc</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thầm</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tên</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bài</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quan</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sát</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tranh</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minh</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họa</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và</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cho</a:t>
            </a:r>
            <a:r>
              <a:rPr lang="en-US" sz="2200" i="1" dirty="0">
                <a:latin typeface="UTM Avo" panose="02040603050506020204" pitchFamily="18" charset="0"/>
                <a:cs typeface="Arial" panose="020B0604020202020204" pitchFamily="34" charset="0"/>
              </a:rPr>
              <a:t> </a:t>
            </a:r>
            <a:r>
              <a:rPr lang="en-US" sz="2200" i="1" dirty="0" err="1">
                <a:latin typeface="UTM Avo" panose="02040603050506020204" pitchFamily="18" charset="0"/>
                <a:cs typeface="Arial" panose="020B0604020202020204" pitchFamily="34" charset="0"/>
              </a:rPr>
              <a:t>biết</a:t>
            </a:r>
            <a:r>
              <a:rPr lang="en-US" sz="2200" i="1" dirty="0">
                <a:latin typeface="UTM Avo" panose="02040603050506020204" pitchFamily="18" charset="0"/>
                <a:cs typeface="Arial" panose="020B0604020202020204" pitchFamily="34" charset="0"/>
              </a:rPr>
              <a:t>:</a:t>
            </a:r>
          </a:p>
        </p:txBody>
      </p:sp>
      <p:sp>
        <p:nvSpPr>
          <p:cNvPr id="5" name="TextBox 4">
            <a:extLst>
              <a:ext uri="{FF2B5EF4-FFF2-40B4-BE49-F238E27FC236}">
                <a16:creationId xmlns:a16="http://schemas.microsoft.com/office/drawing/2014/main" id="{737F673C-E692-E151-EB77-732E2CB8647C}"/>
              </a:ext>
            </a:extLst>
          </p:cNvPr>
          <p:cNvSpPr txBox="1"/>
          <p:nvPr/>
        </p:nvSpPr>
        <p:spPr>
          <a:xfrm>
            <a:off x="5876144" y="2736763"/>
            <a:ext cx="5701103" cy="1437638"/>
          </a:xfrm>
          <a:prstGeom prst="rect">
            <a:avLst/>
          </a:prstGeom>
          <a:noFill/>
        </p:spPr>
        <p:txBody>
          <a:bodyPr wrap="square" rtlCol="0">
            <a:spAutoFit/>
          </a:bodyPr>
          <a:lstStyle/>
          <a:p>
            <a:pPr marL="571500" marR="0" indent="-571500" algn="just">
              <a:lnSpc>
                <a:spcPct val="150000"/>
              </a:lnSpc>
              <a:spcBef>
                <a:spcPts val="100"/>
              </a:spcBef>
              <a:spcAft>
                <a:spcPts val="100"/>
              </a:spcAft>
              <a:buFont typeface="Wingdings" panose="05000000000000000000" pitchFamily="2" charset="2"/>
              <a:buChar char="§"/>
            </a:pP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Câu chuyện có </a:t>
            </a:r>
            <a:r>
              <a:rPr lang="nl-NL" sz="2000">
                <a:solidFill>
                  <a:srgbClr val="000000"/>
                </a:solidFill>
                <a:effectLst/>
                <a:latin typeface="UTM Avo" panose="02040603050506020204" pitchFamily="18" charset="0"/>
                <a:ea typeface="Calibri" panose="020F0502020204030204" pitchFamily="34" charset="0"/>
                <a:cs typeface="Arial" panose="020B0604020202020204" pitchFamily="34" charset="0"/>
              </a:rPr>
              <a:t>mấy nh</a:t>
            </a:r>
            <a:r>
              <a:rPr lang="nl-NL" sz="2000">
                <a:solidFill>
                  <a:srgbClr val="000000"/>
                </a:solidFill>
                <a:latin typeface="UTM Avo" panose="02040603050506020204" pitchFamily="18" charset="0"/>
                <a:ea typeface="Calibri" panose="020F0502020204030204" pitchFamily="34" charset="0"/>
                <a:cs typeface="Arial" panose="020B0604020202020204" pitchFamily="34" charset="0"/>
              </a:rPr>
              <a:t>â</a:t>
            </a:r>
            <a:r>
              <a:rPr lang="nl-NL" sz="2000">
                <a:solidFill>
                  <a:srgbClr val="000000"/>
                </a:solidFill>
                <a:effectLst/>
                <a:latin typeface="UTM Avo" panose="02040603050506020204" pitchFamily="18" charset="0"/>
                <a:ea typeface="Calibri" panose="020F0502020204030204" pitchFamily="34" charset="0"/>
                <a:cs typeface="Arial" panose="020B0604020202020204" pitchFamily="34" charset="0"/>
              </a:rPr>
              <a:t>n </a:t>
            </a: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vật? Đó là những ai?</a:t>
            </a:r>
            <a:endParaRPr lang="en-US" sz="2000" dirty="0">
              <a:effectLst/>
              <a:latin typeface="UTM Avo" panose="02040603050506020204" pitchFamily="18" charset="0"/>
              <a:ea typeface="Calibri" panose="020F0502020204030204" pitchFamily="34" charset="0"/>
              <a:cs typeface="Arial" panose="020B0604020202020204" pitchFamily="34" charset="0"/>
            </a:endParaRPr>
          </a:p>
          <a:p>
            <a:pPr marL="571500" marR="0" indent="-571500" algn="just">
              <a:lnSpc>
                <a:spcPct val="150000"/>
              </a:lnSpc>
              <a:spcBef>
                <a:spcPts val="100"/>
              </a:spcBef>
              <a:spcAft>
                <a:spcPts val="100"/>
              </a:spcAft>
              <a:buFont typeface="Wingdings" panose="05000000000000000000" pitchFamily="2" charset="2"/>
              <a:buChar char="§"/>
            </a:pP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Đoán xem sáng kiến của Ê-đi-xơn là gì?</a:t>
            </a:r>
            <a:endParaRPr lang="en-US" sz="2000" dirty="0">
              <a:effectLst/>
              <a:latin typeface="UTM Avo" panose="02040603050506020204" pitchFamily="18"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F4763C1-1668-AF7F-C52B-0DA188474BAA}"/>
              </a:ext>
            </a:extLst>
          </p:cNvPr>
          <p:cNvPicPr>
            <a:picLocks noChangeAspect="1"/>
          </p:cNvPicPr>
          <p:nvPr/>
        </p:nvPicPr>
        <p:blipFill rotWithShape="1">
          <a:blip r:embed="rId3">
            <a:extLst>
              <a:ext uri="{28A0092B-C50C-407E-A947-70E740481C1C}">
                <a14:useLocalDpi xmlns:a14="http://schemas.microsoft.com/office/drawing/2010/main" val="0"/>
              </a:ext>
            </a:extLst>
          </a:blip>
          <a:srcRect b="69406"/>
          <a:stretch/>
        </p:blipFill>
        <p:spPr>
          <a:xfrm>
            <a:off x="356797" y="2736763"/>
            <a:ext cx="5519347" cy="1833848"/>
          </a:xfrm>
          <a:prstGeom prst="rect">
            <a:avLst/>
          </a:prstGeom>
        </p:spPr>
      </p:pic>
      <p:grpSp>
        <p:nvGrpSpPr>
          <p:cNvPr id="12" name="Group 11">
            <a:extLst>
              <a:ext uri="{FF2B5EF4-FFF2-40B4-BE49-F238E27FC236}">
                <a16:creationId xmlns:a16="http://schemas.microsoft.com/office/drawing/2014/main" id="{69393DA7-064D-5173-E432-74FC247F5837}"/>
              </a:ext>
            </a:extLst>
          </p:cNvPr>
          <p:cNvGrpSpPr/>
          <p:nvPr/>
        </p:nvGrpSpPr>
        <p:grpSpPr>
          <a:xfrm>
            <a:off x="1400175" y="4570611"/>
            <a:ext cx="7710685" cy="1982589"/>
            <a:chOff x="1756972" y="4721688"/>
            <a:chExt cx="6751574" cy="1735980"/>
          </a:xfrm>
        </p:grpSpPr>
        <p:pic>
          <p:nvPicPr>
            <p:cNvPr id="10" name="Picture 9">
              <a:extLst>
                <a:ext uri="{FF2B5EF4-FFF2-40B4-BE49-F238E27FC236}">
                  <a16:creationId xmlns:a16="http://schemas.microsoft.com/office/drawing/2014/main" id="{7662ED50-452A-FD88-14C3-56CB22205CDD}"/>
                </a:ext>
              </a:extLst>
            </p:cNvPr>
            <p:cNvPicPr>
              <a:picLocks noChangeAspect="1"/>
            </p:cNvPicPr>
            <p:nvPr/>
          </p:nvPicPr>
          <p:blipFill rotWithShape="1">
            <a:blip r:embed="rId3">
              <a:extLst>
                <a:ext uri="{28A0092B-C50C-407E-A947-70E740481C1C}">
                  <a14:useLocalDpi xmlns:a14="http://schemas.microsoft.com/office/drawing/2010/main" val="0"/>
                </a:ext>
              </a:extLst>
            </a:blip>
            <a:srcRect t="30170" b="35082"/>
            <a:stretch/>
          </p:blipFill>
          <p:spPr>
            <a:xfrm>
              <a:off x="1756972" y="4721688"/>
              <a:ext cx="4600285" cy="1735980"/>
            </a:xfrm>
            <a:prstGeom prst="rect">
              <a:avLst/>
            </a:prstGeom>
          </p:spPr>
        </p:pic>
        <p:pic>
          <p:nvPicPr>
            <p:cNvPr id="11" name="Picture 10">
              <a:extLst>
                <a:ext uri="{FF2B5EF4-FFF2-40B4-BE49-F238E27FC236}">
                  <a16:creationId xmlns:a16="http://schemas.microsoft.com/office/drawing/2014/main" id="{56DDEA5B-6EA8-E47C-7CD3-33D01C123029}"/>
                </a:ext>
              </a:extLst>
            </p:cNvPr>
            <p:cNvPicPr>
              <a:picLocks noChangeAspect="1"/>
            </p:cNvPicPr>
            <p:nvPr/>
          </p:nvPicPr>
          <p:blipFill rotWithShape="1">
            <a:blip r:embed="rId3">
              <a:extLst>
                <a:ext uri="{28A0092B-C50C-407E-A947-70E740481C1C}">
                  <a14:useLocalDpi xmlns:a14="http://schemas.microsoft.com/office/drawing/2010/main" val="0"/>
                </a:ext>
              </a:extLst>
            </a:blip>
            <a:srcRect l="28792" t="65252" r="24444"/>
            <a:stretch/>
          </p:blipFill>
          <p:spPr>
            <a:xfrm>
              <a:off x="6357257" y="4721688"/>
              <a:ext cx="2151289" cy="1735980"/>
            </a:xfrm>
            <a:prstGeom prst="rect">
              <a:avLst/>
            </a:prstGeom>
          </p:spPr>
        </p:pic>
      </p:grpSp>
      <p:grpSp>
        <p:nvGrpSpPr>
          <p:cNvPr id="13" name="Group 12">
            <a:extLst>
              <a:ext uri="{FF2B5EF4-FFF2-40B4-BE49-F238E27FC236}">
                <a16:creationId xmlns:a16="http://schemas.microsoft.com/office/drawing/2014/main" id="{1878F4C4-0A31-0266-76B0-B7E7D178A6BD}"/>
              </a:ext>
            </a:extLst>
          </p:cNvPr>
          <p:cNvGrpSpPr/>
          <p:nvPr/>
        </p:nvGrpSpPr>
        <p:grpSpPr>
          <a:xfrm>
            <a:off x="9945359" y="688735"/>
            <a:ext cx="2374289" cy="1409396"/>
            <a:chOff x="9772054" y="889125"/>
            <a:chExt cx="2374289" cy="1409396"/>
          </a:xfrm>
        </p:grpSpPr>
        <p:pic>
          <p:nvPicPr>
            <p:cNvPr id="14" name="Picture 2">
              <a:hlinkClick r:id="rId4"/>
              <a:extLst>
                <a:ext uri="{FF2B5EF4-FFF2-40B4-BE49-F238E27FC236}">
                  <a16:creationId xmlns:a16="http://schemas.microsoft.com/office/drawing/2014/main" id="{759DDDB2-DE06-1AF7-9EA5-5FB303F36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0350" y="889125"/>
              <a:ext cx="1079103" cy="7469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8194265-B2FC-A3F0-682A-F9FA3D5583E2}"/>
                </a:ext>
              </a:extLst>
            </p:cNvPr>
            <p:cNvSpPr txBox="1"/>
            <p:nvPr/>
          </p:nvSpPr>
          <p:spPr>
            <a:xfrm>
              <a:off x="9772054" y="1713746"/>
              <a:ext cx="2374289" cy="584775"/>
            </a:xfrm>
            <a:prstGeom prst="rect">
              <a:avLst/>
            </a:prstGeom>
            <a:noFill/>
          </p:spPr>
          <p:txBody>
            <a:bodyPr wrap="square">
              <a:spAutoFit/>
            </a:bodyPr>
            <a:lstStyle/>
            <a:p>
              <a:pPr algn="ctr"/>
              <a:r>
                <a:rPr lang="en-US" sz="1600">
                  <a:latin typeface="UTM Avo" panose="02040603050506020204" pitchFamily="18" charset="0"/>
                  <a:cs typeface="Arial" panose="020B0604020202020204" pitchFamily="34" charset="0"/>
                </a:rPr>
                <a:t>Ấn vào để đến </a:t>
              </a:r>
            </a:p>
            <a:p>
              <a:pPr algn="ctr"/>
              <a:r>
                <a:rPr lang="en-US" sz="1600" b="1">
                  <a:latin typeface="UTM Avo" panose="02040603050506020204" pitchFamily="18" charset="0"/>
                  <a:cs typeface="Arial" panose="020B0604020202020204" pitchFamily="34" charset="0"/>
                </a:rPr>
                <a:t>video kể chuyện</a:t>
              </a:r>
              <a:endParaRPr lang="en-US" sz="1600" b="1" dirty="0">
                <a:latin typeface="UTM Avo" panose="02040603050506020204" pitchFamily="18" charset="0"/>
              </a:endParaRPr>
            </a:p>
          </p:txBody>
        </p:sp>
      </p:grpSp>
    </p:spTree>
    <p:extLst>
      <p:ext uri="{BB962C8B-B14F-4D97-AF65-F5344CB8AC3E}">
        <p14:creationId xmlns:p14="http://schemas.microsoft.com/office/powerpoint/2010/main" val="284713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06F7011-9740-14E3-9C93-B8A6BD7CF687}"/>
              </a:ext>
            </a:extLst>
          </p:cNvPr>
          <p:cNvSpPr txBox="1"/>
          <p:nvPr/>
        </p:nvSpPr>
        <p:spPr>
          <a:xfrm>
            <a:off x="578482" y="1610929"/>
            <a:ext cx="16140433" cy="567848"/>
          </a:xfrm>
          <a:prstGeom prst="rect">
            <a:avLst/>
          </a:prstGeom>
          <a:noFill/>
        </p:spPr>
        <p:txBody>
          <a:bodyPr wrap="square" rtlCol="0">
            <a:spAutoFit/>
          </a:bodyPr>
          <a:lstStyle/>
          <a:p>
            <a:pPr>
              <a:lnSpc>
                <a:spcPct val="150000"/>
              </a:lnSpc>
            </a:pPr>
            <a:r>
              <a:rPr lang="en-US" sz="2400" i="1" dirty="0" err="1">
                <a:latin typeface="UTM Avo" panose="02040603050506020204" pitchFamily="18" charset="0"/>
                <a:cs typeface="Arial" panose="020B0604020202020204" pitchFamily="34" charset="0"/>
              </a:rPr>
              <a:t>Các</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em</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hãy</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đọc</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các</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câu</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hỏi</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gợi</a:t>
            </a:r>
            <a:r>
              <a:rPr lang="en-US" sz="2400" i="1" dirty="0">
                <a:latin typeface="UTM Avo" panose="02040603050506020204" pitchFamily="18" charset="0"/>
                <a:cs typeface="Arial" panose="020B0604020202020204" pitchFamily="34" charset="0"/>
              </a:rPr>
              <a:t> ý </a:t>
            </a:r>
            <a:r>
              <a:rPr lang="en-US" sz="2400" i="1" dirty="0" err="1">
                <a:latin typeface="UTM Avo" panose="02040603050506020204" pitchFamily="18" charset="0"/>
                <a:cs typeface="Arial" panose="020B0604020202020204" pitchFamily="34" charset="0"/>
              </a:rPr>
              <a:t>bên</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dưới</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mỗi</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bức</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tranh</a:t>
            </a:r>
            <a:r>
              <a:rPr lang="en-US" sz="2400" i="1" dirty="0">
                <a:latin typeface="UTM Avo" panose="02040603050506020204" pitchFamily="18" charset="0"/>
                <a:cs typeface="Arial" panose="020B0604020202020204" pitchFamily="34" charset="0"/>
              </a:rPr>
              <a:t>:</a:t>
            </a:r>
          </a:p>
        </p:txBody>
      </p:sp>
      <p:sp>
        <p:nvSpPr>
          <p:cNvPr id="17" name="TextBox 16">
            <a:extLst>
              <a:ext uri="{FF2B5EF4-FFF2-40B4-BE49-F238E27FC236}">
                <a16:creationId xmlns:a16="http://schemas.microsoft.com/office/drawing/2014/main" id="{D426A546-0947-5D92-C478-D17506749724}"/>
              </a:ext>
            </a:extLst>
          </p:cNvPr>
          <p:cNvSpPr txBox="1"/>
          <p:nvPr/>
        </p:nvSpPr>
        <p:spPr>
          <a:xfrm>
            <a:off x="578482" y="2178777"/>
            <a:ext cx="14859000" cy="2339808"/>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2000" b="1" dirty="0" err="1">
                <a:latin typeface="UTM Avo" panose="02040603050506020204" pitchFamily="18" charset="0"/>
                <a:cs typeface="Arial" panose="020B0604020202020204" pitchFamily="34" charset="0"/>
              </a:rPr>
              <a:t>Câu</a:t>
            </a:r>
            <a:r>
              <a:rPr lang="en-US" sz="2000" b="1" dirty="0">
                <a:latin typeface="UTM Avo" panose="02040603050506020204" pitchFamily="18" charset="0"/>
                <a:cs typeface="Arial" panose="020B0604020202020204" pitchFamily="34" charset="0"/>
              </a:rPr>
              <a:t> 1: </a:t>
            </a: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Mẹ của Ê-đi-xơn bị bệnh gì?</a:t>
            </a:r>
            <a:endParaRPr lang="en-US" sz="2000" dirty="0">
              <a:effectLst/>
              <a:latin typeface="UTM Avo" panose="02040603050506020204" pitchFamily="18" charset="0"/>
              <a:ea typeface="Calibri" panose="020F0502020204030204" pitchFamily="34" charset="0"/>
              <a:cs typeface="Arial" panose="020B0604020202020204" pitchFamily="34" charset="0"/>
            </a:endParaRPr>
          </a:p>
          <a:p>
            <a:pPr marL="571500" indent="-571500">
              <a:lnSpc>
                <a:spcPct val="150000"/>
              </a:lnSpc>
              <a:buFont typeface="Wingdings" panose="05000000000000000000" pitchFamily="2" charset="2"/>
              <a:buChar char="v"/>
            </a:pPr>
            <a:r>
              <a:rPr lang="en-US" sz="2000" b="1" dirty="0" err="1">
                <a:latin typeface="UTM Avo" panose="02040603050506020204" pitchFamily="18" charset="0"/>
                <a:cs typeface="Arial" panose="020B0604020202020204" pitchFamily="34" charset="0"/>
              </a:rPr>
              <a:t>Câu</a:t>
            </a:r>
            <a:r>
              <a:rPr lang="en-US" sz="2000" b="1" dirty="0">
                <a:latin typeface="UTM Avo" panose="02040603050506020204" pitchFamily="18" charset="0"/>
                <a:cs typeface="Arial" panose="020B0604020202020204" pitchFamily="34" charset="0"/>
              </a:rPr>
              <a:t> 2: </a:t>
            </a: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Vì sao bác sĩ không mổ được cho mẹ của E-đi-xơn?</a:t>
            </a:r>
          </a:p>
          <a:p>
            <a:pPr marL="571500" indent="-571500">
              <a:lnSpc>
                <a:spcPct val="150000"/>
              </a:lnSpc>
              <a:buFont typeface="Wingdings" panose="05000000000000000000" pitchFamily="2" charset="2"/>
              <a:buChar char="v"/>
            </a:pPr>
            <a:r>
              <a:rPr lang="nl-NL" sz="2000" b="1" dirty="0">
                <a:solidFill>
                  <a:srgbClr val="000000"/>
                </a:solidFill>
                <a:latin typeface="UTM Avo" panose="02040603050506020204" pitchFamily="18" charset="0"/>
                <a:cs typeface="Arial" panose="020B0604020202020204" pitchFamily="34" charset="0"/>
              </a:rPr>
              <a:t>Câu 3: </a:t>
            </a:r>
            <a:r>
              <a:rPr lang="nl-NL" sz="2000" dirty="0">
                <a:solidFill>
                  <a:srgbClr val="000000"/>
                </a:solidFill>
                <a:latin typeface="UTM Avo" panose="02040603050506020204" pitchFamily="18" charset="0"/>
                <a:cs typeface="Arial" panose="020B0604020202020204" pitchFamily="34" charset="0"/>
              </a:rPr>
              <a:t>Ê</a:t>
            </a: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-đi-xơn đã nghĩ ra các gì để có đủ ánh sáng cho ca mổ?</a:t>
            </a:r>
            <a:endParaRPr lang="en-US" sz="2000" dirty="0">
              <a:effectLst/>
              <a:latin typeface="UTM Avo" panose="02040603050506020204" pitchFamily="18" charset="0"/>
              <a:ea typeface="Calibri" panose="020F0502020204030204" pitchFamily="34" charset="0"/>
              <a:cs typeface="Arial" panose="020B0604020202020204" pitchFamily="34" charset="0"/>
            </a:endParaRPr>
          </a:p>
          <a:p>
            <a:pPr marL="571500" indent="-571500">
              <a:lnSpc>
                <a:spcPct val="150000"/>
              </a:lnSpc>
              <a:buFont typeface="Wingdings" panose="05000000000000000000" pitchFamily="2" charset="2"/>
              <a:buChar char="v"/>
            </a:pPr>
            <a:r>
              <a:rPr lang="en-US" sz="2000" b="1" dirty="0" err="1">
                <a:latin typeface="UTM Avo" panose="02040603050506020204" pitchFamily="18" charset="0"/>
                <a:cs typeface="Arial" panose="020B0604020202020204" pitchFamily="34" charset="0"/>
              </a:rPr>
              <a:t>Câu</a:t>
            </a:r>
            <a:r>
              <a:rPr lang="en-US" sz="2000" b="1" dirty="0">
                <a:latin typeface="UTM Avo" panose="02040603050506020204" pitchFamily="18" charset="0"/>
                <a:cs typeface="Arial" panose="020B0604020202020204" pitchFamily="34" charset="0"/>
              </a:rPr>
              <a:t> 4: </a:t>
            </a: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Sáng kiến của E-đi-xơn đã mang lại kết quả như thế nào?</a:t>
            </a:r>
          </a:p>
          <a:p>
            <a:pPr marL="571500" indent="-571500">
              <a:lnSpc>
                <a:spcPct val="150000"/>
              </a:lnSpc>
              <a:buFont typeface="Wingdings" panose="05000000000000000000" pitchFamily="2" charset="2"/>
              <a:buChar char="v"/>
            </a:pPr>
            <a:r>
              <a:rPr lang="nl-NL" sz="2000" b="1" dirty="0">
                <a:solidFill>
                  <a:srgbClr val="000000"/>
                </a:solidFill>
                <a:latin typeface="UTM Avo" panose="02040603050506020204" pitchFamily="18" charset="0"/>
                <a:cs typeface="Arial" panose="020B0604020202020204" pitchFamily="34" charset="0"/>
              </a:rPr>
              <a:t>Câu 5: </a:t>
            </a: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Về sau, Ê-đi-xơn đã trở thành một người tài giỏi như thế nào?</a:t>
            </a:r>
            <a:endParaRPr lang="en-US" sz="2000" dirty="0">
              <a:effectLst/>
              <a:latin typeface="UTM Avo" panose="02040603050506020204" pitchFamily="18" charset="0"/>
              <a:ea typeface="Calibri" panose="020F0502020204030204" pitchFamily="34" charset="0"/>
              <a:cs typeface="Arial" panose="020B0604020202020204" pitchFamily="34" charset="0"/>
            </a:endParaRPr>
          </a:p>
        </p:txBody>
      </p:sp>
      <p:pic>
        <p:nvPicPr>
          <p:cNvPr id="18" name="Picture 10">
            <a:extLst>
              <a:ext uri="{FF2B5EF4-FFF2-40B4-BE49-F238E27FC236}">
                <a16:creationId xmlns:a16="http://schemas.microsoft.com/office/drawing/2014/main" id="{9F2B2AA3-8DFA-0ACC-7B64-9CE42EDFAF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258505" y="4318715"/>
            <a:ext cx="3732604" cy="2421527"/>
          </a:xfrm>
          <a:prstGeom prst="rect">
            <a:avLst/>
          </a:prstGeom>
        </p:spPr>
      </p:pic>
    </p:spTree>
    <p:extLst>
      <p:ext uri="{BB962C8B-B14F-4D97-AF65-F5344CB8AC3E}">
        <p14:creationId xmlns:p14="http://schemas.microsoft.com/office/powerpoint/2010/main" val="394438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style.rotation</p:attrName>
                                        </p:attrNameLst>
                                      </p:cBhvr>
                                      <p:tavLst>
                                        <p:tav tm="0">
                                          <p:val>
                                            <p:fltVal val="90"/>
                                          </p:val>
                                        </p:tav>
                                        <p:tav tm="100000">
                                          <p:val>
                                            <p:fltVal val="0"/>
                                          </p:val>
                                        </p:tav>
                                      </p:tavLst>
                                    </p:anim>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16">
            <a:extLst>
              <a:ext uri="{FF2B5EF4-FFF2-40B4-BE49-F238E27FC236}">
                <a16:creationId xmlns:a16="http://schemas.microsoft.com/office/drawing/2014/main" id="{17ACFE35-B6B4-A251-6AD0-6AB0B2E0DA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617170" y="4056251"/>
            <a:ext cx="1686702" cy="2457334"/>
          </a:xfrm>
          <a:prstGeom prst="rect">
            <a:avLst/>
          </a:prstGeom>
        </p:spPr>
      </p:pic>
      <p:sp>
        <p:nvSpPr>
          <p:cNvPr id="8" name="Speech Bubble: Rectangle 7">
            <a:extLst>
              <a:ext uri="{FF2B5EF4-FFF2-40B4-BE49-F238E27FC236}">
                <a16:creationId xmlns:a16="http://schemas.microsoft.com/office/drawing/2014/main" id="{4BFAEE76-B41E-B9C4-0CE0-62737D4168C2}"/>
              </a:ext>
            </a:extLst>
          </p:cNvPr>
          <p:cNvSpPr/>
          <p:nvPr/>
        </p:nvSpPr>
        <p:spPr>
          <a:xfrm>
            <a:off x="1257299" y="1808018"/>
            <a:ext cx="3921521" cy="2072449"/>
          </a:xfrm>
          <a:prstGeom prst="wedgeRectCallout">
            <a:avLst/>
          </a:prstGeom>
          <a:ln w="38100">
            <a:prstDash val="lgDash"/>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Câu chuyện có nhân vật: </a:t>
            </a:r>
          </a:p>
          <a:p>
            <a:pPr marL="457200" indent="-457200" algn="just">
              <a:lnSpc>
                <a:spcPct val="150000"/>
              </a:lnSpc>
              <a:buFont typeface="Arial" panose="020B0604020202020204" pitchFamily="34" charset="0"/>
              <a:buChar char="•"/>
            </a:pPr>
            <a:r>
              <a:rPr lang="nl-NL" sz="2000">
                <a:solidFill>
                  <a:srgbClr val="000000"/>
                </a:solidFill>
                <a:effectLst/>
                <a:latin typeface="UTM Avo" panose="02040603050506020204" pitchFamily="18" charset="0"/>
                <a:ea typeface="Calibri" panose="020F0502020204030204" pitchFamily="34" charset="0"/>
                <a:cs typeface="Arial" panose="020B0604020202020204" pitchFamily="34" charset="0"/>
              </a:rPr>
              <a:t>Ê-đi-xơn.</a:t>
            </a:r>
            <a:endPar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M</a:t>
            </a: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ẹ </a:t>
            </a:r>
            <a:r>
              <a:rPr lang="nl-NL" sz="2000">
                <a:solidFill>
                  <a:srgbClr val="000000"/>
                </a:solidFill>
                <a:effectLst/>
                <a:latin typeface="UTM Avo" panose="02040603050506020204" pitchFamily="18" charset="0"/>
                <a:ea typeface="Calibri" panose="020F0502020204030204" pitchFamily="34" charset="0"/>
                <a:cs typeface="Arial" panose="020B0604020202020204" pitchFamily="34" charset="0"/>
              </a:rPr>
              <a:t>của Ê-đi-xơn.</a:t>
            </a:r>
            <a:endPar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B</a:t>
            </a: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ác sĩ. </a:t>
            </a:r>
            <a:endParaRPr lang="en-US" sz="2000" dirty="0">
              <a:effectLst/>
              <a:latin typeface="UTM Avo" panose="02040603050506020204" pitchFamily="18" charset="0"/>
              <a:ea typeface="Calibri" panose="020F0502020204030204" pitchFamily="34" charset="0"/>
              <a:cs typeface="Arial" panose="020B0604020202020204" pitchFamily="34" charset="0"/>
            </a:endParaRPr>
          </a:p>
        </p:txBody>
      </p:sp>
      <p:sp>
        <p:nvSpPr>
          <p:cNvPr id="13" name="Speech Bubble: Rectangle 12">
            <a:extLst>
              <a:ext uri="{FF2B5EF4-FFF2-40B4-BE49-F238E27FC236}">
                <a16:creationId xmlns:a16="http://schemas.microsoft.com/office/drawing/2014/main" id="{8BE80EAD-1648-0F71-3BF7-EA2822D23839}"/>
              </a:ext>
            </a:extLst>
          </p:cNvPr>
          <p:cNvSpPr/>
          <p:nvPr/>
        </p:nvSpPr>
        <p:spPr>
          <a:xfrm>
            <a:off x="6762750" y="1820141"/>
            <a:ext cx="3921521" cy="2072449"/>
          </a:xfrm>
          <a:prstGeom prst="wedgeRectCallout">
            <a:avLst>
              <a:gd name="adj1" fmla="val 14060"/>
              <a:gd name="adj2" fmla="val 61772"/>
            </a:avLst>
          </a:prstGeom>
          <a:ln w="38100">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nl-NL" sz="20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Sáng kiến của Ê-đi-xơn liên quan đến chiếc gương.</a:t>
            </a:r>
            <a:endParaRPr lang="en-US" sz="2000" dirty="0">
              <a:effectLst/>
              <a:latin typeface="UTM Avo" panose="02040603050506020204" pitchFamily="18" charset="0"/>
              <a:ea typeface="Calibri" panose="020F0502020204030204" pitchFamily="34" charset="0"/>
              <a:cs typeface="Arial" panose="020B0604020202020204" pitchFamily="34" charset="0"/>
            </a:endParaRPr>
          </a:p>
        </p:txBody>
      </p:sp>
      <p:pic>
        <p:nvPicPr>
          <p:cNvPr id="14" name="Picture 2">
            <a:extLst>
              <a:ext uri="{FF2B5EF4-FFF2-40B4-BE49-F238E27FC236}">
                <a16:creationId xmlns:a16="http://schemas.microsoft.com/office/drawing/2014/main" id="{19DBA08C-7732-DEAB-AA9B-D719DB4C88C7}"/>
              </a:ext>
            </a:extLst>
          </p:cNvPr>
          <p:cNvPicPr>
            <a:picLocks noChangeAspect="1"/>
          </p:cNvPicPr>
          <p:nvPr/>
        </p:nvPicPr>
        <p:blipFill>
          <a:blip r:embed="rId5"/>
          <a:srcRect/>
          <a:stretch>
            <a:fillRect/>
          </a:stretch>
        </p:blipFill>
        <p:spPr>
          <a:xfrm>
            <a:off x="10306041" y="2856365"/>
            <a:ext cx="1257319" cy="1330207"/>
          </a:xfrm>
          <a:prstGeom prst="rect">
            <a:avLst/>
          </a:prstGeom>
        </p:spPr>
      </p:pic>
      <p:pic>
        <p:nvPicPr>
          <p:cNvPr id="15" name="Picture 14">
            <a:extLst>
              <a:ext uri="{FF2B5EF4-FFF2-40B4-BE49-F238E27FC236}">
                <a16:creationId xmlns:a16="http://schemas.microsoft.com/office/drawing/2014/main" id="{77A7C1D8-35B0-A709-4F5E-0E107C4526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2352" y="2550260"/>
            <a:ext cx="1458788" cy="1342330"/>
          </a:xfrm>
          <a:prstGeom prst="rect">
            <a:avLst/>
          </a:prstGeom>
        </p:spPr>
      </p:pic>
      <p:pic>
        <p:nvPicPr>
          <p:cNvPr id="6" name="Picture 17">
            <a:extLst>
              <a:ext uri="{FF2B5EF4-FFF2-40B4-BE49-F238E27FC236}">
                <a16:creationId xmlns:a16="http://schemas.microsoft.com/office/drawing/2014/main" id="{B0153A12-3A40-10D0-B83D-E1724E0588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53172" y="3808053"/>
            <a:ext cx="2066042" cy="2705532"/>
          </a:xfrm>
          <a:prstGeom prst="rect">
            <a:avLst/>
          </a:prstGeom>
        </p:spPr>
      </p:pic>
    </p:spTree>
    <p:extLst>
      <p:ext uri="{BB962C8B-B14F-4D97-AF65-F5344CB8AC3E}">
        <p14:creationId xmlns:p14="http://schemas.microsoft.com/office/powerpoint/2010/main" val="197580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0FD49E-4D93-2C2D-5A58-4AB635F5AA65}"/>
              </a:ext>
            </a:extLst>
          </p:cNvPr>
          <p:cNvSpPr/>
          <p:nvPr/>
        </p:nvSpPr>
        <p:spPr>
          <a:xfrm>
            <a:off x="742950" y="1676400"/>
            <a:ext cx="657225" cy="381000"/>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solidFill>
                  <a:schemeClr val="tx1"/>
                </a:solidFill>
                <a:latin typeface="UTM Avo" panose="02040603050506020204" pitchFamily="18" charset="0"/>
              </a:rPr>
              <a:t>02</a:t>
            </a:r>
            <a:endParaRPr lang="en-US" sz="2000" b="1" dirty="0">
              <a:solidFill>
                <a:schemeClr val="tx1"/>
              </a:solidFill>
              <a:latin typeface="UTM Avo" panose="02040603050506020204" pitchFamily="18" charset="0"/>
            </a:endParaRPr>
          </a:p>
        </p:txBody>
      </p:sp>
      <p:sp>
        <p:nvSpPr>
          <p:cNvPr id="3" name="TextBox 2">
            <a:extLst>
              <a:ext uri="{FF2B5EF4-FFF2-40B4-BE49-F238E27FC236}">
                <a16:creationId xmlns:a16="http://schemas.microsoft.com/office/drawing/2014/main" id="{1042631C-78C0-4989-F736-0ECC5372A17C}"/>
              </a:ext>
            </a:extLst>
          </p:cNvPr>
          <p:cNvSpPr txBox="1"/>
          <p:nvPr/>
        </p:nvSpPr>
        <p:spPr>
          <a:xfrm>
            <a:off x="1466850" y="1667244"/>
            <a:ext cx="3914775" cy="430887"/>
          </a:xfrm>
          <a:prstGeom prst="rect">
            <a:avLst/>
          </a:prstGeom>
          <a:noFill/>
        </p:spPr>
        <p:txBody>
          <a:bodyPr wrap="square">
            <a:spAutoFit/>
          </a:bodyPr>
          <a:lstStyle/>
          <a:p>
            <a:r>
              <a:rPr lang="en-US" sz="2200" b="1">
                <a:latin typeface="UTM Avo" panose="02040603050506020204" pitchFamily="18" charset="0"/>
                <a:cs typeface="Arial" panose="020B0604020202020204" pitchFamily="34" charset="0"/>
              </a:rPr>
              <a:t>Nghe – kể chuyện</a:t>
            </a:r>
            <a:endParaRPr lang="en-US" sz="2200" dirty="0">
              <a:latin typeface="UTM Avo" panose="02040603050506020204" pitchFamily="18" charset="0"/>
            </a:endParaRPr>
          </a:p>
        </p:txBody>
      </p:sp>
      <p:sp>
        <p:nvSpPr>
          <p:cNvPr id="5" name="TextBox 4">
            <a:extLst>
              <a:ext uri="{FF2B5EF4-FFF2-40B4-BE49-F238E27FC236}">
                <a16:creationId xmlns:a16="http://schemas.microsoft.com/office/drawing/2014/main" id="{737F673C-E692-E151-EB77-732E2CB8647C}"/>
              </a:ext>
            </a:extLst>
          </p:cNvPr>
          <p:cNvSpPr txBox="1"/>
          <p:nvPr/>
        </p:nvSpPr>
        <p:spPr>
          <a:xfrm>
            <a:off x="5373446" y="2216049"/>
            <a:ext cx="5701103" cy="1437638"/>
          </a:xfrm>
          <a:prstGeom prst="rect">
            <a:avLst/>
          </a:prstGeom>
          <a:noFill/>
        </p:spPr>
        <p:txBody>
          <a:bodyPr wrap="square" rtlCol="0">
            <a:spAutoFit/>
          </a:bodyPr>
          <a:lstStyle/>
          <a:p>
            <a:pPr marR="0" algn="ctr">
              <a:lnSpc>
                <a:spcPct val="150000"/>
              </a:lnSpc>
              <a:spcBef>
                <a:spcPts val="100"/>
              </a:spcBef>
              <a:spcAft>
                <a:spcPts val="100"/>
              </a:spcAft>
            </a:pPr>
            <a:r>
              <a:rPr lang="vi-VN" sz="2000">
                <a:solidFill>
                  <a:srgbClr val="000000"/>
                </a:solidFill>
                <a:latin typeface="UTM Avo" panose="02040603050506020204" pitchFamily="18" charset="0"/>
                <a:ea typeface="Calibri" panose="020F0502020204030204" pitchFamily="34" charset="0"/>
                <a:cs typeface="Arial" panose="020B0604020202020204" pitchFamily="34" charset="0"/>
              </a:rPr>
              <a:t>Hồi Ê-đi-xơn còn nhỏ, có lần mẹ cậu bé bị đau bụng dữ dội. Lúc ấy, bố, anh và chị đều đi vắng. Ê-đi-xơn vội đi mời bác sĩ. </a:t>
            </a:r>
            <a:endParaRPr lang="vi-VN" sz="2000" dirty="0">
              <a:solidFill>
                <a:srgbClr val="000000"/>
              </a:solidFill>
              <a:latin typeface="UTM Avo" panose="02040603050506020204" pitchFamily="18"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E0BEF7D-4A7A-9295-E271-A80B881251F4}"/>
              </a:ext>
            </a:extLst>
          </p:cNvPr>
          <p:cNvSpPr txBox="1"/>
          <p:nvPr/>
        </p:nvSpPr>
        <p:spPr>
          <a:xfrm>
            <a:off x="467310" y="4244773"/>
            <a:ext cx="7756688" cy="1873654"/>
          </a:xfrm>
          <a:prstGeom prst="rect">
            <a:avLst/>
          </a:prstGeom>
          <a:noFill/>
        </p:spPr>
        <p:txBody>
          <a:bodyPr wrap="square" rtlCol="0">
            <a:spAutoFit/>
          </a:bodyPr>
          <a:lstStyle/>
          <a:p>
            <a:pPr marR="0" algn="ctr">
              <a:lnSpc>
                <a:spcPct val="150000"/>
              </a:lnSpc>
              <a:spcBef>
                <a:spcPts val="100"/>
              </a:spcBef>
              <a:spcAft>
                <a:spcPts val="100"/>
              </a:spcAft>
            </a:pPr>
            <a:r>
              <a:rPr lang="vi-VN" sz="2000">
                <a:solidFill>
                  <a:srgbClr val="000000"/>
                </a:solidFill>
                <a:latin typeface="UTM Avo" panose="02040603050506020204" pitchFamily="18" charset="0"/>
                <a:ea typeface="Calibri" panose="020F0502020204030204" pitchFamily="34" charset="0"/>
                <a:cs typeface="Arial" panose="020B0604020202020204" pitchFamily="34" charset="0"/>
              </a:rPr>
              <a:t>Bác sĩ cho biết mẹ của Ê-đi-xơn bị đau ruột thừa, phải mổ ngay. Những nhà chỉ có đèn dầu, không đủ ánh sáng để mổ. Ông bác sĩ đi đi lại lại, vò đầu bứt tai, chưa biết làm cách nào để cứu bà mẹ.</a:t>
            </a:r>
          </a:p>
        </p:txBody>
      </p:sp>
      <p:grpSp>
        <p:nvGrpSpPr>
          <p:cNvPr id="18" name="Group 17">
            <a:extLst>
              <a:ext uri="{FF2B5EF4-FFF2-40B4-BE49-F238E27FC236}">
                <a16:creationId xmlns:a16="http://schemas.microsoft.com/office/drawing/2014/main" id="{0BF6E2F8-A07E-9A2B-E4E9-1810924E2918}"/>
              </a:ext>
            </a:extLst>
          </p:cNvPr>
          <p:cNvGrpSpPr/>
          <p:nvPr/>
        </p:nvGrpSpPr>
        <p:grpSpPr>
          <a:xfrm>
            <a:off x="1466850" y="2135937"/>
            <a:ext cx="3547945" cy="1873655"/>
            <a:chOff x="1466850" y="2135937"/>
            <a:chExt cx="3547945" cy="1873655"/>
          </a:xfrm>
        </p:grpSpPr>
        <p:pic>
          <p:nvPicPr>
            <p:cNvPr id="9" name="Picture 8">
              <a:extLst>
                <a:ext uri="{FF2B5EF4-FFF2-40B4-BE49-F238E27FC236}">
                  <a16:creationId xmlns:a16="http://schemas.microsoft.com/office/drawing/2014/main" id="{7F4763C1-1668-AF7F-C52B-0DA188474BAA}"/>
                </a:ext>
              </a:extLst>
            </p:cNvPr>
            <p:cNvPicPr>
              <a:picLocks noChangeAspect="1"/>
            </p:cNvPicPr>
            <p:nvPr/>
          </p:nvPicPr>
          <p:blipFill rotWithShape="1">
            <a:blip r:embed="rId3">
              <a:extLst>
                <a:ext uri="{28A0092B-C50C-407E-A947-70E740481C1C}">
                  <a14:useLocalDpi xmlns:a14="http://schemas.microsoft.com/office/drawing/2010/main" val="0"/>
                </a:ext>
              </a:extLst>
            </a:blip>
            <a:srcRect l="5616" r="45718" b="76016"/>
            <a:stretch/>
          </p:blipFill>
          <p:spPr>
            <a:xfrm>
              <a:off x="1466850" y="2135937"/>
              <a:ext cx="3500694" cy="1873655"/>
            </a:xfrm>
            <a:prstGeom prst="rect">
              <a:avLst/>
            </a:prstGeom>
          </p:spPr>
        </p:pic>
        <p:sp>
          <p:nvSpPr>
            <p:cNvPr id="13" name="Isosceles Triangle 12">
              <a:extLst>
                <a:ext uri="{FF2B5EF4-FFF2-40B4-BE49-F238E27FC236}">
                  <a16:creationId xmlns:a16="http://schemas.microsoft.com/office/drawing/2014/main" id="{86148625-8DAE-78AD-CC12-684B8FDB611F}"/>
                </a:ext>
              </a:extLst>
            </p:cNvPr>
            <p:cNvSpPr/>
            <p:nvPr/>
          </p:nvSpPr>
          <p:spPr>
            <a:xfrm rot="10800000">
              <a:off x="4467362" y="2155452"/>
              <a:ext cx="547433" cy="1498235"/>
            </a:xfrm>
            <a:prstGeom prst="triangle">
              <a:avLst>
                <a:gd name="adj" fmla="val 0"/>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AE582D0-63D4-D568-B489-594EB6B523AA}"/>
              </a:ext>
            </a:extLst>
          </p:cNvPr>
          <p:cNvGrpSpPr/>
          <p:nvPr/>
        </p:nvGrpSpPr>
        <p:grpSpPr>
          <a:xfrm>
            <a:off x="8223997" y="4244772"/>
            <a:ext cx="3263900" cy="1873655"/>
            <a:chOff x="8516667" y="4244772"/>
            <a:chExt cx="3263900" cy="1873655"/>
          </a:xfrm>
        </p:grpSpPr>
        <p:pic>
          <p:nvPicPr>
            <p:cNvPr id="7" name="Picture 6">
              <a:extLst>
                <a:ext uri="{FF2B5EF4-FFF2-40B4-BE49-F238E27FC236}">
                  <a16:creationId xmlns:a16="http://schemas.microsoft.com/office/drawing/2014/main" id="{A474C484-D810-D50B-190B-6605CC057050}"/>
                </a:ext>
              </a:extLst>
            </p:cNvPr>
            <p:cNvPicPr>
              <a:picLocks noChangeAspect="1"/>
            </p:cNvPicPr>
            <p:nvPr/>
          </p:nvPicPr>
          <p:blipFill rotWithShape="1">
            <a:blip r:embed="rId3">
              <a:extLst>
                <a:ext uri="{28A0092B-C50C-407E-A947-70E740481C1C}">
                  <a14:useLocalDpi xmlns:a14="http://schemas.microsoft.com/office/drawing/2010/main" val="0"/>
                </a:ext>
              </a:extLst>
            </a:blip>
            <a:srcRect l="47670" r="6956" b="76016"/>
            <a:stretch/>
          </p:blipFill>
          <p:spPr>
            <a:xfrm>
              <a:off x="8516667" y="4244772"/>
              <a:ext cx="3263900" cy="1873655"/>
            </a:xfrm>
            <a:prstGeom prst="rect">
              <a:avLst/>
            </a:prstGeom>
          </p:spPr>
        </p:pic>
        <p:sp>
          <p:nvSpPr>
            <p:cNvPr id="16" name="Isosceles Triangle 15">
              <a:extLst>
                <a:ext uri="{FF2B5EF4-FFF2-40B4-BE49-F238E27FC236}">
                  <a16:creationId xmlns:a16="http://schemas.microsoft.com/office/drawing/2014/main" id="{BEC8BF1F-5C8B-048A-2D91-C615AAD63DDD}"/>
                </a:ext>
              </a:extLst>
            </p:cNvPr>
            <p:cNvSpPr/>
            <p:nvPr/>
          </p:nvSpPr>
          <p:spPr>
            <a:xfrm>
              <a:off x="8516667" y="4429126"/>
              <a:ext cx="547433" cy="1662962"/>
            </a:xfrm>
            <a:prstGeom prst="triangle">
              <a:avLst>
                <a:gd name="adj" fmla="val 0"/>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89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8"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8"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0FD49E-4D93-2C2D-5A58-4AB635F5AA65}"/>
              </a:ext>
            </a:extLst>
          </p:cNvPr>
          <p:cNvSpPr/>
          <p:nvPr/>
        </p:nvSpPr>
        <p:spPr>
          <a:xfrm>
            <a:off x="742950" y="1676400"/>
            <a:ext cx="657225" cy="381000"/>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solidFill>
                  <a:schemeClr val="tx1"/>
                </a:solidFill>
                <a:latin typeface="UTM Avo" panose="02040603050506020204" pitchFamily="18" charset="0"/>
              </a:rPr>
              <a:t>02</a:t>
            </a:r>
            <a:endParaRPr lang="en-US" sz="2000" b="1" dirty="0">
              <a:solidFill>
                <a:schemeClr val="tx1"/>
              </a:solidFill>
              <a:latin typeface="UTM Avo" panose="02040603050506020204" pitchFamily="18" charset="0"/>
            </a:endParaRPr>
          </a:p>
        </p:txBody>
      </p:sp>
      <p:sp>
        <p:nvSpPr>
          <p:cNvPr id="3" name="TextBox 2">
            <a:extLst>
              <a:ext uri="{FF2B5EF4-FFF2-40B4-BE49-F238E27FC236}">
                <a16:creationId xmlns:a16="http://schemas.microsoft.com/office/drawing/2014/main" id="{1042631C-78C0-4989-F736-0ECC5372A17C}"/>
              </a:ext>
            </a:extLst>
          </p:cNvPr>
          <p:cNvSpPr txBox="1"/>
          <p:nvPr/>
        </p:nvSpPr>
        <p:spPr>
          <a:xfrm>
            <a:off x="1466850" y="1667244"/>
            <a:ext cx="3914775" cy="430887"/>
          </a:xfrm>
          <a:prstGeom prst="rect">
            <a:avLst/>
          </a:prstGeom>
          <a:noFill/>
        </p:spPr>
        <p:txBody>
          <a:bodyPr wrap="square">
            <a:spAutoFit/>
          </a:bodyPr>
          <a:lstStyle/>
          <a:p>
            <a:r>
              <a:rPr lang="en-US" sz="2200" b="1">
                <a:latin typeface="UTM Avo" panose="02040603050506020204" pitchFamily="18" charset="0"/>
                <a:cs typeface="Arial" panose="020B0604020202020204" pitchFamily="34" charset="0"/>
              </a:rPr>
              <a:t>Nghe – kể chuyện</a:t>
            </a:r>
            <a:endParaRPr lang="en-US" sz="2200" dirty="0">
              <a:latin typeface="UTM Avo" panose="02040603050506020204" pitchFamily="18" charset="0"/>
            </a:endParaRPr>
          </a:p>
        </p:txBody>
      </p:sp>
      <p:sp>
        <p:nvSpPr>
          <p:cNvPr id="5" name="TextBox 4">
            <a:extLst>
              <a:ext uri="{FF2B5EF4-FFF2-40B4-BE49-F238E27FC236}">
                <a16:creationId xmlns:a16="http://schemas.microsoft.com/office/drawing/2014/main" id="{737F673C-E692-E151-EB77-732E2CB8647C}"/>
              </a:ext>
            </a:extLst>
          </p:cNvPr>
          <p:cNvSpPr txBox="1"/>
          <p:nvPr/>
        </p:nvSpPr>
        <p:spPr>
          <a:xfrm>
            <a:off x="536667" y="3961029"/>
            <a:ext cx="4917864" cy="1985544"/>
          </a:xfrm>
          <a:prstGeom prst="rect">
            <a:avLst/>
          </a:prstGeom>
          <a:noFill/>
        </p:spPr>
        <p:txBody>
          <a:bodyPr wrap="square" rtlCol="0">
            <a:spAutoFit/>
          </a:bodyPr>
          <a:lstStyle/>
          <a:p>
            <a:pPr marR="0" algn="just">
              <a:lnSpc>
                <a:spcPct val="150000"/>
              </a:lnSpc>
              <a:spcBef>
                <a:spcPts val="100"/>
              </a:spcBef>
              <a:spcAft>
                <a:spcPts val="100"/>
              </a:spcAft>
            </a:pPr>
            <a:r>
              <a:rPr lang="vi-VN" sz="1400">
                <a:solidFill>
                  <a:srgbClr val="000000"/>
                </a:solidFill>
                <a:latin typeface="UTM Avo" panose="02040603050506020204" pitchFamily="18" charset="0"/>
                <a:ea typeface="Calibri" panose="020F0502020204030204" pitchFamily="34" charset="0"/>
                <a:cs typeface="Arial" panose="020B0604020202020204" pitchFamily="34" charset="0"/>
              </a:rPr>
              <a:t>Chợt Ê-đi-xơn nhìn thấy ánh sáng của ngọn đèn dầu hắt lại từ mảnh sắt tây trên tủ. Một ý nghĩ lóe lên trên đầu cậu bé. Cậu chạy vội ra tiệm tạp hóa, mượn về một tấm gương lớn. Một lát, tất cả đèn nến trong nhà được thắp lên và đặt trước gương. Căn phòng tràn ngập ánh sáng. </a:t>
            </a:r>
          </a:p>
        </p:txBody>
      </p:sp>
      <p:pic>
        <p:nvPicPr>
          <p:cNvPr id="8" name="Picture 7">
            <a:extLst>
              <a:ext uri="{FF2B5EF4-FFF2-40B4-BE49-F238E27FC236}">
                <a16:creationId xmlns:a16="http://schemas.microsoft.com/office/drawing/2014/main" id="{387FF8A0-EA3A-CB75-9BB5-18791348413D}"/>
              </a:ext>
            </a:extLst>
          </p:cNvPr>
          <p:cNvPicPr>
            <a:picLocks noChangeAspect="1"/>
          </p:cNvPicPr>
          <p:nvPr/>
        </p:nvPicPr>
        <p:blipFill rotWithShape="1">
          <a:blip r:embed="rId3">
            <a:extLst>
              <a:ext uri="{28A0092B-C50C-407E-A947-70E740481C1C}">
                <a14:useLocalDpi xmlns:a14="http://schemas.microsoft.com/office/drawing/2010/main" val="0"/>
              </a:ext>
            </a:extLst>
          </a:blip>
          <a:srcRect t="30170" r="53236" b="41104"/>
          <a:stretch/>
        </p:blipFill>
        <p:spPr>
          <a:xfrm>
            <a:off x="1730988" y="2322034"/>
            <a:ext cx="2456896" cy="1638995"/>
          </a:xfrm>
          <a:prstGeom prst="rect">
            <a:avLst/>
          </a:prstGeom>
        </p:spPr>
      </p:pic>
      <p:pic>
        <p:nvPicPr>
          <p:cNvPr id="10" name="Picture 9">
            <a:extLst>
              <a:ext uri="{FF2B5EF4-FFF2-40B4-BE49-F238E27FC236}">
                <a16:creationId xmlns:a16="http://schemas.microsoft.com/office/drawing/2014/main" id="{179C0BF1-EC6E-4402-292E-FE2D55B41DA9}"/>
              </a:ext>
            </a:extLst>
          </p:cNvPr>
          <p:cNvPicPr>
            <a:picLocks noChangeAspect="1"/>
          </p:cNvPicPr>
          <p:nvPr/>
        </p:nvPicPr>
        <p:blipFill rotWithShape="1">
          <a:blip r:embed="rId3">
            <a:extLst>
              <a:ext uri="{28A0092B-C50C-407E-A947-70E740481C1C}">
                <a14:useLocalDpi xmlns:a14="http://schemas.microsoft.com/office/drawing/2010/main" val="0"/>
              </a:ext>
            </a:extLst>
          </a:blip>
          <a:srcRect l="28792" t="65251" r="24444" b="7917"/>
          <a:stretch/>
        </p:blipFill>
        <p:spPr>
          <a:xfrm>
            <a:off x="8888073" y="2430085"/>
            <a:ext cx="2456896" cy="1530944"/>
          </a:xfrm>
          <a:prstGeom prst="rect">
            <a:avLst/>
          </a:prstGeom>
        </p:spPr>
      </p:pic>
      <p:grpSp>
        <p:nvGrpSpPr>
          <p:cNvPr id="14" name="Group 13">
            <a:extLst>
              <a:ext uri="{FF2B5EF4-FFF2-40B4-BE49-F238E27FC236}">
                <a16:creationId xmlns:a16="http://schemas.microsoft.com/office/drawing/2014/main" id="{700E3274-1B7D-653C-9D77-13D4897F2815}"/>
              </a:ext>
            </a:extLst>
          </p:cNvPr>
          <p:cNvGrpSpPr/>
          <p:nvPr/>
        </p:nvGrpSpPr>
        <p:grpSpPr>
          <a:xfrm>
            <a:off x="5542318" y="2322034"/>
            <a:ext cx="2616200" cy="1771013"/>
            <a:chOff x="3657600" y="2322034"/>
            <a:chExt cx="2616200" cy="1771013"/>
          </a:xfrm>
        </p:grpSpPr>
        <p:pic>
          <p:nvPicPr>
            <p:cNvPr id="11" name="Picture 10">
              <a:extLst>
                <a:ext uri="{FF2B5EF4-FFF2-40B4-BE49-F238E27FC236}">
                  <a16:creationId xmlns:a16="http://schemas.microsoft.com/office/drawing/2014/main" id="{A8E71BB1-1AA9-28A0-194F-38F800C0BF60}"/>
                </a:ext>
              </a:extLst>
            </p:cNvPr>
            <p:cNvPicPr>
              <a:picLocks noChangeAspect="1"/>
            </p:cNvPicPr>
            <p:nvPr/>
          </p:nvPicPr>
          <p:blipFill rotWithShape="1">
            <a:blip r:embed="rId3">
              <a:extLst>
                <a:ext uri="{28A0092B-C50C-407E-A947-70E740481C1C}">
                  <a14:useLocalDpi xmlns:a14="http://schemas.microsoft.com/office/drawing/2010/main" val="0"/>
                </a:ext>
              </a:extLst>
            </a:blip>
            <a:srcRect l="47605" t="30170" r="2599" b="41104"/>
            <a:stretch/>
          </p:blipFill>
          <p:spPr>
            <a:xfrm>
              <a:off x="3657600" y="2322034"/>
              <a:ext cx="2616200" cy="1638995"/>
            </a:xfrm>
            <a:prstGeom prst="rect">
              <a:avLst/>
            </a:prstGeom>
          </p:spPr>
        </p:pic>
        <p:sp>
          <p:nvSpPr>
            <p:cNvPr id="12" name="Isosceles Triangle 11">
              <a:extLst>
                <a:ext uri="{FF2B5EF4-FFF2-40B4-BE49-F238E27FC236}">
                  <a16:creationId xmlns:a16="http://schemas.microsoft.com/office/drawing/2014/main" id="{9748AC10-9B32-8173-AC4F-59D85CCF396F}"/>
                </a:ext>
              </a:extLst>
            </p:cNvPr>
            <p:cNvSpPr/>
            <p:nvPr/>
          </p:nvSpPr>
          <p:spPr>
            <a:xfrm>
              <a:off x="3657600" y="2430085"/>
              <a:ext cx="547433" cy="1662962"/>
            </a:xfrm>
            <a:prstGeom prst="triangle">
              <a:avLst>
                <a:gd name="adj" fmla="val 0"/>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DC2DA27-D90A-A2A9-0947-B3A200868D05}"/>
              </a:ext>
            </a:extLst>
          </p:cNvPr>
          <p:cNvSpPr txBox="1"/>
          <p:nvPr/>
        </p:nvSpPr>
        <p:spPr>
          <a:xfrm>
            <a:off x="5702869" y="3961029"/>
            <a:ext cx="2616201" cy="1662378"/>
          </a:xfrm>
          <a:prstGeom prst="rect">
            <a:avLst/>
          </a:prstGeom>
          <a:noFill/>
        </p:spPr>
        <p:txBody>
          <a:bodyPr wrap="square" rtlCol="0">
            <a:spAutoFit/>
          </a:bodyPr>
          <a:lstStyle/>
          <a:p>
            <a:pPr marR="0" algn="just">
              <a:lnSpc>
                <a:spcPct val="150000"/>
              </a:lnSpc>
              <a:spcBef>
                <a:spcPts val="100"/>
              </a:spcBef>
              <a:spcAft>
                <a:spcPts val="100"/>
              </a:spcAft>
            </a:pPr>
            <a:r>
              <a:rPr lang="vi-VN" sz="1400">
                <a:solidFill>
                  <a:srgbClr val="000000"/>
                </a:solidFill>
                <a:latin typeface="UTM Avo" panose="02040603050506020204" pitchFamily="18" charset="0"/>
                <a:ea typeface="Calibri" panose="020F0502020204030204" pitchFamily="34" charset="0"/>
                <a:cs typeface="Arial" panose="020B0604020202020204" pitchFamily="34" charset="0"/>
              </a:rPr>
              <a:t>Bác sĩ liền mổ ngay. Ca mổ thành công. Mẹ của Ê-đi-xơn thoát chết. Ông bác sĩ hết lời khen ngợi sáng kiến của cậu bé thông minh. </a:t>
            </a:r>
          </a:p>
        </p:txBody>
      </p:sp>
      <p:sp>
        <p:nvSpPr>
          <p:cNvPr id="19" name="TextBox 18">
            <a:extLst>
              <a:ext uri="{FF2B5EF4-FFF2-40B4-BE49-F238E27FC236}">
                <a16:creationId xmlns:a16="http://schemas.microsoft.com/office/drawing/2014/main" id="{E0564F25-8BD8-431F-A9DD-229300FE137E}"/>
              </a:ext>
            </a:extLst>
          </p:cNvPr>
          <p:cNvSpPr txBox="1"/>
          <p:nvPr/>
        </p:nvSpPr>
        <p:spPr>
          <a:xfrm>
            <a:off x="8479621" y="3961029"/>
            <a:ext cx="3086654" cy="1662378"/>
          </a:xfrm>
          <a:prstGeom prst="rect">
            <a:avLst/>
          </a:prstGeom>
          <a:noFill/>
        </p:spPr>
        <p:txBody>
          <a:bodyPr wrap="square" rtlCol="0">
            <a:spAutoFit/>
          </a:bodyPr>
          <a:lstStyle/>
          <a:p>
            <a:pPr marR="0" algn="just">
              <a:lnSpc>
                <a:spcPct val="150000"/>
              </a:lnSpc>
              <a:spcBef>
                <a:spcPts val="100"/>
              </a:spcBef>
              <a:spcAft>
                <a:spcPts val="100"/>
              </a:spcAft>
            </a:pPr>
            <a:r>
              <a:rPr lang="vi-VN" sz="1400">
                <a:solidFill>
                  <a:srgbClr val="000000"/>
                </a:solidFill>
                <a:latin typeface="UTM Avo" panose="02040603050506020204" pitchFamily="18" charset="0"/>
                <a:ea typeface="Calibri" panose="020F0502020204030204" pitchFamily="34" charset="0"/>
                <a:cs typeface="Arial" panose="020B0604020202020204" pitchFamily="34" charset="0"/>
              </a:rPr>
              <a:t>Về sau, Ê-đi-xơn trở thành một nhà sáng chế đại tài. Ông là người có hàng nghìn sáng chế, trong đó có bóng điện thay cho ánh đèn dầu leo lét ngày xưa. </a:t>
            </a:r>
          </a:p>
        </p:txBody>
      </p:sp>
    </p:spTree>
    <p:extLst>
      <p:ext uri="{BB962C8B-B14F-4D97-AF65-F5344CB8AC3E}">
        <p14:creationId xmlns:p14="http://schemas.microsoft.com/office/powerpoint/2010/main" val="406071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1000"/>
                                        <p:tgtEl>
                                          <p:spTgt spid="15"/>
                                        </p:tgtEl>
                                      </p:cBhvr>
                                    </p:animEffect>
                                  </p:childTnLst>
                                </p:cTn>
                              </p:par>
                              <p:par>
                                <p:cTn id="16" presetID="6"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1000"/>
                                        <p:tgtEl>
                                          <p:spTgt spid="19"/>
                                        </p:tgtEl>
                                      </p:cBhvr>
                                    </p:animEffect>
                                  </p:childTnLst>
                                </p:cTn>
                              </p:par>
                              <p:par>
                                <p:cTn id="24" presetID="6"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1054</Words>
  <Application>Microsoft Office PowerPoint</Application>
  <PresentationFormat>Widescreen</PresentationFormat>
  <Paragraphs>112</Paragraphs>
  <Slides>24</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Arial</vt:lpstr>
      <vt:lpstr>Calibri</vt:lpstr>
      <vt:lpstr>Calibri Light</vt:lpstr>
      <vt:lpstr>UTM Avo</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Ziczac</dc:creator>
  <cp:lastModifiedBy>Ziczac</cp:lastModifiedBy>
  <cp:revision>14</cp:revision>
  <dcterms:created xsi:type="dcterms:W3CDTF">2023-10-19T01:35:13Z</dcterms:created>
  <dcterms:modified xsi:type="dcterms:W3CDTF">2023-10-25T09:51:25Z</dcterms:modified>
</cp:coreProperties>
</file>