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4"/>
  </p:notesMasterIdLst>
  <p:sldIdLst>
    <p:sldId id="273" r:id="rId6"/>
    <p:sldId id="257" r:id="rId7"/>
    <p:sldId id="275" r:id="rId8"/>
    <p:sldId id="258" r:id="rId9"/>
    <p:sldId id="276" r:id="rId10"/>
    <p:sldId id="277" r:id="rId11"/>
    <p:sldId id="264" r:id="rId12"/>
    <p:sldId id="259" r:id="rId13"/>
    <p:sldId id="263" r:id="rId14"/>
    <p:sldId id="278" r:id="rId15"/>
    <p:sldId id="279" r:id="rId16"/>
    <p:sldId id="280" r:id="rId17"/>
    <p:sldId id="281" r:id="rId18"/>
    <p:sldId id="282" r:id="rId19"/>
    <p:sldId id="284" r:id="rId20"/>
    <p:sldId id="285" r:id="rId21"/>
    <p:sldId id="286" r:id="rId22"/>
    <p:sldId id="287" r:id="rId23"/>
    <p:sldId id="269" r:id="rId24"/>
    <p:sldId id="283" r:id="rId25"/>
    <p:sldId id="256" r:id="rId26"/>
    <p:sldId id="265" r:id="rId27"/>
    <p:sldId id="288" r:id="rId28"/>
    <p:sldId id="289" r:id="rId29"/>
    <p:sldId id="262" r:id="rId30"/>
    <p:sldId id="268" r:id="rId31"/>
    <p:sldId id="266" r:id="rId32"/>
    <p:sldId id="27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0" autoAdjust="0"/>
    <p:restoredTop sz="95194" autoAdjust="0"/>
  </p:normalViewPr>
  <p:slideViewPr>
    <p:cSldViewPr snapToGrid="0">
      <p:cViewPr varScale="1">
        <p:scale>
          <a:sx n="105" d="100"/>
          <a:sy n="105" d="100"/>
        </p:scale>
        <p:origin x="10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D1397-088E-428D-8037-CBDFA6AAC93B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3319E-8957-499E-97B4-F77E4E944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1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rào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5070F-3586-49CE-9C0B-EA85EF0E4C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10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5070F-3586-49CE-9C0B-EA85EF0E4C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35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từng củ cà rốt để mở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22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con thỏ để quay trở lại màn chính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40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con thỏ để quay trở lại màn chính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23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con thỏ để quay trở lại màn chính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55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con thỏ để quay trở lại màn chính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66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45151-1CD7-3BF8-13C4-EA5CA9668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6FAF3-0AE3-1DBC-678A-18E695CE7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253FD-385F-60B2-A9F7-9AA9EF43C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24BD-63C5-F45B-87E4-631DE2EA0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566E9-AD30-7149-F50C-EC76F9D1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FD3DC-3D97-70B8-FD04-5F77E47E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135E6-0FE4-E8DD-6F37-F41EFC5E4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CFF72-C352-6716-49F2-951DCA2C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8B3B9-9F44-4224-CE2A-B5DF6D80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5BFB4-07D4-39A9-664F-A0D850D0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9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7C0B15-61B6-7F80-B95D-5DF90FA4B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99D1AD-0DCB-14A5-05B4-C0441FC9B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0C089-8CB3-17D1-958E-355E50E4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353CF-9F74-090F-05B9-6C736DFF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7A790-A092-9DB6-D512-58CD729E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5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59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1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91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7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30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4F7D-E111-AB6B-63F4-D9155732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A35C4-B319-E564-4064-6EA878FC7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AA924-18B4-A147-E5CA-26A9D59A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CF2A2-E146-ACF3-D730-1F377A55C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68944-86E0-5E7A-44DE-D5A52C28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1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1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34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985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77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2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4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48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3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34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4C1B-26FA-A0A7-BD22-52F94795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EF746-9A6B-32CD-2665-BE72A2713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E53CC-EDA1-355E-EE7C-8C15FD58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BC65C-0C42-96CF-543F-1434C819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8E874-66FB-7E39-FB16-BC83D44C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614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677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6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9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9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7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5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8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A302-94E2-7BE7-32B7-30F27C61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AEBA1-7914-DF17-DA79-2E5F10638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471F1-516C-12D1-0C93-02120D5A4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B0D52-9261-32E7-B89A-F2572E08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07DF8-0472-4362-D1EE-9C04A29E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4BA44-41D6-CBF8-3F70-A5AC0B1F1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5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6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8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7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5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627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419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954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77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61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7355-AA9B-425A-37E2-1A254B2F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7D27E-7998-E4FF-3C83-B787268B8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13138-072D-74E9-CCAD-255707EA7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C06B7-5820-9FE6-6E63-1D2FE825A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0F14B2-41B6-A71E-2AF7-2E7161A7B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62AA8F-2F22-51AE-F2D6-9CAC2B59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AC837B-B424-4694-F688-72E9CDBD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975C32-ED3D-9B76-A7EB-B9A566B8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588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727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93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14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10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B357C-D84A-DD7D-EF31-14326646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D3AE-4C17-B77C-0678-609A95C7E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8884C-6C5E-FFEC-4AA8-F3C0DB9A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CE62-2FD9-4FEC-21E6-B249516B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4BE74F-05B0-404D-EBAD-C71BCC34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B231E-112F-8B2A-88DE-A9D63575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873F-853A-3EA5-598E-F42A0E06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7F50-1328-6B05-04BE-2E19A135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EA4D0-E354-10F4-5FCE-3DDC6434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A3B1F-1889-48F7-0B5F-C43FFA563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B1F31-6EE5-9BD9-AEF6-9B4D00521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C8D46-89CA-8856-5B27-50A56F96F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EA1A5-77DB-4132-B048-DA786837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6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BD4C-4239-B373-0120-8379B94B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BAE692-0600-60B3-9184-89779B33EA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7F3BE-4ED6-C65F-FC3D-0C1B863E9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133B5-62A4-78AC-10A8-D6AE37288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4D515-B1D4-B0CD-6B08-E3D15B2A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A4394-6830-3023-A498-CC638D08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FDB3CE-6B9C-2205-2880-CA62928A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B6F2A-36BD-9E20-704E-59BE3A63B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95870-1987-A6B7-0204-9EB13C768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CB6B2-8165-4191-91FD-A0CFF2EF54B0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42A2-3F02-02A2-FA51-14A1251921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E9D4-9F0C-E2A6-F304-D66AEC22D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61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384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8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fif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44.xml"/><Relationship Id="rId7" Type="http://schemas.openxmlformats.org/officeDocument/2006/relationships/slide" Target="slide17.xml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slide" Target="slide20.xml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slide" Target="slide16.xml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slide" Target="slide19.xml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slide" Target="slide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19.png"/><Relationship Id="rId4" Type="http://schemas.openxmlformats.org/officeDocument/2006/relationships/image" Target="../media/image58.sv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1.png"/><Relationship Id="rId5" Type="http://schemas.openxmlformats.org/officeDocument/2006/relationships/slide" Target="slide15.xml"/><Relationship Id="rId10" Type="http://schemas.openxmlformats.org/officeDocument/2006/relationships/image" Target="../media/image19.png"/><Relationship Id="rId4" Type="http://schemas.openxmlformats.org/officeDocument/2006/relationships/image" Target="../media/image58.svg"/><Relationship Id="rId9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slide" Target="slide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19.png"/><Relationship Id="rId4" Type="http://schemas.openxmlformats.org/officeDocument/2006/relationships/image" Target="../media/image58.sv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slide" Target="slide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19.png"/><Relationship Id="rId4" Type="http://schemas.openxmlformats.org/officeDocument/2006/relationships/image" Target="../media/image58.sv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84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85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84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Relationship Id="rId9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0.png"/><Relationship Id="rId5" Type="http://schemas.microsoft.com/office/2007/relationships/hdphoto" Target="../media/hdphoto18.wdp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26" Type="http://schemas.microsoft.com/office/2007/relationships/hdphoto" Target="../media/hdphoto10.wdp"/><Relationship Id="rId3" Type="http://schemas.microsoft.com/office/2007/relationships/hdphoto" Target="../media/hdphoto2.wdp"/><Relationship Id="rId21" Type="http://schemas.openxmlformats.org/officeDocument/2006/relationships/slide" Target="slide5.xml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5" Type="http://schemas.openxmlformats.org/officeDocument/2006/relationships/image" Target="../media/image17.png"/><Relationship Id="rId2" Type="http://schemas.openxmlformats.org/officeDocument/2006/relationships/image" Target="../media/image5.jpeg"/><Relationship Id="rId16" Type="http://schemas.openxmlformats.org/officeDocument/2006/relationships/image" Target="../media/image13.png"/><Relationship Id="rId20" Type="http://schemas.microsoft.com/office/2007/relationships/hdphoto" Target="../media/hdphoto8.wdp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image" Target="../media/image10.png"/><Relationship Id="rId24" Type="http://schemas.openxmlformats.org/officeDocument/2006/relationships/slide" Target="slide4.xml"/><Relationship Id="rId5" Type="http://schemas.microsoft.com/office/2007/relationships/hdphoto" Target="../media/hdphoto3.wdp"/><Relationship Id="rId15" Type="http://schemas.microsoft.com/office/2007/relationships/hdphoto" Target="../media/hdphoto6.wdp"/><Relationship Id="rId23" Type="http://schemas.microsoft.com/office/2007/relationships/hdphoto" Target="../media/hdphoto9.wdp"/><Relationship Id="rId28" Type="http://schemas.microsoft.com/office/2007/relationships/hdphoto" Target="../media/hdphoto11.wdp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microsoft.com/office/2007/relationships/hdphoto" Target="../media/hdphoto4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26" Type="http://schemas.openxmlformats.org/officeDocument/2006/relationships/image" Target="../media/image16.png"/><Relationship Id="rId3" Type="http://schemas.microsoft.com/office/2007/relationships/hdphoto" Target="../media/hdphoto2.wdp"/><Relationship Id="rId21" Type="http://schemas.microsoft.com/office/2007/relationships/hdphoto" Target="../media/hdphoto13.wdp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5" Type="http://schemas.openxmlformats.org/officeDocument/2006/relationships/slide" Target="slide5.xml"/><Relationship Id="rId2" Type="http://schemas.openxmlformats.org/officeDocument/2006/relationships/image" Target="../media/image5.jpe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image" Target="../media/image10.png"/><Relationship Id="rId24" Type="http://schemas.openxmlformats.org/officeDocument/2006/relationships/image" Target="../media/image25.png"/><Relationship Id="rId5" Type="http://schemas.microsoft.com/office/2007/relationships/hdphoto" Target="../media/hdphoto12.wdp"/><Relationship Id="rId15" Type="http://schemas.openxmlformats.org/officeDocument/2006/relationships/image" Target="../media/image7.png"/><Relationship Id="rId23" Type="http://schemas.microsoft.com/office/2007/relationships/hdphoto" Target="../media/hdphoto14.wdp"/><Relationship Id="rId28" Type="http://schemas.openxmlformats.org/officeDocument/2006/relationships/image" Target="../media/image19.png"/><Relationship Id="rId10" Type="http://schemas.openxmlformats.org/officeDocument/2006/relationships/image" Target="../media/image22.png"/><Relationship Id="rId19" Type="http://schemas.microsoft.com/office/2007/relationships/hdphoto" Target="../media/hdphoto8.wdp"/><Relationship Id="rId4" Type="http://schemas.openxmlformats.org/officeDocument/2006/relationships/image" Target="../media/image20.png"/><Relationship Id="rId9" Type="http://schemas.microsoft.com/office/2007/relationships/hdphoto" Target="../media/hdphoto4.wdp"/><Relationship Id="rId14" Type="http://schemas.microsoft.com/office/2007/relationships/hdphoto" Target="../media/hdphoto6.wdp"/><Relationship Id="rId22" Type="http://schemas.openxmlformats.org/officeDocument/2006/relationships/image" Target="../media/image24.png"/><Relationship Id="rId27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14.wdp"/><Relationship Id="rId5" Type="http://schemas.openxmlformats.org/officeDocument/2006/relationships/image" Target="../media/image26.jpe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19.png"/><Relationship Id="rId5" Type="http://schemas.openxmlformats.org/officeDocument/2006/relationships/image" Target="../media/image28.png"/><Relationship Id="rId10" Type="http://schemas.microsoft.com/office/2007/relationships/hdphoto" Target="../media/hdphoto17.wdp"/><Relationship Id="rId4" Type="http://schemas.openxmlformats.org/officeDocument/2006/relationships/slide" Target="slide5.xml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84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453354" y="1926409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 12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đọc 2: Cái cầu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7D905-B160-9B0E-1056-0CB3C360A46E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792873-23C6-749E-47EF-82B3AF5881C2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938E61-7994-7498-B9CC-56AFBC91F331}"/>
              </a:ext>
            </a:extLst>
          </p:cNvPr>
          <p:cNvSpPr txBox="1"/>
          <p:nvPr/>
        </p:nvSpPr>
        <p:spPr>
          <a:xfrm>
            <a:off x="580571" y="1684177"/>
            <a:ext cx="2797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Giọng đọc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918DA4-1C4C-E90E-528E-69607AB8A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15" y="2745960"/>
            <a:ext cx="3508554" cy="2032018"/>
          </a:xfrm>
          <a:prstGeom prst="roundRect">
            <a:avLst>
              <a:gd name="adj" fmla="val 243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9EB5C5-8A38-7484-12E9-680D54ABF548}"/>
              </a:ext>
            </a:extLst>
          </p:cNvPr>
          <p:cNvSpPr txBox="1"/>
          <p:nvPr/>
        </p:nvSpPr>
        <p:spPr>
          <a:xfrm>
            <a:off x="4681354" y="2484350"/>
            <a:ext cx="2829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6F16C-B016-6A98-2F0A-4E6B0FB05C83}"/>
              </a:ext>
            </a:extLst>
          </p:cNvPr>
          <p:cNvSpPr txBox="1"/>
          <p:nvPr/>
        </p:nvSpPr>
        <p:spPr>
          <a:xfrm>
            <a:off x="900343" y="3007570"/>
            <a:ext cx="7140724" cy="134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Cha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gửi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1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Cha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vừa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bắc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xong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dòng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sông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sâu</a:t>
            </a:r>
            <a:endParaRPr lang="en-US" sz="1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Xe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lửa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sắp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qua,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cha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endParaRPr lang="en-US" sz="1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xem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– con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xem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hơi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lâu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BFCE2-2531-5B8A-56F4-65779E43D693}"/>
              </a:ext>
            </a:extLst>
          </p:cNvPr>
          <p:cNvSpPr txBox="1"/>
          <p:nvPr/>
        </p:nvSpPr>
        <p:spPr>
          <a:xfrm>
            <a:off x="900343" y="4424559"/>
            <a:ext cx="7140724" cy="1339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ơi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sao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ghê</a:t>
            </a:r>
            <a:endParaRPr lang="en-US" sz="1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Nhện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qua chum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bắc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tơ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endParaRPr lang="en-US" sz="1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sáo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sang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sông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bắc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ngọn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gió</a:t>
            </a:r>
            <a:endParaRPr lang="en-US" sz="1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ngòi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bắc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lá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tre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5AB1D0-CEB3-A3F3-4978-4808B0F4B1BC}"/>
              </a:ext>
            </a:extLst>
          </p:cNvPr>
          <p:cNvSpPr txBox="1"/>
          <p:nvPr/>
        </p:nvSpPr>
        <p:spPr>
          <a:xfrm>
            <a:off x="4588646" y="3682947"/>
            <a:ext cx="7140724" cy="1339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ao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đãi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đỗ</a:t>
            </a:r>
            <a:endParaRPr lang="en-US" sz="1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chụp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xa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xa</a:t>
            </a:r>
            <a:endParaRPr lang="en-US" sz="1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Hàm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Rồng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sông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Mã</a:t>
            </a:r>
            <a:endParaRPr lang="en-US" sz="1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cứ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latin typeface="UTM Avo" panose="02040603050506020204" pitchFamily="18" charset="0"/>
                <a:cs typeface="Arial" panose="020B0604020202020204" pitchFamily="34" charset="0"/>
              </a:rPr>
              <a:t> cha.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71E3C76-E20D-5CC3-06BA-7EE740093793}"/>
              </a:ext>
            </a:extLst>
          </p:cNvPr>
          <p:cNvSpPr/>
          <p:nvPr/>
        </p:nvSpPr>
        <p:spPr>
          <a:xfrm>
            <a:off x="3990812" y="1603212"/>
            <a:ext cx="1789902" cy="623593"/>
          </a:xfrm>
          <a:prstGeom prst="roundRect">
            <a:avLst>
              <a:gd name="adj" fmla="val 46836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Vui vẻ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D8541A6-3BA5-509E-E264-542CCA901C6C}"/>
              </a:ext>
            </a:extLst>
          </p:cNvPr>
          <p:cNvSpPr/>
          <p:nvPr/>
        </p:nvSpPr>
        <p:spPr>
          <a:xfrm>
            <a:off x="6096000" y="1603212"/>
            <a:ext cx="1989079" cy="62359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Tình cảm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E08793-39B5-F595-32D3-EAED02E8BE31}"/>
              </a:ext>
            </a:extLst>
          </p:cNvPr>
          <p:cNvSpPr/>
          <p:nvPr/>
        </p:nvSpPr>
        <p:spPr>
          <a:xfrm>
            <a:off x="8400365" y="1603212"/>
            <a:ext cx="1989079" cy="62359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Tha thiết</a:t>
            </a:r>
          </a:p>
        </p:txBody>
      </p:sp>
    </p:spTree>
    <p:extLst>
      <p:ext uri="{BB962C8B-B14F-4D97-AF65-F5344CB8AC3E}">
        <p14:creationId xmlns:p14="http://schemas.microsoft.com/office/powerpoint/2010/main" val="302209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938E61-7994-7498-B9CC-56AFBC91F331}"/>
              </a:ext>
            </a:extLst>
          </p:cNvPr>
          <p:cNvSpPr txBox="1"/>
          <p:nvPr/>
        </p:nvSpPr>
        <p:spPr>
          <a:xfrm>
            <a:off x="580571" y="168417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Giải thích từ khó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06F66C5E-3EA0-3B0A-39F9-48C02AFB56C0}"/>
              </a:ext>
            </a:extLst>
          </p:cNvPr>
          <p:cNvGrpSpPr/>
          <p:nvPr/>
        </p:nvGrpSpPr>
        <p:grpSpPr>
          <a:xfrm>
            <a:off x="910728" y="2259136"/>
            <a:ext cx="2849667" cy="625227"/>
            <a:chOff x="0" y="0"/>
            <a:chExt cx="5449919" cy="1195732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4DF02BCB-AC23-248E-1AD0-0EFE53700AE1}"/>
                </a:ext>
              </a:extLst>
            </p:cNvPr>
            <p:cNvSpPr/>
            <p:nvPr/>
          </p:nvSpPr>
          <p:spPr>
            <a:xfrm>
              <a:off x="0" y="0"/>
              <a:ext cx="5451189" cy="1195732"/>
            </a:xfrm>
            <a:custGeom>
              <a:avLst/>
              <a:gdLst/>
              <a:ahLst/>
              <a:cxnLst/>
              <a:rect l="l" t="t" r="r" b="b"/>
              <a:pathLst>
                <a:path w="5451189" h="1195732">
                  <a:moveTo>
                    <a:pt x="4897469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4897469" y="0"/>
                  </a:lnTo>
                  <a:cubicBezTo>
                    <a:pt x="5203539" y="0"/>
                    <a:pt x="5451189" y="267705"/>
                    <a:pt x="5451189" y="598561"/>
                  </a:cubicBezTo>
                  <a:cubicBezTo>
                    <a:pt x="5449919" y="928044"/>
                    <a:pt x="5202269" y="1195732"/>
                    <a:pt x="4897469" y="1195732"/>
                  </a:cubicBezTo>
                  <a:close/>
                </a:path>
              </a:pathLst>
            </a:custGeom>
            <a:solidFill>
              <a:srgbClr val="F7DA7D"/>
            </a:solidFill>
          </p:spPr>
          <p:txBody>
            <a:bodyPr/>
            <a:lstStyle/>
            <a:p>
              <a:endParaRPr lang="en-US" sz="1100"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8">
            <a:extLst>
              <a:ext uri="{FF2B5EF4-FFF2-40B4-BE49-F238E27FC236}">
                <a16:creationId xmlns:a16="http://schemas.microsoft.com/office/drawing/2014/main" id="{F5FD148E-276F-149B-DE0F-91D4B8EA5F49}"/>
              </a:ext>
            </a:extLst>
          </p:cNvPr>
          <p:cNvGrpSpPr/>
          <p:nvPr/>
        </p:nvGrpSpPr>
        <p:grpSpPr>
          <a:xfrm>
            <a:off x="858738" y="3070407"/>
            <a:ext cx="2849667" cy="625227"/>
            <a:chOff x="0" y="0"/>
            <a:chExt cx="5449919" cy="1195732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A89BDED9-5D31-FBB7-00A0-DDA6B7F93958}"/>
                </a:ext>
              </a:extLst>
            </p:cNvPr>
            <p:cNvSpPr/>
            <p:nvPr/>
          </p:nvSpPr>
          <p:spPr>
            <a:xfrm>
              <a:off x="0" y="0"/>
              <a:ext cx="5451189" cy="1195732"/>
            </a:xfrm>
            <a:custGeom>
              <a:avLst/>
              <a:gdLst/>
              <a:ahLst/>
              <a:cxnLst/>
              <a:rect l="l" t="t" r="r" b="b"/>
              <a:pathLst>
                <a:path w="5451189" h="1195732">
                  <a:moveTo>
                    <a:pt x="4897469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4897469" y="0"/>
                  </a:lnTo>
                  <a:cubicBezTo>
                    <a:pt x="5203539" y="0"/>
                    <a:pt x="5451189" y="267705"/>
                    <a:pt x="5451189" y="598561"/>
                  </a:cubicBezTo>
                  <a:cubicBezTo>
                    <a:pt x="5449919" y="928044"/>
                    <a:pt x="5202269" y="1195732"/>
                    <a:pt x="4897469" y="1195732"/>
                  </a:cubicBezTo>
                  <a:close/>
                </a:path>
              </a:pathLst>
            </a:custGeom>
            <a:solidFill>
              <a:srgbClr val="F7DA7D"/>
            </a:solidFill>
          </p:spPr>
          <p:txBody>
            <a:bodyPr/>
            <a:lstStyle/>
            <a:p>
              <a:endParaRPr lang="en-US" sz="1100">
                <a:latin typeface="UTM Avo" panose="02040603050506020204" pitchFamily="18" charset="0"/>
              </a:endParaRPr>
            </a:p>
          </p:txBody>
        </p:sp>
      </p:grpSp>
      <p:grpSp>
        <p:nvGrpSpPr>
          <p:cNvPr id="7" name="Group 10">
            <a:extLst>
              <a:ext uri="{FF2B5EF4-FFF2-40B4-BE49-F238E27FC236}">
                <a16:creationId xmlns:a16="http://schemas.microsoft.com/office/drawing/2014/main" id="{D63C0E5E-F9BA-3A04-D52D-FAB89B3FFFC7}"/>
              </a:ext>
            </a:extLst>
          </p:cNvPr>
          <p:cNvGrpSpPr/>
          <p:nvPr/>
        </p:nvGrpSpPr>
        <p:grpSpPr>
          <a:xfrm>
            <a:off x="858738" y="3944783"/>
            <a:ext cx="2850331" cy="625227"/>
            <a:chOff x="-923190" y="-596129"/>
            <a:chExt cx="5451189" cy="1195732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42445255-97C0-1EBD-49CB-91D82B27F5EE}"/>
                </a:ext>
              </a:extLst>
            </p:cNvPr>
            <p:cNvSpPr/>
            <p:nvPr/>
          </p:nvSpPr>
          <p:spPr>
            <a:xfrm>
              <a:off x="-923190" y="-596129"/>
              <a:ext cx="5451189" cy="1195732"/>
            </a:xfrm>
            <a:custGeom>
              <a:avLst/>
              <a:gdLst/>
              <a:ahLst/>
              <a:cxnLst/>
              <a:rect l="l" t="t" r="r" b="b"/>
              <a:pathLst>
                <a:path w="5451189" h="1195732">
                  <a:moveTo>
                    <a:pt x="4897469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4897469" y="0"/>
                  </a:lnTo>
                  <a:cubicBezTo>
                    <a:pt x="5203539" y="0"/>
                    <a:pt x="5451189" y="267705"/>
                    <a:pt x="5451189" y="598561"/>
                  </a:cubicBezTo>
                  <a:cubicBezTo>
                    <a:pt x="5449919" y="928044"/>
                    <a:pt x="5202269" y="1195732"/>
                    <a:pt x="4897469" y="1195732"/>
                  </a:cubicBezTo>
                  <a:close/>
                </a:path>
              </a:pathLst>
            </a:custGeom>
            <a:solidFill>
              <a:srgbClr val="F7DA7D"/>
            </a:solidFill>
          </p:spPr>
          <p:txBody>
            <a:bodyPr/>
            <a:lstStyle/>
            <a:p>
              <a:endParaRPr lang="en-US" sz="1100"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91B499D5-C611-CC8E-354E-953D3346C6EE}"/>
              </a:ext>
            </a:extLst>
          </p:cNvPr>
          <p:cNvGrpSpPr/>
          <p:nvPr/>
        </p:nvGrpSpPr>
        <p:grpSpPr>
          <a:xfrm>
            <a:off x="830323" y="5671996"/>
            <a:ext cx="2849667" cy="625227"/>
            <a:chOff x="0" y="0"/>
            <a:chExt cx="5449919" cy="1195732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241EA64-68A4-BAD7-0A1C-B334B1262A8A}"/>
                </a:ext>
              </a:extLst>
            </p:cNvPr>
            <p:cNvSpPr/>
            <p:nvPr/>
          </p:nvSpPr>
          <p:spPr>
            <a:xfrm>
              <a:off x="0" y="0"/>
              <a:ext cx="5451189" cy="1195732"/>
            </a:xfrm>
            <a:custGeom>
              <a:avLst/>
              <a:gdLst/>
              <a:ahLst/>
              <a:cxnLst/>
              <a:rect l="l" t="t" r="r" b="b"/>
              <a:pathLst>
                <a:path w="5451189" h="1195732">
                  <a:moveTo>
                    <a:pt x="4897469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4897469" y="0"/>
                  </a:lnTo>
                  <a:cubicBezTo>
                    <a:pt x="5203539" y="0"/>
                    <a:pt x="5451189" y="267705"/>
                    <a:pt x="5451189" y="598561"/>
                  </a:cubicBezTo>
                  <a:cubicBezTo>
                    <a:pt x="5449919" y="928044"/>
                    <a:pt x="5202269" y="1195732"/>
                    <a:pt x="4897469" y="1195732"/>
                  </a:cubicBezTo>
                  <a:close/>
                </a:path>
              </a:pathLst>
            </a:custGeom>
            <a:solidFill>
              <a:srgbClr val="F7DA7D"/>
            </a:solidFill>
          </p:spPr>
          <p:txBody>
            <a:bodyPr/>
            <a:lstStyle/>
            <a:p>
              <a:endParaRPr lang="en-US" sz="1100"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id="{7B5B38F4-ADB9-FF8F-54D4-075562E13F14}"/>
              </a:ext>
            </a:extLst>
          </p:cNvPr>
          <p:cNvGrpSpPr/>
          <p:nvPr/>
        </p:nvGrpSpPr>
        <p:grpSpPr>
          <a:xfrm>
            <a:off x="790900" y="4784513"/>
            <a:ext cx="2849667" cy="625227"/>
            <a:chOff x="0" y="0"/>
            <a:chExt cx="5449919" cy="1195732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1668D6A-0FDC-8187-DF56-E727AE7B3D62}"/>
                </a:ext>
              </a:extLst>
            </p:cNvPr>
            <p:cNvSpPr/>
            <p:nvPr/>
          </p:nvSpPr>
          <p:spPr>
            <a:xfrm>
              <a:off x="0" y="0"/>
              <a:ext cx="5451189" cy="1195732"/>
            </a:xfrm>
            <a:custGeom>
              <a:avLst/>
              <a:gdLst/>
              <a:ahLst/>
              <a:cxnLst/>
              <a:rect l="l" t="t" r="r" b="b"/>
              <a:pathLst>
                <a:path w="5451189" h="1195732">
                  <a:moveTo>
                    <a:pt x="4897469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4897469" y="0"/>
                  </a:lnTo>
                  <a:cubicBezTo>
                    <a:pt x="5203539" y="0"/>
                    <a:pt x="5451189" y="267705"/>
                    <a:pt x="5451189" y="598561"/>
                  </a:cubicBezTo>
                  <a:cubicBezTo>
                    <a:pt x="5449919" y="928044"/>
                    <a:pt x="5202269" y="1195732"/>
                    <a:pt x="4897469" y="1195732"/>
                  </a:cubicBezTo>
                  <a:close/>
                </a:path>
              </a:pathLst>
            </a:custGeom>
            <a:solidFill>
              <a:srgbClr val="F7DA7D"/>
            </a:solidFill>
          </p:spPr>
          <p:txBody>
            <a:bodyPr/>
            <a:lstStyle/>
            <a:p>
              <a:endParaRPr lang="en-US" sz="1100">
                <a:latin typeface="UTM Avo" panose="0204060305050602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42520CD-671B-0DFC-DB00-3441D9C1D1EB}"/>
              </a:ext>
            </a:extLst>
          </p:cNvPr>
          <p:cNvSpPr txBox="1"/>
          <p:nvPr/>
        </p:nvSpPr>
        <p:spPr>
          <a:xfrm>
            <a:off x="1556988" y="2314002"/>
            <a:ext cx="1704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Yêu ghê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B31CBB-8467-79FA-24CE-891FBE5E9E67}"/>
              </a:ext>
            </a:extLst>
          </p:cNvPr>
          <p:cNvSpPr txBox="1"/>
          <p:nvPr/>
        </p:nvSpPr>
        <p:spPr>
          <a:xfrm>
            <a:off x="1659879" y="3121410"/>
            <a:ext cx="1704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2A3830-912B-D3C8-325E-70CB8CAEA310}"/>
              </a:ext>
            </a:extLst>
          </p:cNvPr>
          <p:cNvSpPr txBox="1"/>
          <p:nvPr/>
        </p:nvSpPr>
        <p:spPr>
          <a:xfrm>
            <a:off x="1378602" y="3995786"/>
            <a:ext cx="1704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Ngòi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8FE43A-2DDA-488A-446B-D94FC1930855}"/>
              </a:ext>
            </a:extLst>
          </p:cNvPr>
          <p:cNvSpPr txBox="1"/>
          <p:nvPr/>
        </p:nvSpPr>
        <p:spPr>
          <a:xfrm>
            <a:off x="1556988" y="4835516"/>
            <a:ext cx="1704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UTM Avo" panose="02040603050506020204" pitchFamily="18" charset="0"/>
                <a:cs typeface="Arial" panose="020B0604020202020204" pitchFamily="34" charset="0"/>
              </a:rPr>
              <a:t>Đãi đỗ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1D93F8-D8F3-0E32-6EC5-AD92311212FD}"/>
              </a:ext>
            </a:extLst>
          </p:cNvPr>
          <p:cNvSpPr txBox="1"/>
          <p:nvPr/>
        </p:nvSpPr>
        <p:spPr>
          <a:xfrm>
            <a:off x="844608" y="5722999"/>
            <a:ext cx="2868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Cầu Hàm Rồng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A57B3D-49DC-1EC1-ACC3-FCC3DAA898A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51224" y="2255504"/>
            <a:ext cx="964150" cy="7885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F0A7BA-2CD8-14F8-7083-294228054F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51224" y="3099882"/>
            <a:ext cx="964150" cy="7885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8EBE63-82D0-23B5-CB47-976F6FDF5E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21626" y="3942303"/>
            <a:ext cx="964150" cy="7885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E89306-57B4-4E0A-B960-2701D623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92028" y="4784513"/>
            <a:ext cx="964150" cy="7885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BB134C7-8C8A-EFAD-147D-6F64DD4DE9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87017" y="5602518"/>
            <a:ext cx="964150" cy="78857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7AFDB0B-1755-E880-C291-8F4F248887FE}"/>
              </a:ext>
            </a:extLst>
          </p:cNvPr>
          <p:cNvSpPr txBox="1"/>
          <p:nvPr/>
        </p:nvSpPr>
        <p:spPr>
          <a:xfrm>
            <a:off x="5160128" y="2418907"/>
            <a:ext cx="17047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Yêu quá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0CBB4A-601C-A5CE-5DE9-C2591D386E2D}"/>
              </a:ext>
            </a:extLst>
          </p:cNvPr>
          <p:cNvSpPr txBox="1"/>
          <p:nvPr/>
        </p:nvSpPr>
        <p:spPr>
          <a:xfrm>
            <a:off x="5167757" y="2977389"/>
            <a:ext cx="4576044" cy="815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Đồ dùng đựng bằng đất nung, loại to, miệng tròn, giữa phình ra.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E17ECF-4EE0-2FE1-4DCF-6CA7FA8058C5}"/>
              </a:ext>
            </a:extLst>
          </p:cNvPr>
          <p:cNvSpPr txBox="1"/>
          <p:nvPr/>
        </p:nvSpPr>
        <p:spPr>
          <a:xfrm>
            <a:off x="5167757" y="3843017"/>
            <a:ext cx="4016502" cy="815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nl-NL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òng nước chảy tự nhiên, thông với sông hoặc đầm, hồ.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BA659D-C2CA-134D-3C8E-748D38D42B82}"/>
              </a:ext>
            </a:extLst>
          </p:cNvPr>
          <p:cNvSpPr txBox="1"/>
          <p:nvPr/>
        </p:nvSpPr>
        <p:spPr>
          <a:xfrm>
            <a:off x="5160128" y="4719321"/>
            <a:ext cx="4127203" cy="815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 đỗ (đậu) đã ngâm nước nóng vào nước để bỏ vỏ, sạn. 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2B1B66-5EED-49A9-58BC-148A8DECB639}"/>
              </a:ext>
            </a:extLst>
          </p:cNvPr>
          <p:cNvSpPr txBox="1"/>
          <p:nvPr/>
        </p:nvSpPr>
        <p:spPr>
          <a:xfrm>
            <a:off x="5160128" y="5537451"/>
            <a:ext cx="4438936" cy="815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nl-NL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Cầu </a:t>
            </a: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bắc qua sông Mã ở thành phố Thanh Hóa, </a:t>
            </a:r>
            <a:r>
              <a:rPr lang="nl-NL" sz="200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Thanh Hóa.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Heart 35">
            <a:extLst>
              <a:ext uri="{FF2B5EF4-FFF2-40B4-BE49-F238E27FC236}">
                <a16:creationId xmlns:a16="http://schemas.microsoft.com/office/drawing/2014/main" id="{97569678-E78A-E48D-624C-8CA88FC5050A}"/>
              </a:ext>
            </a:extLst>
          </p:cNvPr>
          <p:cNvSpPr/>
          <p:nvPr/>
        </p:nvSpPr>
        <p:spPr>
          <a:xfrm>
            <a:off x="6517321" y="2145842"/>
            <a:ext cx="784709" cy="59657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4F7ABD3-5EBA-1972-E6C8-BDAB69059E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 t="6211" r="16988" b="20649"/>
          <a:stretch/>
        </p:blipFill>
        <p:spPr>
          <a:xfrm>
            <a:off x="10058292" y="2735122"/>
            <a:ext cx="742052" cy="10579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E5373AD-7E52-887D-A30E-F68026A64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991" y="3834602"/>
            <a:ext cx="1439460" cy="7885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6F0D398-15A2-FDD0-B43C-12F31A6E5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991" y="4772460"/>
            <a:ext cx="1506554" cy="852830"/>
          </a:xfrm>
          <a:prstGeom prst="rect">
            <a:avLst/>
          </a:prstGeom>
        </p:spPr>
      </p:pic>
      <p:pic>
        <p:nvPicPr>
          <p:cNvPr id="40" name="Picture 2" descr="Cầu Hàm Rồng - Hànộimới">
            <a:extLst>
              <a:ext uri="{FF2B5EF4-FFF2-40B4-BE49-F238E27FC236}">
                <a16:creationId xmlns:a16="http://schemas.microsoft.com/office/drawing/2014/main" id="{6B71FAAF-795F-E370-D248-2BB41C983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91" y="5722999"/>
            <a:ext cx="1506554" cy="77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  <p:bldP spid="24" grpId="0"/>
      <p:bldP spid="25" grpId="0"/>
      <p:bldP spid="31" grpId="0"/>
      <p:bldP spid="32" grpId="0"/>
      <p:bldP spid="33" grpId="0"/>
      <p:bldP spid="34" grpId="0"/>
      <p:bldP spid="35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938E61-7994-7498-B9CC-56AFBC91F331}"/>
              </a:ext>
            </a:extLst>
          </p:cNvPr>
          <p:cNvSpPr txBox="1"/>
          <p:nvPr/>
        </p:nvSpPr>
        <p:spPr>
          <a:xfrm>
            <a:off x="580571" y="168417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Luyện đọc bài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6A3F82-90F9-4B2B-1574-4448B97C105E}"/>
              </a:ext>
            </a:extLst>
          </p:cNvPr>
          <p:cNvSpPr/>
          <p:nvPr/>
        </p:nvSpPr>
        <p:spPr>
          <a:xfrm>
            <a:off x="9296312" y="983883"/>
            <a:ext cx="2315117" cy="1080994"/>
          </a:xfrm>
          <a:prstGeom prst="roundRect">
            <a:avLst>
              <a:gd name="adj" fmla="val 46836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Làm việc nhóm đôi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CCA941-1E6B-9B0E-EA20-C8D28634CB09}"/>
              </a:ext>
            </a:extLst>
          </p:cNvPr>
          <p:cNvSpPr txBox="1"/>
          <p:nvPr/>
        </p:nvSpPr>
        <p:spPr>
          <a:xfrm>
            <a:off x="580571" y="2064877"/>
            <a:ext cx="7086600" cy="203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ý:</a:t>
            </a: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nl-NL" sz="2000" dirty="0">
                <a:latin typeface="UTM Avo" panose="02040603050506020204" pitchFamily="18" charset="0"/>
                <a:cs typeface="Arial" panose="020B0604020202020204" pitchFamily="34" charset="0"/>
              </a:rPr>
              <a:t>Ngắt nhịp dòng thơ </a:t>
            </a:r>
            <a:r>
              <a:rPr lang="nl-NL" sz="2000">
                <a:latin typeface="UTM Avo" panose="02040603050506020204" pitchFamily="18" charset="0"/>
                <a:cs typeface="Arial" panose="020B0604020202020204" pitchFamily="34" charset="0"/>
              </a:rPr>
              <a:t>8 chữ.</a:t>
            </a:r>
            <a:endParaRPr lang="nl-NL" sz="20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Ngắt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nghĩa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FAB957-C52E-28F5-CE74-535FD93FEA15}"/>
              </a:ext>
            </a:extLst>
          </p:cNvPr>
          <p:cNvSpPr txBox="1"/>
          <p:nvPr/>
        </p:nvSpPr>
        <p:spPr>
          <a:xfrm>
            <a:off x="2981779" y="2170438"/>
            <a:ext cx="8763000" cy="2118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</a:pPr>
            <a:r>
              <a:rPr lang="nl-NL" i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Cha gửi cho con </a:t>
            </a:r>
            <a:r>
              <a:rPr lang="nl-NL" i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/</a:t>
            </a:r>
            <a:r>
              <a:rPr lang="nl-NL" i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 chiếc ảnh cái cầu </a:t>
            </a:r>
            <a:r>
              <a:rPr lang="nl-NL" i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//</a:t>
            </a:r>
            <a:r>
              <a:rPr lang="nl-NL" i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 </a:t>
            </a:r>
          </a:p>
          <a:p>
            <a:pPr marR="0" lvl="0" algn="ctr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</a:pPr>
            <a:r>
              <a:rPr lang="nl-NL" i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Cha vừa bắc xong </a:t>
            </a:r>
            <a:r>
              <a:rPr lang="nl-NL" i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/</a:t>
            </a:r>
            <a:r>
              <a:rPr lang="nl-NL" i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 qua dòng sông sâu </a:t>
            </a:r>
            <a:r>
              <a:rPr lang="nl-NL" i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// </a:t>
            </a:r>
          </a:p>
          <a:p>
            <a:pPr marR="0" lvl="0" algn="ctr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</a:pPr>
            <a:r>
              <a:rPr lang="nl-NL" i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Xe lửa sắp qua, </a:t>
            </a:r>
            <a:r>
              <a:rPr lang="nl-NL" i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/</a:t>
            </a:r>
            <a:r>
              <a:rPr lang="nl-NL" i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 thư cha nói thế </a:t>
            </a:r>
            <a:r>
              <a:rPr lang="nl-NL" i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// </a:t>
            </a:r>
          </a:p>
          <a:p>
            <a:pPr marR="0" lvl="0" algn="ctr">
              <a:lnSpc>
                <a:spcPct val="150000"/>
              </a:lnSpc>
              <a:spcBef>
                <a:spcPts val="100"/>
              </a:spcBef>
              <a:spcAft>
                <a:spcPts val="1000"/>
              </a:spcAft>
            </a:pPr>
            <a:r>
              <a:rPr lang="nl-NL" i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Con cho mẹ xem - </a:t>
            </a:r>
            <a:r>
              <a:rPr lang="nl-NL" i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/ </a:t>
            </a:r>
            <a:r>
              <a:rPr lang="nl-NL" i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cho xem hơi lâu</a:t>
            </a:r>
            <a:r>
              <a:rPr lang="nl-NL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. </a:t>
            </a:r>
            <a:r>
              <a:rPr lang="nl-NL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Noto Sans Symbols"/>
                <a:cs typeface="Arial" panose="020B0604020202020204" pitchFamily="34" charset="0"/>
              </a:rPr>
              <a:t>//</a:t>
            </a:r>
            <a:endParaRPr lang="en-US" dirty="0">
              <a:solidFill>
                <a:srgbClr val="C00000"/>
              </a:solidFill>
              <a:effectLst/>
              <a:latin typeface="UTM Avo" panose="02040603050506020204" pitchFamily="18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4AAFCF-3A30-C40B-92AC-9FD83EED2647}"/>
              </a:ext>
            </a:extLst>
          </p:cNvPr>
          <p:cNvSpPr txBox="1"/>
          <p:nvPr/>
        </p:nvSpPr>
        <p:spPr>
          <a:xfrm>
            <a:off x="3761921" y="4662749"/>
            <a:ext cx="7140724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i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i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/</a:t>
            </a:r>
            <a:r>
              <a:rPr lang="en-US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  <a:cs typeface="Arial" panose="020B0604020202020204" pitchFamily="34" charset="0"/>
              </a:rPr>
              <a:t>Hàm</a:t>
            </a:r>
            <a:r>
              <a:rPr lang="en-US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  <a:cs typeface="Arial" panose="020B0604020202020204" pitchFamily="34" charset="0"/>
              </a:rPr>
              <a:t>Rồng</a:t>
            </a:r>
            <a:r>
              <a:rPr lang="en-US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  <a:cs typeface="Arial" panose="020B0604020202020204" pitchFamily="34" charset="0"/>
              </a:rPr>
              <a:t>sông</a:t>
            </a:r>
            <a:r>
              <a:rPr lang="en-US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  <a:cs typeface="Arial" panose="020B0604020202020204" pitchFamily="34" charset="0"/>
              </a:rPr>
              <a:t>Mã</a:t>
            </a:r>
            <a:r>
              <a:rPr lang="en-US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//</a:t>
            </a:r>
          </a:p>
          <a:p>
            <a:pPr algn="ctr">
              <a:lnSpc>
                <a:spcPct val="150000"/>
              </a:lnSpc>
            </a:pPr>
            <a:r>
              <a:rPr lang="en-US" i="1" dirty="0"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i="1" dirty="0" err="1">
                <a:latin typeface="UTM Avo" panose="02040603050506020204" pitchFamily="18" charset="0"/>
                <a:cs typeface="Arial" panose="020B0604020202020204" pitchFamily="34" charset="0"/>
              </a:rPr>
              <a:t>cứ</a:t>
            </a:r>
            <a:r>
              <a:rPr lang="en-US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i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i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/</a:t>
            </a:r>
            <a:r>
              <a:rPr lang="en-US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i="1" dirty="0">
                <a:latin typeface="UTM Avo" panose="02040603050506020204" pitchFamily="18" charset="0"/>
                <a:cs typeface="Arial" panose="020B0604020202020204" pitchFamily="34" charset="0"/>
              </a:rPr>
              <a:t> cha. </a:t>
            </a:r>
            <a:r>
              <a:rPr lang="en-US" i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//</a:t>
            </a: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F6C0923B-FD99-DD03-2A22-6690004F3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24796" y="4394721"/>
            <a:ext cx="2830490" cy="22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39C068-63BB-DDF1-61F8-A03DE53FD9B4}"/>
              </a:ext>
            </a:extLst>
          </p:cNvPr>
          <p:cNvSpPr txBox="1"/>
          <p:nvPr/>
        </p:nvSpPr>
        <p:spPr>
          <a:xfrm>
            <a:off x="216740" y="2674247"/>
            <a:ext cx="9639435" cy="97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latin typeface="UTM Avo" panose="02040603050506020204" pitchFamily="18" charset="0"/>
                <a:cs typeface="Arial" panose="020B0604020202020204" pitchFamily="34" charset="0"/>
              </a:rPr>
              <a:t>LUYỆN ĐỌC HIỂU</a:t>
            </a:r>
            <a:endParaRPr lang="en-US" sz="4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id="{09DD6C7E-7781-D062-0EA7-21A36D504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76705" y="2340418"/>
            <a:ext cx="2793755" cy="41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7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6A3F82-90F9-4B2B-1574-4448B97C105E}"/>
              </a:ext>
            </a:extLst>
          </p:cNvPr>
          <p:cNvSpPr/>
          <p:nvPr/>
        </p:nvSpPr>
        <p:spPr>
          <a:xfrm>
            <a:off x="9296312" y="983883"/>
            <a:ext cx="2315117" cy="1080994"/>
          </a:xfrm>
          <a:prstGeom prst="roundRect">
            <a:avLst>
              <a:gd name="adj" fmla="val 46836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Làm việc nhóm đôi</a:t>
            </a:r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id="{2AC8840C-E6DE-85D8-710E-A1B4C6582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632758" y="3212231"/>
            <a:ext cx="495001" cy="530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D46DF8-4BC1-9987-A798-C00C29963328}"/>
              </a:ext>
            </a:extLst>
          </p:cNvPr>
          <p:cNvSpPr txBox="1"/>
          <p:nvPr/>
        </p:nvSpPr>
        <p:spPr>
          <a:xfrm>
            <a:off x="767778" y="1589714"/>
            <a:ext cx="8528534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cá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thống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án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err="1">
                <a:latin typeface="UTM Avo" panose="02040603050506020204" pitchFamily="18" charset="0"/>
                <a:cs typeface="Arial" panose="020B0604020202020204" pitchFamily="34" charset="0"/>
              </a:rPr>
              <a:t>trải</a:t>
            </a:r>
            <a:r>
              <a:rPr lang="en-US" sz="2000" i="1">
                <a:latin typeface="UTM Avo" panose="02040603050506020204" pitchFamily="18" charset="0"/>
                <a:cs typeface="Arial" panose="020B0604020202020204" pitchFamily="34" charset="0"/>
              </a:rPr>
              <a:t> bàn.</a:t>
            </a:r>
            <a:endParaRPr lang="en-US" sz="2000" i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C90AD-8E5E-8BB1-3999-6748EAF9EAC7}"/>
              </a:ext>
            </a:extLst>
          </p:cNvPr>
          <p:cNvSpPr txBox="1"/>
          <p:nvPr/>
        </p:nvSpPr>
        <p:spPr>
          <a:xfrm>
            <a:off x="1257275" y="3133084"/>
            <a:ext cx="4514875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 cha trong bài thơ làm nghề gì?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976195BA-E69E-D642-9656-405B7DD6A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600888" y="4600193"/>
            <a:ext cx="495001" cy="530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369027-08D0-7389-02E5-0CED28B7A6BD}"/>
              </a:ext>
            </a:extLst>
          </p:cNvPr>
          <p:cNvSpPr txBox="1"/>
          <p:nvPr/>
        </p:nvSpPr>
        <p:spPr>
          <a:xfrm>
            <a:off x="1225405" y="4441902"/>
            <a:ext cx="4870595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cha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gợi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nghĩ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9339CC3D-9165-DD94-8F30-39EBF3B1F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6514995" y="3257349"/>
            <a:ext cx="495001" cy="5301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7AFD1C-3492-3C6C-CB57-0A588D0ABDE8}"/>
              </a:ext>
            </a:extLst>
          </p:cNvPr>
          <p:cNvSpPr txBox="1"/>
          <p:nvPr/>
        </p:nvSpPr>
        <p:spPr>
          <a:xfrm>
            <a:off x="7139512" y="3044683"/>
            <a:ext cx="4312790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thơ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thấy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cha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7">
            <a:extLst>
              <a:ext uri="{FF2B5EF4-FFF2-40B4-BE49-F238E27FC236}">
                <a16:creationId xmlns:a16="http://schemas.microsoft.com/office/drawing/2014/main" id="{96CEF630-A694-7E65-0752-D09AF6985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6497549" y="4543027"/>
            <a:ext cx="495001" cy="530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B6A969-FD96-C200-9952-E9ED95A2873A}"/>
              </a:ext>
            </a:extLst>
          </p:cNvPr>
          <p:cNvSpPr txBox="1"/>
          <p:nvPr/>
        </p:nvSpPr>
        <p:spPr>
          <a:xfrm>
            <a:off x="7139512" y="4456673"/>
            <a:ext cx="4312790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thơ nào cho thấy bạn nhỏ rất tự hào về cha?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/>
      <p:bldP spid="7" grpId="0"/>
      <p:bldP spid="11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81bbb18139c6b7a3c3be45a0b5eaa8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76700" y="5257800"/>
            <a:ext cx="1295400" cy="1295400"/>
          </a:xfrm>
          <a:prstGeom prst="rect">
            <a:avLst/>
          </a:prstGeom>
        </p:spPr>
      </p:pic>
      <p:pic>
        <p:nvPicPr>
          <p:cNvPr id="8" name="Picture 7" descr="bd81bbb18139c6b7a3c3be45a0b5eaa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37150" y="5257800"/>
            <a:ext cx="1295400" cy="1295400"/>
          </a:xfrm>
          <a:prstGeom prst="rect">
            <a:avLst/>
          </a:prstGeom>
        </p:spPr>
      </p:pic>
      <p:pic>
        <p:nvPicPr>
          <p:cNvPr id="9" name="Picture 8" descr="bd81bbb18139c6b7a3c3be45a0b5eaa8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5100" y="5334000"/>
            <a:ext cx="1295400" cy="1295400"/>
          </a:xfrm>
          <a:prstGeom prst="rect">
            <a:avLst/>
          </a:prstGeom>
        </p:spPr>
      </p:pic>
      <p:pic>
        <p:nvPicPr>
          <p:cNvPr id="10" name="Picture 9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10500" y="5334000"/>
            <a:ext cx="1295400" cy="12954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000" y="6324600"/>
            <a:ext cx="9144000" cy="5334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0"/>
            <a:ext cx="1524000" cy="1524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3000" y="304800"/>
            <a:ext cx="2743200" cy="10668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943600" y="228600"/>
            <a:ext cx="2819400" cy="11430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828800" y="4435834"/>
            <a:ext cx="1524000" cy="2422167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15" name="Picture 14" descr="3f7e749c750b79cbde134e7bcf00a140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909050" y="3008313"/>
            <a:ext cx="3619500" cy="49530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343294" y="1524000"/>
            <a:ext cx="1180707" cy="786597"/>
          </a:xfrm>
          <a:prstGeom prst="rect">
            <a:avLst/>
          </a:prstGeom>
        </p:spPr>
      </p:pic>
      <p:pic>
        <p:nvPicPr>
          <p:cNvPr id="3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41CA5A91-9F81-A274-536D-B3EE26974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670050" y="4265613"/>
            <a:ext cx="609600" cy="609600"/>
          </a:xfrm>
          <a:prstGeom prst="rect">
            <a:avLst/>
          </a:prstGeom>
        </p:spPr>
      </p:pic>
      <p:pic>
        <p:nvPicPr>
          <p:cNvPr id="4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89CA89C0-B6FF-7274-EE35-287C1B642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517650" y="4418013"/>
            <a:ext cx="609600" cy="609600"/>
          </a:xfrm>
          <a:prstGeom prst="rect">
            <a:avLst/>
          </a:prstGeom>
        </p:spPr>
      </p:pic>
      <p:pic>
        <p:nvPicPr>
          <p:cNvPr id="6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D4F36643-5BD8-2293-B9E9-419370E38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365250" y="4570413"/>
            <a:ext cx="609600" cy="609600"/>
          </a:xfrm>
          <a:prstGeom prst="rect">
            <a:avLst/>
          </a:prstGeom>
        </p:spPr>
      </p:pic>
      <p:pic>
        <p:nvPicPr>
          <p:cNvPr id="13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2EE1622E-3B06-D68F-50D7-1D8BAD4FE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12850" y="4722813"/>
            <a:ext cx="609600" cy="609600"/>
          </a:xfrm>
          <a:prstGeom prst="rect">
            <a:avLst/>
          </a:prstGeom>
        </p:spPr>
      </p:pic>
      <p:pic>
        <p:nvPicPr>
          <p:cNvPr id="14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98A91529-1108-E840-7521-38B7DF9C8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60450" y="4875213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91930" y="1145739"/>
            <a:ext cx="271861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Thỏ</a:t>
            </a:r>
            <a:endParaRPr lang="en-US" sz="5400" b="1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kiếm</a:t>
            </a:r>
            <a:r>
              <a:rPr lang="en-US" sz="5400" b="1" dirty="0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ăn</a:t>
            </a:r>
            <a:endParaRPr lang="en-US" sz="5400" b="1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025A94-A5C1-CD9E-718D-D0543FCF01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97"/>
            <a:ext cx="787319" cy="8779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Rectangle: Rounded Corners 22">
            <a:hlinkClick r:id="rId20" action="ppaction://hlinksldjump"/>
            <a:extLst>
              <a:ext uri="{FF2B5EF4-FFF2-40B4-BE49-F238E27FC236}">
                <a16:creationId xmlns:a16="http://schemas.microsoft.com/office/drawing/2014/main" id="{4626AC6E-7C57-CF1A-CEF3-6873C47CB5BE}"/>
              </a:ext>
            </a:extLst>
          </p:cNvPr>
          <p:cNvSpPr/>
          <p:nvPr/>
        </p:nvSpPr>
        <p:spPr>
          <a:xfrm>
            <a:off x="9982200" y="228600"/>
            <a:ext cx="1912532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Phần tiếp theo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16 L 0.16666 -0.0011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116 L 0.25834 3.7037E-7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3 3.7037E-7 L 0.375 -0.0011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0116 L 0.49166 -0.00116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92FD6DC-6C4B-7091-0CA5-C1C85746F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6088">
            <a:off x="4466259" y="135542"/>
            <a:ext cx="6353652" cy="29604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47510" y="540072"/>
            <a:ext cx="5391149" cy="12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prstClr val="black"/>
                </a:solidFill>
                <a:latin typeface="UTM Avo" panose="02040603050506020204" pitchFamily="18" charset="0"/>
              </a:rPr>
              <a:t>Câu 1: </a:t>
            </a:r>
            <a:r>
              <a:rPr lang="vi-VN" sz="2800">
                <a:solidFill>
                  <a:prstClr val="black"/>
                </a:solidFill>
                <a:latin typeface="UTM Avo" panose="02040603050506020204" pitchFamily="18" charset="0"/>
              </a:rPr>
              <a:t>Người cha trong bài thơ làm nghề gì?</a:t>
            </a:r>
            <a:endParaRPr lang="vi-VN" sz="2800" dirty="0" err="1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A746B8-9E0C-E404-92CF-E50806F94019}"/>
              </a:ext>
            </a:extLst>
          </p:cNvPr>
          <p:cNvGrpSpPr/>
          <p:nvPr/>
        </p:nvGrpSpPr>
        <p:grpSpPr>
          <a:xfrm>
            <a:off x="3897369" y="3056422"/>
            <a:ext cx="3960005" cy="2381541"/>
            <a:chOff x="2868668" y="2642891"/>
            <a:chExt cx="2825107" cy="1699015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22000B1-6FC2-F327-F261-A41D3DAF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2825107" cy="169901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558100" y="3067794"/>
              <a:ext cx="1752600" cy="768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prstClr val="black"/>
                  </a:solidFill>
                  <a:latin typeface="UTM Avo" panose="02040603050506020204" pitchFamily="18" charset="0"/>
                </a:rPr>
                <a:t>Nghề xây dựng cầu.</a:t>
              </a:r>
              <a:endParaRPr lang="en-US" sz="3200" dirty="0" err="1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5" descr="6131d3148657a26e1bfe386e7ba6581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42022" y="3124200"/>
            <a:ext cx="2590800" cy="4117788"/>
          </a:xfrm>
          <a:prstGeom prst="rect">
            <a:avLst/>
          </a:prstGeom>
        </p:spPr>
      </p:pic>
      <p:pic>
        <p:nvPicPr>
          <p:cNvPr id="7" name="Picture 6" descr="3f7e749c750b79cbde134e7bcf00a140.png">
            <a:extLst>
              <a:ext uri="{FF2B5EF4-FFF2-40B4-BE49-F238E27FC236}">
                <a16:creationId xmlns:a16="http://schemas.microsoft.com/office/drawing/2014/main" id="{06ED2025-B012-904D-3FAA-0B9D5A3DFC4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38700" y="1833568"/>
            <a:ext cx="4562241" cy="6243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359274-B9B4-53B0-4D01-9C7A58D27F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97"/>
            <a:ext cx="787319" cy="87792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ECA466-80B4-87C8-6600-6703E5DE1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6088">
            <a:off x="5964126" y="255175"/>
            <a:ext cx="5347626" cy="3029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688117-49E7-D567-98FF-3E3197A67CB3}"/>
              </a:ext>
            </a:extLst>
          </p:cNvPr>
          <p:cNvSpPr txBox="1"/>
          <p:nvPr/>
        </p:nvSpPr>
        <p:spPr>
          <a:xfrm>
            <a:off x="6453303" y="540489"/>
            <a:ext cx="4324350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prstClr val="black"/>
                </a:solidFill>
                <a:latin typeface="UTM Avo" panose="02040603050506020204" pitchFamily="18" charset="0"/>
              </a:rPr>
              <a:t>Câu 2: </a:t>
            </a:r>
            <a:r>
              <a:rPr lang="vi-VN" sz="2400">
                <a:solidFill>
                  <a:prstClr val="black"/>
                </a:solidFill>
                <a:latin typeface="UTM Avo" panose="02040603050506020204" pitchFamily="18" charset="0"/>
              </a:rPr>
              <a:t>Bức ảnh người cha đã gợi cho bạn nhỏ</a:t>
            </a:r>
            <a:r>
              <a:rPr lang="en-US" sz="240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400">
                <a:solidFill>
                  <a:prstClr val="black"/>
                </a:solidFill>
                <a:latin typeface="UTM Avo" panose="02040603050506020204" pitchFamily="18" charset="0"/>
              </a:rPr>
              <a:t>nghĩ đến những chiếc cầu nào?</a:t>
            </a:r>
          </a:p>
          <a:p>
            <a:pPr algn="ctr">
              <a:lnSpc>
                <a:spcPct val="150000"/>
              </a:lnSpc>
            </a:pPr>
            <a:endParaRPr lang="vi-VN" sz="2400" dirty="0" err="1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 descr="6131d3148657a26e1bfe386e7ba65811.png">
            <a:hlinkClick r:id="rId5" action="ppaction://hlinksldjump"/>
            <a:extLst>
              <a:ext uri="{FF2B5EF4-FFF2-40B4-BE49-F238E27FC236}">
                <a16:creationId xmlns:a16="http://schemas.microsoft.com/office/drawing/2014/main" id="{FBAA645F-D72C-9331-0BE7-3C406F06192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42022" y="3124200"/>
            <a:ext cx="2590800" cy="4117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6A574C-E651-841A-080F-CB1E4C9395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00" y="4033195"/>
            <a:ext cx="4152368" cy="2404890"/>
          </a:xfrm>
          <a:prstGeom prst="roundRect">
            <a:avLst>
              <a:gd name="adj" fmla="val 1802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B88A8AD-AFFF-C15D-A3B3-85CFC7B40C43}"/>
              </a:ext>
            </a:extLst>
          </p:cNvPr>
          <p:cNvGrpSpPr/>
          <p:nvPr/>
        </p:nvGrpSpPr>
        <p:grpSpPr>
          <a:xfrm flipH="1">
            <a:off x="938874" y="2220986"/>
            <a:ext cx="2705823" cy="1627278"/>
            <a:chOff x="2868668" y="2642891"/>
            <a:chExt cx="2825107" cy="169901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0409C34-574A-F4DD-9574-90967089F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2825107" cy="169901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6C7924-4FD3-53AB-507E-D9A2C2F78787}"/>
                </a:ext>
              </a:extLst>
            </p:cNvPr>
            <p:cNvSpPr txBox="1"/>
            <p:nvPr/>
          </p:nvSpPr>
          <p:spPr>
            <a:xfrm>
              <a:off x="3473038" y="2996382"/>
              <a:ext cx="1939940" cy="86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>
                  <a:solidFill>
                    <a:prstClr val="black"/>
                  </a:solidFill>
                  <a:latin typeface="UTM Avo" panose="02040603050506020204" pitchFamily="18" charset="0"/>
                </a:rPr>
                <a:t>Chiếc cầu gió đưa con sáo sang s</a:t>
              </a:r>
              <a:r>
                <a:rPr lang="en-US" sz="1600">
                  <a:solidFill>
                    <a:prstClr val="black"/>
                  </a:solidFill>
                  <a:latin typeface="UTM Avo" panose="02040603050506020204" pitchFamily="18" charset="0"/>
                </a:rPr>
                <a:t>ô</a:t>
              </a:r>
              <a:r>
                <a:rPr lang="vi-VN" sz="1600">
                  <a:solidFill>
                    <a:prstClr val="black"/>
                  </a:solidFill>
                  <a:latin typeface="UTM Avo" panose="02040603050506020204" pitchFamily="18" charset="0"/>
                </a:rPr>
                <a:t>ng</a:t>
              </a:r>
              <a:r>
                <a:rPr lang="en-US" sz="160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  <a:endParaRPr lang="vi-VN" sz="16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E71044-04C9-4E12-072B-27990E1565A2}"/>
              </a:ext>
            </a:extLst>
          </p:cNvPr>
          <p:cNvGrpSpPr/>
          <p:nvPr/>
        </p:nvGrpSpPr>
        <p:grpSpPr>
          <a:xfrm flipH="1">
            <a:off x="326718" y="4625876"/>
            <a:ext cx="2705823" cy="1627278"/>
            <a:chOff x="2868668" y="2642891"/>
            <a:chExt cx="2825107" cy="1699015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1CEE465B-81C5-D34F-DBDA-ABC2BA7F3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2825107" cy="169901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AC58DB-2E3C-6EAB-CB56-51F4210710B9}"/>
                </a:ext>
              </a:extLst>
            </p:cNvPr>
            <p:cNvSpPr txBox="1"/>
            <p:nvPr/>
          </p:nvSpPr>
          <p:spPr>
            <a:xfrm>
              <a:off x="3473038" y="2996382"/>
              <a:ext cx="1939940" cy="86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>
                  <a:solidFill>
                    <a:prstClr val="black"/>
                  </a:solidFill>
                  <a:latin typeface="UTM Avo" panose="02040603050506020204" pitchFamily="18" charset="0"/>
                </a:rPr>
                <a:t>Chiếc cầu lá tre đưa kiến vượt qua ngòi</a:t>
              </a:r>
              <a:r>
                <a:rPr lang="en-US" sz="160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  <a:endParaRPr lang="vi-VN" sz="16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106E2C-9298-57E7-8423-034DD3912F94}"/>
              </a:ext>
            </a:extLst>
          </p:cNvPr>
          <p:cNvGrpSpPr/>
          <p:nvPr/>
        </p:nvGrpSpPr>
        <p:grpSpPr>
          <a:xfrm>
            <a:off x="5459695" y="4783894"/>
            <a:ext cx="2705823" cy="1627278"/>
            <a:chOff x="2868668" y="2642891"/>
            <a:chExt cx="2825107" cy="1699015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AC30252-D6CA-1D75-1E12-D5B2C7F5C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2825107" cy="16990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81C848-9511-2D16-4803-FD8D60C0D48B}"/>
                </a:ext>
              </a:extLst>
            </p:cNvPr>
            <p:cNvSpPr txBox="1"/>
            <p:nvPr/>
          </p:nvSpPr>
          <p:spPr>
            <a:xfrm>
              <a:off x="3473038" y="3054510"/>
              <a:ext cx="1939940" cy="86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>
                  <a:solidFill>
                    <a:prstClr val="black"/>
                  </a:solidFill>
                  <a:latin typeface="UTM Avo" panose="02040603050506020204" pitchFamily="18" charset="0"/>
                </a:rPr>
                <a:t>Chiếc cầu ở ao mẹ thường đãi đỗ</a:t>
              </a:r>
              <a:r>
                <a:rPr lang="en-US" sz="160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  <a:endParaRPr lang="vi-VN" sz="16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2F6931-8128-7FA6-34EB-6949C3AD5D7E}"/>
              </a:ext>
            </a:extLst>
          </p:cNvPr>
          <p:cNvGrpSpPr/>
          <p:nvPr/>
        </p:nvGrpSpPr>
        <p:grpSpPr>
          <a:xfrm>
            <a:off x="5459695" y="2878258"/>
            <a:ext cx="2705823" cy="1627278"/>
            <a:chOff x="2868668" y="2642891"/>
            <a:chExt cx="2825107" cy="169901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5C0D82D-A56A-F8C0-B324-D6D04632F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2825107" cy="16990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85B297-1A52-356C-2589-FFC9D06E4D6A}"/>
                </a:ext>
              </a:extLst>
            </p:cNvPr>
            <p:cNvSpPr txBox="1"/>
            <p:nvPr/>
          </p:nvSpPr>
          <p:spPr>
            <a:xfrm>
              <a:off x="3473038" y="2883475"/>
              <a:ext cx="1939940" cy="1124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>
                  <a:solidFill>
                    <a:prstClr val="black"/>
                  </a:solidFill>
                  <a:latin typeface="UTM Avo" panose="02040603050506020204" pitchFamily="18" charset="0"/>
                </a:rPr>
                <a:t>Chiếc cầu tơ nhỏ đáng yêu của nhện bắc qua chum nước</a:t>
              </a:r>
              <a:r>
                <a:rPr lang="en-US" sz="160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  <a:endParaRPr lang="vi-VN" sz="16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37B0C3E-8427-D9E3-ECC5-14626923B9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97"/>
            <a:ext cx="787319" cy="87792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15AEEBC-812A-1AEB-B993-22BECCC77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6088">
            <a:off x="2989605" y="183648"/>
            <a:ext cx="7852381" cy="3589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E85960-54F9-0CA2-F91D-0B5E9C3CFA8C}"/>
              </a:ext>
            </a:extLst>
          </p:cNvPr>
          <p:cNvSpPr txBox="1"/>
          <p:nvPr/>
        </p:nvSpPr>
        <p:spPr>
          <a:xfrm>
            <a:off x="3791595" y="540489"/>
            <a:ext cx="6248399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prstClr val="black"/>
                </a:solidFill>
                <a:latin typeface="UTM Avo" panose="02040603050506020204" pitchFamily="18" charset="0"/>
              </a:rPr>
              <a:t>Câu 3: </a:t>
            </a:r>
            <a:r>
              <a:rPr lang="vi-VN" sz="2800">
                <a:solidFill>
                  <a:prstClr val="black"/>
                </a:solidFill>
                <a:latin typeface="UTM Avo" panose="02040603050506020204" pitchFamily="18" charset="0"/>
              </a:rPr>
              <a:t>Những câu thơ nào cho thấy bạn nhỏ rất yêu chiếc cầu cha làm? </a:t>
            </a:r>
          </a:p>
          <a:p>
            <a:pPr algn="ctr">
              <a:lnSpc>
                <a:spcPct val="150000"/>
              </a:lnSpc>
            </a:pPr>
            <a:endParaRPr lang="vi-VN" sz="2800" dirty="0" err="1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30B595-B344-7901-CAF2-5822BB64F9C8}"/>
              </a:ext>
            </a:extLst>
          </p:cNvPr>
          <p:cNvGrpSpPr/>
          <p:nvPr/>
        </p:nvGrpSpPr>
        <p:grpSpPr>
          <a:xfrm>
            <a:off x="3897369" y="3056422"/>
            <a:ext cx="4709602" cy="2832347"/>
            <a:chOff x="2868668" y="2642891"/>
            <a:chExt cx="2825107" cy="169901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F7C244C-8B69-57AF-318F-8A6758D6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2825107" cy="16990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359028-96D4-53D1-AC72-48ACED4A6B1A}"/>
                </a:ext>
              </a:extLst>
            </p:cNvPr>
            <p:cNvSpPr txBox="1"/>
            <p:nvPr/>
          </p:nvSpPr>
          <p:spPr>
            <a:xfrm>
              <a:off x="3349142" y="3021609"/>
              <a:ext cx="2091821" cy="941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>
                  <a:solidFill>
                    <a:prstClr val="black"/>
                  </a:solidFill>
                  <a:latin typeface="UTM Avo" panose="02040603050506020204" pitchFamily="18" charset="0"/>
                </a:rPr>
                <a:t>Yêu hơn, cả cái cầu ao mẹ thường đãi đỗ</a:t>
              </a:r>
            </a:p>
            <a:p>
              <a:pPr algn="ctr"/>
              <a:r>
                <a:rPr lang="vi-VN" sz="2400">
                  <a:solidFill>
                    <a:prstClr val="black"/>
                  </a:solidFill>
                  <a:latin typeface="UTM Avo" panose="02040603050506020204" pitchFamily="18" charset="0"/>
                </a:rPr>
                <a:t>Là cái cầu này ảnh chụp xa xa</a:t>
              </a:r>
              <a:r>
                <a:rPr lang="en-US" sz="2400">
                  <a:solidFill>
                    <a:prstClr val="black"/>
                  </a:solidFill>
                  <a:latin typeface="UTM Avo" panose="02040603050506020204" pitchFamily="18" charset="0"/>
                </a:rPr>
                <a:t>.</a:t>
              </a:r>
              <a:endParaRPr lang="vi-VN" sz="24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8" name="Picture 7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90B5ACAF-BA6D-3BCC-82E0-FAE7E7A3E25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42022" y="3124200"/>
            <a:ext cx="2590800" cy="4117788"/>
          </a:xfrm>
          <a:prstGeom prst="rect">
            <a:avLst/>
          </a:prstGeom>
        </p:spPr>
      </p:pic>
      <p:pic>
        <p:nvPicPr>
          <p:cNvPr id="9" name="Picture 8" descr="3f7e749c750b79cbde134e7bcf00a140.png">
            <a:extLst>
              <a:ext uri="{FF2B5EF4-FFF2-40B4-BE49-F238E27FC236}">
                <a16:creationId xmlns:a16="http://schemas.microsoft.com/office/drawing/2014/main" id="{BC48E4F4-2B7C-6F92-0A89-B9C8382EABC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38700" y="1833568"/>
            <a:ext cx="4562241" cy="6243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D1A940-57B4-0874-1CAB-42B2E05D2D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97"/>
            <a:ext cx="787319" cy="8779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812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9B8A7F1-2678-5BB1-5DC2-BB0CBF0EA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6088">
            <a:off x="4466259" y="135542"/>
            <a:ext cx="6353652" cy="29604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BDFA9D-0F69-61AD-3812-8BC23E1F5173}"/>
              </a:ext>
            </a:extLst>
          </p:cNvPr>
          <p:cNvSpPr txBox="1"/>
          <p:nvPr/>
        </p:nvSpPr>
        <p:spPr>
          <a:xfrm>
            <a:off x="4947510" y="540072"/>
            <a:ext cx="5391149" cy="12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prstClr val="black"/>
                </a:solidFill>
                <a:latin typeface="UTM Avo" panose="02040603050506020204" pitchFamily="18" charset="0"/>
              </a:rPr>
              <a:t>Câu 4: </a:t>
            </a:r>
            <a:r>
              <a:rPr lang="vi-VN" sz="2800">
                <a:solidFill>
                  <a:prstClr val="black"/>
                </a:solidFill>
                <a:latin typeface="UTM Avo" panose="02040603050506020204" pitchFamily="18" charset="0"/>
              </a:rPr>
              <a:t>Câu thơ nào cho thấy </a:t>
            </a:r>
          </a:p>
          <a:p>
            <a:pPr algn="ctr">
              <a:lnSpc>
                <a:spcPct val="150000"/>
              </a:lnSpc>
            </a:pPr>
            <a:r>
              <a:rPr lang="vi-VN" sz="2800">
                <a:solidFill>
                  <a:prstClr val="black"/>
                </a:solidFill>
                <a:latin typeface="UTM Avo" panose="02040603050506020204" pitchFamily="18" charset="0"/>
              </a:rPr>
              <a:t>bạn nhỏ rất tự hào về cha?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49604F-89FE-07BA-5123-15649AD306A2}"/>
              </a:ext>
            </a:extLst>
          </p:cNvPr>
          <p:cNvGrpSpPr/>
          <p:nvPr/>
        </p:nvGrpSpPr>
        <p:grpSpPr>
          <a:xfrm>
            <a:off x="3897369" y="3056422"/>
            <a:ext cx="4592497" cy="2761921"/>
            <a:chOff x="2868668" y="2642891"/>
            <a:chExt cx="2825107" cy="169901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E959791-A60D-D517-AF06-99B80C4AE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2825107" cy="16990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0AABC6-9A7C-5051-C6F4-4C14CBE9D37B}"/>
                </a:ext>
              </a:extLst>
            </p:cNvPr>
            <p:cNvSpPr txBox="1"/>
            <p:nvPr/>
          </p:nvSpPr>
          <p:spPr>
            <a:xfrm>
              <a:off x="3434473" y="3009605"/>
              <a:ext cx="2002357" cy="965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prstClr val="black"/>
                  </a:solidFill>
                  <a:latin typeface="UTM Avo" panose="02040603050506020204" pitchFamily="18" charset="0"/>
                </a:rPr>
                <a:t>Mẹ bảo: cầu Hàm Rồng sông Mã</a:t>
              </a:r>
            </a:p>
            <a:p>
              <a:pPr algn="ctr"/>
              <a:r>
                <a:rPr lang="en-US" sz="2400">
                  <a:solidFill>
                    <a:prstClr val="black"/>
                  </a:solidFill>
                  <a:latin typeface="UTM Avo" panose="02040603050506020204" pitchFamily="18" charset="0"/>
                </a:rPr>
                <a:t>Con cứ gọi: cái cầu của cha. </a:t>
              </a:r>
            </a:p>
          </p:txBody>
        </p:sp>
      </p:grpSp>
      <p:pic>
        <p:nvPicPr>
          <p:cNvPr id="8" name="Picture 7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46C890CB-5FA9-2968-918A-FBB6F6140A5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42022" y="3124200"/>
            <a:ext cx="2590800" cy="4117788"/>
          </a:xfrm>
          <a:prstGeom prst="rect">
            <a:avLst/>
          </a:prstGeom>
        </p:spPr>
      </p:pic>
      <p:pic>
        <p:nvPicPr>
          <p:cNvPr id="9" name="Picture 8" descr="3f7e749c750b79cbde134e7bcf00a140.png">
            <a:extLst>
              <a:ext uri="{FF2B5EF4-FFF2-40B4-BE49-F238E27FC236}">
                <a16:creationId xmlns:a16="http://schemas.microsoft.com/office/drawing/2014/main" id="{3016B7A2-AFCC-48C7-042C-CA8FB3BC87E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38700" y="1833568"/>
            <a:ext cx="4562241" cy="6243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5477B0-C4B3-B8D8-864E-C28019E6EF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97"/>
            <a:ext cx="787319" cy="8779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7307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5ADEC2-6003-30F1-F45C-8372529B5794}"/>
              </a:ext>
            </a:extLst>
          </p:cNvPr>
          <p:cNvGrpSpPr/>
          <p:nvPr/>
        </p:nvGrpSpPr>
        <p:grpSpPr>
          <a:xfrm>
            <a:off x="10571356" y="746199"/>
            <a:ext cx="1510717" cy="1729393"/>
            <a:chOff x="930253" y="1555705"/>
            <a:chExt cx="1279160" cy="1392063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CE500A70-66E9-272D-FC1D-3A739C4D2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318E22-B356-D3BF-617C-77DE605020CE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21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4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9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938E61-7994-7498-B9CC-56AFBC91F331}"/>
              </a:ext>
            </a:extLst>
          </p:cNvPr>
          <p:cNvSpPr txBox="1"/>
          <p:nvPr/>
        </p:nvSpPr>
        <p:spPr>
          <a:xfrm>
            <a:off x="580571" y="168417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Nội dung chính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D965458-E655-986D-D9C3-FAA30755A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82321" y="1666554"/>
            <a:ext cx="3429108" cy="4130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A0D374-68F5-231D-BC57-5DA63CE8283E}"/>
              </a:ext>
            </a:extLst>
          </p:cNvPr>
          <p:cNvSpPr txBox="1"/>
          <p:nvPr/>
        </p:nvSpPr>
        <p:spPr>
          <a:xfrm>
            <a:off x="580570" y="2158542"/>
            <a:ext cx="7839529" cy="3335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thơ thể hiện tình yêu và niềm tự hào của một bạn nhỏ về </a:t>
            </a:r>
            <a:r>
              <a:rPr lang="nl-NL" sz="200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 cha </a:t>
            </a: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 chiếc cầu mà cha vừa bắc qua dòng sông sâu. </a:t>
            </a: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 bài thơ, các em:</a:t>
            </a: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Biết chia sẻ với tình yêu và niềm tự hào của </a:t>
            </a:r>
            <a:r>
              <a:rPr lang="nl-NL" sz="200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 nhỏ. </a:t>
            </a:r>
            <a:endParaRPr lang="nl-NL" sz="2000" dirty="0">
              <a:solidFill>
                <a:srgbClr val="0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</a:t>
            </a: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iết trân trọng thành quả lao động sáng tạo của những người đã làm nên chiếc cầu. 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68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B27839-8DD8-AE26-8E92-51608CE40B78}"/>
              </a:ext>
            </a:extLst>
          </p:cNvPr>
          <p:cNvGrpSpPr/>
          <p:nvPr/>
        </p:nvGrpSpPr>
        <p:grpSpPr>
          <a:xfrm>
            <a:off x="10571356" y="746199"/>
            <a:ext cx="1510717" cy="1729393"/>
            <a:chOff x="930253" y="1555705"/>
            <a:chExt cx="1279160" cy="1392063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4146A20C-92AF-5273-C783-77DA5E2F2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C1407A-752B-9F74-6C7E-62C1512E509A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21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4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9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92CB87-BB6D-846B-042C-A05C6D72013A}"/>
              </a:ext>
            </a:extLst>
          </p:cNvPr>
          <p:cNvSpPr/>
          <p:nvPr/>
        </p:nvSpPr>
        <p:spPr>
          <a:xfrm>
            <a:off x="742950" y="1676400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5EC0A-C4F9-D6FF-73CC-03F8C59470E7}"/>
              </a:ext>
            </a:extLst>
          </p:cNvPr>
          <p:cNvSpPr txBox="1"/>
          <p:nvPr/>
        </p:nvSpPr>
        <p:spPr>
          <a:xfrm>
            <a:off x="1466850" y="1644134"/>
            <a:ext cx="6800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>
                <a:latin typeface="UTM Avo" panose="02040603050506020204" pitchFamily="18" charset="0"/>
                <a:cs typeface="Arial" panose="020B0604020202020204" pitchFamily="34" charset="0"/>
              </a:rPr>
              <a:t>Tìm từ có nghĩa trái ngược nhau</a:t>
            </a:r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A2FF4-417A-67D5-A720-B6092402784E}"/>
              </a:ext>
            </a:extLst>
          </p:cNvPr>
          <p:cNvSpPr txBox="1"/>
          <p:nvPr/>
        </p:nvSpPr>
        <p:spPr>
          <a:xfrm>
            <a:off x="641350" y="2057400"/>
            <a:ext cx="17572272" cy="48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i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Xếp các từ ngữ dưới đây thành các cặp từ có nghĩa trái </a:t>
            </a:r>
            <a:r>
              <a:rPr lang="nl-NL" sz="2000" i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ngược nhau: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EA465-C20A-942A-D26B-DD39C33813CE}"/>
              </a:ext>
            </a:extLst>
          </p:cNvPr>
          <p:cNvSpPr/>
          <p:nvPr/>
        </p:nvSpPr>
        <p:spPr>
          <a:xfrm>
            <a:off x="2715332" y="2832326"/>
            <a:ext cx="2429885" cy="6514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sâu</a:t>
            </a:r>
            <a:endParaRPr lang="en-US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C4FF43-3A6C-0D53-0E7A-A93C89D1034A}"/>
              </a:ext>
            </a:extLst>
          </p:cNvPr>
          <p:cNvSpPr/>
          <p:nvPr/>
        </p:nvSpPr>
        <p:spPr>
          <a:xfrm>
            <a:off x="2708404" y="4505528"/>
            <a:ext cx="2429885" cy="6514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endParaRPr lang="en-US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D5BE8A-CA2C-8735-B029-A1DB5777765F}"/>
              </a:ext>
            </a:extLst>
          </p:cNvPr>
          <p:cNvSpPr/>
          <p:nvPr/>
        </p:nvSpPr>
        <p:spPr>
          <a:xfrm>
            <a:off x="2715332" y="3656864"/>
            <a:ext cx="2429885" cy="6514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lâu</a:t>
            </a:r>
            <a:endParaRPr lang="en-US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3FBE70-0FDA-619D-4271-A4C735B6115D}"/>
              </a:ext>
            </a:extLst>
          </p:cNvPr>
          <p:cNvSpPr/>
          <p:nvPr/>
        </p:nvSpPr>
        <p:spPr>
          <a:xfrm>
            <a:off x="6473372" y="2832326"/>
            <a:ext cx="2530180" cy="6514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1)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gần</a:t>
            </a:r>
            <a:endParaRPr lang="en-US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4EC118-B3CD-7F10-845A-F6545A098043}"/>
              </a:ext>
            </a:extLst>
          </p:cNvPr>
          <p:cNvSpPr/>
          <p:nvPr/>
        </p:nvSpPr>
        <p:spPr>
          <a:xfrm>
            <a:off x="6473371" y="4536977"/>
            <a:ext cx="2530179" cy="6514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3)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mau</a:t>
            </a:r>
            <a:endParaRPr lang="en-US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A24D60-47FC-9541-2D4C-33C5AABF84D4}"/>
              </a:ext>
            </a:extLst>
          </p:cNvPr>
          <p:cNvSpPr/>
          <p:nvPr/>
        </p:nvSpPr>
        <p:spPr>
          <a:xfrm>
            <a:off x="6473372" y="3656864"/>
            <a:ext cx="2530179" cy="6514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2)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nông</a:t>
            </a:r>
            <a:endParaRPr lang="en-US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4DFB11-E78F-58FF-314C-9B9F96EB2662}"/>
              </a:ext>
            </a:extLst>
          </p:cNvPr>
          <p:cNvSpPr/>
          <p:nvPr/>
        </p:nvSpPr>
        <p:spPr>
          <a:xfrm>
            <a:off x="2708404" y="5360528"/>
            <a:ext cx="2429885" cy="6514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d)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</a:t>
            </a:r>
            <a:endParaRPr lang="en-US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3E8754-E0F3-2820-CEA0-D4DDF246CFA7}"/>
              </a:ext>
            </a:extLst>
          </p:cNvPr>
          <p:cNvSpPr/>
          <p:nvPr/>
        </p:nvSpPr>
        <p:spPr>
          <a:xfrm>
            <a:off x="6473371" y="5391977"/>
            <a:ext cx="2530179" cy="6514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4) to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9A1FB8-D296-5351-ADB2-B09AADED235C}"/>
              </a:ext>
            </a:extLst>
          </p:cNvPr>
          <p:cNvCxnSpPr>
            <a:cxnSpLocks/>
            <a:stCxn id="5" idx="3"/>
            <a:endCxn id="10" idx="1"/>
          </p:cNvCxnSpPr>
          <p:nvPr/>
        </p:nvCxnSpPr>
        <p:spPr>
          <a:xfrm>
            <a:off x="5145217" y="3158066"/>
            <a:ext cx="1328155" cy="8245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94F103-6CF0-BEBE-0FCE-669F8340BC62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5145217" y="3982604"/>
            <a:ext cx="1328154" cy="88011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1E335B-CB50-12FB-BDBA-CF2B582F9C1B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>
            <a:off x="5138289" y="4831268"/>
            <a:ext cx="1335082" cy="8864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4A014E-147D-8BD3-9E7F-1E5A226A974C}"/>
              </a:ext>
            </a:extLst>
          </p:cNvPr>
          <p:cNvCxnSpPr>
            <a:stCxn id="11" idx="3"/>
            <a:endCxn id="8" idx="1"/>
          </p:cNvCxnSpPr>
          <p:nvPr/>
        </p:nvCxnSpPr>
        <p:spPr>
          <a:xfrm flipV="1">
            <a:off x="5138289" y="3158066"/>
            <a:ext cx="1335083" cy="25282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92CB87-BB6D-846B-042C-A05C6D72013A}"/>
              </a:ext>
            </a:extLst>
          </p:cNvPr>
          <p:cNvSpPr/>
          <p:nvPr/>
        </p:nvSpPr>
        <p:spPr>
          <a:xfrm>
            <a:off x="742950" y="1676400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5EC0A-C4F9-D6FF-73CC-03F8C59470E7}"/>
              </a:ext>
            </a:extLst>
          </p:cNvPr>
          <p:cNvSpPr txBox="1"/>
          <p:nvPr/>
        </p:nvSpPr>
        <p:spPr>
          <a:xfrm>
            <a:off x="1466850" y="1658648"/>
            <a:ext cx="6800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>
                <a:latin typeface="UTM Avo" panose="02040603050506020204" pitchFamily="18" charset="0"/>
                <a:cs typeface="Arial" panose="020B0604020202020204" pitchFamily="34" charset="0"/>
              </a:rPr>
              <a:t>Đặt câu</a:t>
            </a:r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A2FF4-417A-67D5-A720-B6092402784E}"/>
              </a:ext>
            </a:extLst>
          </p:cNvPr>
          <p:cNvSpPr txBox="1"/>
          <p:nvPr/>
        </p:nvSpPr>
        <p:spPr>
          <a:xfrm>
            <a:off x="628650" y="2057400"/>
            <a:ext cx="17572272" cy="48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i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Đặt câu với một từ trong bài tập trên:</a:t>
            </a:r>
            <a:endParaRPr lang="nl-NL" sz="2000" i="1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354151-0242-03AE-3B11-BDB05F27A9DB}"/>
              </a:ext>
            </a:extLst>
          </p:cNvPr>
          <p:cNvSpPr txBox="1"/>
          <p:nvPr/>
        </p:nvSpPr>
        <p:spPr>
          <a:xfrm>
            <a:off x="742950" y="2563834"/>
            <a:ext cx="12014126" cy="2335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Ví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dụ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sâu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gần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mong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mau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chóng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Chủm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vải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thật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000" i="1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1507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17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92CB87-BB6D-846B-042C-A05C6D72013A}"/>
              </a:ext>
            </a:extLst>
          </p:cNvPr>
          <p:cNvSpPr/>
          <p:nvPr/>
        </p:nvSpPr>
        <p:spPr>
          <a:xfrm>
            <a:off x="742950" y="1676400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5EC0A-C4F9-D6FF-73CC-03F8C59470E7}"/>
              </a:ext>
            </a:extLst>
          </p:cNvPr>
          <p:cNvSpPr txBox="1"/>
          <p:nvPr/>
        </p:nvSpPr>
        <p:spPr>
          <a:xfrm>
            <a:off x="1466850" y="1658648"/>
            <a:ext cx="6800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>
                <a:latin typeface="UTM Avo" panose="02040603050506020204" pitchFamily="18" charset="0"/>
                <a:cs typeface="Arial" panose="020B0604020202020204" pitchFamily="34" charset="0"/>
              </a:rPr>
              <a:t>Học thuộc lòng hai khổ thơ cuối</a:t>
            </a:r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A2FF4-417A-67D5-A720-B6092402784E}"/>
              </a:ext>
            </a:extLst>
          </p:cNvPr>
          <p:cNvSpPr txBox="1"/>
          <p:nvPr/>
        </p:nvSpPr>
        <p:spPr>
          <a:xfrm>
            <a:off x="615950" y="2057400"/>
            <a:ext cx="17572272" cy="48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i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em hãy cùng nhau học thuộc lòng hai khổ thơ cuối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C26081-2065-1263-662C-55E8E76B135D}"/>
              </a:ext>
            </a:extLst>
          </p:cNvPr>
          <p:cNvSpPr txBox="1"/>
          <p:nvPr/>
        </p:nvSpPr>
        <p:spPr>
          <a:xfrm>
            <a:off x="-897699" y="2766056"/>
            <a:ext cx="7891396" cy="187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ơi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sao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ghê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Nhện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qua chum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bắc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tơ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sang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sông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bắc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ngọn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gió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ngòi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bắc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lá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tre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B7273-2F1D-56CD-A8F0-32B6766165CB}"/>
              </a:ext>
            </a:extLst>
          </p:cNvPr>
          <p:cNvSpPr txBox="1"/>
          <p:nvPr/>
        </p:nvSpPr>
        <p:spPr>
          <a:xfrm>
            <a:off x="4489904" y="2800647"/>
            <a:ext cx="8829434" cy="187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ao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đãi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đỗ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chụp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xa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xa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Hàm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Rồng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sông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Mã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cứ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cha.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F0C341-5BEA-F9D6-C773-5CB405816420}"/>
              </a:ext>
            </a:extLst>
          </p:cNvPr>
          <p:cNvCxnSpPr>
            <a:cxnSpLocks/>
          </p:cNvCxnSpPr>
          <p:nvPr/>
        </p:nvCxnSpPr>
        <p:spPr>
          <a:xfrm>
            <a:off x="5865585" y="2860459"/>
            <a:ext cx="0" cy="17792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12">
            <a:extLst>
              <a:ext uri="{FF2B5EF4-FFF2-40B4-BE49-F238E27FC236}">
                <a16:creationId xmlns:a16="http://schemas.microsoft.com/office/drawing/2014/main" id="{0A62D778-110D-6A68-012D-B225C2902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34442" y="5098265"/>
            <a:ext cx="4833258" cy="17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127BED-A094-5765-6D12-5995D78E37EF}"/>
              </a:ext>
            </a:extLst>
          </p:cNvPr>
          <p:cNvGrpSpPr/>
          <p:nvPr/>
        </p:nvGrpSpPr>
        <p:grpSpPr>
          <a:xfrm>
            <a:off x="10571356" y="746199"/>
            <a:ext cx="1510717" cy="1729393"/>
            <a:chOff x="930253" y="1555705"/>
            <a:chExt cx="1279160" cy="1392063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A0A79BCB-D9CF-1A90-7332-CE984C452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CD3339-1C34-5D41-2284-93AEB100246E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21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4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626C9D82-51CD-98BB-484C-2404B9101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1875" y="2206798"/>
            <a:ext cx="3332984" cy="2268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7116-D4EC-537C-9BD8-0C72ECE01754}"/>
              </a:ext>
            </a:extLst>
          </p:cNvPr>
          <p:cNvSpPr txBox="1"/>
          <p:nvPr/>
        </p:nvSpPr>
        <p:spPr>
          <a:xfrm>
            <a:off x="903571" y="2632750"/>
            <a:ext cx="3189592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latin typeface="UTM Avo" panose="02040603050506020204" pitchFamily="18" charset="0"/>
              </a:rPr>
              <a:t>Ôn tập lại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latin typeface="UTM Avo" panose="02040603050506020204" pitchFamily="18" charset="0"/>
              </a:rPr>
              <a:t>nội dung của bài học </a:t>
            </a:r>
            <a:endParaRPr lang="en-US" sz="2000" dirty="0">
              <a:latin typeface="UTM Avo" panose="020406030505060202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508A73E-0304-C570-6015-D654CFB06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09857" y="2185283"/>
            <a:ext cx="3250271" cy="22683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C5E567-2C37-820E-89E8-56151F23EE5E}"/>
              </a:ext>
            </a:extLst>
          </p:cNvPr>
          <p:cNvSpPr txBox="1"/>
          <p:nvPr/>
        </p:nvSpPr>
        <p:spPr>
          <a:xfrm>
            <a:off x="8349342" y="2632750"/>
            <a:ext cx="2699553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latin typeface="UTM Avo" panose="02040603050506020204" pitchFamily="18" charset="0"/>
              </a:rPr>
              <a:t>Chuẩn bị </a:t>
            </a:r>
            <a:r>
              <a:rPr lang="en-US" sz="2000" dirty="0" err="1">
                <a:latin typeface="UTM Avo" panose="02040603050506020204" pitchFamily="18" charset="0"/>
              </a:rPr>
              <a:t>bài</a:t>
            </a:r>
            <a:r>
              <a:rPr lang="en-US" sz="2000" dirty="0">
                <a:latin typeface="UTM Avo" panose="020406030505060202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000" i="1">
                <a:latin typeface="UTM Avo" panose="02040603050506020204" pitchFamily="18" charset="0"/>
              </a:rPr>
              <a:t>Bài viết 2: Tả đồ vật</a:t>
            </a:r>
            <a:endParaRPr lang="en-US" sz="2000" i="1" dirty="0">
              <a:latin typeface="UTM Avo" panose="02040603050506020204" pitchFamily="18" charset="0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025A92D2-8A48-F27E-5D14-B557A964C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17996" y="3641510"/>
            <a:ext cx="973058" cy="123825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3EC83F83-878E-C579-F630-423390BB4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465640" y="2206798"/>
            <a:ext cx="3332984" cy="22683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C4385F-CCEB-3A4F-8646-D8A3EEB620C8}"/>
              </a:ext>
            </a:extLst>
          </p:cNvPr>
          <p:cNvSpPr txBox="1"/>
          <p:nvPr/>
        </p:nvSpPr>
        <p:spPr>
          <a:xfrm>
            <a:off x="4537336" y="2632750"/>
            <a:ext cx="3189592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đầy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đủ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err="1">
                <a:latin typeface="UTM Avo" panose="02040603050506020204" pitchFamily="18" charset="0"/>
              </a:rPr>
              <a:t>bài</a:t>
            </a:r>
            <a:r>
              <a:rPr lang="en-US" sz="2000">
                <a:latin typeface="UTM Avo" panose="02040603050506020204" pitchFamily="18" charset="0"/>
              </a:rPr>
              <a:t> tập</a:t>
            </a:r>
            <a:endParaRPr lang="en-US" sz="2000" dirty="0">
              <a:latin typeface="UTM Avo" panose="02040603050506020204" pitchFamily="18" charset="0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40E6D86F-0B0D-BF2F-5CE5-A4F923440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75274" y="1611987"/>
            <a:ext cx="1041452" cy="95032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E0CC9A6B-AC02-01B3-4C89-7CB3060525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885619" y="3598057"/>
            <a:ext cx="637785" cy="118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2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26162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4" y="5009808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5" y="4971624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49801"/>
            <a:ext cx="1683824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35" y="4445001"/>
            <a:ext cx="1957965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Huong dan 3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5867400"/>
            <a:ext cx="2189279" cy="93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8078" y="922101"/>
            <a:ext cx="165622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b="1" dirty="0">
                <a:solidFill>
                  <a:srgbClr val="99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2133" b="1" dirty="0">
                <a:solidFill>
                  <a:srgbClr val="99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36EF8-88FC-74CF-7391-C91AAEF3426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" y="14514"/>
            <a:ext cx="780985" cy="8708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974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40000" y="-2565400"/>
            <a:ext cx="8675733" cy="5237564"/>
            <a:chOff x="1905000" y="-1924050"/>
            <a:chExt cx="6506800" cy="3928173"/>
          </a:xfrm>
        </p:grpSpPr>
        <p:pic>
          <p:nvPicPr>
            <p:cNvPr id="3074" name="Picture 2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  <a14:imgEffect>
                        <a14:colorTemperature colorTemp="53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-1924050"/>
              <a:ext cx="6506800" cy="3928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351047" y="504678"/>
              <a:ext cx="5553213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cún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bị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bắt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cóc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bị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nhốt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chiếc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chuồng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lúc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kẻ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xấu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đang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say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ngủ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cố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gắng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cún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trốn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thoát</a:t>
              </a:r>
              <a:r>
                <a:rPr lang="en-US" sz="2400" i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ADMIN\Desktop\Tai nguyen thiet ke tro choi\Bảng gỗ\choi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1A4C08-29DD-E6EC-27BA-5F8D3AE58A3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" y="14514"/>
            <a:ext cx="780985" cy="8708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2882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0345" y="1430739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357" y="1234848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4228345" y="1508688"/>
            <a:ext cx="440267" cy="428736"/>
          </a:xfrm>
          <a:prstGeom prst="ellipse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8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987" y="7593541"/>
            <a:ext cx="541867" cy="541867"/>
          </a:xfrm>
          <a:prstGeom prst="rect">
            <a:avLst/>
          </a:prstGeom>
        </p:spPr>
      </p:pic>
      <p:pic>
        <p:nvPicPr>
          <p:cNvPr id="30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1187" y="7796741"/>
            <a:ext cx="541867" cy="541867"/>
          </a:xfrm>
          <a:prstGeom prst="rect">
            <a:avLst/>
          </a:prstGeom>
        </p:spPr>
      </p:pic>
      <p:pic>
        <p:nvPicPr>
          <p:cNvPr id="31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4387" y="7999941"/>
            <a:ext cx="541867" cy="541867"/>
          </a:xfrm>
          <a:prstGeom prst="rect">
            <a:avLst/>
          </a:prstGeom>
        </p:spPr>
      </p:pic>
      <p:pic>
        <p:nvPicPr>
          <p:cNvPr id="32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7587" y="8203141"/>
            <a:ext cx="541867" cy="541867"/>
          </a:xfrm>
          <a:prstGeom prst="rect">
            <a:avLst/>
          </a:prstGeom>
        </p:spPr>
      </p:pic>
      <p:pic>
        <p:nvPicPr>
          <p:cNvPr id="33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0787" y="8406341"/>
            <a:ext cx="541867" cy="541867"/>
          </a:xfrm>
          <a:prstGeom prst="rect">
            <a:avLst/>
          </a:prstGeom>
        </p:spPr>
      </p:pic>
      <p:pic>
        <p:nvPicPr>
          <p:cNvPr id="34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3987" y="8609541"/>
            <a:ext cx="541867" cy="541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2F921F-4FB2-ADC5-C0BD-39827EC6B6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" y="14514"/>
            <a:ext cx="780985" cy="870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: Rounded Corners 3">
            <a:hlinkClick r:id="rId14" action="ppaction://hlinksldjump"/>
            <a:extLst>
              <a:ext uri="{FF2B5EF4-FFF2-40B4-BE49-F238E27FC236}">
                <a16:creationId xmlns:a16="http://schemas.microsoft.com/office/drawing/2014/main" id="{375C4A99-73A2-AFCD-2F26-27D70B3D308D}"/>
              </a:ext>
            </a:extLst>
          </p:cNvPr>
          <p:cNvSpPr/>
          <p:nvPr/>
        </p:nvSpPr>
        <p:spPr>
          <a:xfrm>
            <a:off x="9982200" y="228600"/>
            <a:ext cx="1912532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Phần tiếp theo</a:t>
            </a:r>
          </a:p>
        </p:txBody>
      </p:sp>
    </p:spTree>
    <p:extLst>
      <p:ext uri="{BB962C8B-B14F-4D97-AF65-F5344CB8AC3E}">
        <p14:creationId xmlns:p14="http://schemas.microsoft.com/office/powerpoint/2010/main" val="4181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32487 0.0120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14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7 0.01204 L 0.37604 -0.11967 C 0.38697 -0.14907 0.40299 -0.16481 0.41979 -0.16481 C 0.43893 -0.16481 0.45416 -0.14907 0.4651 -0.11967 L 0.51653 0.01204 " pathEditMode="relative" rAng="0" ptsTypes="AAAAA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914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2 -4.07407E-6 L 0.7582 -4.07407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ình ảnh có liên quan">
            <a:extLst>
              <a:ext uri="{FF2B5EF4-FFF2-40B4-BE49-F238E27FC236}">
                <a16:creationId xmlns:a16="http://schemas.microsoft.com/office/drawing/2014/main" id="{2CAEFF88-AC25-AE90-A73F-41BDD999A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213" y="369085"/>
            <a:ext cx="9097577" cy="31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BEBF7-3C04-3EC3-0B74-26CC9B5CAF84}"/>
              </a:ext>
            </a:extLst>
          </p:cNvPr>
          <p:cNvSpPr txBox="1"/>
          <p:nvPr/>
        </p:nvSpPr>
        <p:spPr>
          <a:xfrm>
            <a:off x="1917700" y="1298647"/>
            <a:ext cx="782320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67">
                <a:solidFill>
                  <a:schemeClr val="bg1"/>
                </a:solidFill>
                <a:latin typeface="UTM Avo" panose="02040603050506020204" pitchFamily="18" charset="0"/>
              </a:rPr>
              <a:t>Một cây mà có hai đầu,</a:t>
            </a:r>
          </a:p>
          <a:p>
            <a:pPr algn="ctr"/>
            <a:r>
              <a:rPr lang="vi-VN" sz="2667">
                <a:solidFill>
                  <a:schemeClr val="bg1"/>
                </a:solidFill>
                <a:latin typeface="UTM Avo" panose="02040603050506020204" pitchFamily="18" charset="0"/>
              </a:rPr>
              <a:t>Không cành không lá dãi dầu nắng mưa.</a:t>
            </a:r>
          </a:p>
          <a:p>
            <a:pPr algn="r"/>
            <a:r>
              <a:rPr lang="vi-VN" sz="2667" b="1">
                <a:solidFill>
                  <a:schemeClr val="bg1"/>
                </a:solidFill>
                <a:latin typeface="UTM Avo" panose="02040603050506020204" pitchFamily="18" charset="0"/>
              </a:rPr>
              <a:t>Là cây gì?</a:t>
            </a:r>
            <a:endParaRPr lang="vi-VN" sz="2667" b="1" dirty="0" err="1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4" descr="Hình ảnh có liên quan">
            <a:extLst>
              <a:ext uri="{FF2B5EF4-FFF2-40B4-BE49-F238E27FC236}">
                <a16:creationId xmlns:a16="http://schemas.microsoft.com/office/drawing/2014/main" id="{AF637DE7-7D2E-77E2-7C1A-D0D398A2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08" y="3654882"/>
            <a:ext cx="4376584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C0B636-ED6A-04F9-20F2-BD9A52ACAC0F}"/>
              </a:ext>
            </a:extLst>
          </p:cNvPr>
          <p:cNvSpPr txBox="1"/>
          <p:nvPr/>
        </p:nvSpPr>
        <p:spPr>
          <a:xfrm>
            <a:off x="3945808" y="4396025"/>
            <a:ext cx="4164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UTM Avo" panose="02040603050506020204" pitchFamily="18" charset="0"/>
              </a:rPr>
              <a:t>Cây cầu</a:t>
            </a:r>
            <a:endParaRPr lang="en-US" sz="4800" b="1" dirty="0" err="1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C30818-2E8B-4E50-A456-099B92EF31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" y="14514"/>
            <a:ext cx="780985" cy="8708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366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9536EB2-32B9-4AFC-F2A2-BC6130E18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30400" y="2983316"/>
            <a:ext cx="3070495" cy="2681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36842D-A8FE-1783-AB38-8024FEB56AC7}"/>
              </a:ext>
            </a:extLst>
          </p:cNvPr>
          <p:cNvSpPr txBox="1"/>
          <p:nvPr/>
        </p:nvSpPr>
        <p:spPr>
          <a:xfrm>
            <a:off x="652708" y="1677999"/>
            <a:ext cx="11437691" cy="1147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em đã bao giờ nhìn thấy một cái cầu chưa? Em nhìn thấy ở đâu?</a:t>
            </a:r>
            <a:endParaRPr lang="en-US" sz="24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Theo em, cây cầu dùng để làm gì?</a:t>
            </a:r>
            <a:endParaRPr lang="en-US" sz="24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DC8EB41-4D49-F6C4-74B5-994A02F75CF5}"/>
              </a:ext>
            </a:extLst>
          </p:cNvPr>
          <p:cNvSpPr/>
          <p:nvPr/>
        </p:nvSpPr>
        <p:spPr>
          <a:xfrm>
            <a:off x="5892800" y="3429000"/>
            <a:ext cx="5326743" cy="1789642"/>
          </a:xfrm>
          <a:prstGeom prst="wedgeRoundRectCallout">
            <a:avLst>
              <a:gd name="adj1" fmla="val -65513"/>
              <a:gd name="adj2" fmla="val -8331"/>
              <a:gd name="adj3" fmla="val 16667"/>
            </a:avLst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i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Cây cầu một phương tiện nối liền 2 hay nhiều điểm khác nhau, giúp việc di chuyển giữa các vị trí ấy được dễ dàng hơn.</a:t>
            </a:r>
            <a:endParaRPr lang="en-US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8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14BD07-386E-A411-265A-DA1088BF5B44}"/>
              </a:ext>
            </a:extLst>
          </p:cNvPr>
          <p:cNvGrpSpPr/>
          <p:nvPr/>
        </p:nvGrpSpPr>
        <p:grpSpPr>
          <a:xfrm>
            <a:off x="10571356" y="746199"/>
            <a:ext cx="1510717" cy="1729393"/>
            <a:chOff x="930253" y="1555705"/>
            <a:chExt cx="1279160" cy="1392063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63F6053D-3624-AC3D-2747-F009B4475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6BE265-FBD9-AD1E-7105-5D6415BDABBB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21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4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37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39C068-63BB-DDF1-61F8-A03DE53FD9B4}"/>
              </a:ext>
            </a:extLst>
          </p:cNvPr>
          <p:cNvSpPr txBox="1"/>
          <p:nvPr/>
        </p:nvSpPr>
        <p:spPr>
          <a:xfrm>
            <a:off x="216740" y="2674247"/>
            <a:ext cx="9639435" cy="97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LUYỆN ĐỌC THÀNH TIẾNG</a:t>
            </a:r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id="{09DD6C7E-7781-D062-0EA7-21A36D504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76705" y="2340418"/>
            <a:ext cx="2793755" cy="41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1151</Words>
  <Application>Microsoft Office PowerPoint</Application>
  <PresentationFormat>Widescreen</PresentationFormat>
  <Paragraphs>148</Paragraphs>
  <Slides>28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UTM Avo</vt:lpstr>
      <vt:lpstr>Wingdings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Ziczac</cp:lastModifiedBy>
  <cp:revision>19</cp:revision>
  <dcterms:created xsi:type="dcterms:W3CDTF">2023-10-19T01:35:13Z</dcterms:created>
  <dcterms:modified xsi:type="dcterms:W3CDTF">2023-10-25T09:44:56Z</dcterms:modified>
</cp:coreProperties>
</file>