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73" r:id="rId6"/>
    <p:sldId id="281" r:id="rId7"/>
    <p:sldId id="261" r:id="rId8"/>
    <p:sldId id="275" r:id="rId9"/>
    <p:sldId id="282" r:id="rId10"/>
    <p:sldId id="268" r:id="rId11"/>
    <p:sldId id="283" r:id="rId12"/>
    <p:sldId id="284" r:id="rId13"/>
    <p:sldId id="285" r:id="rId14"/>
    <p:sldId id="286" r:id="rId15"/>
    <p:sldId id="263" r:id="rId16"/>
    <p:sldId id="277" r:id="rId17"/>
    <p:sldId id="279" r:id="rId18"/>
    <p:sldId id="280"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UTM Avo" panose="02040603050506020204" pitchFamily="18" charset="0"/>
      <p:regular r:id="rId26"/>
      <p:bold r:id="rId27"/>
      <p:italic r:id="rId28"/>
      <p:boldItalic r:id="rId2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60"/>
    <p:restoredTop sz="94643"/>
  </p:normalViewPr>
  <p:slideViewPr>
    <p:cSldViewPr snapToGrid="0">
      <p:cViewPr varScale="1">
        <p:scale>
          <a:sx n="104" d="100"/>
          <a:sy n="104"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12/19/2023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12/19/2023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12/19/2023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tieng-viet-3-tap-2/1/135/57/"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50.jpg"/><Relationship Id="rId1" Type="http://schemas.openxmlformats.org/officeDocument/2006/relationships/slideLayout" Target="../slideLayouts/slideLayout23.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57/"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3-tap-2/1/135/57/"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7042" y="1415683"/>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26</a:t>
            </a:r>
          </a:p>
        </p:txBody>
      </p:sp>
      <p:sp>
        <p:nvSpPr>
          <p:cNvPr id="3" name="Subtitle 2"/>
          <p:cNvSpPr>
            <a:spLocks noGrp="1"/>
          </p:cNvSpPr>
          <p:nvPr>
            <p:ph type="subTitle" idx="1"/>
          </p:nvPr>
        </p:nvSpPr>
        <p:spPr>
          <a:xfrm>
            <a:off x="1407042" y="2537756"/>
            <a:ext cx="9144000" cy="3097306"/>
          </a:xfrm>
        </p:spPr>
        <p:txBody>
          <a:bodyPr>
            <a:normAutofit/>
          </a:bodyPr>
          <a:lstStyle/>
          <a:p>
            <a:pPr>
              <a:lnSpc>
                <a:spcPct val="150000"/>
              </a:lnSpc>
            </a:pPr>
            <a:r>
              <a:rPr lang="en-US" sz="5400" b="1" dirty="0" err="1">
                <a:solidFill>
                  <a:srgbClr val="FF0000"/>
                </a:solidFill>
                <a:latin typeface="UTM Avo" panose="02040603050506020204" pitchFamily="18" charset="0"/>
              </a:rPr>
              <a:t>Góc</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sáng</a:t>
            </a:r>
            <a:r>
              <a:rPr lang="en-US" sz="5400" b="1" dirty="0">
                <a:solidFill>
                  <a:srgbClr val="FF0000"/>
                </a:solidFill>
                <a:latin typeface="UTM Avo" panose="02040603050506020204" pitchFamily="18" charset="0"/>
              </a:rPr>
              <a:t> </a:t>
            </a:r>
            <a:r>
              <a:rPr lang="en-US" sz="5400" b="1" err="1">
                <a:solidFill>
                  <a:srgbClr val="FF0000"/>
                </a:solidFill>
                <a:latin typeface="UTM Avo" panose="02040603050506020204" pitchFamily="18" charset="0"/>
              </a:rPr>
              <a:t>tạo</a:t>
            </a:r>
            <a:r>
              <a:rPr lang="en-US" sz="5400" b="1">
                <a:solidFill>
                  <a:srgbClr val="FF0000"/>
                </a:solidFill>
                <a:latin typeface="UTM Avo" panose="02040603050506020204" pitchFamily="18" charset="0"/>
              </a:rPr>
              <a:t>:</a:t>
            </a:r>
          </a:p>
          <a:p>
            <a:pPr>
              <a:lnSpc>
                <a:spcPct val="150000"/>
              </a:lnSpc>
            </a:pPr>
            <a:r>
              <a:rPr lang="en-US" sz="5400" b="1">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Nét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đẹp</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trăm</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miền</a:t>
            </a:r>
            <a:endParaRPr lang="en-US" sz="54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2855078-31C1-57D3-6C87-8255C188C666}"/>
              </a:ext>
            </a:extLst>
          </p:cNvPr>
          <p:cNvGrpSpPr/>
          <p:nvPr/>
        </p:nvGrpSpPr>
        <p:grpSpPr>
          <a:xfrm>
            <a:off x="403477" y="1624891"/>
            <a:ext cx="7232116" cy="660400"/>
            <a:chOff x="1035063" y="2166257"/>
            <a:chExt cx="9976831" cy="990600"/>
          </a:xfrm>
        </p:grpSpPr>
        <p:sp>
          <p:nvSpPr>
            <p:cNvPr id="28" name="Pentagon 27">
              <a:extLst>
                <a:ext uri="{FF2B5EF4-FFF2-40B4-BE49-F238E27FC236}">
                  <a16:creationId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2" name="Rectangle 1">
            <a:extLst>
              <a:ext uri="{FF2B5EF4-FFF2-40B4-BE49-F238E27FC236}">
                <a16:creationId xmlns:a16="http://schemas.microsoft.com/office/drawing/2014/main" id="{1C66D124-14DF-5CE4-F6CF-14B039247685}"/>
              </a:ext>
            </a:extLst>
          </p:cNvPr>
          <p:cNvSpPr/>
          <p:nvPr/>
        </p:nvSpPr>
        <p:spPr>
          <a:xfrm>
            <a:off x="202567" y="2375417"/>
            <a:ext cx="11786866" cy="4445832"/>
          </a:xfrm>
          <a:prstGeom prst="rect">
            <a:avLst/>
          </a:prstGeom>
          <a:solidFill>
            <a:schemeClr val="accent2">
              <a:lumMod val="40000"/>
              <a:lumOff val="60000"/>
            </a:schemeClr>
          </a:solidFill>
        </p:spPr>
        <p:txBody>
          <a:bodyPr wrap="square">
            <a:spAutoFit/>
          </a:bodyPr>
          <a:lstStyle/>
          <a:p>
            <a:pPr algn="just">
              <a:lnSpc>
                <a:spcPct val="150000"/>
              </a:lnSpc>
            </a:pPr>
            <a:r>
              <a:rPr lang="vi-VN" sz="2400" b="1" dirty="0">
                <a:solidFill>
                  <a:schemeClr val="bg1"/>
                </a:solidFill>
                <a:latin typeface="UTM Avo" panose="02040603050506020204" pitchFamily="18"/>
              </a:rPr>
              <a:t>a) Đoạn văn về ngày Tết ở địa phương em </a:t>
            </a:r>
            <a:endParaRPr lang="en-US" sz="2400" dirty="0">
              <a:solidFill>
                <a:schemeClr val="bg1"/>
              </a:solidFill>
              <a:latin typeface="UTM Avo" panose="02040603050506020204" pitchFamily="18"/>
            </a:endParaRPr>
          </a:p>
          <a:p>
            <a:pPr algn="just">
              <a:lnSpc>
                <a:spcPct val="150000"/>
              </a:lnSpc>
            </a:pPr>
            <a:r>
              <a:rPr lang="en-US" sz="2400">
                <a:solidFill>
                  <a:schemeClr val="bg1"/>
                </a:solidFill>
                <a:latin typeface="UTM Avo" panose="02040603050506020204" pitchFamily="18"/>
              </a:rPr>
              <a:t>   </a:t>
            </a:r>
            <a:r>
              <a:rPr lang="vi-VN" sz="2400">
                <a:solidFill>
                  <a:schemeClr val="bg1"/>
                </a:solidFill>
                <a:latin typeface="UTM Avo" panose="02040603050506020204" pitchFamily="18"/>
              </a:rPr>
              <a:t>Ngày </a:t>
            </a:r>
            <a:r>
              <a:rPr lang="vi-VN" sz="2400" dirty="0">
                <a:solidFill>
                  <a:schemeClr val="bg1"/>
                </a:solidFill>
                <a:latin typeface="UTM Avo" panose="02040603050506020204" pitchFamily="18"/>
              </a:rPr>
              <a:t>Tết của dân tộc Dao quê tôi rất vui. Hằng năm, từ khoảng 25 tháng Chạp, mọi người đã bắt đầu nghỉ ngơi, chuẩn bị đón xuân. Chiều ngày 30 tháng Chạp, các gia đình dọn dẹp nhà cửa. Chúng tôi trang trí ngôi nhà của mình bằng giấy đỏ được cắt nhiều hình đẹp mắt. Sáng mồng 1 Tết, mọi người đều mặc đẹp đi chơi. Trong ngày Tết, người Dao chúng tôi rất thích nhảy, múa ô, múa khèn, ném còn, đá cầu. Được vui chơi trong dịp Tết của dân tộc mình, tôi cảm thấy rất vui. </a:t>
            </a:r>
            <a:endParaRPr lang="en-US" sz="2400" dirty="0">
              <a:solidFill>
                <a:schemeClr val="bg1"/>
              </a:solidFill>
              <a:latin typeface="UTM Avo" panose="02040603050506020204" pitchFamily="18"/>
            </a:endParaRPr>
          </a:p>
        </p:txBody>
      </p:sp>
    </p:spTree>
    <p:extLst>
      <p:ext uri="{BB962C8B-B14F-4D97-AF65-F5344CB8AC3E}">
        <p14:creationId xmlns:p14="http://schemas.microsoft.com/office/powerpoint/2010/main" val="364534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2855078-31C1-57D3-6C87-8255C188C666}"/>
              </a:ext>
            </a:extLst>
          </p:cNvPr>
          <p:cNvGrpSpPr/>
          <p:nvPr/>
        </p:nvGrpSpPr>
        <p:grpSpPr>
          <a:xfrm>
            <a:off x="425779" y="1736403"/>
            <a:ext cx="7232116" cy="660400"/>
            <a:chOff x="1035063" y="2166257"/>
            <a:chExt cx="9976831" cy="990600"/>
          </a:xfrm>
        </p:grpSpPr>
        <p:sp>
          <p:nvSpPr>
            <p:cNvPr id="28" name="Pentagon 27">
              <a:extLst>
                <a:ext uri="{FF2B5EF4-FFF2-40B4-BE49-F238E27FC236}">
                  <a16:creationId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2" name="Rectangle 1">
            <a:extLst>
              <a:ext uri="{FF2B5EF4-FFF2-40B4-BE49-F238E27FC236}">
                <a16:creationId xmlns:a16="http://schemas.microsoft.com/office/drawing/2014/main" id="{1C66D124-14DF-5CE4-F6CF-14B039247685}"/>
              </a:ext>
            </a:extLst>
          </p:cNvPr>
          <p:cNvSpPr/>
          <p:nvPr/>
        </p:nvSpPr>
        <p:spPr>
          <a:xfrm>
            <a:off x="202567" y="2617367"/>
            <a:ext cx="11786866" cy="3910686"/>
          </a:xfrm>
          <a:prstGeom prst="rect">
            <a:avLst/>
          </a:prstGeom>
          <a:solidFill>
            <a:schemeClr val="accent2">
              <a:lumMod val="40000"/>
              <a:lumOff val="60000"/>
            </a:schemeClr>
          </a:solidFill>
        </p:spPr>
        <p:txBody>
          <a:bodyPr wrap="square">
            <a:spAutoFit/>
          </a:bodyPr>
          <a:lstStyle/>
          <a:p>
            <a:pPr algn="just">
              <a:lnSpc>
                <a:spcPct val="150000"/>
              </a:lnSpc>
            </a:pPr>
            <a:r>
              <a:rPr lang="vi-VN" sz="2400" b="1" dirty="0">
                <a:solidFill>
                  <a:schemeClr val="bg1"/>
                </a:solidFill>
                <a:latin typeface="UTM Avo" panose="02040603050506020204" pitchFamily="18"/>
              </a:rPr>
              <a:t>b) Đoạn văn về một bộ trang phục dân tộc em biết </a:t>
            </a:r>
            <a:endParaRPr lang="en-US" sz="2400" dirty="0">
              <a:solidFill>
                <a:schemeClr val="bg1"/>
              </a:solidFill>
              <a:latin typeface="UTM Avo" panose="02040603050506020204" pitchFamily="18"/>
            </a:endParaRPr>
          </a:p>
          <a:p>
            <a:pPr algn="just">
              <a:lnSpc>
                <a:spcPct val="150000"/>
              </a:lnSpc>
            </a:pPr>
            <a:r>
              <a:rPr lang="en-US" sz="2400">
                <a:solidFill>
                  <a:schemeClr val="bg1"/>
                </a:solidFill>
                <a:latin typeface="UTM Avo" panose="02040603050506020204" pitchFamily="18"/>
              </a:rPr>
              <a:t>   </a:t>
            </a:r>
            <a:r>
              <a:rPr lang="vi-VN" sz="2400">
                <a:solidFill>
                  <a:schemeClr val="bg1"/>
                </a:solidFill>
                <a:latin typeface="UTM Avo" panose="02040603050506020204" pitchFamily="18"/>
              </a:rPr>
              <a:t>Tôi </a:t>
            </a:r>
            <a:r>
              <a:rPr lang="vi-VN" sz="2400" dirty="0">
                <a:solidFill>
                  <a:schemeClr val="bg1"/>
                </a:solidFill>
                <a:latin typeface="UTM Avo" panose="02040603050506020204" pitchFamily="18"/>
              </a:rPr>
              <a:t>rất thích bộ áo cóm, váy và khăn piêu của các cô gái Thái. Áo cóm được may bằng vải màu hoặc vải trắng, mặc ôm sát người. Phía trước áo là hai hàng khuy, trông như những con bướm nhỏ xinh xắn. Váy được may bằng vải đen mềm mại, mặc dài qua mắt cá chân. Những chiếc khăn piêu được thêu nhiều màu rất sặc sỡ. Mỗi khi có biểu diễn văn nghệ bản, các cô gái Thái mặc trang phục dân tộc mình để biểu diễn, trông các cô thật là đẹp.</a:t>
            </a:r>
            <a:endParaRPr lang="en-US" sz="2400" dirty="0">
              <a:solidFill>
                <a:schemeClr val="bg1"/>
              </a:solidFill>
              <a:latin typeface="UTM Avo" panose="02040603050506020204" pitchFamily="18"/>
            </a:endParaRPr>
          </a:p>
        </p:txBody>
      </p:sp>
    </p:spTree>
    <p:extLst>
      <p:ext uri="{BB962C8B-B14F-4D97-AF65-F5344CB8AC3E}">
        <p14:creationId xmlns:p14="http://schemas.microsoft.com/office/powerpoint/2010/main" val="109958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3EF9BEA-86D3-CAA3-E5DE-FBFF6FB3F56A}"/>
              </a:ext>
            </a:extLst>
          </p:cNvPr>
          <p:cNvGrpSpPr/>
          <p:nvPr/>
        </p:nvGrpSpPr>
        <p:grpSpPr>
          <a:xfrm>
            <a:off x="-820909" y="2171071"/>
            <a:ext cx="6233063" cy="6736889"/>
            <a:chOff x="-729985" y="518375"/>
            <a:chExt cx="7756958" cy="10105334"/>
          </a:xfrm>
        </p:grpSpPr>
        <p:grpSp>
          <p:nvGrpSpPr>
            <p:cNvPr id="18" name="Group 17">
              <a:extLst>
                <a:ext uri="{FF2B5EF4-FFF2-40B4-BE49-F238E27FC236}">
                  <a16:creationId xmlns:a16="http://schemas.microsoft.com/office/drawing/2014/main" id="{D1508CF1-C1D4-3F96-CA87-0B6E9481DF91}"/>
                </a:ext>
              </a:extLst>
            </p:cNvPr>
            <p:cNvGrpSpPr/>
            <p:nvPr/>
          </p:nvGrpSpPr>
          <p:grpSpPr>
            <a:xfrm>
              <a:off x="405282" y="518375"/>
              <a:ext cx="6621691" cy="1120251"/>
              <a:chOff x="405282" y="518375"/>
              <a:chExt cx="6621691" cy="1120251"/>
            </a:xfrm>
          </p:grpSpPr>
          <p:sp>
            <p:nvSpPr>
              <p:cNvPr id="20" name="Snip Diagonal Corner Rectangle 19">
                <a:extLst>
                  <a:ext uri="{FF2B5EF4-FFF2-40B4-BE49-F238E27FC236}">
                    <a16:creationId xmlns:a16="http://schemas.microsoft.com/office/drawing/2014/main" id="{2CB04962-322C-2AA1-A63A-B4632924E220}"/>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UTM Avo" panose="02040603050506020204" pitchFamily="18"/>
                  <a:cs typeface="Arial" pitchFamily="34" charset="0"/>
                </a:endParaRPr>
              </a:p>
            </p:txBody>
          </p:sp>
          <p:pic>
            <p:nvPicPr>
              <p:cNvPr id="21" name="Picture 18">
                <a:extLst>
                  <a:ext uri="{FF2B5EF4-FFF2-40B4-BE49-F238E27FC236}">
                    <a16:creationId xmlns:a16="http://schemas.microsoft.com/office/drawing/2014/main" id="{6FC0C518-71C1-0C24-8A08-1E4D8D8E36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19" name="Picture 18">
              <a:extLst>
                <a:ext uri="{FF2B5EF4-FFF2-40B4-BE49-F238E27FC236}">
                  <a16:creationId xmlns:a16="http://schemas.microsoft.com/office/drawing/2014/main" id="{88608561-4F26-4C1F-50B9-1AB29F5425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729985" y="10154971"/>
              <a:ext cx="1464808" cy="468738"/>
            </a:xfrm>
            <a:prstGeom prst="rect">
              <a:avLst/>
            </a:prstGeom>
          </p:spPr>
        </p:pic>
      </p:grpSp>
      <p:grpSp>
        <p:nvGrpSpPr>
          <p:cNvPr id="22" name="Group 21">
            <a:extLst>
              <a:ext uri="{FF2B5EF4-FFF2-40B4-BE49-F238E27FC236}">
                <a16:creationId xmlns:a16="http://schemas.microsoft.com/office/drawing/2014/main" id="{D7563816-8F54-DF12-ACF3-D00C5BB35BE2}"/>
              </a:ext>
            </a:extLst>
          </p:cNvPr>
          <p:cNvGrpSpPr/>
          <p:nvPr/>
        </p:nvGrpSpPr>
        <p:grpSpPr>
          <a:xfrm>
            <a:off x="6579646" y="-1534761"/>
            <a:ext cx="5425699" cy="4573504"/>
            <a:chOff x="1007173" y="-5072442"/>
            <a:chExt cx="6752205" cy="6860257"/>
          </a:xfrm>
        </p:grpSpPr>
        <p:pic>
          <p:nvPicPr>
            <p:cNvPr id="24" name="Picture 18">
              <a:extLst>
                <a:ext uri="{FF2B5EF4-FFF2-40B4-BE49-F238E27FC236}">
                  <a16:creationId xmlns:a16="http://schemas.microsoft.com/office/drawing/2014/main" id="{CAEC8FED-371A-BF52-EFBB-C7289CE1ED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294570" y="-5072442"/>
              <a:ext cx="1464808" cy="157980"/>
            </a:xfrm>
            <a:prstGeom prst="rect">
              <a:avLst/>
            </a:prstGeom>
          </p:spPr>
        </p:pic>
        <p:grpSp>
          <p:nvGrpSpPr>
            <p:cNvPr id="23" name="Group 22">
              <a:extLst>
                <a:ext uri="{FF2B5EF4-FFF2-40B4-BE49-F238E27FC236}">
                  <a16:creationId xmlns:a16="http://schemas.microsoft.com/office/drawing/2014/main" id="{6829A53B-17E0-26A1-439A-8F7E7F78A7A9}"/>
                </a:ext>
              </a:extLst>
            </p:cNvPr>
            <p:cNvGrpSpPr/>
            <p:nvPr/>
          </p:nvGrpSpPr>
          <p:grpSpPr>
            <a:xfrm>
              <a:off x="1007173" y="648026"/>
              <a:ext cx="6644451" cy="1139789"/>
              <a:chOff x="1007173" y="648026"/>
              <a:chExt cx="6644451" cy="1139789"/>
            </a:xfrm>
          </p:grpSpPr>
          <p:sp>
            <p:nvSpPr>
              <p:cNvPr id="25" name="Snip Diagonal Corner Rectangle 24">
                <a:extLst>
                  <a:ext uri="{FF2B5EF4-FFF2-40B4-BE49-F238E27FC236}">
                    <a16:creationId xmlns:a16="http://schemas.microsoft.com/office/drawing/2014/main" id="{620142A1-0D2C-7466-AB93-EFF8903BE00E}"/>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UTM Avo" panose="02040603050506020204" pitchFamily="18"/>
                  <a:cs typeface="Arial" pitchFamily="34" charset="0"/>
                </a:endParaRPr>
              </a:p>
            </p:txBody>
          </p:sp>
          <p:pic>
            <p:nvPicPr>
              <p:cNvPr id="26" name="Picture 18">
                <a:extLst>
                  <a:ext uri="{FF2B5EF4-FFF2-40B4-BE49-F238E27FC236}">
                    <a16:creationId xmlns:a16="http://schemas.microsoft.com/office/drawing/2014/main" id="{9A9D9A1A-E43A-E26C-2FCE-E33EFBAC3D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237005" y="1335137"/>
                <a:ext cx="1414619" cy="452678"/>
              </a:xfrm>
              <a:prstGeom prst="rect">
                <a:avLst/>
              </a:prstGeom>
            </p:spPr>
          </p:pic>
        </p:grpSp>
      </p:grpSp>
      <p:sp>
        <p:nvSpPr>
          <p:cNvPr id="30" name="Rectangle 29">
            <a:extLst>
              <a:ext uri="{FF2B5EF4-FFF2-40B4-BE49-F238E27FC236}">
                <a16:creationId xmlns:a16="http://schemas.microsoft.com/office/drawing/2014/main" id="{50725DD2-32E0-1D02-674A-DD1823B4DB99}"/>
              </a:ext>
            </a:extLst>
          </p:cNvPr>
          <p:cNvSpPr/>
          <p:nvPr/>
        </p:nvSpPr>
        <p:spPr>
          <a:xfrm>
            <a:off x="752421" y="2356872"/>
            <a:ext cx="4621778" cy="461665"/>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T</a:t>
            </a: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ích vào ô </a:t>
            </a:r>
            <a:r>
              <a:rPr kumimoji="0" lang="vi-VN" sz="2400" b="1" i="1" u="none" strike="noStrike" kern="0" cap="none" spc="0" normalizeH="0" baseline="0" noProof="0" dirty="0">
                <a:ln>
                  <a:noFill/>
                </a:ln>
                <a:solidFill>
                  <a:schemeClr val="bg1"/>
                </a:solidFill>
                <a:effectLst/>
                <a:uLnTx/>
                <a:uFillTx/>
                <a:latin typeface="UTM Avo" panose="02040603050506020204" pitchFamily="18"/>
              </a:rPr>
              <a:t>Đã biết những gì?</a:t>
            </a:r>
            <a:endParaRPr kumimoji="0" lang="en-US" sz="2400" b="1" i="0" u="none" strike="noStrike" kern="0" cap="none" spc="0" normalizeH="0" baseline="0" noProof="0" dirty="0">
              <a:ln>
                <a:noFill/>
              </a:ln>
              <a:solidFill>
                <a:schemeClr val="bg1"/>
              </a:solidFill>
              <a:effectLst/>
              <a:uLnTx/>
              <a:uFillTx/>
              <a:latin typeface="UTM Avo" panose="02040603050506020204" pitchFamily="18"/>
            </a:endParaRPr>
          </a:p>
        </p:txBody>
      </p:sp>
      <p:sp>
        <p:nvSpPr>
          <p:cNvPr id="31" name="Rectangle 30">
            <a:extLst>
              <a:ext uri="{FF2B5EF4-FFF2-40B4-BE49-F238E27FC236}">
                <a16:creationId xmlns:a16="http://schemas.microsoft.com/office/drawing/2014/main" id="{B1896C0F-BF7B-CC57-7E1C-F8881ECDECDE}"/>
              </a:ext>
            </a:extLst>
          </p:cNvPr>
          <p:cNvSpPr/>
          <p:nvPr/>
        </p:nvSpPr>
        <p:spPr>
          <a:xfrm>
            <a:off x="6709788" y="2374752"/>
            <a:ext cx="4576894" cy="461665"/>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Viết</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vi-VN" sz="2400" b="1" i="1" u="none" strike="noStrike" kern="0" cap="none" spc="0" normalizeH="0" baseline="0" noProof="0" dirty="0">
                <a:ln>
                  <a:noFill/>
                </a:ln>
                <a:solidFill>
                  <a:schemeClr val="bg1"/>
                </a:solidFill>
                <a:effectLst/>
                <a:uLnTx/>
                <a:uFillTx/>
                <a:latin typeface="UTM Avo" panose="02040603050506020204" pitchFamily="18"/>
                <a:cs typeface="Arial" pitchFamily="34" charset="0"/>
              </a:rPr>
              <a:t>Đã làm được những gì?</a:t>
            </a:r>
            <a:endParaRPr kumimoji="0" lang="en-US" sz="2400" b="1" i="1" u="none" strike="noStrike" kern="0" cap="none" spc="0" normalizeH="0" baseline="0" noProof="0" dirty="0">
              <a:ln>
                <a:noFill/>
              </a:ln>
              <a:solidFill>
                <a:schemeClr val="bg1"/>
              </a:solidFill>
              <a:effectLst/>
              <a:uLnTx/>
              <a:uFillTx/>
              <a:latin typeface="UTM Avo" panose="02040603050506020204" pitchFamily="18"/>
            </a:endParaRPr>
          </a:p>
        </p:txBody>
      </p:sp>
      <p:pic>
        <p:nvPicPr>
          <p:cNvPr id="32" name="Picture 2">
            <a:extLst>
              <a:ext uri="{FF2B5EF4-FFF2-40B4-BE49-F238E27FC236}">
                <a16:creationId xmlns:a16="http://schemas.microsoft.com/office/drawing/2014/main" id="{09956C3C-2730-845E-456D-3E85A1875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685" y="3017272"/>
            <a:ext cx="3421757" cy="36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a:extLst>
              <a:ext uri="{FF2B5EF4-FFF2-40B4-BE49-F238E27FC236}">
                <a16:creationId xmlns:a16="http://schemas.microsoft.com/office/drawing/2014/main" id="{8E57AC9E-950F-8F7A-F63B-DBA3E64F5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9401" y="3047729"/>
            <a:ext cx="5057667" cy="36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27606867-1029-5824-30A5-9DA3F55E3EFC}"/>
              </a:ext>
            </a:extLst>
          </p:cNvPr>
          <p:cNvSpPr txBox="1"/>
          <p:nvPr/>
        </p:nvSpPr>
        <p:spPr>
          <a:xfrm>
            <a:off x="4761307" y="1622133"/>
            <a:ext cx="2669385"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3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TM Avo" panose="02040603050506020204" pitchFamily="18"/>
                <a:cs typeface="Arial" pitchFamily="34" charset="0"/>
              </a:rPr>
              <a:t>TỰ ĐÁNH GIÁ</a:t>
            </a:r>
          </a:p>
        </p:txBody>
      </p:sp>
    </p:spTree>
    <p:extLst>
      <p:ext uri="{BB962C8B-B14F-4D97-AF65-F5344CB8AC3E}">
        <p14:creationId xmlns:p14="http://schemas.microsoft.com/office/powerpoint/2010/main" val="2467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3">
            <a:extLst>
              <a:ext uri="{FF2B5EF4-FFF2-40B4-BE49-F238E27FC236}">
                <a16:creationId xmlns:a16="http://schemas.microsoft.com/office/drawing/2014/main" id="{536D67D4-EBA8-655F-4200-4525258C5168}"/>
              </a:ext>
            </a:extLst>
          </p:cNvPr>
          <p:cNvGrpSpPr/>
          <p:nvPr/>
        </p:nvGrpSpPr>
        <p:grpSpPr>
          <a:xfrm>
            <a:off x="618932" y="2293628"/>
            <a:ext cx="3994502" cy="2034901"/>
            <a:chOff x="0" y="0"/>
            <a:chExt cx="6086895" cy="2408132"/>
          </a:xfrm>
        </p:grpSpPr>
        <p:sp>
          <p:nvSpPr>
            <p:cNvPr id="20" name="Freeform 4">
              <a:extLst>
                <a:ext uri="{FF2B5EF4-FFF2-40B4-BE49-F238E27FC236}">
                  <a16:creationId xmlns:a16="http://schemas.microsoft.com/office/drawing/2014/main" id="{BB54DDCF-F691-2C77-A5B7-5052465E47EA}"/>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1" name="Group 5">
            <a:extLst>
              <a:ext uri="{FF2B5EF4-FFF2-40B4-BE49-F238E27FC236}">
                <a16:creationId xmlns:a16="http://schemas.microsoft.com/office/drawing/2014/main" id="{D54135C8-BC8A-0DF4-3C31-CAE576BE9811}"/>
              </a:ext>
            </a:extLst>
          </p:cNvPr>
          <p:cNvGrpSpPr/>
          <p:nvPr/>
        </p:nvGrpSpPr>
        <p:grpSpPr>
          <a:xfrm>
            <a:off x="1089166" y="2063276"/>
            <a:ext cx="2985969" cy="625803"/>
            <a:chOff x="0" y="0"/>
            <a:chExt cx="4789490" cy="1003787"/>
          </a:xfrm>
        </p:grpSpPr>
        <p:sp>
          <p:nvSpPr>
            <p:cNvPr id="22" name="Freeform 6">
              <a:extLst>
                <a:ext uri="{FF2B5EF4-FFF2-40B4-BE49-F238E27FC236}">
                  <a16:creationId xmlns:a16="http://schemas.microsoft.com/office/drawing/2014/main" id="{F2DE02F8-9FD2-F8C0-585C-9B7EC7DBDF0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23" name="TextBox 7">
            <a:extLst>
              <a:ext uri="{FF2B5EF4-FFF2-40B4-BE49-F238E27FC236}">
                <a16:creationId xmlns:a16="http://schemas.microsoft.com/office/drawing/2014/main" id="{10648063-4F41-79CC-7FC3-D9DA11D2376E}"/>
              </a:ext>
            </a:extLst>
          </p:cNvPr>
          <p:cNvSpPr txBox="1"/>
          <p:nvPr/>
        </p:nvSpPr>
        <p:spPr>
          <a:xfrm>
            <a:off x="1237273" y="2129583"/>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dirty="0">
                <a:solidFill>
                  <a:schemeClr val="bg1"/>
                </a:solidFill>
                <a:latin typeface="UTM Avo" panose="02040603050506020204" pitchFamily="18"/>
                <a:cs typeface="Arial" pitchFamily="34" charset="0"/>
              </a:rPr>
              <a:t>1</a:t>
            </a:r>
            <a:endParaRPr lang="en-US" sz="2800" b="1" dirty="0">
              <a:solidFill>
                <a:schemeClr val="bg1"/>
              </a:solidFill>
              <a:latin typeface="UTM Avo" panose="02040603050506020204" pitchFamily="18"/>
              <a:cs typeface="Arial" pitchFamily="34" charset="0"/>
            </a:endParaRPr>
          </a:p>
        </p:txBody>
      </p:sp>
      <p:grpSp>
        <p:nvGrpSpPr>
          <p:cNvPr id="24" name="Group 8">
            <a:extLst>
              <a:ext uri="{FF2B5EF4-FFF2-40B4-BE49-F238E27FC236}">
                <a16:creationId xmlns:a16="http://schemas.microsoft.com/office/drawing/2014/main" id="{C19C6BBF-BE1B-5520-8577-59EFC635B0F3}"/>
              </a:ext>
            </a:extLst>
          </p:cNvPr>
          <p:cNvGrpSpPr/>
          <p:nvPr/>
        </p:nvGrpSpPr>
        <p:grpSpPr>
          <a:xfrm>
            <a:off x="7661434" y="2293628"/>
            <a:ext cx="3784600" cy="2034901"/>
            <a:chOff x="0" y="0"/>
            <a:chExt cx="6086895" cy="2408132"/>
          </a:xfrm>
        </p:grpSpPr>
        <p:sp>
          <p:nvSpPr>
            <p:cNvPr id="25" name="Freeform 9">
              <a:extLst>
                <a:ext uri="{FF2B5EF4-FFF2-40B4-BE49-F238E27FC236}">
                  <a16:creationId xmlns:a16="http://schemas.microsoft.com/office/drawing/2014/main" id="{597EF889-64F7-4A41-8A0D-0ADC2C812B87}"/>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6" name="Group 16">
            <a:extLst>
              <a:ext uri="{FF2B5EF4-FFF2-40B4-BE49-F238E27FC236}">
                <a16:creationId xmlns:a16="http://schemas.microsoft.com/office/drawing/2014/main" id="{0B024CB6-AA06-EE0B-452E-7C183CB1E778}"/>
              </a:ext>
            </a:extLst>
          </p:cNvPr>
          <p:cNvGrpSpPr/>
          <p:nvPr/>
        </p:nvGrpSpPr>
        <p:grpSpPr>
          <a:xfrm>
            <a:off x="8223892" y="2063276"/>
            <a:ext cx="2985969" cy="625803"/>
            <a:chOff x="0" y="0"/>
            <a:chExt cx="4789490" cy="1003787"/>
          </a:xfrm>
        </p:grpSpPr>
        <p:sp>
          <p:nvSpPr>
            <p:cNvPr id="27" name="Freeform 17">
              <a:extLst>
                <a:ext uri="{FF2B5EF4-FFF2-40B4-BE49-F238E27FC236}">
                  <a16:creationId xmlns:a16="http://schemas.microsoft.com/office/drawing/2014/main" id="{966CB04E-B930-22DF-6B58-22B32894B57C}"/>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28" name="TextBox 18">
            <a:extLst>
              <a:ext uri="{FF2B5EF4-FFF2-40B4-BE49-F238E27FC236}">
                <a16:creationId xmlns:a16="http://schemas.microsoft.com/office/drawing/2014/main" id="{20766B49-3BCD-B096-0A09-BC32EA0B0130}"/>
              </a:ext>
            </a:extLst>
          </p:cNvPr>
          <p:cNvSpPr txBox="1"/>
          <p:nvPr/>
        </p:nvSpPr>
        <p:spPr>
          <a:xfrm>
            <a:off x="8371999" y="2150541"/>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dirty="0">
                <a:solidFill>
                  <a:schemeClr val="bg1"/>
                </a:solidFill>
                <a:latin typeface="UTM Avo" panose="02040603050506020204" pitchFamily="18"/>
                <a:cs typeface="Arial" pitchFamily="34" charset="0"/>
              </a:rPr>
              <a:t>2</a:t>
            </a:r>
            <a:endParaRPr lang="en-US" sz="2800" b="1" dirty="0">
              <a:solidFill>
                <a:schemeClr val="bg1"/>
              </a:solidFill>
              <a:latin typeface="UTM Avo" panose="02040603050506020204" pitchFamily="18"/>
              <a:cs typeface="Arial" pitchFamily="34" charset="0"/>
            </a:endParaRPr>
          </a:p>
        </p:txBody>
      </p:sp>
      <p:pic>
        <p:nvPicPr>
          <p:cNvPr id="29" name="Picture 23">
            <a:extLst>
              <a:ext uri="{FF2B5EF4-FFF2-40B4-BE49-F238E27FC236}">
                <a16:creationId xmlns:a16="http://schemas.microsoft.com/office/drawing/2014/main" id="{7E5D77F8-8A26-4101-363D-EB94C45BC024}"/>
              </a:ext>
            </a:extLst>
          </p:cNvPr>
          <p:cNvPicPr>
            <a:picLocks noChangeAspect="1"/>
          </p:cNvPicPr>
          <p:nvPr/>
        </p:nvPicPr>
        <p:blipFill>
          <a:blip r:embed="rId3"/>
          <a:srcRect/>
          <a:stretch>
            <a:fillRect/>
          </a:stretch>
        </p:blipFill>
        <p:spPr>
          <a:xfrm>
            <a:off x="654517" y="5913574"/>
            <a:ext cx="498641" cy="466230"/>
          </a:xfrm>
          <a:prstGeom prst="rect">
            <a:avLst/>
          </a:prstGeom>
        </p:spPr>
      </p:pic>
      <p:pic>
        <p:nvPicPr>
          <p:cNvPr id="30" name="Picture 24">
            <a:extLst>
              <a:ext uri="{FF2B5EF4-FFF2-40B4-BE49-F238E27FC236}">
                <a16:creationId xmlns:a16="http://schemas.microsoft.com/office/drawing/2014/main" id="{85EF0046-1987-D281-975B-202DEF15AC39}"/>
              </a:ext>
            </a:extLst>
          </p:cNvPr>
          <p:cNvPicPr>
            <a:picLocks noChangeAspect="1"/>
          </p:cNvPicPr>
          <p:nvPr/>
        </p:nvPicPr>
        <p:blipFill>
          <a:blip r:embed="rId3"/>
          <a:srcRect/>
          <a:stretch>
            <a:fillRect/>
          </a:stretch>
        </p:blipFill>
        <p:spPr>
          <a:xfrm>
            <a:off x="10712725" y="6175664"/>
            <a:ext cx="436664" cy="408281"/>
          </a:xfrm>
          <a:prstGeom prst="rect">
            <a:avLst/>
          </a:prstGeom>
        </p:spPr>
      </p:pic>
      <p:sp>
        <p:nvSpPr>
          <p:cNvPr id="31" name="Rectangle 30">
            <a:extLst>
              <a:ext uri="{FF2B5EF4-FFF2-40B4-BE49-F238E27FC236}">
                <a16:creationId xmlns:a16="http://schemas.microsoft.com/office/drawing/2014/main" id="{F0F3A60A-1467-EC70-FF2C-66B32252286E}"/>
              </a:ext>
            </a:extLst>
          </p:cNvPr>
          <p:cNvSpPr/>
          <p:nvPr/>
        </p:nvSpPr>
        <p:spPr>
          <a:xfrm>
            <a:off x="988884" y="2919662"/>
            <a:ext cx="3373306" cy="1128386"/>
          </a:xfrm>
          <a:prstGeom prst="rect">
            <a:avLst/>
          </a:prstGeom>
        </p:spPr>
        <p:txBody>
          <a:bodyPr wrap="square">
            <a:spAutoFit/>
          </a:bodyPr>
          <a:lstStyle/>
          <a:p>
            <a:pPr algn="ctr" defTabSz="609630">
              <a:lnSpc>
                <a:spcPct val="150000"/>
              </a:lnSpc>
            </a:pPr>
            <a:r>
              <a:rPr lang="en-US" sz="2400">
                <a:solidFill>
                  <a:schemeClr val="bg1"/>
                </a:solidFill>
                <a:latin typeface="UTM Avo" panose="02040603050506020204" pitchFamily="18"/>
                <a:cs typeface="Arial" pitchFamily="34" charset="0"/>
              </a:rPr>
              <a:t>Ôn tập lại nội dung bài học</a:t>
            </a:r>
          </a:p>
        </p:txBody>
      </p:sp>
      <p:sp>
        <p:nvSpPr>
          <p:cNvPr id="32" name="Rectangle 31">
            <a:extLst>
              <a:ext uri="{FF2B5EF4-FFF2-40B4-BE49-F238E27FC236}">
                <a16:creationId xmlns:a16="http://schemas.microsoft.com/office/drawing/2014/main" id="{D4DF2828-31C5-2CAE-EA5D-0D0D0CCECE2B}"/>
              </a:ext>
            </a:extLst>
          </p:cNvPr>
          <p:cNvSpPr/>
          <p:nvPr/>
        </p:nvSpPr>
        <p:spPr>
          <a:xfrm>
            <a:off x="7861334" y="2984776"/>
            <a:ext cx="3584700" cy="1128386"/>
          </a:xfrm>
          <a:prstGeom prst="rect">
            <a:avLst/>
          </a:prstGeom>
        </p:spPr>
        <p:txBody>
          <a:bodyPr wrap="square">
            <a:spAutoFit/>
          </a:bodyPr>
          <a:lstStyle/>
          <a:p>
            <a:pPr algn="ctr" defTabSz="609630">
              <a:lnSpc>
                <a:spcPct val="150000"/>
              </a:lnSpc>
            </a:pPr>
            <a:r>
              <a:rPr lang="en-US" sz="2400" dirty="0" err="1">
                <a:solidFill>
                  <a:schemeClr val="bg1"/>
                </a:solidFill>
                <a:latin typeface="UTM Avo" panose="02040603050506020204" pitchFamily="18"/>
                <a:cs typeface="Arial" pitchFamily="34" charset="0"/>
              </a:rPr>
              <a:t>Chuẩn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bị</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15 </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Ôn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giữa</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học</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kì</a:t>
            </a:r>
            <a:r>
              <a:rPr lang="en-US" sz="2400" b="1" dirty="0">
                <a:solidFill>
                  <a:schemeClr val="bg1"/>
                </a:solidFill>
                <a:latin typeface="UTM Avo" panose="02040603050506020204" pitchFamily="18"/>
                <a:cs typeface="Arial" pitchFamily="34" charset="0"/>
              </a:rPr>
              <a:t> II</a:t>
            </a:r>
          </a:p>
        </p:txBody>
      </p:sp>
      <p:pic>
        <p:nvPicPr>
          <p:cNvPr id="33" name="Picture 2">
            <a:extLst>
              <a:ext uri="{FF2B5EF4-FFF2-40B4-BE49-F238E27FC236}">
                <a16:creationId xmlns:a16="http://schemas.microsoft.com/office/drawing/2014/main" id="{21E70824-5D27-502D-04B0-3F6D2C964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2508" y="4424099"/>
            <a:ext cx="2641955" cy="2433901"/>
          </a:xfrm>
          <a:prstGeom prst="rect">
            <a:avLst/>
          </a:prstGeom>
        </p:spPr>
      </p:pic>
      <p:pic>
        <p:nvPicPr>
          <p:cNvPr id="34" name="Picture 7">
            <a:extLst>
              <a:ext uri="{FF2B5EF4-FFF2-40B4-BE49-F238E27FC236}">
                <a16:creationId xmlns:a16="http://schemas.microsoft.com/office/drawing/2014/main" id="{0717A4FB-535A-D48E-E997-1F41C3F0F6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5326" y="2192010"/>
            <a:ext cx="2720287" cy="2136519"/>
          </a:xfrm>
          <a:prstGeom prst="rect">
            <a:avLst/>
          </a:prstGeom>
        </p:spPr>
      </p:pic>
      <p:pic>
        <p:nvPicPr>
          <p:cNvPr id="35" name="Picture 14">
            <a:extLst>
              <a:ext uri="{FF2B5EF4-FFF2-40B4-BE49-F238E27FC236}">
                <a16:creationId xmlns:a16="http://schemas.microsoft.com/office/drawing/2014/main" id="{681ACAB5-C8E4-BB9A-B219-C9BDCE3E89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1207" y="4428231"/>
            <a:ext cx="2714827" cy="2429769"/>
          </a:xfrm>
          <a:prstGeom prst="rect">
            <a:avLst/>
          </a:prstGeom>
        </p:spPr>
      </p:pic>
    </p:spTree>
    <p:extLst>
      <p:ext uri="{BB962C8B-B14F-4D97-AF65-F5344CB8AC3E}">
        <p14:creationId xmlns:p14="http://schemas.microsoft.com/office/powerpoint/2010/main" val="983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5991DC2-4536-5164-76A4-B53ABD3D07E6}"/>
              </a:ext>
            </a:extLst>
          </p:cNvPr>
          <p:cNvGrpSpPr/>
          <p:nvPr/>
        </p:nvGrpSpPr>
        <p:grpSpPr>
          <a:xfrm>
            <a:off x="251953" y="1857755"/>
            <a:ext cx="4544443" cy="4729849"/>
            <a:chOff x="498535" y="1934925"/>
            <a:chExt cx="6816665" cy="7094773"/>
          </a:xfrm>
        </p:grpSpPr>
        <p:pic>
          <p:nvPicPr>
            <p:cNvPr id="29" name="Picture 4">
              <a:extLst>
                <a:ext uri="{FF2B5EF4-FFF2-40B4-BE49-F238E27FC236}">
                  <a16:creationId xmlns:a16="http://schemas.microsoft.com/office/drawing/2014/main" id="{0F151E42-5FFA-5C20-638F-D8000A53E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59481" y="2073979"/>
              <a:ext cx="7094773" cy="6816665"/>
            </a:xfrm>
            <a:prstGeom prst="rect">
              <a:avLst/>
            </a:prstGeom>
          </p:spPr>
        </p:pic>
        <p:grpSp>
          <p:nvGrpSpPr>
            <p:cNvPr id="30" name="Group 29">
              <a:extLst>
                <a:ext uri="{FF2B5EF4-FFF2-40B4-BE49-F238E27FC236}">
                  <a16:creationId xmlns:a16="http://schemas.microsoft.com/office/drawing/2014/main" id="{DEDEC82D-49DC-AC7A-80E6-39BAD0A94EBD}"/>
                </a:ext>
              </a:extLst>
            </p:cNvPr>
            <p:cNvGrpSpPr/>
            <p:nvPr/>
          </p:nvGrpSpPr>
          <p:grpSpPr>
            <a:xfrm>
              <a:off x="806976" y="2247900"/>
              <a:ext cx="5943600" cy="6516968"/>
              <a:chOff x="806976" y="2247900"/>
              <a:chExt cx="5943600" cy="6516968"/>
            </a:xfrm>
          </p:grpSpPr>
          <p:sp>
            <p:nvSpPr>
              <p:cNvPr id="31" name="TextBox 30">
                <a:extLst>
                  <a:ext uri="{FF2B5EF4-FFF2-40B4-BE49-F238E27FC236}">
                    <a16:creationId xmlns:a16="http://schemas.microsoft.com/office/drawing/2014/main" id="{AD69D80C-487C-6D97-AE08-B69D92DF15FE}"/>
                  </a:ext>
                </a:extLst>
              </p:cNvPr>
              <p:cNvSpPr txBox="1"/>
              <p:nvPr/>
            </p:nvSpPr>
            <p:spPr>
              <a:xfrm>
                <a:off x="806976" y="2247900"/>
                <a:ext cx="5943600" cy="2513764"/>
              </a:xfrm>
              <a:prstGeom prst="rect">
                <a:avLst/>
              </a:prstGeom>
              <a:noFill/>
            </p:spPr>
            <p:txBody>
              <a:bodyPr wrap="square" rtlCol="0">
                <a:spAutoFit/>
              </a:bodyPr>
              <a:lstStyle/>
              <a:p>
                <a:pPr algn="just" defTabSz="609630">
                  <a:lnSpc>
                    <a:spcPct val="150000"/>
                  </a:lnSpc>
                </a:pPr>
                <a:r>
                  <a:rPr lang="en-US" sz="2400" b="1" dirty="0" err="1">
                    <a:solidFill>
                      <a:schemeClr val="bg1"/>
                    </a:solidFill>
                    <a:latin typeface="UTM Avo" panose="02040603050506020204" pitchFamily="18"/>
                    <a:cs typeface="Arial" pitchFamily="34" charset="0"/>
                  </a:rPr>
                  <a:t>Nhìn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hình</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và</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đoán</a:t>
                </a:r>
                <a:r>
                  <a:rPr lang="en-US" sz="2400">
                    <a:solidFill>
                      <a:schemeClr val="bg1"/>
                    </a:solidFill>
                    <a:latin typeface="UTM Avo" panose="02040603050506020204" pitchFamily="18"/>
                    <a:cs typeface="Arial" pitchFamily="34" charset="0"/>
                  </a:rPr>
                  <a:t>: </a:t>
                </a:r>
              </a:p>
              <a:p>
                <a:pPr algn="just" defTabSz="609630">
                  <a:lnSpc>
                    <a:spcPct val="150000"/>
                  </a:lnSpc>
                </a:pPr>
                <a:r>
                  <a:rPr lang="en-US" sz="2400">
                    <a:solidFill>
                      <a:schemeClr val="bg1"/>
                    </a:solidFill>
                    <a:latin typeface="UTM Avo" panose="02040603050506020204" pitchFamily="18"/>
                    <a:cs typeface="Arial" pitchFamily="34" charset="0"/>
                  </a:rPr>
                  <a:t>Đây </a:t>
                </a:r>
                <a:r>
                  <a:rPr lang="en-US" sz="2400" dirty="0" err="1">
                    <a:solidFill>
                      <a:schemeClr val="bg1"/>
                    </a:solidFill>
                    <a:latin typeface="UTM Avo" panose="02040603050506020204" pitchFamily="18"/>
                    <a:cs typeface="Arial" pitchFamily="34" charset="0"/>
                  </a:rPr>
                  <a:t>là</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trang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phục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tộc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ở</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nước</a:t>
                </a:r>
                <a:r>
                  <a:rPr lang="en-US" sz="2400" dirty="0">
                    <a:solidFill>
                      <a:schemeClr val="bg1"/>
                    </a:solidFill>
                    <a:latin typeface="UTM Avo" panose="02040603050506020204" pitchFamily="18"/>
                    <a:cs typeface="Arial" pitchFamily="34" charset="0"/>
                  </a:rPr>
                  <a:t> ta?</a:t>
                </a:r>
              </a:p>
            </p:txBody>
          </p:sp>
          <p:pic>
            <p:nvPicPr>
              <p:cNvPr id="32" name="Picture 2">
                <a:extLst>
                  <a:ext uri="{FF2B5EF4-FFF2-40B4-BE49-F238E27FC236}">
                    <a16:creationId xmlns:a16="http://schemas.microsoft.com/office/drawing/2014/main" id="{20BB0952-6637-AE77-3A80-25FCDEA194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120" y="5110222"/>
                <a:ext cx="4648200" cy="3654646"/>
              </a:xfrm>
              <a:prstGeom prst="rect">
                <a:avLst/>
              </a:prstGeom>
            </p:spPr>
          </p:pic>
        </p:grpSp>
      </p:grpSp>
      <p:pic>
        <p:nvPicPr>
          <p:cNvPr id="33" name="Picture 2">
            <a:extLst>
              <a:ext uri="{FF2B5EF4-FFF2-40B4-BE49-F238E27FC236}">
                <a16:creationId xmlns:a16="http://schemas.microsoft.com/office/drawing/2014/main" id="{8ED0315F-EAFE-72BC-38E5-CBAB5FDA7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4290" y="1799104"/>
            <a:ext cx="3077984" cy="39090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extLst>
              <a:ext uri="{FF2B5EF4-FFF2-40B4-BE49-F238E27FC236}">
                <a16:creationId xmlns:a16="http://schemas.microsoft.com/office/drawing/2014/main" id="{084D7901-F1A5-C35D-CE38-034BB4B8E8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3291" y="1871190"/>
            <a:ext cx="3222730" cy="38369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a:extLst>
              <a:ext uri="{FF2B5EF4-FFF2-40B4-BE49-F238E27FC236}">
                <a16:creationId xmlns:a16="http://schemas.microsoft.com/office/drawing/2014/main" id="{E2AC409E-6BEE-9F9B-B88D-39CD61167CD7}"/>
              </a:ext>
            </a:extLst>
          </p:cNvPr>
          <p:cNvGrpSpPr/>
          <p:nvPr/>
        </p:nvGrpSpPr>
        <p:grpSpPr>
          <a:xfrm>
            <a:off x="5184290" y="5936833"/>
            <a:ext cx="3041107" cy="813851"/>
            <a:chOff x="7756071" y="7275525"/>
            <a:chExt cx="4561660" cy="1220776"/>
          </a:xfrm>
        </p:grpSpPr>
        <p:pic>
          <p:nvPicPr>
            <p:cNvPr id="36" name="Picture 28">
              <a:extLst>
                <a:ext uri="{FF2B5EF4-FFF2-40B4-BE49-F238E27FC236}">
                  <a16:creationId xmlns:a16="http://schemas.microsoft.com/office/drawing/2014/main" id="{93174EB5-B6C0-49DE-0EDF-C287C21B2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56071" y="7275525"/>
              <a:ext cx="4561660" cy="1220776"/>
            </a:xfrm>
            <a:prstGeom prst="rect">
              <a:avLst/>
            </a:prstGeom>
          </p:spPr>
        </p:pic>
        <p:sp>
          <p:nvSpPr>
            <p:cNvPr id="37" name="TextBox 36">
              <a:extLst>
                <a:ext uri="{FF2B5EF4-FFF2-40B4-BE49-F238E27FC236}">
                  <a16:creationId xmlns:a16="http://schemas.microsoft.com/office/drawing/2014/main" id="{F74C1CBB-61A2-78DC-D745-2D697F7B5DB6}"/>
                </a:ext>
              </a:extLst>
            </p:cNvPr>
            <p:cNvSpPr txBox="1"/>
            <p:nvPr/>
          </p:nvSpPr>
          <p:spPr>
            <a:xfrm>
              <a:off x="8534400" y="7531969"/>
              <a:ext cx="3328315" cy="692497"/>
            </a:xfrm>
            <a:prstGeom prst="rect">
              <a:avLst/>
            </a:prstGeom>
            <a:noFill/>
          </p:spPr>
          <p:txBody>
            <a:bodyPr wrap="none" rtlCol="0">
              <a:spAutoFit/>
            </a:bodyPr>
            <a:lstStyle/>
            <a:p>
              <a:pPr defTabSz="609630"/>
              <a:r>
                <a:rPr lang="en-US" sz="2400" b="1">
                  <a:solidFill>
                    <a:schemeClr val="bg1"/>
                  </a:solidFill>
                  <a:latin typeface="UTM Avo" panose="02040603050506020204" pitchFamily="18"/>
                  <a:cs typeface="Arial" pitchFamily="34" charset="0"/>
                </a:rPr>
                <a:t>Dân tộc Kinh</a:t>
              </a:r>
            </a:p>
          </p:txBody>
        </p:sp>
      </p:grpSp>
      <p:grpSp>
        <p:nvGrpSpPr>
          <p:cNvPr id="38" name="Group 37">
            <a:extLst>
              <a:ext uri="{FF2B5EF4-FFF2-40B4-BE49-F238E27FC236}">
                <a16:creationId xmlns:a16="http://schemas.microsoft.com/office/drawing/2014/main" id="{2D88E84C-1817-6543-AC32-14EBE513A27E}"/>
              </a:ext>
            </a:extLst>
          </p:cNvPr>
          <p:cNvGrpSpPr/>
          <p:nvPr/>
        </p:nvGrpSpPr>
        <p:grpSpPr>
          <a:xfrm>
            <a:off x="8613291" y="5954976"/>
            <a:ext cx="3288002" cy="813851"/>
            <a:chOff x="7756071" y="7275525"/>
            <a:chExt cx="4561660" cy="1220776"/>
          </a:xfrm>
        </p:grpSpPr>
        <p:pic>
          <p:nvPicPr>
            <p:cNvPr id="39" name="Picture 28">
              <a:extLst>
                <a:ext uri="{FF2B5EF4-FFF2-40B4-BE49-F238E27FC236}">
                  <a16:creationId xmlns:a16="http://schemas.microsoft.com/office/drawing/2014/main" id="{71B9B3B6-64EB-ECAD-AFAD-101FEED8EC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56071" y="7275525"/>
              <a:ext cx="4561660" cy="1220776"/>
            </a:xfrm>
            <a:prstGeom prst="rect">
              <a:avLst/>
            </a:prstGeom>
          </p:spPr>
        </p:pic>
        <p:sp>
          <p:nvSpPr>
            <p:cNvPr id="40" name="TextBox 39">
              <a:extLst>
                <a:ext uri="{FF2B5EF4-FFF2-40B4-BE49-F238E27FC236}">
                  <a16:creationId xmlns:a16="http://schemas.microsoft.com/office/drawing/2014/main" id="{089B9929-E1F6-7B59-6832-09EE6BA955AB}"/>
                </a:ext>
              </a:extLst>
            </p:cNvPr>
            <p:cNvSpPr txBox="1"/>
            <p:nvPr/>
          </p:nvSpPr>
          <p:spPr>
            <a:xfrm>
              <a:off x="8374023" y="7531969"/>
              <a:ext cx="3730011" cy="692497"/>
            </a:xfrm>
            <a:prstGeom prst="rect">
              <a:avLst/>
            </a:prstGeom>
            <a:noFill/>
          </p:spPr>
          <p:txBody>
            <a:bodyPr wrap="none" rtlCol="0">
              <a:spAutoFit/>
            </a:bodyPr>
            <a:lstStyle/>
            <a:p>
              <a:pPr defTabSz="609630"/>
              <a:r>
                <a:rPr lang="en-US" sz="2400" b="1">
                  <a:solidFill>
                    <a:schemeClr val="bg1"/>
                  </a:solidFill>
                  <a:latin typeface="UTM Avo" panose="02040603050506020204" pitchFamily="18"/>
                  <a:cs typeface="Arial" pitchFamily="34" charset="0"/>
                </a:rPr>
                <a:t>Dân tộc Dao đỏ</a:t>
              </a:r>
            </a:p>
          </p:txBody>
        </p:sp>
      </p:grp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randombar(horizontal)">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5991DC2-4536-5164-76A4-B53ABD3D07E6}"/>
              </a:ext>
            </a:extLst>
          </p:cNvPr>
          <p:cNvGrpSpPr/>
          <p:nvPr/>
        </p:nvGrpSpPr>
        <p:grpSpPr>
          <a:xfrm>
            <a:off x="251953" y="1857755"/>
            <a:ext cx="4544443" cy="4729849"/>
            <a:chOff x="498535" y="1934925"/>
            <a:chExt cx="6816665" cy="7094773"/>
          </a:xfrm>
        </p:grpSpPr>
        <p:pic>
          <p:nvPicPr>
            <p:cNvPr id="29" name="Picture 4">
              <a:extLst>
                <a:ext uri="{FF2B5EF4-FFF2-40B4-BE49-F238E27FC236}">
                  <a16:creationId xmlns:a16="http://schemas.microsoft.com/office/drawing/2014/main" id="{0F151E42-5FFA-5C20-638F-D8000A53E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59481" y="2073979"/>
              <a:ext cx="7094773" cy="6816665"/>
            </a:xfrm>
            <a:prstGeom prst="rect">
              <a:avLst/>
            </a:prstGeom>
          </p:spPr>
        </p:pic>
        <p:grpSp>
          <p:nvGrpSpPr>
            <p:cNvPr id="30" name="Group 29">
              <a:extLst>
                <a:ext uri="{FF2B5EF4-FFF2-40B4-BE49-F238E27FC236}">
                  <a16:creationId xmlns:a16="http://schemas.microsoft.com/office/drawing/2014/main" id="{DEDEC82D-49DC-AC7A-80E6-39BAD0A94EBD}"/>
                </a:ext>
              </a:extLst>
            </p:cNvPr>
            <p:cNvGrpSpPr/>
            <p:nvPr/>
          </p:nvGrpSpPr>
          <p:grpSpPr>
            <a:xfrm>
              <a:off x="806976" y="2247900"/>
              <a:ext cx="5943600" cy="6516968"/>
              <a:chOff x="806976" y="2247900"/>
              <a:chExt cx="5943600" cy="6516968"/>
            </a:xfrm>
          </p:grpSpPr>
          <p:sp>
            <p:nvSpPr>
              <p:cNvPr id="31" name="TextBox 30">
                <a:extLst>
                  <a:ext uri="{FF2B5EF4-FFF2-40B4-BE49-F238E27FC236}">
                    <a16:creationId xmlns:a16="http://schemas.microsoft.com/office/drawing/2014/main" id="{AD69D80C-487C-6D97-AE08-B69D92DF15FE}"/>
                  </a:ext>
                </a:extLst>
              </p:cNvPr>
              <p:cNvSpPr txBox="1"/>
              <p:nvPr/>
            </p:nvSpPr>
            <p:spPr>
              <a:xfrm>
                <a:off x="806976" y="2247900"/>
                <a:ext cx="5943600" cy="2513764"/>
              </a:xfrm>
              <a:prstGeom prst="rect">
                <a:avLst/>
              </a:prstGeom>
              <a:noFill/>
            </p:spPr>
            <p:txBody>
              <a:bodyPr wrap="square" rtlCol="0">
                <a:spAutoFit/>
              </a:bodyPr>
              <a:lstStyle/>
              <a:p>
                <a:pPr algn="just" defTabSz="609630">
                  <a:lnSpc>
                    <a:spcPct val="150000"/>
                  </a:lnSpc>
                </a:pPr>
                <a:r>
                  <a:rPr lang="en-US" sz="2400" b="1" dirty="0" err="1">
                    <a:solidFill>
                      <a:schemeClr val="bg1"/>
                    </a:solidFill>
                    <a:latin typeface="UTM Avo" panose="02040603050506020204" pitchFamily="18"/>
                    <a:cs typeface="Arial" pitchFamily="34" charset="0"/>
                  </a:rPr>
                  <a:t>Nhìn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hình</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và</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đoán</a:t>
                </a:r>
                <a:r>
                  <a:rPr lang="en-US" sz="2400">
                    <a:solidFill>
                      <a:schemeClr val="bg1"/>
                    </a:solidFill>
                    <a:latin typeface="UTM Avo" panose="02040603050506020204" pitchFamily="18"/>
                    <a:cs typeface="Arial" pitchFamily="34" charset="0"/>
                  </a:rPr>
                  <a:t>: </a:t>
                </a:r>
              </a:p>
              <a:p>
                <a:pPr algn="just" defTabSz="609630">
                  <a:lnSpc>
                    <a:spcPct val="150000"/>
                  </a:lnSpc>
                </a:pPr>
                <a:r>
                  <a:rPr lang="en-US" sz="2400">
                    <a:solidFill>
                      <a:schemeClr val="bg1"/>
                    </a:solidFill>
                    <a:latin typeface="UTM Avo" panose="02040603050506020204" pitchFamily="18"/>
                    <a:cs typeface="Arial" pitchFamily="34" charset="0"/>
                  </a:rPr>
                  <a:t>Đây </a:t>
                </a:r>
                <a:r>
                  <a:rPr lang="en-US" sz="2400" dirty="0" err="1">
                    <a:solidFill>
                      <a:schemeClr val="bg1"/>
                    </a:solidFill>
                    <a:latin typeface="UTM Avo" panose="02040603050506020204" pitchFamily="18"/>
                    <a:cs typeface="Arial" pitchFamily="34" charset="0"/>
                  </a:rPr>
                  <a:t>là</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trang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phục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tộc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ở</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nước</a:t>
                </a:r>
                <a:r>
                  <a:rPr lang="en-US" sz="2400" dirty="0">
                    <a:solidFill>
                      <a:schemeClr val="bg1"/>
                    </a:solidFill>
                    <a:latin typeface="UTM Avo" panose="02040603050506020204" pitchFamily="18"/>
                    <a:cs typeface="Arial" pitchFamily="34" charset="0"/>
                  </a:rPr>
                  <a:t> ta?</a:t>
                </a:r>
              </a:p>
            </p:txBody>
          </p:sp>
          <p:pic>
            <p:nvPicPr>
              <p:cNvPr id="32" name="Picture 2">
                <a:extLst>
                  <a:ext uri="{FF2B5EF4-FFF2-40B4-BE49-F238E27FC236}">
                    <a16:creationId xmlns:a16="http://schemas.microsoft.com/office/drawing/2014/main" id="{20BB0952-6637-AE77-3A80-25FCDEA194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120" y="5110222"/>
                <a:ext cx="4648200" cy="3654646"/>
              </a:xfrm>
              <a:prstGeom prst="rect">
                <a:avLst/>
              </a:prstGeom>
            </p:spPr>
          </p:pic>
        </p:grpSp>
      </p:grpSp>
      <p:grpSp>
        <p:nvGrpSpPr>
          <p:cNvPr id="2" name="Group 1">
            <a:extLst>
              <a:ext uri="{FF2B5EF4-FFF2-40B4-BE49-F238E27FC236}">
                <a16:creationId xmlns:a16="http://schemas.microsoft.com/office/drawing/2014/main" id="{8D68B24B-5356-7F78-1E9A-07732B87DE53}"/>
              </a:ext>
            </a:extLst>
          </p:cNvPr>
          <p:cNvGrpSpPr/>
          <p:nvPr/>
        </p:nvGrpSpPr>
        <p:grpSpPr>
          <a:xfrm>
            <a:off x="5060263" y="5903033"/>
            <a:ext cx="3221481" cy="813851"/>
            <a:chOff x="7756071" y="7275525"/>
            <a:chExt cx="4832222" cy="1220776"/>
          </a:xfrm>
        </p:grpSpPr>
        <p:pic>
          <p:nvPicPr>
            <p:cNvPr id="3" name="Picture 28">
              <a:extLst>
                <a:ext uri="{FF2B5EF4-FFF2-40B4-BE49-F238E27FC236}">
                  <a16:creationId xmlns:a16="http://schemas.microsoft.com/office/drawing/2014/main" id="{B24D54AB-01EC-FCC7-5C16-D1E15BE085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56071" y="7275525"/>
              <a:ext cx="4832222" cy="1220776"/>
            </a:xfrm>
            <a:prstGeom prst="rect">
              <a:avLst/>
            </a:prstGeom>
          </p:spPr>
        </p:pic>
        <p:sp>
          <p:nvSpPr>
            <p:cNvPr id="4" name="TextBox 3">
              <a:extLst>
                <a:ext uri="{FF2B5EF4-FFF2-40B4-BE49-F238E27FC236}">
                  <a16:creationId xmlns:a16="http://schemas.microsoft.com/office/drawing/2014/main" id="{DCC057C5-E5C4-487C-A773-B658C6E845E5}"/>
                </a:ext>
              </a:extLst>
            </p:cNvPr>
            <p:cNvSpPr txBox="1"/>
            <p:nvPr/>
          </p:nvSpPr>
          <p:spPr>
            <a:xfrm>
              <a:off x="8307755" y="7555837"/>
              <a:ext cx="4100162" cy="692497"/>
            </a:xfrm>
            <a:prstGeom prst="rect">
              <a:avLst/>
            </a:prstGeom>
            <a:noFill/>
          </p:spPr>
          <p:txBody>
            <a:bodyPr wrap="none" rtlCol="0">
              <a:spAutoFit/>
            </a:bodyPr>
            <a:lstStyle/>
            <a:p>
              <a:r>
                <a:rPr lang="en-US" sz="2400" b="1">
                  <a:solidFill>
                    <a:schemeClr val="bg1"/>
                  </a:solidFill>
                  <a:latin typeface="UTM Avo" panose="02040603050506020204" pitchFamily="18"/>
                  <a:cs typeface="Arial" pitchFamily="34" charset="0"/>
                </a:rPr>
                <a:t>Dân tộc Khơ me</a:t>
              </a:r>
            </a:p>
          </p:txBody>
        </p:sp>
      </p:grpSp>
      <p:grpSp>
        <p:nvGrpSpPr>
          <p:cNvPr id="5" name="Group 4">
            <a:extLst>
              <a:ext uri="{FF2B5EF4-FFF2-40B4-BE49-F238E27FC236}">
                <a16:creationId xmlns:a16="http://schemas.microsoft.com/office/drawing/2014/main" id="{E3A19E2F-A5B4-2511-55D2-E0F8F92D4CD4}"/>
              </a:ext>
            </a:extLst>
          </p:cNvPr>
          <p:cNvGrpSpPr/>
          <p:nvPr/>
        </p:nvGrpSpPr>
        <p:grpSpPr>
          <a:xfrm>
            <a:off x="8778831" y="5918801"/>
            <a:ext cx="2895599" cy="813851"/>
            <a:chOff x="7756071" y="7275525"/>
            <a:chExt cx="4017254" cy="1220776"/>
          </a:xfrm>
        </p:grpSpPr>
        <p:pic>
          <p:nvPicPr>
            <p:cNvPr id="6" name="Picture 28">
              <a:extLst>
                <a:ext uri="{FF2B5EF4-FFF2-40B4-BE49-F238E27FC236}">
                  <a16:creationId xmlns:a16="http://schemas.microsoft.com/office/drawing/2014/main" id="{EED1C5CD-12FF-199B-6135-B57174AA19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56071" y="7275525"/>
              <a:ext cx="4017254" cy="1220776"/>
            </a:xfrm>
            <a:prstGeom prst="rect">
              <a:avLst/>
            </a:prstGeom>
          </p:spPr>
        </p:pic>
        <p:sp>
          <p:nvSpPr>
            <p:cNvPr id="7" name="TextBox 6">
              <a:extLst>
                <a:ext uri="{FF2B5EF4-FFF2-40B4-BE49-F238E27FC236}">
                  <a16:creationId xmlns:a16="http://schemas.microsoft.com/office/drawing/2014/main" id="{7674AC5A-7D0C-5772-BC3E-4CA8E08A7F3F}"/>
                </a:ext>
              </a:extLst>
            </p:cNvPr>
            <p:cNvSpPr txBox="1"/>
            <p:nvPr/>
          </p:nvSpPr>
          <p:spPr>
            <a:xfrm>
              <a:off x="8374023" y="7531969"/>
              <a:ext cx="3020571" cy="692497"/>
            </a:xfrm>
            <a:prstGeom prst="rect">
              <a:avLst/>
            </a:prstGeom>
            <a:noFill/>
          </p:spPr>
          <p:txBody>
            <a:bodyPr wrap="none" rtlCol="0">
              <a:spAutoFit/>
            </a:bodyPr>
            <a:lstStyle/>
            <a:p>
              <a:r>
                <a:rPr lang="en-US" sz="2400" b="1">
                  <a:solidFill>
                    <a:schemeClr val="bg1"/>
                  </a:solidFill>
                  <a:latin typeface="UTM Avo" panose="02040603050506020204" pitchFamily="18"/>
                  <a:cs typeface="Arial" pitchFamily="34" charset="0"/>
                </a:rPr>
                <a:t>Dân tộc Thái</a:t>
              </a:r>
            </a:p>
          </p:txBody>
        </p:sp>
      </p:grpSp>
      <p:pic>
        <p:nvPicPr>
          <p:cNvPr id="8" name="Picture 3">
            <a:extLst>
              <a:ext uri="{FF2B5EF4-FFF2-40B4-BE49-F238E27FC236}">
                <a16:creationId xmlns:a16="http://schemas.microsoft.com/office/drawing/2014/main" id="{8D598F68-414A-D427-57F2-2AAB6C92BC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6836" y="1823877"/>
            <a:ext cx="2917594" cy="39828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C28C73CE-A912-627E-CF07-CD2ABF3374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8633" y="1823877"/>
            <a:ext cx="3022860" cy="39828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6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36CA4E-E7B0-3A90-64C2-9F1D18EA4D5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28760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910724-618F-74D1-8E7F-CE35B9E6C754}"/>
              </a:ext>
            </a:extLst>
          </p:cNvPr>
          <p:cNvGrpSpPr/>
          <p:nvPr/>
        </p:nvGrpSpPr>
        <p:grpSpPr>
          <a:xfrm>
            <a:off x="805130" y="1790025"/>
            <a:ext cx="2653474" cy="556815"/>
            <a:chOff x="1035064" y="2166257"/>
            <a:chExt cx="3980211" cy="990600"/>
          </a:xfrm>
          <a:solidFill>
            <a:schemeClr val="accent2">
              <a:lumMod val="40000"/>
              <a:lumOff val="60000"/>
            </a:schemeClr>
          </a:solidFill>
        </p:grpSpPr>
        <p:sp>
          <p:nvSpPr>
            <p:cNvPr id="15" name="Pentagon 14">
              <a:extLst>
                <a:ext uri="{FF2B5EF4-FFF2-40B4-BE49-F238E27FC236}">
                  <a16:creationId xmlns:a16="http://schemas.microsoft.com/office/drawing/2014/main" id="{413F5741-1107-BF31-0D81-40170A671D27}"/>
                </a:ext>
              </a:extLst>
            </p:cNvPr>
            <p:cNvSpPr/>
            <p:nvPr/>
          </p:nvSpPr>
          <p:spPr>
            <a:xfrm>
              <a:off x="1035064" y="2166257"/>
              <a:ext cx="3980211" cy="990600"/>
            </a:xfrm>
            <a:prstGeom prst="homePlate">
              <a:avLst/>
            </a:prstGeom>
            <a:grp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16" name="Rectangle 15">
              <a:extLst>
                <a:ext uri="{FF2B5EF4-FFF2-40B4-BE49-F238E27FC236}">
                  <a16:creationId xmlns:a16="http://schemas.microsoft.com/office/drawing/2014/main" id="{324F44A4-7E9B-A2B3-AE9D-403FBBF685BB}"/>
                </a:ext>
              </a:extLst>
            </p:cNvPr>
            <p:cNvSpPr/>
            <p:nvPr/>
          </p:nvSpPr>
          <p:spPr>
            <a:xfrm>
              <a:off x="1143327" y="2263915"/>
              <a:ext cx="3227327" cy="692498"/>
            </a:xfrm>
            <a:prstGeom prst="rect">
              <a:avLst/>
            </a:prstGeom>
            <a:grpFill/>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r>
                <a:rPr kumimoji="0" lang="nl-NL" sz="2400" b="1" i="0" u="none" strike="noStrike" kern="0" cap="none" spc="0" normalizeH="0" baseline="0" noProof="0">
                  <a:ln>
                    <a:noFill/>
                  </a:ln>
                  <a:solidFill>
                    <a:schemeClr val="bg1"/>
                  </a:solidFill>
                  <a:effectLst/>
                  <a:uLnTx/>
                  <a:uFillTx/>
                  <a:latin typeface="UTM Avo" panose="02040603050506020204" pitchFamily="18"/>
                </a:rPr>
                <a:t>. </a:t>
              </a: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Luyện viết</a:t>
              </a: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pic>
        <p:nvPicPr>
          <p:cNvPr id="17" name="Picture 3">
            <a:extLst>
              <a:ext uri="{FF2B5EF4-FFF2-40B4-BE49-F238E27FC236}">
                <a16:creationId xmlns:a16="http://schemas.microsoft.com/office/drawing/2014/main" id="{C26866A2-9C7C-2FAD-FC06-DDA57237C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3167" y="-943335"/>
            <a:ext cx="7602271" cy="76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a16="http://schemas.microsoft.com/office/drawing/2014/main" id="{718A959F-BEBA-B62D-787C-5D78CDCA4011}"/>
              </a:ext>
            </a:extLst>
          </p:cNvPr>
          <p:cNvGrpSpPr/>
          <p:nvPr/>
        </p:nvGrpSpPr>
        <p:grpSpPr>
          <a:xfrm>
            <a:off x="322327" y="2613172"/>
            <a:ext cx="3761577" cy="2130632"/>
            <a:chOff x="591789" y="1943101"/>
            <a:chExt cx="4414957" cy="3195947"/>
          </a:xfrm>
        </p:grpSpPr>
        <p:sp>
          <p:nvSpPr>
            <p:cNvPr id="19" name="Snip Single Corner Rectangle 18">
              <a:extLst>
                <a:ext uri="{FF2B5EF4-FFF2-40B4-BE49-F238E27FC236}">
                  <a16:creationId xmlns:a16="http://schemas.microsoft.com/office/drawing/2014/main" id="{82695822-AB13-FD72-8A10-8B5DAE3EA179}"/>
                </a:ext>
              </a:extLst>
            </p:cNvPr>
            <p:cNvSpPr/>
            <p:nvPr/>
          </p:nvSpPr>
          <p:spPr>
            <a:xfrm>
              <a:off x="591789" y="1943101"/>
              <a:ext cx="4414957" cy="3195947"/>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20" name="Rectangle 19">
              <a:extLst>
                <a:ext uri="{FF2B5EF4-FFF2-40B4-BE49-F238E27FC236}">
                  <a16:creationId xmlns:a16="http://schemas.microsoft.com/office/drawing/2014/main" id="{56FE0E25-7861-325B-760A-8C6E44C6CD03}"/>
                </a:ext>
              </a:extLst>
            </p:cNvPr>
            <p:cNvSpPr/>
            <p:nvPr/>
          </p:nvSpPr>
          <p:spPr>
            <a:xfrm>
              <a:off x="707182" y="2031742"/>
              <a:ext cx="4026867" cy="2513764"/>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rPr>
                <a:t>a) Viết đoạn văn về một ngày tết hoặc lễ hội ở địa phương em.</a:t>
              </a: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grpSp>
      <p:pic>
        <p:nvPicPr>
          <p:cNvPr id="21" name="Picture 6">
            <a:extLst>
              <a:ext uri="{FF2B5EF4-FFF2-40B4-BE49-F238E27FC236}">
                <a16:creationId xmlns:a16="http://schemas.microsoft.com/office/drawing/2014/main" id="{597E561C-91E5-262D-C238-3EBF3C9B5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611" y="4022530"/>
            <a:ext cx="3252691" cy="225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7BAF261-7C4E-6C1C-C122-FC7A418D8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565" y="4022529"/>
            <a:ext cx="3135158" cy="2252433"/>
          </a:xfrm>
          <a:prstGeom prst="rect">
            <a:avLst/>
          </a:prstGeom>
        </p:spPr>
      </p:pic>
      <p:sp>
        <p:nvSpPr>
          <p:cNvPr id="23" name="TextBox 22">
            <a:extLst>
              <a:ext uri="{FF2B5EF4-FFF2-40B4-BE49-F238E27FC236}">
                <a16:creationId xmlns:a16="http://schemas.microsoft.com/office/drawing/2014/main" id="{ECDF1826-F98C-30C9-0995-32CBD66FDAA3}"/>
              </a:ext>
            </a:extLst>
          </p:cNvPr>
          <p:cNvSpPr txBox="1"/>
          <p:nvPr/>
        </p:nvSpPr>
        <p:spPr>
          <a:xfrm>
            <a:off x="5188868" y="6346956"/>
            <a:ext cx="2698175" cy="400110"/>
          </a:xfrm>
          <a:prstGeom prst="rect">
            <a:avLst/>
          </a:prstGeom>
          <a:noFill/>
        </p:spPr>
        <p:txBody>
          <a:bodyPr wrap="none" rtlCol="0">
            <a:spAutoFit/>
          </a:bodyPr>
          <a:lstStyle/>
          <a:p>
            <a:pPr defTabSz="609630"/>
            <a:r>
              <a:rPr lang="en-US" sz="2000" dirty="0" err="1">
                <a:solidFill>
                  <a:schemeClr val="bg1"/>
                </a:solidFill>
                <a:latin typeface="UTM Avo" panose="02040603050506020204" pitchFamily="18"/>
                <a:cs typeface="Arial" pitchFamily="34" charset="0"/>
              </a:rPr>
              <a:t>Lễ</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hội</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ở</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Tây</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Nguyên</a:t>
            </a:r>
            <a:endParaRPr lang="en-US" sz="2000" dirty="0">
              <a:solidFill>
                <a:schemeClr val="bg1"/>
              </a:solidFill>
              <a:latin typeface="UTM Avo" panose="02040603050506020204" pitchFamily="18"/>
              <a:cs typeface="Arial" pitchFamily="34" charset="0"/>
            </a:endParaRPr>
          </a:p>
        </p:txBody>
      </p:sp>
      <p:sp>
        <p:nvSpPr>
          <p:cNvPr id="24" name="TextBox 23">
            <a:extLst>
              <a:ext uri="{FF2B5EF4-FFF2-40B4-BE49-F238E27FC236}">
                <a16:creationId xmlns:a16="http://schemas.microsoft.com/office/drawing/2014/main" id="{1C83BDDB-2354-1A71-D263-331BA06B2C56}"/>
              </a:ext>
            </a:extLst>
          </p:cNvPr>
          <p:cNvSpPr txBox="1"/>
          <p:nvPr/>
        </p:nvSpPr>
        <p:spPr>
          <a:xfrm>
            <a:off x="8585914" y="6346956"/>
            <a:ext cx="2850460" cy="400110"/>
          </a:xfrm>
          <a:prstGeom prst="rect">
            <a:avLst/>
          </a:prstGeom>
          <a:noFill/>
        </p:spPr>
        <p:txBody>
          <a:bodyPr wrap="none" rtlCol="0">
            <a:spAutoFit/>
          </a:bodyPr>
          <a:lstStyle/>
          <a:p>
            <a:pPr defTabSz="609630"/>
            <a:r>
              <a:rPr lang="en-US" sz="2000" dirty="0" err="1">
                <a:solidFill>
                  <a:schemeClr val="bg1"/>
                </a:solidFill>
                <a:latin typeface="UTM Avo" panose="02040603050506020204" pitchFamily="18"/>
                <a:cs typeface="Arial" pitchFamily="34" charset="0"/>
              </a:rPr>
              <a:t>Tết</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của</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người</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Mường</a:t>
            </a:r>
            <a:endParaRPr lang="en-US" sz="2000" dirty="0">
              <a:solidFill>
                <a:schemeClr val="bg1"/>
              </a:solidFill>
              <a:latin typeface="UTM Avo" panose="02040603050506020204" pitchFamily="18"/>
              <a:cs typeface="Arial" pitchFamily="34" charset="0"/>
            </a:endParaRPr>
          </a:p>
        </p:txBody>
      </p:sp>
      <p:pic>
        <p:nvPicPr>
          <p:cNvPr id="25" name="Picture 4">
            <a:extLst>
              <a:ext uri="{FF2B5EF4-FFF2-40B4-BE49-F238E27FC236}">
                <a16:creationId xmlns:a16="http://schemas.microsoft.com/office/drawing/2014/main" id="{1557B038-2B2D-ED5A-200D-12BC72A6C7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1575" y="4451504"/>
            <a:ext cx="2320585" cy="2406496"/>
          </a:xfrm>
          <a:prstGeom prst="rect">
            <a:avLst/>
          </a:prstGeom>
        </p:spPr>
      </p:pic>
    </p:spTree>
    <p:extLst>
      <p:ext uri="{BB962C8B-B14F-4D97-AF65-F5344CB8AC3E}">
        <p14:creationId xmlns:p14="http://schemas.microsoft.com/office/powerpoint/2010/main" val="36425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910724-618F-74D1-8E7F-CE35B9E6C754}"/>
              </a:ext>
            </a:extLst>
          </p:cNvPr>
          <p:cNvGrpSpPr/>
          <p:nvPr/>
        </p:nvGrpSpPr>
        <p:grpSpPr>
          <a:xfrm>
            <a:off x="805130" y="1790025"/>
            <a:ext cx="2653474" cy="556815"/>
            <a:chOff x="1035064" y="2166257"/>
            <a:chExt cx="3980211" cy="990600"/>
          </a:xfrm>
          <a:solidFill>
            <a:schemeClr val="accent2">
              <a:lumMod val="40000"/>
              <a:lumOff val="60000"/>
            </a:schemeClr>
          </a:solidFill>
        </p:grpSpPr>
        <p:sp>
          <p:nvSpPr>
            <p:cNvPr id="15" name="Pentagon 14">
              <a:extLst>
                <a:ext uri="{FF2B5EF4-FFF2-40B4-BE49-F238E27FC236}">
                  <a16:creationId xmlns:a16="http://schemas.microsoft.com/office/drawing/2014/main" id="{413F5741-1107-BF31-0D81-40170A671D27}"/>
                </a:ext>
              </a:extLst>
            </p:cNvPr>
            <p:cNvSpPr/>
            <p:nvPr/>
          </p:nvSpPr>
          <p:spPr>
            <a:xfrm>
              <a:off x="1035064" y="2166257"/>
              <a:ext cx="3980211" cy="990600"/>
            </a:xfrm>
            <a:prstGeom prst="homePlate">
              <a:avLst/>
            </a:prstGeom>
            <a:grp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16" name="Rectangle 15">
              <a:extLst>
                <a:ext uri="{FF2B5EF4-FFF2-40B4-BE49-F238E27FC236}">
                  <a16:creationId xmlns:a16="http://schemas.microsoft.com/office/drawing/2014/main" id="{324F44A4-7E9B-A2B3-AE9D-403FBBF685BB}"/>
                </a:ext>
              </a:extLst>
            </p:cNvPr>
            <p:cNvSpPr/>
            <p:nvPr/>
          </p:nvSpPr>
          <p:spPr>
            <a:xfrm>
              <a:off x="1143327" y="2263915"/>
              <a:ext cx="3227327" cy="692498"/>
            </a:xfrm>
            <a:prstGeom prst="rect">
              <a:avLst/>
            </a:prstGeom>
            <a:grpFill/>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r>
                <a:rPr kumimoji="0" lang="nl-NL" sz="2400" b="1" i="0" u="none" strike="noStrike" kern="0" cap="none" spc="0" normalizeH="0" baseline="0" noProof="0">
                  <a:ln>
                    <a:noFill/>
                  </a:ln>
                  <a:solidFill>
                    <a:schemeClr val="bg1"/>
                  </a:solidFill>
                  <a:effectLst/>
                  <a:uLnTx/>
                  <a:uFillTx/>
                  <a:latin typeface="UTM Avo" panose="02040603050506020204" pitchFamily="18"/>
                </a:rPr>
                <a:t>. </a:t>
              </a: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Luyện viết</a:t>
              </a: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pic>
        <p:nvPicPr>
          <p:cNvPr id="17" name="Picture 3">
            <a:extLst>
              <a:ext uri="{FF2B5EF4-FFF2-40B4-BE49-F238E27FC236}">
                <a16:creationId xmlns:a16="http://schemas.microsoft.com/office/drawing/2014/main" id="{C26866A2-9C7C-2FAD-FC06-DDA57237C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
          <a:stretch/>
        </p:blipFill>
        <p:spPr bwMode="auto">
          <a:xfrm>
            <a:off x="4291106" y="-1128870"/>
            <a:ext cx="7578567" cy="76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a16="http://schemas.microsoft.com/office/drawing/2014/main" id="{718A959F-BEBA-B62D-787C-5D78CDCA4011}"/>
              </a:ext>
            </a:extLst>
          </p:cNvPr>
          <p:cNvGrpSpPr/>
          <p:nvPr/>
        </p:nvGrpSpPr>
        <p:grpSpPr>
          <a:xfrm>
            <a:off x="322327" y="2613172"/>
            <a:ext cx="3761577" cy="2130632"/>
            <a:chOff x="591789" y="1943101"/>
            <a:chExt cx="4414957" cy="3195947"/>
          </a:xfrm>
        </p:grpSpPr>
        <p:sp>
          <p:nvSpPr>
            <p:cNvPr id="19" name="Snip Single Corner Rectangle 18">
              <a:extLst>
                <a:ext uri="{FF2B5EF4-FFF2-40B4-BE49-F238E27FC236}">
                  <a16:creationId xmlns:a16="http://schemas.microsoft.com/office/drawing/2014/main" id="{82695822-AB13-FD72-8A10-8B5DAE3EA179}"/>
                </a:ext>
              </a:extLst>
            </p:cNvPr>
            <p:cNvSpPr/>
            <p:nvPr/>
          </p:nvSpPr>
          <p:spPr>
            <a:xfrm>
              <a:off x="591789" y="1943101"/>
              <a:ext cx="4414957" cy="3195947"/>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20" name="Rectangle 19">
              <a:extLst>
                <a:ext uri="{FF2B5EF4-FFF2-40B4-BE49-F238E27FC236}">
                  <a16:creationId xmlns:a16="http://schemas.microsoft.com/office/drawing/2014/main" id="{56FE0E25-7861-325B-760A-8C6E44C6CD03}"/>
                </a:ext>
              </a:extLst>
            </p:cNvPr>
            <p:cNvSpPr/>
            <p:nvPr/>
          </p:nvSpPr>
          <p:spPr>
            <a:xfrm>
              <a:off x="707182" y="2031742"/>
              <a:ext cx="4016925" cy="2542042"/>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b) Viết đoạn văn về trang phục của một dân tộc mà em biết.</a:t>
              </a:r>
              <a:endParaRPr lang="en-US" sz="2400" dirty="0">
                <a:solidFill>
                  <a:schemeClr val="bg1"/>
                </a:solidFill>
                <a:latin typeface="UTM Avo" panose="02040603050506020204" pitchFamily="18"/>
              </a:endParaRPr>
            </a:p>
          </p:txBody>
        </p:sp>
      </p:grpSp>
      <p:pic>
        <p:nvPicPr>
          <p:cNvPr id="25" name="Picture 4">
            <a:extLst>
              <a:ext uri="{FF2B5EF4-FFF2-40B4-BE49-F238E27FC236}">
                <a16:creationId xmlns:a16="http://schemas.microsoft.com/office/drawing/2014/main" id="{1557B038-2B2D-ED5A-200D-12BC72A6C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1575" y="4451504"/>
            <a:ext cx="2320585" cy="2406496"/>
          </a:xfrm>
          <a:prstGeom prst="rect">
            <a:avLst/>
          </a:prstGeom>
        </p:spPr>
      </p:pic>
      <p:sp>
        <p:nvSpPr>
          <p:cNvPr id="2" name="TextBox 1">
            <a:extLst>
              <a:ext uri="{FF2B5EF4-FFF2-40B4-BE49-F238E27FC236}">
                <a16:creationId xmlns:a16="http://schemas.microsoft.com/office/drawing/2014/main" id="{1F547216-3BDF-D0CE-CA59-1AE3D433EB35}"/>
              </a:ext>
            </a:extLst>
          </p:cNvPr>
          <p:cNvSpPr txBox="1"/>
          <p:nvPr/>
        </p:nvSpPr>
        <p:spPr>
          <a:xfrm>
            <a:off x="3885587" y="6379054"/>
            <a:ext cx="4420826" cy="461665"/>
          </a:xfrm>
          <a:prstGeom prst="rect">
            <a:avLst/>
          </a:prstGeom>
          <a:noFill/>
        </p:spPr>
        <p:txBody>
          <a:bodyPr wrap="none" rtlCol="0">
            <a:spAutoFit/>
          </a:bodyPr>
          <a:lstStyle/>
          <a:p>
            <a:r>
              <a:rPr lang="en-US" sz="2400">
                <a:solidFill>
                  <a:schemeClr val="bg1"/>
                </a:solidFill>
                <a:latin typeface="UTM Avo" panose="02040603050506020204" pitchFamily="18"/>
                <a:cs typeface="Arial" pitchFamily="34" charset="0"/>
              </a:rPr>
              <a:t>Trang phục phụ nữ Vân Kiều</a:t>
            </a:r>
          </a:p>
        </p:txBody>
      </p:sp>
      <p:sp>
        <p:nvSpPr>
          <p:cNvPr id="3" name="TextBox 2">
            <a:extLst>
              <a:ext uri="{FF2B5EF4-FFF2-40B4-BE49-F238E27FC236}">
                <a16:creationId xmlns:a16="http://schemas.microsoft.com/office/drawing/2014/main" id="{E04B4AF4-2C84-505B-9B06-135B9CDD02B0}"/>
              </a:ext>
            </a:extLst>
          </p:cNvPr>
          <p:cNvSpPr txBox="1"/>
          <p:nvPr/>
        </p:nvSpPr>
        <p:spPr>
          <a:xfrm>
            <a:off x="8259577" y="6379054"/>
            <a:ext cx="3681842" cy="461665"/>
          </a:xfrm>
          <a:prstGeom prst="rect">
            <a:avLst/>
          </a:prstGeom>
          <a:noFill/>
        </p:spPr>
        <p:txBody>
          <a:bodyPr wrap="none" rtlCol="0">
            <a:spAutoFit/>
          </a:bodyPr>
          <a:lstStyle/>
          <a:p>
            <a:r>
              <a:rPr lang="en-US" sz="2400">
                <a:solidFill>
                  <a:schemeClr val="bg1"/>
                </a:solidFill>
                <a:latin typeface="UTM Avo" panose="02040603050506020204" pitchFamily="18"/>
                <a:cs typeface="Arial" pitchFamily="34" charset="0"/>
              </a:rPr>
              <a:t>Trang phục phụ nữ Thái</a:t>
            </a:r>
          </a:p>
        </p:txBody>
      </p:sp>
      <p:pic>
        <p:nvPicPr>
          <p:cNvPr id="4" name="Picture 3">
            <a:extLst>
              <a:ext uri="{FF2B5EF4-FFF2-40B4-BE49-F238E27FC236}">
                <a16:creationId xmlns:a16="http://schemas.microsoft.com/office/drawing/2014/main" id="{712EED9A-B833-9ADB-BFB0-CC1886FB9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850" y="3816659"/>
            <a:ext cx="3113796" cy="256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A8B3F77-3688-493A-5CA6-427AFBF4B5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9205" y="3816659"/>
            <a:ext cx="3242585" cy="25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5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FD9FA7C-A8DA-3CF4-B758-B8BFBF69B91D}"/>
              </a:ext>
            </a:extLst>
          </p:cNvPr>
          <p:cNvSpPr/>
          <p:nvPr/>
        </p:nvSpPr>
        <p:spPr>
          <a:xfrm>
            <a:off x="555173" y="1689295"/>
            <a:ext cx="3212274" cy="660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Quy trình thực hiện</a:t>
            </a:r>
          </a:p>
        </p:txBody>
      </p:sp>
      <p:pic>
        <p:nvPicPr>
          <p:cNvPr id="7" name="Picture 5">
            <a:extLst>
              <a:ext uri="{FF2B5EF4-FFF2-40B4-BE49-F238E27FC236}">
                <a16:creationId xmlns:a16="http://schemas.microsoft.com/office/drawing/2014/main" id="{42C4137B-2C55-7402-A038-247E96D55A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642" y="2689560"/>
            <a:ext cx="3216906" cy="3637492"/>
          </a:xfrm>
          <a:prstGeom prst="rect">
            <a:avLst/>
          </a:prstGeom>
        </p:spPr>
      </p:pic>
      <p:pic>
        <p:nvPicPr>
          <p:cNvPr id="8" name="Picture 39">
            <a:extLst>
              <a:ext uri="{FF2B5EF4-FFF2-40B4-BE49-F238E27FC236}">
                <a16:creationId xmlns:a16="http://schemas.microsoft.com/office/drawing/2014/main" id="{A93D571C-E1E5-8FD4-EBE9-E5072D0BB4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2046" y="6313785"/>
            <a:ext cx="2218045" cy="544215"/>
          </a:xfrm>
          <a:prstGeom prst="rect">
            <a:avLst/>
          </a:prstGeom>
        </p:spPr>
      </p:pic>
      <p:pic>
        <p:nvPicPr>
          <p:cNvPr id="9" name="Picture 39">
            <a:extLst>
              <a:ext uri="{FF2B5EF4-FFF2-40B4-BE49-F238E27FC236}">
                <a16:creationId xmlns:a16="http://schemas.microsoft.com/office/drawing/2014/main" id="{128C6129-3A89-EEB4-A3C4-5F0531C2F8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4503" y="6313785"/>
            <a:ext cx="2218045" cy="544215"/>
          </a:xfrm>
          <a:prstGeom prst="rect">
            <a:avLst/>
          </a:prstGeom>
        </p:spPr>
      </p:pic>
      <p:pic>
        <p:nvPicPr>
          <p:cNvPr id="10" name="Picture 2">
            <a:extLst>
              <a:ext uri="{FF2B5EF4-FFF2-40B4-BE49-F238E27FC236}">
                <a16:creationId xmlns:a16="http://schemas.microsoft.com/office/drawing/2014/main" id="{A6B4C4BB-41D3-801D-14B6-3AAC8C008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94692" y="621179"/>
            <a:ext cx="7421666" cy="742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1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2855078-31C1-57D3-6C87-8255C188C666}"/>
              </a:ext>
            </a:extLst>
          </p:cNvPr>
          <p:cNvGrpSpPr/>
          <p:nvPr/>
        </p:nvGrpSpPr>
        <p:grpSpPr>
          <a:xfrm>
            <a:off x="403477" y="1691797"/>
            <a:ext cx="7232116" cy="660400"/>
            <a:chOff x="1035063" y="2166257"/>
            <a:chExt cx="9976831" cy="990600"/>
          </a:xfrm>
        </p:grpSpPr>
        <p:sp>
          <p:nvSpPr>
            <p:cNvPr id="28" name="Pentagon 27">
              <a:extLst>
                <a:ext uri="{FF2B5EF4-FFF2-40B4-BE49-F238E27FC236}">
                  <a16:creationId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30" name="Snip Single Corner Rectangle 29">
            <a:extLst>
              <a:ext uri="{FF2B5EF4-FFF2-40B4-BE49-F238E27FC236}">
                <a16:creationId xmlns:a16="http://schemas.microsoft.com/office/drawing/2014/main" id="{A8C4C03A-2C47-41FF-A585-4E7342F1DDE4}"/>
              </a:ext>
            </a:extLst>
          </p:cNvPr>
          <p:cNvSpPr/>
          <p:nvPr/>
        </p:nvSpPr>
        <p:spPr>
          <a:xfrm>
            <a:off x="371861" y="2585189"/>
            <a:ext cx="3292103" cy="678543"/>
          </a:xfrm>
          <a:prstGeom prst="snip1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a:ln>
                  <a:noFill/>
                </a:ln>
                <a:solidFill>
                  <a:schemeClr val="bg1"/>
                </a:solidFill>
                <a:effectLst/>
                <a:uLnTx/>
                <a:uFillTx/>
                <a:latin typeface="UTM Avo" panose="02040603050506020204" pitchFamily="18"/>
                <a:cs typeface="Arial" pitchFamily="34" charset="0"/>
              </a:rPr>
              <a:t>Tiêu chí đánh giá</a:t>
            </a:r>
          </a:p>
        </p:txBody>
      </p:sp>
      <p:pic>
        <p:nvPicPr>
          <p:cNvPr id="31" name="Picture 7">
            <a:extLst>
              <a:ext uri="{FF2B5EF4-FFF2-40B4-BE49-F238E27FC236}">
                <a16:creationId xmlns:a16="http://schemas.microsoft.com/office/drawing/2014/main" id="{AEE86E49-861F-7988-F17B-4E8BD575CC27}"/>
              </a:ext>
            </a:extLst>
          </p:cNvPr>
          <p:cNvPicPr>
            <a:picLocks noChangeAspect="1"/>
          </p:cNvPicPr>
          <p:nvPr/>
        </p:nvPicPr>
        <p:blipFill>
          <a:blip r:embed="rId3"/>
          <a:srcRect/>
          <a:stretch>
            <a:fillRect/>
          </a:stretch>
        </p:blipFill>
        <p:spPr>
          <a:xfrm>
            <a:off x="6934821" y="2366070"/>
            <a:ext cx="4686514" cy="4614264"/>
          </a:xfrm>
          <a:prstGeom prst="rect">
            <a:avLst/>
          </a:prstGeom>
          <a:ln>
            <a:noFill/>
          </a:ln>
          <a:effectLst>
            <a:softEdge rad="112500"/>
          </a:effectLst>
        </p:spPr>
      </p:pic>
      <p:grpSp>
        <p:nvGrpSpPr>
          <p:cNvPr id="32" name="Group 31">
            <a:extLst>
              <a:ext uri="{FF2B5EF4-FFF2-40B4-BE49-F238E27FC236}">
                <a16:creationId xmlns:a16="http://schemas.microsoft.com/office/drawing/2014/main" id="{258A61B2-7191-C0AF-A84F-E16A4C74A8DF}"/>
              </a:ext>
            </a:extLst>
          </p:cNvPr>
          <p:cNvGrpSpPr/>
          <p:nvPr/>
        </p:nvGrpSpPr>
        <p:grpSpPr>
          <a:xfrm>
            <a:off x="715705" y="3467908"/>
            <a:ext cx="2595295" cy="1419423"/>
            <a:chOff x="838200" y="3395365"/>
            <a:chExt cx="3892943" cy="2507391"/>
          </a:xfrm>
        </p:grpSpPr>
        <p:grpSp>
          <p:nvGrpSpPr>
            <p:cNvPr id="33" name="Group 32">
              <a:extLst>
                <a:ext uri="{FF2B5EF4-FFF2-40B4-BE49-F238E27FC236}">
                  <a16:creationId xmlns:a16="http://schemas.microsoft.com/office/drawing/2014/main" id="{ED483DDC-E93E-5848-3D2F-7F4DA16BDEC2}"/>
                </a:ext>
              </a:extLst>
            </p:cNvPr>
            <p:cNvGrpSpPr/>
            <p:nvPr/>
          </p:nvGrpSpPr>
          <p:grpSpPr>
            <a:xfrm>
              <a:off x="838200" y="3395365"/>
              <a:ext cx="3811072" cy="2129135"/>
              <a:chOff x="838200" y="3395365"/>
              <a:chExt cx="3811072" cy="2129135"/>
            </a:xfrm>
          </p:grpSpPr>
          <p:pic>
            <p:nvPicPr>
              <p:cNvPr id="35" name="Picture 16">
                <a:extLst>
                  <a:ext uri="{FF2B5EF4-FFF2-40B4-BE49-F238E27FC236}">
                    <a16:creationId xmlns:a16="http://schemas.microsoft.com/office/drawing/2014/main" id="{07CDB811-3333-F62F-C274-4B81103B6B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3395365"/>
                <a:ext cx="3657600" cy="2129135"/>
              </a:xfrm>
              <a:prstGeom prst="rect">
                <a:avLst/>
              </a:prstGeom>
            </p:spPr>
          </p:pic>
          <p:sp>
            <p:nvSpPr>
              <p:cNvPr id="36" name="TextBox 35">
                <a:extLst>
                  <a:ext uri="{FF2B5EF4-FFF2-40B4-BE49-F238E27FC236}">
                    <a16:creationId xmlns:a16="http://schemas.microsoft.com/office/drawing/2014/main" id="{380EE69A-7E96-14F2-A57C-52477DC14101}"/>
                  </a:ext>
                </a:extLst>
              </p:cNvPr>
              <p:cNvSpPr txBox="1"/>
              <p:nvPr/>
            </p:nvSpPr>
            <p:spPr>
              <a:xfrm>
                <a:off x="1508507" y="3989769"/>
                <a:ext cx="3140765" cy="754149"/>
              </a:xfrm>
              <a:prstGeom prst="rect">
                <a:avLst/>
              </a:prstGeom>
              <a:noFill/>
            </p:spPr>
            <p:txBody>
              <a:bodyPr wrap="none" rtlCol="0">
                <a:spAutoFit/>
              </a:bodyPr>
              <a:lstStyle/>
              <a:p>
                <a:pPr defTabSz="609630"/>
                <a:r>
                  <a:rPr lang="en-US" sz="2667">
                    <a:solidFill>
                      <a:schemeClr val="bg1"/>
                    </a:solidFill>
                    <a:latin typeface="UTM Avo" panose="02040603050506020204" pitchFamily="18"/>
                    <a:cs typeface="Arial" pitchFamily="34" charset="0"/>
                  </a:rPr>
                  <a:t>Bài viết hay</a:t>
                </a:r>
              </a:p>
            </p:txBody>
          </p:sp>
        </p:grpSp>
        <p:pic>
          <p:nvPicPr>
            <p:cNvPr id="34" name="Picture 8">
              <a:extLst>
                <a:ext uri="{FF2B5EF4-FFF2-40B4-BE49-F238E27FC236}">
                  <a16:creationId xmlns:a16="http://schemas.microsoft.com/office/drawing/2014/main" id="{57904B49-AF17-CAA6-E78D-D0FF3B21D8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3502" y="4727506"/>
              <a:ext cx="1087641" cy="1175250"/>
            </a:xfrm>
            <a:prstGeom prst="rect">
              <a:avLst/>
            </a:prstGeom>
          </p:spPr>
        </p:pic>
      </p:grpSp>
      <p:grpSp>
        <p:nvGrpSpPr>
          <p:cNvPr id="37" name="Group 36">
            <a:extLst>
              <a:ext uri="{FF2B5EF4-FFF2-40B4-BE49-F238E27FC236}">
                <a16:creationId xmlns:a16="http://schemas.microsoft.com/office/drawing/2014/main" id="{AD80A730-ADDB-D5C3-2782-D0E3EB34186A}"/>
              </a:ext>
            </a:extLst>
          </p:cNvPr>
          <p:cNvGrpSpPr/>
          <p:nvPr/>
        </p:nvGrpSpPr>
        <p:grpSpPr>
          <a:xfrm>
            <a:off x="3357304" y="3467908"/>
            <a:ext cx="3357826" cy="1381483"/>
            <a:chOff x="4800600" y="3395365"/>
            <a:chExt cx="5036739" cy="2507391"/>
          </a:xfrm>
        </p:grpSpPr>
        <p:grpSp>
          <p:nvGrpSpPr>
            <p:cNvPr id="38" name="Group 37">
              <a:extLst>
                <a:ext uri="{FF2B5EF4-FFF2-40B4-BE49-F238E27FC236}">
                  <a16:creationId xmlns:a16="http://schemas.microsoft.com/office/drawing/2014/main" id="{B181D382-6940-8B9B-EC68-247C15A3C26F}"/>
                </a:ext>
              </a:extLst>
            </p:cNvPr>
            <p:cNvGrpSpPr/>
            <p:nvPr/>
          </p:nvGrpSpPr>
          <p:grpSpPr>
            <a:xfrm>
              <a:off x="4800600" y="3395365"/>
              <a:ext cx="4707212" cy="2129135"/>
              <a:chOff x="4800600" y="3395365"/>
              <a:chExt cx="4707212" cy="2129135"/>
            </a:xfrm>
          </p:grpSpPr>
          <p:pic>
            <p:nvPicPr>
              <p:cNvPr id="40" name="Picture 16">
                <a:extLst>
                  <a:ext uri="{FF2B5EF4-FFF2-40B4-BE49-F238E27FC236}">
                    <a16:creationId xmlns:a16="http://schemas.microsoft.com/office/drawing/2014/main" id="{F909EF30-C3AE-4D45-BC71-6BBE0E4896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00600" y="3395365"/>
                <a:ext cx="4648200" cy="2129135"/>
              </a:xfrm>
              <a:prstGeom prst="rect">
                <a:avLst/>
              </a:prstGeom>
            </p:spPr>
          </p:pic>
          <p:sp>
            <p:nvSpPr>
              <p:cNvPr id="41" name="TextBox 40">
                <a:extLst>
                  <a:ext uri="{FF2B5EF4-FFF2-40B4-BE49-F238E27FC236}">
                    <a16:creationId xmlns:a16="http://schemas.microsoft.com/office/drawing/2014/main" id="{3955D9B0-1B8C-EDB1-70C4-B555240DED01}"/>
                  </a:ext>
                </a:extLst>
              </p:cNvPr>
              <p:cNvSpPr txBox="1"/>
              <p:nvPr/>
            </p:nvSpPr>
            <p:spPr>
              <a:xfrm>
                <a:off x="5847098" y="3949750"/>
                <a:ext cx="3660714" cy="754149"/>
              </a:xfrm>
              <a:prstGeom prst="rect">
                <a:avLst/>
              </a:prstGeom>
              <a:noFill/>
            </p:spPr>
            <p:txBody>
              <a:bodyPr wrap="none" rtlCol="0">
                <a:spAutoFit/>
              </a:bodyPr>
              <a:lstStyle/>
              <a:p>
                <a:pPr defTabSz="609630"/>
                <a:r>
                  <a:rPr lang="en-US" sz="2667">
                    <a:solidFill>
                      <a:schemeClr val="bg1"/>
                    </a:solidFill>
                    <a:latin typeface="UTM Avo" panose="02040603050506020204" pitchFamily="18"/>
                    <a:cs typeface="Arial" pitchFamily="34" charset="0"/>
                  </a:rPr>
                  <a:t>Trình bày đẹp</a:t>
                </a:r>
              </a:p>
            </p:txBody>
          </p:sp>
        </p:grpSp>
        <p:pic>
          <p:nvPicPr>
            <p:cNvPr id="39" name="Picture 8">
              <a:extLst>
                <a:ext uri="{FF2B5EF4-FFF2-40B4-BE49-F238E27FC236}">
                  <a16:creationId xmlns:a16="http://schemas.microsoft.com/office/drawing/2014/main" id="{B6829A1C-9667-FAB2-30A0-E295058DD4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49698" y="4727506"/>
              <a:ext cx="1087641" cy="1175250"/>
            </a:xfrm>
            <a:prstGeom prst="rect">
              <a:avLst/>
            </a:prstGeom>
          </p:spPr>
        </p:pic>
      </p:grpSp>
      <p:grpSp>
        <p:nvGrpSpPr>
          <p:cNvPr id="42" name="Group 41">
            <a:extLst>
              <a:ext uri="{FF2B5EF4-FFF2-40B4-BE49-F238E27FC236}">
                <a16:creationId xmlns:a16="http://schemas.microsoft.com/office/drawing/2014/main" id="{EE74ED93-073F-3759-2007-703C07BA61CF}"/>
              </a:ext>
            </a:extLst>
          </p:cNvPr>
          <p:cNvGrpSpPr/>
          <p:nvPr/>
        </p:nvGrpSpPr>
        <p:grpSpPr>
          <a:xfrm>
            <a:off x="1538242" y="5058614"/>
            <a:ext cx="4190512" cy="1722855"/>
            <a:chOff x="1770923" y="6154868"/>
            <a:chExt cx="6285770" cy="2907082"/>
          </a:xfrm>
        </p:grpSpPr>
        <p:grpSp>
          <p:nvGrpSpPr>
            <p:cNvPr id="43" name="Group 42">
              <a:extLst>
                <a:ext uri="{FF2B5EF4-FFF2-40B4-BE49-F238E27FC236}">
                  <a16:creationId xmlns:a16="http://schemas.microsoft.com/office/drawing/2014/main" id="{D86FA08E-CD5C-5237-310E-794C5F4042E8}"/>
                </a:ext>
              </a:extLst>
            </p:cNvPr>
            <p:cNvGrpSpPr/>
            <p:nvPr/>
          </p:nvGrpSpPr>
          <p:grpSpPr>
            <a:xfrm>
              <a:off x="1770923" y="6154868"/>
              <a:ext cx="6034149" cy="2705100"/>
              <a:chOff x="1770923" y="6154868"/>
              <a:chExt cx="6034149" cy="2705100"/>
            </a:xfrm>
          </p:grpSpPr>
          <p:pic>
            <p:nvPicPr>
              <p:cNvPr id="45" name="Picture 16">
                <a:extLst>
                  <a:ext uri="{FF2B5EF4-FFF2-40B4-BE49-F238E27FC236}">
                    <a16:creationId xmlns:a16="http://schemas.microsoft.com/office/drawing/2014/main" id="{0B95202E-FEEF-F2C7-23AB-12D9AF888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0923" y="6154868"/>
                <a:ext cx="6034149" cy="2705100"/>
              </a:xfrm>
              <a:prstGeom prst="rect">
                <a:avLst/>
              </a:prstGeom>
            </p:spPr>
          </p:pic>
          <p:sp>
            <p:nvSpPr>
              <p:cNvPr id="46" name="Rectangle 45">
                <a:extLst>
                  <a:ext uri="{FF2B5EF4-FFF2-40B4-BE49-F238E27FC236}">
                    <a16:creationId xmlns:a16="http://schemas.microsoft.com/office/drawing/2014/main" id="{95D4FD23-97D7-F9B6-A7C5-D95E926EE681}"/>
                  </a:ext>
                </a:extLst>
              </p:cNvPr>
              <p:cNvSpPr/>
              <p:nvPr/>
            </p:nvSpPr>
            <p:spPr>
              <a:xfrm>
                <a:off x="2514235" y="6362476"/>
                <a:ext cx="4851913" cy="2086521"/>
              </a:xfrm>
              <a:prstGeom prst="rect">
                <a:avLst/>
              </a:prstGeom>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lang="en-US" sz="2667" kern="0">
                    <a:solidFill>
                      <a:schemeClr val="bg1"/>
                    </a:solidFill>
                    <a:latin typeface="UTM Avo" panose="02040603050506020204" pitchFamily="18"/>
                  </a:rPr>
                  <a:t>Bài viết</a:t>
                </a:r>
                <a:r>
                  <a:rPr kumimoji="0" lang="vi-VN" sz="2667" b="0" i="0" u="none" strike="noStrike" kern="0" cap="none" spc="0" normalizeH="0" baseline="0" noProof="0">
                    <a:ln>
                      <a:noFill/>
                    </a:ln>
                    <a:solidFill>
                      <a:schemeClr val="bg1"/>
                    </a:solidFill>
                    <a:effectLst/>
                    <a:uLnTx/>
                    <a:uFillTx/>
                    <a:latin typeface="UTM Avo" panose="02040603050506020204" pitchFamily="18"/>
                  </a:rPr>
                  <a:t> trình bày rõ ràng, hấp dẫn</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pic>
          <p:nvPicPr>
            <p:cNvPr id="44" name="Picture 8">
              <a:extLst>
                <a:ext uri="{FF2B5EF4-FFF2-40B4-BE49-F238E27FC236}">
                  <a16:creationId xmlns:a16="http://schemas.microsoft.com/office/drawing/2014/main" id="{E1F852EC-E5F8-77A9-895F-F92F931617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69052" y="7886700"/>
              <a:ext cx="1087641" cy="1175250"/>
            </a:xfrm>
            <a:prstGeom prst="rect">
              <a:avLst/>
            </a:prstGeom>
          </p:spPr>
        </p:pic>
      </p:grpSp>
    </p:spTree>
    <p:extLst>
      <p:ext uri="{BB962C8B-B14F-4D97-AF65-F5344CB8AC3E}">
        <p14:creationId xmlns:p14="http://schemas.microsoft.com/office/powerpoint/2010/main" val="18735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510</Words>
  <Application>Microsoft Office PowerPoint</Application>
  <PresentationFormat>Widescreen</PresentationFormat>
  <Paragraphs>45</Paragraphs>
  <Slides>16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Calibri Light</vt:lpstr>
      <vt:lpstr>Arial</vt:lpstr>
      <vt:lpstr>Calibri</vt:lpstr>
      <vt:lpstr>UTM Avo</vt:lpstr>
      <vt:lpstr>Office Theme</vt:lpstr>
      <vt:lpstr>2_Office Theme</vt:lpstr>
      <vt:lpstr>1_Office Theme</vt:lpstr>
      <vt:lpstr>Tuần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Ziczac</cp:lastModifiedBy>
  <cp:revision>15</cp:revision>
  <dcterms:created xsi:type="dcterms:W3CDTF">2023-10-19T01:39:18Z</dcterms:created>
  <dcterms:modified xsi:type="dcterms:W3CDTF">2023-12-19T03:25:41Z</dcterms:modified>
</cp:coreProperties>
</file>