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3" r:id="rId2"/>
  </p:sldMasterIdLst>
  <p:notesMasterIdLst>
    <p:notesMasterId r:id="rId16"/>
  </p:notesMasterIdLst>
  <p:sldIdLst>
    <p:sldId id="256" r:id="rId3"/>
    <p:sldId id="257" r:id="rId4"/>
    <p:sldId id="270" r:id="rId5"/>
    <p:sldId id="259" r:id="rId6"/>
    <p:sldId id="271" r:id="rId7"/>
    <p:sldId id="261" r:id="rId8"/>
    <p:sldId id="272" r:id="rId9"/>
    <p:sldId id="311" r:id="rId10"/>
    <p:sldId id="312" r:id="rId11"/>
    <p:sldId id="260" r:id="rId12"/>
    <p:sldId id="292" r:id="rId13"/>
    <p:sldId id="267" r:id="rId14"/>
    <p:sldId id="313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g14231f69b35_1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8" name="Google Shape;668;g14231f69b35_1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1003d90df7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6" name="Google Shape;636;g1003d90df7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1185c551acd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4" name="Google Shape;654;g1185c551acd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74883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1185c551acd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4" name="Google Shape;654;g1185c551acd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2366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0"/>
            <a:ext cx="1219193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24"/>
          <p:cNvSpPr txBox="1">
            <a:spLocks noGrp="1"/>
          </p:cNvSpPr>
          <p:nvPr>
            <p:ph type="subTitle" idx="1"/>
          </p:nvPr>
        </p:nvSpPr>
        <p:spPr>
          <a:xfrm>
            <a:off x="1505541" y="3186399"/>
            <a:ext cx="4084000" cy="18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24"/>
          <p:cNvSpPr txBox="1">
            <a:spLocks noGrp="1"/>
          </p:cNvSpPr>
          <p:nvPr>
            <p:ph type="subTitle" idx="2"/>
          </p:nvPr>
        </p:nvSpPr>
        <p:spPr>
          <a:xfrm>
            <a:off x="6602441" y="3186400"/>
            <a:ext cx="4084000" cy="18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24"/>
          <p:cNvSpPr txBox="1">
            <a:spLocks noGrp="1"/>
          </p:cNvSpPr>
          <p:nvPr>
            <p:ph type="subTitle" idx="3"/>
          </p:nvPr>
        </p:nvSpPr>
        <p:spPr>
          <a:xfrm>
            <a:off x="6602333" y="2712133"/>
            <a:ext cx="4084000" cy="6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667" b="1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24"/>
          <p:cNvSpPr txBox="1">
            <a:spLocks noGrp="1"/>
          </p:cNvSpPr>
          <p:nvPr>
            <p:ph type="subTitle" idx="4"/>
          </p:nvPr>
        </p:nvSpPr>
        <p:spPr>
          <a:xfrm>
            <a:off x="1505533" y="2712133"/>
            <a:ext cx="4084000" cy="6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667" b="1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2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341" name="Google Shape;341;p24"/>
          <p:cNvGrpSpPr/>
          <p:nvPr/>
        </p:nvGrpSpPr>
        <p:grpSpPr>
          <a:xfrm>
            <a:off x="4983052" y="6109005"/>
            <a:ext cx="2399912" cy="644705"/>
            <a:chOff x="3737289" y="4581753"/>
            <a:chExt cx="1799934" cy="483529"/>
          </a:xfrm>
        </p:grpSpPr>
        <p:pic>
          <p:nvPicPr>
            <p:cNvPr id="342" name="Google Shape;342;p2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737289" y="4724328"/>
              <a:ext cx="340958" cy="3409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3" name="Google Shape;343;p2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134063" y="4581753"/>
              <a:ext cx="403160" cy="40315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4" name="Google Shape;344;p24"/>
          <p:cNvGrpSpPr/>
          <p:nvPr/>
        </p:nvGrpSpPr>
        <p:grpSpPr>
          <a:xfrm>
            <a:off x="160336" y="1987788"/>
            <a:ext cx="799664" cy="4121211"/>
            <a:chOff x="120252" y="1490841"/>
            <a:chExt cx="599748" cy="3090908"/>
          </a:xfrm>
        </p:grpSpPr>
        <p:pic>
          <p:nvPicPr>
            <p:cNvPr id="345" name="Google Shape;345;p2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20252" y="1490841"/>
              <a:ext cx="416982" cy="4169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6" name="Google Shape;346;p2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65125" y="2009253"/>
              <a:ext cx="491949" cy="4919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7" name="Google Shape;347;p24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65121" y="3310333"/>
              <a:ext cx="327234" cy="4106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8" name="Google Shape;348;p24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82775" y="3876000"/>
              <a:ext cx="537225" cy="7057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9" name="Google Shape;349;p24"/>
          <p:cNvGrpSpPr/>
          <p:nvPr/>
        </p:nvGrpSpPr>
        <p:grpSpPr>
          <a:xfrm>
            <a:off x="11346084" y="1314138"/>
            <a:ext cx="817448" cy="3894839"/>
            <a:chOff x="8509563" y="985603"/>
            <a:chExt cx="613086" cy="2921129"/>
          </a:xfrm>
        </p:grpSpPr>
        <p:pic>
          <p:nvPicPr>
            <p:cNvPr id="350" name="Google Shape;350;p24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8624713" y="3533527"/>
              <a:ext cx="373211" cy="3732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1" name="Google Shape;351;p24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8509563" y="985603"/>
              <a:ext cx="463398" cy="4633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2" name="Google Shape;352;p24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8659251" y="2756703"/>
              <a:ext cx="463398" cy="4633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3" name="Google Shape;353;p24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8512810" y="1794134"/>
              <a:ext cx="456904" cy="649132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054585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0"/>
            <a:ext cx="1219193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9"/>
          <p:cNvSpPr txBox="1">
            <a:spLocks noGrp="1"/>
          </p:cNvSpPr>
          <p:nvPr>
            <p:ph type="title"/>
          </p:nvPr>
        </p:nvSpPr>
        <p:spPr>
          <a:xfrm>
            <a:off x="1903900" y="3816267"/>
            <a:ext cx="8384400" cy="11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23" name="Google Shape;123;p9"/>
          <p:cNvSpPr txBox="1">
            <a:spLocks noGrp="1"/>
          </p:cNvSpPr>
          <p:nvPr>
            <p:ph type="subTitle" idx="1"/>
          </p:nvPr>
        </p:nvSpPr>
        <p:spPr>
          <a:xfrm>
            <a:off x="1903732" y="4886001"/>
            <a:ext cx="8384400" cy="12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4" name="Google Shape;124;p9"/>
          <p:cNvGrpSpPr/>
          <p:nvPr/>
        </p:nvGrpSpPr>
        <p:grpSpPr>
          <a:xfrm>
            <a:off x="221835" y="1911655"/>
            <a:ext cx="11889879" cy="2974340"/>
            <a:chOff x="166376" y="1433741"/>
            <a:chExt cx="8917409" cy="2230755"/>
          </a:xfrm>
        </p:grpSpPr>
        <p:pic>
          <p:nvPicPr>
            <p:cNvPr id="125" name="Google Shape;125;p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423988" y="2627427"/>
              <a:ext cx="373211" cy="3732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" name="Google Shape;126;p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27589" y="1784653"/>
              <a:ext cx="340958" cy="3409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7" name="Google Shape;127;p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666802" y="1433741"/>
              <a:ext cx="416982" cy="4169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8" name="Google Shape;128;p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66376" y="3201103"/>
              <a:ext cx="463398" cy="463393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479684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0"/>
            <a:ext cx="1219193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3"/>
          <p:cNvSpPr txBox="1">
            <a:spLocks noGrp="1"/>
          </p:cNvSpPr>
          <p:nvPr>
            <p:ph type="title" hasCustomPrompt="1"/>
          </p:nvPr>
        </p:nvSpPr>
        <p:spPr>
          <a:xfrm>
            <a:off x="6731400" y="872533"/>
            <a:ext cx="3187600" cy="35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21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 rot="237">
            <a:off x="5418400" y="5211384"/>
            <a:ext cx="5813600" cy="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 idx="2"/>
          </p:nvPr>
        </p:nvSpPr>
        <p:spPr>
          <a:xfrm>
            <a:off x="5418000" y="4088767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grpSp>
        <p:nvGrpSpPr>
          <p:cNvPr id="31" name="Google Shape;31;p3"/>
          <p:cNvGrpSpPr/>
          <p:nvPr/>
        </p:nvGrpSpPr>
        <p:grpSpPr>
          <a:xfrm>
            <a:off x="304651" y="299820"/>
            <a:ext cx="11703148" cy="3703413"/>
            <a:chOff x="228488" y="224865"/>
            <a:chExt cx="8777361" cy="2777560"/>
          </a:xfrm>
        </p:grpSpPr>
        <p:pic>
          <p:nvPicPr>
            <p:cNvPr id="32" name="Google Shape;32;p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28488" y="502814"/>
              <a:ext cx="373211" cy="3732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Google Shape;33;p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872089" y="224866"/>
              <a:ext cx="340958" cy="3409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Google Shape;34;p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345851" y="224865"/>
              <a:ext cx="403160" cy="4031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Google Shape;35;p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03027" y="1656429"/>
              <a:ext cx="416982" cy="4169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Google Shape;36;p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7613551" y="274353"/>
              <a:ext cx="463398" cy="4633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Google Shape;37;p3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8542451" y="1296728"/>
              <a:ext cx="463398" cy="4633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Google Shape;38;p3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8278825" y="2296675"/>
              <a:ext cx="537225" cy="70575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744917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163EA-5E16-0164-3BF7-EC6193188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76C1A5-D051-8CD0-E385-04A1BB9C4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E8B92-5EBB-861C-F641-232B7858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E1FA5-F0E9-920C-9617-20FF0411F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5CBFB-D74C-A513-032C-49C669C55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06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F5FB1-B7B6-E690-03F9-233493113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55743-94AF-F71F-6977-BA5AC7FF2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35840-7275-07FB-4ECD-6A47C5E26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6FB95-8616-2719-0EF2-AD6DA12A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52DA1-4EAA-5B92-2E1E-54F03167D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7423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35860-AEC1-F21E-9439-AC5E985F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16979-79D4-4C8A-C601-95DC67AF0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C1366-F510-43D2-F98E-965A52513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A0301-AFD1-A01E-9432-7C0E9BEA6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A5184-EEF7-EE92-A5D4-839DE873B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688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B18EF-B2D9-B1BE-C161-D13DE6897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EA824-C61F-1EF0-F51E-18319AA1B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94C721-113D-8B59-E65F-84AE609CA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2189D-BD29-274B-72ED-B84764A07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CB693-E414-2C0A-CAA5-15C4CB3F7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7725BF-2EEF-84C6-2BB1-729C28E20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3063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96D48-1528-BF8A-2F89-D761D88DB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901AC-E4A8-58D0-A52E-5CADBFB11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A3EE9-7C77-EEFC-CE78-00E89BAE8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B90C92-E471-B5F7-6BEC-2CE3E1408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400897-423C-07E1-A10A-7C59F23AA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D8E054-52BB-9483-E1EB-D05C5880E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EC79F0-876F-DCD2-6992-E25F90C2D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89AE4E-2FE4-95BC-1725-EACD29A4E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46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3D625-FC08-D663-FF18-8710C7E8A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14C6F2-7565-5AD1-9625-7F784BA62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8EB37D-3164-F74D-30C0-A3CF9C906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D8DA1A-C6DA-15F4-F28F-12A6846DE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260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0373B0-FE23-81C5-1342-81A7DE13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A0B33B-6F6D-08CE-F79B-EDC97DD9C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2294D-94A1-C185-CA85-2DE03FE4C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0991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85DBE-06F2-A90E-2773-94F846419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90A59-53B7-5DAD-4D2D-46531514A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C06CDE-6ADF-3AE3-6DFD-D9A0EC8BB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6B2EB0-C857-5536-3D6F-AEB2489AF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6DA25-59E1-8576-4DDB-60DD5B5CB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9E5CBE-DCE2-C05B-F325-63206692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2807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5A1A3-C002-BE74-93F5-FDB4A1AC8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077B58-B74F-002B-32B6-14E76C63AD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1DC5D-FF3E-4100-4F80-E4D1073F8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A2486-3500-0000-44B3-599E88FAB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029E0-8C18-D056-9955-D030C24E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A773AE-FB84-2633-7C9E-CF58AF68E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5245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393D7-77AB-6883-3786-975512956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748A89-586A-D3F5-2955-B2C04E339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291DF-C5C3-9C6D-FABE-2704A8FE9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8887F-0F21-1832-AFB6-2C135249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75050-4C27-476B-843C-DD44B93AD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3446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EFA051-CA26-FA49-A07B-5EA4E5FC91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B17C35-63EA-6A66-24CE-146DFB585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6019F-AA6A-078D-9D2E-AB27C7AAC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8E183-218B-EC4C-402E-8CFDF480A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3DF49-864D-94D6-0F01-4C5F95F2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233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  <p:sldLayoutId id="2147483661" r:id="rId13"/>
    <p:sldLayoutId id="214748366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2C8457-2C65-AECF-4226-BAA6D30A4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5DB20-E44C-5BFC-4FA7-C96AFFC98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4B673-F1CA-CC81-D3CF-2EA41B43D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DEAE1-69FA-42CF-B65D-944C8BD08CC2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5DDE0-5353-BD71-71EC-BEA2574C6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4915A-B8CD-FCF9-59A0-649E8CB84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56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5.xml"/><Relationship Id="rId6" Type="http://schemas.microsoft.com/office/2007/relationships/hdphoto" Target="../media/hdphoto2.wdp"/><Relationship Id="rId5" Type="http://schemas.openxmlformats.org/officeDocument/2006/relationships/image" Target="../media/image45.png"/><Relationship Id="rId4" Type="http://schemas.openxmlformats.org/officeDocument/2006/relationships/hyperlink" Target="https://www.facebook.com/groups/hoc10donghanhcunggiaovientieuhoc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hyperlink" Target="https://hoc10.vn/doc-sach/toan-3-tap-1/1/132/96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hoc10.vn/doc-sach/toan-3-tap-1/1/132/96/" TargetMode="Externa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hyperlink" Target="https://hoc10.vn/doc-sach/toan-3-tap-1/1/132/96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hyperlink" Target="https://hoc10.vn/doc-sach/toan-3-tap-1/1/132/96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hyperlink" Target="https://hoc10.vn/doc-sach/toan-3-tap-1/1/132/96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5.jp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hyperlink" Target="https://hoc10.vn/doc-sach/toan-3-tap-1/1/132/96/" TargetMode="External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5.jp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2.png"/><Relationship Id="rId4" Type="http://schemas.openxmlformats.org/officeDocument/2006/relationships/image" Target="../media/image33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FD71C9-E11C-1516-4D8D-3AFE2CD15D99}"/>
              </a:ext>
            </a:extLst>
          </p:cNvPr>
          <p:cNvSpPr txBox="1"/>
          <p:nvPr/>
        </p:nvSpPr>
        <p:spPr>
          <a:xfrm>
            <a:off x="9510944" y="0"/>
            <a:ext cx="268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TOÁN 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49AAE4-AAE8-4F14-B963-C4BD00694A92}"/>
              </a:ext>
            </a:extLst>
          </p:cNvPr>
          <p:cNvSpPr/>
          <p:nvPr/>
        </p:nvSpPr>
        <p:spPr>
          <a:xfrm>
            <a:off x="10603076" y="589132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9" name="Google Shape;54;p1">
            <a:extLst>
              <a:ext uri="{FF2B5EF4-FFF2-40B4-BE49-F238E27FC236}">
                <a16:creationId xmlns:a16="http://schemas.microsoft.com/office/drawing/2014/main" id="{D2B0C381-AC83-477C-A42B-612BDE63DE3C}"/>
              </a:ext>
            </a:extLst>
          </p:cNvPr>
          <p:cNvSpPr txBox="1">
            <a:spLocks/>
          </p:cNvSpPr>
          <p:nvPr/>
        </p:nvSpPr>
        <p:spPr>
          <a:xfrm>
            <a:off x="-521891" y="1639929"/>
            <a:ext cx="1323578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14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46: Mi-li-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lít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–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816EFD2F-E258-5F64-3BF8-6636977F10F0}"/>
              </a:ext>
            </a:extLst>
          </p:cNvPr>
          <p:cNvSpPr/>
          <p:nvPr/>
        </p:nvSpPr>
        <p:spPr>
          <a:xfrm>
            <a:off x="2804845" y="1284270"/>
            <a:ext cx="5845995" cy="3435214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Qua bài học này, các em biết thêm được điều gì?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18928" y="1865418"/>
            <a:ext cx="249101" cy="358654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403703" y="951503"/>
            <a:ext cx="5275705" cy="689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8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/>
                <a:cs typeface="Arial" panose="020B0604020202020204" pitchFamily="34" charset="0"/>
                <a:sym typeface="Arial"/>
              </a:rPr>
              <a:t>DẶN DÒ VỀ NHÀ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8FFDC6DD-3F27-3EEE-0619-B2DDECBFA82C}"/>
              </a:ext>
            </a:extLst>
          </p:cNvPr>
          <p:cNvSpPr txBox="1"/>
          <p:nvPr/>
        </p:nvSpPr>
        <p:spPr>
          <a:xfrm>
            <a:off x="768029" y="3372778"/>
            <a:ext cx="4815235" cy="14119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2000" dirty="0" err="1">
                <a:latin typeface="UTM Avo"/>
              </a:rPr>
              <a:t>Đọc</a:t>
            </a:r>
            <a:r>
              <a:rPr lang="en-US" sz="2000" dirty="0">
                <a:latin typeface="UTM Avo"/>
              </a:rPr>
              <a:t>, </a:t>
            </a:r>
            <a:r>
              <a:rPr lang="en-US" sz="2000" dirty="0" err="1">
                <a:latin typeface="UTM Avo"/>
              </a:rPr>
              <a:t>viết</a:t>
            </a:r>
            <a:r>
              <a:rPr lang="en-US" sz="2000" dirty="0">
                <a:latin typeface="UTM Avo"/>
              </a:rPr>
              <a:t> </a:t>
            </a:r>
            <a:r>
              <a:rPr lang="en-US" sz="2000" dirty="0" err="1">
                <a:latin typeface="UTM Avo"/>
              </a:rPr>
              <a:t>tên</a:t>
            </a:r>
            <a:r>
              <a:rPr lang="en-US" sz="2000" dirty="0">
                <a:latin typeface="UTM Avo"/>
              </a:rPr>
              <a:t> </a:t>
            </a:r>
            <a:r>
              <a:rPr lang="en-US" sz="2000" dirty="0" err="1">
                <a:latin typeface="UTM Avo"/>
              </a:rPr>
              <a:t>và</a:t>
            </a:r>
            <a:r>
              <a:rPr lang="en-US" sz="2000" dirty="0">
                <a:latin typeface="UTM Avo"/>
              </a:rPr>
              <a:t> </a:t>
            </a:r>
            <a:r>
              <a:rPr lang="en-US" sz="2000" dirty="0" err="1">
                <a:latin typeface="UTM Avo"/>
              </a:rPr>
              <a:t>kí</a:t>
            </a:r>
            <a:r>
              <a:rPr lang="en-US" sz="2000" dirty="0">
                <a:latin typeface="UTM Avo"/>
              </a:rPr>
              <a:t> </a:t>
            </a:r>
            <a:r>
              <a:rPr lang="en-US" sz="2000" dirty="0" err="1">
                <a:latin typeface="UTM Avo"/>
              </a:rPr>
              <a:t>hiệu</a:t>
            </a:r>
            <a:r>
              <a:rPr lang="en-US" sz="2000" dirty="0">
                <a:latin typeface="UTM Avo"/>
              </a:rPr>
              <a:t> </a:t>
            </a:r>
            <a:r>
              <a:rPr lang="en-US" sz="2000" dirty="0" err="1">
                <a:latin typeface="UTM Avo"/>
              </a:rPr>
              <a:t>của</a:t>
            </a:r>
            <a:r>
              <a:rPr lang="en-US" sz="2000" dirty="0">
                <a:latin typeface="UTM Avo"/>
              </a:rPr>
              <a:t> mi-li-</a:t>
            </a:r>
            <a:r>
              <a:rPr lang="en-US" sz="2000" dirty="0" err="1">
                <a:latin typeface="UTM Avo"/>
              </a:rPr>
              <a:t>lít</a:t>
            </a:r>
            <a:r>
              <a:rPr lang="en-US" sz="2000" dirty="0">
                <a:latin typeface="UTM Avo"/>
              </a:rPr>
              <a:t>, </a:t>
            </a:r>
            <a:r>
              <a:rPr lang="en-US" sz="2000" dirty="0" err="1">
                <a:latin typeface="UTM Avo"/>
              </a:rPr>
              <a:t>lấy</a:t>
            </a:r>
            <a:r>
              <a:rPr lang="en-US" sz="2000" dirty="0">
                <a:latin typeface="UTM Avo"/>
              </a:rPr>
              <a:t> 1 </a:t>
            </a:r>
            <a:r>
              <a:rPr lang="en-US" sz="2000" dirty="0" err="1">
                <a:latin typeface="UTM Avo"/>
              </a:rPr>
              <a:t>vài</a:t>
            </a:r>
            <a:r>
              <a:rPr lang="en-US" sz="2000" dirty="0">
                <a:latin typeface="UTM Avo"/>
              </a:rPr>
              <a:t> </a:t>
            </a:r>
            <a:r>
              <a:rPr lang="en-US" sz="2000" dirty="0" err="1">
                <a:latin typeface="UTM Avo"/>
              </a:rPr>
              <a:t>ví</a:t>
            </a:r>
            <a:r>
              <a:rPr lang="en-US" sz="2000" dirty="0">
                <a:latin typeface="UTM Avo"/>
              </a:rPr>
              <a:t> </a:t>
            </a:r>
            <a:r>
              <a:rPr lang="en-US" sz="2000" dirty="0" err="1">
                <a:latin typeface="UTM Avo"/>
              </a:rPr>
              <a:t>dụ</a:t>
            </a:r>
            <a:r>
              <a:rPr lang="en-US" sz="2000" dirty="0">
                <a:latin typeface="UTM Avo"/>
              </a:rPr>
              <a:t> </a:t>
            </a:r>
            <a:r>
              <a:rPr lang="en-US" sz="2000" dirty="0" err="1">
                <a:latin typeface="UTM Avo"/>
              </a:rPr>
              <a:t>về</a:t>
            </a:r>
            <a:r>
              <a:rPr lang="en-US" sz="2000" dirty="0">
                <a:latin typeface="UTM Avo"/>
              </a:rPr>
              <a:t> </a:t>
            </a:r>
            <a:r>
              <a:rPr lang="en-US" sz="2000" dirty="0" err="1">
                <a:latin typeface="UTM Avo"/>
              </a:rPr>
              <a:t>đồ</a:t>
            </a:r>
            <a:r>
              <a:rPr lang="en-US" sz="2000" dirty="0">
                <a:latin typeface="UTM Avo"/>
              </a:rPr>
              <a:t> </a:t>
            </a:r>
            <a:r>
              <a:rPr lang="en-US" sz="2000" dirty="0" err="1">
                <a:latin typeface="UTM Avo"/>
              </a:rPr>
              <a:t>vật</a:t>
            </a:r>
            <a:r>
              <a:rPr lang="en-US" sz="2000" dirty="0">
                <a:latin typeface="UTM Avo"/>
              </a:rPr>
              <a:t> </a:t>
            </a:r>
            <a:r>
              <a:rPr lang="en-US" sz="2000" dirty="0" err="1">
                <a:latin typeface="UTM Avo"/>
              </a:rPr>
              <a:t>xung</a:t>
            </a:r>
            <a:r>
              <a:rPr lang="en-US" sz="2000" dirty="0">
                <a:latin typeface="UTM Avo"/>
              </a:rPr>
              <a:t> </a:t>
            </a:r>
            <a:r>
              <a:rPr lang="en-US" sz="2000" dirty="0" err="1">
                <a:latin typeface="UTM Avo"/>
              </a:rPr>
              <a:t>quanh</a:t>
            </a:r>
            <a:r>
              <a:rPr lang="en-US" sz="2000" dirty="0">
                <a:latin typeface="UTM Avo"/>
              </a:rPr>
              <a:t> </a:t>
            </a:r>
            <a:r>
              <a:rPr lang="en-US" sz="2000" dirty="0" err="1">
                <a:latin typeface="UTM Avo"/>
              </a:rPr>
              <a:t>cho</a:t>
            </a:r>
            <a:r>
              <a:rPr lang="en-US" sz="2000" dirty="0">
                <a:latin typeface="UTM Avo"/>
              </a:rPr>
              <a:t> </a:t>
            </a:r>
            <a:r>
              <a:rPr lang="en-US" sz="2000" dirty="0" err="1">
                <a:latin typeface="UTM Avo"/>
              </a:rPr>
              <a:t>mức</a:t>
            </a:r>
            <a:r>
              <a:rPr lang="en-US" sz="2000" dirty="0">
                <a:latin typeface="UTM Avo"/>
              </a:rPr>
              <a:t> chia </a:t>
            </a:r>
            <a:r>
              <a:rPr lang="en-US" sz="2000" dirty="0" err="1">
                <a:latin typeface="UTM Avo"/>
              </a:rPr>
              <a:t>vạch</a:t>
            </a:r>
            <a:r>
              <a:rPr lang="en-US" sz="2000" dirty="0">
                <a:latin typeface="UTM Avo"/>
              </a:rPr>
              <a:t> mi-li-</a:t>
            </a:r>
            <a:r>
              <a:rPr lang="en-US" sz="2000" dirty="0" err="1">
                <a:latin typeface="UTM Avo"/>
              </a:rPr>
              <a:t>lít</a:t>
            </a:r>
            <a:r>
              <a:rPr lang="en-US" sz="2000" dirty="0">
                <a:latin typeface="UTM Avo"/>
              </a:rPr>
              <a:t>.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0892C9C5-3370-8620-E022-3245947859BF}"/>
              </a:ext>
            </a:extLst>
          </p:cNvPr>
          <p:cNvSpPr txBox="1"/>
          <p:nvPr/>
        </p:nvSpPr>
        <p:spPr>
          <a:xfrm>
            <a:off x="6996125" y="3524440"/>
            <a:ext cx="3366566" cy="950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2000" dirty="0">
                <a:latin typeface="UTM Avo"/>
              </a:rPr>
              <a:t>Hoàn </a:t>
            </a:r>
            <a:r>
              <a:rPr lang="en-US" sz="2000" dirty="0" err="1">
                <a:latin typeface="UTM Avo"/>
              </a:rPr>
              <a:t>thành</a:t>
            </a:r>
            <a:r>
              <a:rPr lang="en-US" sz="2000" dirty="0">
                <a:latin typeface="UTM Avo"/>
              </a:rPr>
              <a:t> </a:t>
            </a:r>
            <a:r>
              <a:rPr lang="en-US" sz="2000" dirty="0" err="1">
                <a:latin typeface="UTM Avo"/>
              </a:rPr>
              <a:t>bài</a:t>
            </a:r>
            <a:r>
              <a:rPr lang="en-US" sz="2000" dirty="0">
                <a:latin typeface="UTM Avo"/>
              </a:rPr>
              <a:t> </a:t>
            </a:r>
            <a:r>
              <a:rPr lang="en-US" sz="2000" dirty="0" err="1">
                <a:latin typeface="UTM Avo"/>
              </a:rPr>
              <a:t>tập</a:t>
            </a:r>
            <a:r>
              <a:rPr lang="en-US" sz="2000" dirty="0">
                <a:latin typeface="UTM Avo"/>
              </a:rPr>
              <a:t> </a:t>
            </a:r>
            <a:r>
              <a:rPr lang="en-US" sz="2000" dirty="0" err="1">
                <a:latin typeface="UTM Avo"/>
              </a:rPr>
              <a:t>trong</a:t>
            </a:r>
            <a:r>
              <a:rPr lang="en-US" sz="2000" dirty="0">
                <a:latin typeface="UTM Avo"/>
              </a:rPr>
              <a:t> VBT </a:t>
            </a:r>
            <a:r>
              <a:rPr lang="en-US" sz="2000" dirty="0" err="1">
                <a:latin typeface="UTM Avo"/>
              </a:rPr>
              <a:t>Toán</a:t>
            </a:r>
            <a:r>
              <a:rPr lang="en-US" sz="2000" dirty="0">
                <a:latin typeface="UTM Avo"/>
              </a:rPr>
              <a:t> 3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/>
              <a:sym typeface="Arial"/>
            </a:endParaRPr>
          </a:p>
        </p:txBody>
      </p:sp>
      <p:pic>
        <p:nvPicPr>
          <p:cNvPr id="17" name="Picture 8">
            <a:extLst>
              <a:ext uri="{FF2B5EF4-FFF2-40B4-BE49-F238E27FC236}">
                <a16:creationId xmlns:a16="http://schemas.microsoft.com/office/drawing/2014/main" id="{50F1F6BD-9812-7E80-4BFF-07CE7F7FD9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313512" y="1766394"/>
            <a:ext cx="1071596" cy="1507360"/>
          </a:xfrm>
          <a:prstGeom prst="rect">
            <a:avLst/>
          </a:prstGeom>
        </p:spPr>
      </p:pic>
      <p:pic>
        <p:nvPicPr>
          <p:cNvPr id="18" name="Picture 9">
            <a:extLst>
              <a:ext uri="{FF2B5EF4-FFF2-40B4-BE49-F238E27FC236}">
                <a16:creationId xmlns:a16="http://schemas.microsoft.com/office/drawing/2014/main" id="{E9C3585E-6956-9D2D-79AF-AB5DB22321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2512261" y="1928141"/>
            <a:ext cx="1071597" cy="13456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CB027CB-33A2-DB8E-FDCD-11D3E26EE0D0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7F0D54-B65E-6BA3-06C1-B63951AD2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6417" y="3753145"/>
            <a:ext cx="2622541" cy="26225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EB4BD1-2902-EC4A-0F38-79BCCA9B2602}"/>
              </a:ext>
            </a:extLst>
          </p:cNvPr>
          <p:cNvSpPr txBox="1"/>
          <p:nvPr/>
        </p:nvSpPr>
        <p:spPr>
          <a:xfrm>
            <a:off x="454403" y="574846"/>
            <a:ext cx="11367083" cy="141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Để kết nối cộng đồng giáo viên và nhận thêm nhiều tài liệu giảng dạy,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mời quý thầy cô tham gia Group Facebook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theo đường link: 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77F7C17-E574-9332-676F-7B4FC88CD262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hlinkClick r:id="rId4"/>
            <a:extLst>
              <a:ext uri="{FF2B5EF4-FFF2-40B4-BE49-F238E27FC236}">
                <a16:creationId xmlns:a16="http://schemas.microsoft.com/office/drawing/2014/main" id="{EEDCC7DA-65BA-6B5F-4904-487E49566583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Hoc10 – Đồng hành cùng giáo viên tiểu học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B892AE-66B0-F635-0B83-4AD3E5525730}"/>
              </a:ext>
            </a:extLst>
          </p:cNvPr>
          <p:cNvSpPr txBox="1"/>
          <p:nvPr/>
        </p:nvSpPr>
        <p:spPr>
          <a:xfrm>
            <a:off x="4011326" y="2381351"/>
            <a:ext cx="4321723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Hoặc truy cập qua QR code</a:t>
            </a:r>
          </a:p>
        </p:txBody>
      </p:sp>
      <p:pic>
        <p:nvPicPr>
          <p:cNvPr id="1026" name="Picture 2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7E39AE3B-04ED-AC20-C486-F5B9A97F6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79086" y="2851979"/>
            <a:ext cx="1053311" cy="7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33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38EB068-AEFD-15AD-93D1-E653DD48060E}"/>
              </a:ext>
            </a:extLst>
          </p:cNvPr>
          <p:cNvGrpSpPr/>
          <p:nvPr/>
        </p:nvGrpSpPr>
        <p:grpSpPr>
          <a:xfrm>
            <a:off x="5047780" y="2882551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7D1EDEE2-BA64-DC7F-2958-8108B3A6C3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FECC4C3-3A9E-58FD-CA40-6840A0DD7C99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1AB80CA-4B61-D4DB-78BC-40FAC70A2B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6667" y="714733"/>
            <a:ext cx="9281039" cy="6629313"/>
          </a:xfrm>
          <a:prstGeom prst="rect">
            <a:avLst/>
          </a:prstGeom>
        </p:spPr>
      </p:pic>
      <p:sp>
        <p:nvSpPr>
          <p:cNvPr id="7" name="Rectangle 6">
            <a:hlinkClick r:id="rId5"/>
          </p:cNvPr>
          <p:cNvSpPr/>
          <p:nvPr/>
        </p:nvSpPr>
        <p:spPr>
          <a:xfrm>
            <a:off x="336277" y="1256106"/>
            <a:ext cx="5315879" cy="543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933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US" sz="2933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sát</a:t>
            </a:r>
            <a:r>
              <a:rPr lang="en-US" sz="2933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tranh</a:t>
            </a:r>
            <a:r>
              <a:rPr lang="en-US" sz="2933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minh </a:t>
            </a:r>
            <a:r>
              <a:rPr lang="en-US" sz="2933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họa</a:t>
            </a:r>
            <a:r>
              <a:rPr lang="en-US" sz="2933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2933" dirty="0">
              <a:latin typeface="+mn-lt"/>
            </a:endParaRPr>
          </a:p>
        </p:txBody>
      </p:sp>
      <p:sp>
        <p:nvSpPr>
          <p:cNvPr id="8" name="Oval 7"/>
          <p:cNvSpPr/>
          <p:nvPr/>
        </p:nvSpPr>
        <p:spPr>
          <a:xfrm>
            <a:off x="6717319" y="3563642"/>
            <a:ext cx="909288" cy="144614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cxnSp>
        <p:nvCxnSpPr>
          <p:cNvPr id="11" name="Straight Connector 10"/>
          <p:cNvCxnSpPr/>
          <p:nvPr/>
        </p:nvCxnSpPr>
        <p:spPr>
          <a:xfrm>
            <a:off x="2178925" y="3019913"/>
            <a:ext cx="47578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</p:cNvCxnSpPr>
          <p:nvPr/>
        </p:nvCxnSpPr>
        <p:spPr>
          <a:xfrm flipH="1">
            <a:off x="7531455" y="1993199"/>
            <a:ext cx="1477736" cy="16749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171963" y="1304537"/>
            <a:ext cx="3674456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33" dirty="0" err="1">
                <a:latin typeface="+mn-lt"/>
              </a:rPr>
              <a:t>Đơn</a:t>
            </a:r>
            <a:r>
              <a:rPr lang="en-US" sz="2933" dirty="0">
                <a:latin typeface="+mn-lt"/>
              </a:rPr>
              <a:t> </a:t>
            </a:r>
            <a:r>
              <a:rPr lang="en-US" sz="2933" dirty="0" err="1">
                <a:latin typeface="+mn-lt"/>
              </a:rPr>
              <a:t>vị</a:t>
            </a:r>
            <a:r>
              <a:rPr lang="en-US" sz="2933" dirty="0">
                <a:latin typeface="+mn-lt"/>
              </a:rPr>
              <a:t> </a:t>
            </a:r>
            <a:r>
              <a:rPr lang="en-US" sz="2933" dirty="0" err="1">
                <a:latin typeface="+mn-lt"/>
              </a:rPr>
              <a:t>đo</a:t>
            </a:r>
            <a:r>
              <a:rPr lang="en-US" sz="2933" dirty="0">
                <a:latin typeface="+mn-lt"/>
              </a:rPr>
              <a:t> mi-li-</a:t>
            </a:r>
            <a:r>
              <a:rPr lang="en-US" sz="2933" dirty="0" err="1">
                <a:latin typeface="+mn-lt"/>
              </a:rPr>
              <a:t>lít</a:t>
            </a:r>
            <a:endParaRPr lang="en-US" sz="2933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02A8B9C-86EF-1867-8C59-2995489DD7B7}"/>
              </a:ext>
            </a:extLst>
          </p:cNvPr>
          <p:cNvGrpSpPr/>
          <p:nvPr/>
        </p:nvGrpSpPr>
        <p:grpSpPr>
          <a:xfrm>
            <a:off x="5047780" y="2882551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5F22E554-7478-B3B7-78AB-2827954A0C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B9DEE73-894D-5959-60E5-A7F90F309898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369374" y="1674421"/>
            <a:ext cx="54216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+mn-lt"/>
                <a:ea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+mn-lt"/>
                <a:ea typeface="Times New Roman" panose="02020603050405020304" pitchFamily="18" charset="0"/>
              </a:rPr>
              <a:t>Mi</a:t>
            </a:r>
            <a:r>
              <a:rPr lang="en-US" sz="2400" b="1" dirty="0">
                <a:latin typeface="+mn-lt"/>
                <a:ea typeface="Times New Roman" panose="02020603050405020304" pitchFamily="18" charset="0"/>
              </a:rPr>
              <a:t>-li-</a:t>
            </a:r>
            <a:r>
              <a:rPr lang="en-US" sz="2400" b="1" dirty="0" err="1">
                <a:latin typeface="+mn-lt"/>
                <a:ea typeface="Times New Roman" panose="02020603050405020304" pitchFamily="18" charset="0"/>
              </a:rPr>
              <a:t>lít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một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đơn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vị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đo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dung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tích</a:t>
            </a:r>
            <a:endParaRPr lang="en-US" sz="24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69374" y="2503870"/>
            <a:ext cx="33041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+mn-lt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Mi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-li-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lít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viết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tắt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latin typeface="+mn-lt"/>
                <a:ea typeface="Times New Roman" panose="02020603050405020304" pitchFamily="18" charset="0"/>
              </a:rPr>
              <a:t>ml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.</a:t>
            </a:r>
            <a:endParaRPr lang="en-US" sz="2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379906" y="4711860"/>
                <a:ext cx="2195274" cy="461665"/>
              </a:xfrm>
              <a:prstGeom prst="rect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>
                    <a:ea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l</m:t>
                    </m:r>
                  </m:oMath>
                </a14:m>
                <a:r>
                  <a:rPr lang="en-US" sz="2400" dirty="0">
                    <a:ea typeface="Times New Roman" panose="02020603050405020304" pitchFamily="18" charset="0"/>
                  </a:rPr>
                  <a:t> = 1000 </a:t>
                </a:r>
                <a:r>
                  <a:rPr lang="en-US" sz="2400" dirty="0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ml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906" y="4711860"/>
                <a:ext cx="2195274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379906" y="5578417"/>
                <a:ext cx="2195274" cy="461665"/>
              </a:xfrm>
              <a:prstGeom prst="rect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>
                    <a:ea typeface="Times New Roman" panose="02020603050405020304" pitchFamily="18" charset="0"/>
                  </a:rPr>
                  <a:t>1000 </a:t>
                </a:r>
                <a:r>
                  <a:rPr lang="en-US" sz="2400" dirty="0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ml</a:t>
                </a:r>
                <a:r>
                  <a:rPr lang="en-US" sz="2400" dirty="0">
                    <a:solidFill>
                      <a:schemeClr val="tx1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400" dirty="0">
                    <a:ea typeface="Times New Roman" panose="02020603050405020304" pitchFamily="18" charset="0"/>
                  </a:rPr>
                  <a:t>= 1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l</m:t>
                    </m:r>
                  </m:oMath>
                </a14:m>
                <a:r>
                  <a:rPr lang="en-US" sz="2400" dirty="0">
                    <a:ea typeface="Times New Roman" panose="02020603050405020304" pitchFamily="18" charset="0"/>
                  </a:rPr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906" y="5578417"/>
                <a:ext cx="2195274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D3C21846-5A76-BF48-0AFF-0CA3697FA59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166" t="43287" r="65841" b="25169"/>
          <a:stretch/>
        </p:blipFill>
        <p:spPr>
          <a:xfrm>
            <a:off x="2417736" y="817918"/>
            <a:ext cx="3488225" cy="31447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3A9443-70F2-6C71-BEB9-12AAD93A5F0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8042" t="17150" r="15521" b="6130"/>
          <a:stretch/>
        </p:blipFill>
        <p:spPr>
          <a:xfrm>
            <a:off x="308244" y="1636977"/>
            <a:ext cx="4687377" cy="74324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10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B41044A-1969-A00E-EBF2-2E05F5CD0645}"/>
              </a:ext>
            </a:extLst>
          </p:cNvPr>
          <p:cNvGrpSpPr/>
          <p:nvPr/>
        </p:nvGrpSpPr>
        <p:grpSpPr>
          <a:xfrm>
            <a:off x="5047780" y="2882551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62D4F4E2-03A9-5152-5BAE-B89A701683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B37E8C4-404C-E574-9F1F-2BA717779448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21792" y="940647"/>
            <a:ext cx="882779" cy="783064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>
              <a:solidFill>
                <a:schemeClr val="tx1"/>
              </a:solidFill>
            </a:endParaRPr>
          </a:p>
        </p:txBody>
      </p:sp>
      <p:sp>
        <p:nvSpPr>
          <p:cNvPr id="19" name="Google Shape;657;p47"/>
          <p:cNvSpPr txBox="1">
            <a:spLocks noGrp="1"/>
          </p:cNvSpPr>
          <p:nvPr>
            <p:ph type="title" idx="4294967295"/>
          </p:nvPr>
        </p:nvSpPr>
        <p:spPr>
          <a:xfrm>
            <a:off x="490841" y="940647"/>
            <a:ext cx="713730" cy="853086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sz="5333" dirty="0">
                <a:solidFill>
                  <a:schemeClr val="tx1"/>
                </a:solidFill>
                <a:latin typeface="+mn-lt"/>
              </a:rPr>
              <a:t>1</a:t>
            </a:r>
            <a:endParaRPr sz="5333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Rectangle 3">
            <a:hlinkClick r:id="rId4"/>
          </p:cNvPr>
          <p:cNvSpPr/>
          <p:nvPr/>
        </p:nvSpPr>
        <p:spPr>
          <a:xfrm>
            <a:off x="1406333" y="997249"/>
            <a:ext cx="9110186" cy="5279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1067"/>
              </a:spcAft>
            </a:pPr>
            <a:r>
              <a:rPr lang="en-US" sz="2933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933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933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933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933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933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933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933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mi-li-</a:t>
            </a:r>
            <a:r>
              <a:rPr lang="en-US" sz="2933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933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933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933" dirty="0">
              <a:solidFill>
                <a:schemeClr val="tx1"/>
              </a:solidFill>
              <a:latin typeface="+mn-lt"/>
              <a:ea typeface="DengXian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9759" y="5737949"/>
            <a:ext cx="243695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tx1"/>
                </a:solidFill>
                <a:ea typeface="Times New Roman" panose="02020603050405020304" pitchFamily="18" charset="0"/>
              </a:rPr>
              <a:t>Chứa</a:t>
            </a:r>
            <a:r>
              <a:rPr lang="en-US" sz="2000" dirty="0">
                <a:solidFill>
                  <a:schemeClr val="tx1"/>
                </a:solidFill>
                <a:ea typeface="Times New Roman" panose="02020603050405020304" pitchFamily="18" charset="0"/>
              </a:rPr>
              <a:t> 400 ml </a:t>
            </a:r>
            <a:r>
              <a:rPr lang="en-US" sz="2000" dirty="0" err="1">
                <a:solidFill>
                  <a:schemeClr val="tx1"/>
                </a:solidFill>
                <a:ea typeface="Times New Roman" panose="02020603050405020304" pitchFamily="18" charset="0"/>
              </a:rPr>
              <a:t>nước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70278" y="5736142"/>
            <a:ext cx="2459328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000" dirty="0" err="1">
                <a:solidFill>
                  <a:schemeClr val="tx1"/>
                </a:solidFill>
                <a:ea typeface="Times New Roman" panose="02020603050405020304" pitchFamily="18" charset="0"/>
              </a:rPr>
              <a:t>Chứa</a:t>
            </a:r>
            <a:r>
              <a:rPr lang="en-US" sz="2000" dirty="0">
                <a:solidFill>
                  <a:schemeClr val="tx1"/>
                </a:solidFill>
                <a:ea typeface="Times New Roman" panose="02020603050405020304" pitchFamily="18" charset="0"/>
              </a:rPr>
              <a:t> 150 ml </a:t>
            </a:r>
            <a:r>
              <a:rPr lang="en-US" sz="2000" dirty="0" err="1">
                <a:solidFill>
                  <a:schemeClr val="tx1"/>
                </a:solidFill>
                <a:ea typeface="Times New Roman" panose="02020603050405020304" pitchFamily="18" charset="0"/>
              </a:rPr>
              <a:t>nước</a:t>
            </a:r>
            <a:endParaRPr lang="en-US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6043175" y="5736142"/>
                <a:ext cx="2444900" cy="4001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chemeClr val="tx1"/>
                    </a:solidFill>
                    <a:ea typeface="Times New Roman" panose="02020603050405020304" pitchFamily="18" charset="0"/>
                  </a:rPr>
                  <a:t>Chứa 950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chemeClr val="tx1"/>
                        </a:solidFill>
                        <a:ea typeface="Times New Roman" panose="02020603050405020304" pitchFamily="18" charset="0"/>
                      </a:rPr>
                      <m:t>ml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ea typeface="Times New Roman" panose="02020603050405020304" pitchFamily="18" charset="0"/>
                  </a:rPr>
                  <a:t>nước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3175" y="5736142"/>
                <a:ext cx="2444900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B970B1F8-4D28-FABC-90EC-BCB241625C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841" y="2083491"/>
            <a:ext cx="8498933" cy="35525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/>
      <p:bldP spid="4" grpId="0"/>
      <p:bldP spid="9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659551" y="1224767"/>
            <a:ext cx="882779" cy="783064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sp>
        <p:nvSpPr>
          <p:cNvPr id="17" name="Google Shape;657;p47"/>
          <p:cNvSpPr txBox="1">
            <a:spLocks noGrp="1"/>
          </p:cNvSpPr>
          <p:nvPr>
            <p:ph type="title" idx="4294967295"/>
          </p:nvPr>
        </p:nvSpPr>
        <p:spPr>
          <a:xfrm>
            <a:off x="836964" y="1569769"/>
            <a:ext cx="1960563" cy="57785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sz="5333" dirty="0">
                <a:solidFill>
                  <a:schemeClr val="tx1"/>
                </a:solidFill>
                <a:latin typeface="+mn-lt"/>
              </a:rPr>
              <a:t>2</a:t>
            </a:r>
            <a:endParaRPr sz="5333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Rectangle 17">
            <a:hlinkClick r:id="rId4"/>
          </p:cNvPr>
          <p:cNvSpPr/>
          <p:nvPr/>
        </p:nvSpPr>
        <p:spPr>
          <a:xfrm>
            <a:off x="1650771" y="1330793"/>
            <a:ext cx="10544874" cy="5279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1067"/>
              </a:spcAft>
            </a:pPr>
            <a:r>
              <a:rPr lang="vi-VN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a) Đọc số đo ghi trên các đồ vật sau với đơn vị là mi-li-lít:</a:t>
            </a:r>
            <a:endParaRPr lang="en-US" sz="2933" dirty="0">
              <a:latin typeface="+mn-lt"/>
              <a:ea typeface="DengXian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817246" y="6056728"/>
                <a:ext cx="1483516" cy="58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2933" dirty="0">
                    <a:solidFill>
                      <a:schemeClr val="tx1"/>
                    </a:solidFill>
                    <a:ea typeface="Times New Roman" panose="02020603050405020304" pitchFamily="18" charset="0"/>
                  </a:rPr>
                  <a:t>250</a:t>
                </a:r>
                <a14:m>
                  <m:oMath xmlns:m="http://schemas.openxmlformats.org/officeDocument/2006/math">
                    <m:r>
                      <a:rPr lang="en-US" sz="32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dirty="0">
                        <a:solidFill>
                          <a:schemeClr val="tx1"/>
                        </a:solidFill>
                        <a:ea typeface="Times New Roman" panose="02020603050405020304" pitchFamily="18" charset="0"/>
                      </a:rPr>
                      <m:t>ml</m:t>
                    </m:r>
                  </m:oMath>
                </a14:m>
                <a:endParaRPr lang="en-US" sz="2933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7246" y="6056728"/>
                <a:ext cx="1483516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854201" y="6056727"/>
                <a:ext cx="1483516" cy="58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2933" dirty="0">
                    <a:solidFill>
                      <a:schemeClr val="tx1"/>
                    </a:solidFill>
                    <a:ea typeface="Times New Roman" panose="02020603050405020304" pitchFamily="18" charset="0"/>
                  </a:rPr>
                  <a:t>750</a:t>
                </a:r>
                <a14:m>
                  <m:oMath xmlns:m="http://schemas.openxmlformats.org/officeDocument/2006/math">
                    <m:r>
                      <a:rPr lang="en-US" sz="32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dirty="0">
                        <a:solidFill>
                          <a:schemeClr val="tx1"/>
                        </a:solidFill>
                        <a:ea typeface="Times New Roman" panose="02020603050405020304" pitchFamily="18" charset="0"/>
                      </a:rPr>
                      <m:t>ml</m:t>
                    </m:r>
                  </m:oMath>
                </a14:m>
                <a:endParaRPr lang="en-US" sz="2933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4201" y="6056727"/>
                <a:ext cx="1483516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5956957" y="6056725"/>
                <a:ext cx="1483516" cy="58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2933" dirty="0">
                    <a:solidFill>
                      <a:schemeClr val="tx1"/>
                    </a:solidFill>
                    <a:ea typeface="Times New Roman" panose="02020603050405020304" pitchFamily="18" charset="0"/>
                  </a:rPr>
                  <a:t>500</a:t>
                </a:r>
                <a14:m>
                  <m:oMath xmlns:m="http://schemas.openxmlformats.org/officeDocument/2006/math">
                    <m:r>
                      <a:rPr lang="en-US" sz="32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dirty="0">
                        <a:solidFill>
                          <a:schemeClr val="tx1"/>
                        </a:solidFill>
                        <a:ea typeface="Times New Roman" panose="02020603050405020304" pitchFamily="18" charset="0"/>
                      </a:rPr>
                      <m:t>ml</m:t>
                    </m:r>
                  </m:oMath>
                </a14:m>
                <a:endParaRPr lang="en-US" sz="2933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6957" y="6056725"/>
                <a:ext cx="1483516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7993912" y="6056725"/>
                <a:ext cx="1665751" cy="58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2933" dirty="0">
                    <a:solidFill>
                      <a:schemeClr val="tx1"/>
                    </a:solidFill>
                    <a:ea typeface="Times New Roman" panose="02020603050405020304" pitchFamily="18" charset="0"/>
                  </a:rPr>
                  <a:t>1000</a:t>
                </a:r>
                <a14:m>
                  <m:oMath xmlns:m="http://schemas.openxmlformats.org/officeDocument/2006/math">
                    <m:r>
                      <a:rPr lang="en-US" sz="32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dirty="0">
                        <a:solidFill>
                          <a:schemeClr val="tx1"/>
                        </a:solidFill>
                        <a:ea typeface="Times New Roman" panose="02020603050405020304" pitchFamily="18" charset="0"/>
                      </a:rPr>
                      <m:t>ml</m:t>
                    </m:r>
                  </m:oMath>
                </a14:m>
                <a:endParaRPr lang="en-US" sz="2933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3912" y="6056725"/>
                <a:ext cx="1665751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33597D47-32D2-FF88-1AE0-BEA8EC28F1C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41668" y="2358079"/>
            <a:ext cx="9030577" cy="358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24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  <p:bldP spid="18" grpId="0"/>
      <p:bldP spid="6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659551" y="1224767"/>
            <a:ext cx="882779" cy="783064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1867">
              <a:solidFill>
                <a:srgbClr val="FF5881"/>
              </a:solidFill>
            </a:endParaRPr>
          </a:p>
        </p:txBody>
      </p:sp>
      <p:sp>
        <p:nvSpPr>
          <p:cNvPr id="17" name="Google Shape;657;p47"/>
          <p:cNvSpPr txBox="1">
            <a:spLocks noGrp="1"/>
          </p:cNvSpPr>
          <p:nvPr>
            <p:ph type="title" idx="4294967295"/>
          </p:nvPr>
        </p:nvSpPr>
        <p:spPr>
          <a:xfrm>
            <a:off x="742609" y="1490117"/>
            <a:ext cx="1960563" cy="57785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sz="5333" dirty="0">
                <a:solidFill>
                  <a:schemeClr val="tx1"/>
                </a:solidFill>
                <a:latin typeface="+mn-lt"/>
              </a:rPr>
              <a:t>2</a:t>
            </a:r>
            <a:endParaRPr sz="5333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817246" y="1401682"/>
            <a:ext cx="10365338" cy="5279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1067"/>
              </a:spcAft>
            </a:pPr>
            <a:r>
              <a:rPr lang="en-US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xếp các số đo nói trên theo thứ tự từ bé đến</a:t>
            </a:r>
            <a:r>
              <a:rPr lang="en-US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933" dirty="0">
              <a:latin typeface="+mn-lt"/>
              <a:ea typeface="DengXian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648738" y="2537899"/>
                <a:ext cx="1483516" cy="58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 defTabSz="1219170">
                  <a:defRPr/>
                </a:pPr>
                <a:r>
                  <a:rPr lang="en-US" sz="2933" dirty="0">
                    <a:solidFill>
                      <a:srgbClr val="302318"/>
                    </a:solidFill>
                    <a:ea typeface="Times New Roman" panose="02020603050405020304" pitchFamily="18" charset="0"/>
                  </a:rPr>
                  <a:t>250</a:t>
                </a:r>
                <a14:m>
                  <m:oMath xmlns:m="http://schemas.openxmlformats.org/officeDocument/2006/math">
                    <m:r>
                      <a:rPr lang="en-US" sz="32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dirty="0">
                        <a:solidFill>
                          <a:schemeClr val="tx1"/>
                        </a:solidFill>
                        <a:ea typeface="Times New Roman" panose="02020603050405020304" pitchFamily="18" charset="0"/>
                      </a:rPr>
                      <m:t>ml</m:t>
                    </m:r>
                  </m:oMath>
                </a14:m>
                <a:endParaRPr lang="en-US" sz="2933" dirty="0">
                  <a:solidFill>
                    <a:srgbClr val="302318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738" y="2537899"/>
                <a:ext cx="1483516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072269" y="2537899"/>
                <a:ext cx="1483516" cy="58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 defTabSz="1219170">
                  <a:defRPr/>
                </a:pPr>
                <a:r>
                  <a:rPr lang="en-US" sz="2933" dirty="0">
                    <a:solidFill>
                      <a:srgbClr val="302318"/>
                    </a:solidFill>
                    <a:ea typeface="Times New Roman" panose="02020603050405020304" pitchFamily="18" charset="0"/>
                  </a:rPr>
                  <a:t>750</a:t>
                </a:r>
                <a14:m>
                  <m:oMath xmlns:m="http://schemas.openxmlformats.org/officeDocument/2006/math">
                    <m:r>
                      <a:rPr lang="en-US" sz="32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dirty="0">
                        <a:solidFill>
                          <a:schemeClr val="tx1"/>
                        </a:solidFill>
                        <a:ea typeface="Times New Roman" panose="02020603050405020304" pitchFamily="18" charset="0"/>
                      </a:rPr>
                      <m:t>ml</m:t>
                    </m:r>
                  </m:oMath>
                </a14:m>
                <a:endParaRPr lang="en-US" sz="2933" dirty="0">
                  <a:solidFill>
                    <a:srgbClr val="302318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2269" y="2537899"/>
                <a:ext cx="1483516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495799" y="2537897"/>
                <a:ext cx="1483516" cy="58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 defTabSz="1219170">
                  <a:defRPr/>
                </a:pPr>
                <a:r>
                  <a:rPr lang="en-US" sz="2933" dirty="0">
                    <a:solidFill>
                      <a:srgbClr val="302318"/>
                    </a:solidFill>
                    <a:ea typeface="Times New Roman" panose="02020603050405020304" pitchFamily="18" charset="0"/>
                  </a:rPr>
                  <a:t>500</a:t>
                </a:r>
                <a14:m>
                  <m:oMath xmlns:m="http://schemas.openxmlformats.org/officeDocument/2006/math">
                    <m:r>
                      <a:rPr lang="en-US" sz="32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dirty="0">
                        <a:solidFill>
                          <a:schemeClr val="tx1"/>
                        </a:solidFill>
                        <a:ea typeface="Times New Roman" panose="02020603050405020304" pitchFamily="18" charset="0"/>
                      </a:rPr>
                      <m:t>ml</m:t>
                    </m:r>
                  </m:oMath>
                </a14:m>
                <a:endParaRPr lang="en-US" sz="2933" dirty="0">
                  <a:solidFill>
                    <a:srgbClr val="302318"/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5799" y="2537897"/>
                <a:ext cx="1483516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8919330" y="2537897"/>
                <a:ext cx="1665751" cy="58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 defTabSz="1219170">
                  <a:defRPr/>
                </a:pPr>
                <a:r>
                  <a:rPr lang="en-US" sz="2933" dirty="0">
                    <a:solidFill>
                      <a:srgbClr val="302318"/>
                    </a:solidFill>
                    <a:ea typeface="Times New Roman" panose="02020603050405020304" pitchFamily="18" charset="0"/>
                  </a:rPr>
                  <a:t>1 000</a:t>
                </a:r>
                <a14:m>
                  <m:oMath xmlns:m="http://schemas.openxmlformats.org/officeDocument/2006/math">
                    <m:r>
                      <a:rPr lang="en-US" sz="32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dirty="0">
                        <a:solidFill>
                          <a:schemeClr val="tx1"/>
                        </a:solidFill>
                        <a:ea typeface="Times New Roman" panose="02020603050405020304" pitchFamily="18" charset="0"/>
                      </a:rPr>
                      <m:t>ml</m:t>
                    </m:r>
                  </m:oMath>
                </a14:m>
                <a:endParaRPr lang="en-US" sz="2933" dirty="0">
                  <a:solidFill>
                    <a:srgbClr val="302318"/>
                  </a:solidFill>
                </a:endParaRPr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9330" y="2537897"/>
                <a:ext cx="1665751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1648738" y="3730986"/>
                <a:ext cx="1483516" cy="58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 defTabSz="1219170">
                  <a:defRPr/>
                </a:pPr>
                <a:r>
                  <a:rPr lang="en-US" sz="2933" dirty="0">
                    <a:solidFill>
                      <a:srgbClr val="302318"/>
                    </a:solidFill>
                    <a:ea typeface="Times New Roman" panose="02020603050405020304" pitchFamily="18" charset="0"/>
                  </a:rPr>
                  <a:t>250</a:t>
                </a:r>
                <a14:m>
                  <m:oMath xmlns:m="http://schemas.openxmlformats.org/officeDocument/2006/math">
                    <m:r>
                      <a:rPr lang="en-US" sz="32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dirty="0">
                        <a:solidFill>
                          <a:schemeClr val="tx1"/>
                        </a:solidFill>
                        <a:ea typeface="Times New Roman" panose="02020603050405020304" pitchFamily="18" charset="0"/>
                      </a:rPr>
                      <m:t>ml</m:t>
                    </m:r>
                  </m:oMath>
                </a14:m>
                <a:endParaRPr lang="en-US" sz="2933" dirty="0">
                  <a:solidFill>
                    <a:srgbClr val="302318"/>
                  </a:solidFill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738" y="3730986"/>
                <a:ext cx="1483516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4072269" y="3730986"/>
                <a:ext cx="1483516" cy="58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 defTabSz="1219170">
                  <a:defRPr/>
                </a:pPr>
                <a:r>
                  <a:rPr lang="en-US" sz="2933" dirty="0">
                    <a:solidFill>
                      <a:srgbClr val="302318"/>
                    </a:solidFill>
                    <a:ea typeface="Times New Roman" panose="02020603050405020304" pitchFamily="18" charset="0"/>
                  </a:rPr>
                  <a:t>750</a:t>
                </a:r>
                <a14:m>
                  <m:oMath xmlns:m="http://schemas.openxmlformats.org/officeDocument/2006/math">
                    <m:r>
                      <a:rPr lang="en-US" sz="32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dirty="0">
                        <a:solidFill>
                          <a:schemeClr val="tx1"/>
                        </a:solidFill>
                        <a:ea typeface="Times New Roman" panose="02020603050405020304" pitchFamily="18" charset="0"/>
                      </a:rPr>
                      <m:t>ml</m:t>
                    </m:r>
                  </m:oMath>
                </a14:m>
                <a:endParaRPr lang="en-US" sz="2933" dirty="0">
                  <a:solidFill>
                    <a:srgbClr val="302318"/>
                  </a:solidFill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2269" y="3730986"/>
                <a:ext cx="1483516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6495799" y="3730985"/>
            <a:ext cx="1483516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sz="2933" dirty="0">
                <a:solidFill>
                  <a:srgbClr val="302318"/>
                </a:solidFill>
                <a:ea typeface="Times New Roman" panose="02020603050405020304" pitchFamily="18" charset="0"/>
              </a:rPr>
              <a:t>500 </a:t>
            </a:r>
            <a:r>
              <a:rPr lang="en-US" sz="3200" dirty="0">
                <a:solidFill>
                  <a:schemeClr val="tx1"/>
                </a:solidFill>
                <a:ea typeface="Times New Roman" panose="02020603050405020304" pitchFamily="18" charset="0"/>
              </a:rPr>
              <a:t>ml</a:t>
            </a:r>
            <a:endParaRPr lang="en-US" sz="2933" dirty="0">
              <a:solidFill>
                <a:srgbClr val="302318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8919330" y="3730985"/>
                <a:ext cx="1665751" cy="58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 defTabSz="1219170">
                  <a:defRPr/>
                </a:pPr>
                <a:r>
                  <a:rPr lang="en-US" sz="2933" dirty="0">
                    <a:solidFill>
                      <a:srgbClr val="302318"/>
                    </a:solidFill>
                    <a:ea typeface="Times New Roman" panose="02020603050405020304" pitchFamily="18" charset="0"/>
                  </a:rPr>
                  <a:t>1 000</a:t>
                </a:r>
                <a14:m>
                  <m:oMath xmlns:m="http://schemas.openxmlformats.org/officeDocument/2006/math">
                    <m:r>
                      <a:rPr lang="en-US" sz="32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dirty="0">
                        <a:solidFill>
                          <a:schemeClr val="tx1"/>
                        </a:solidFill>
                        <a:ea typeface="Times New Roman" panose="02020603050405020304" pitchFamily="18" charset="0"/>
                      </a:rPr>
                      <m:t>ml</m:t>
                    </m:r>
                  </m:oMath>
                </a14:m>
                <a:endParaRPr lang="en-US" sz="2933" dirty="0">
                  <a:solidFill>
                    <a:srgbClr val="302318"/>
                  </a:solidFill>
                </a:endParaRPr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9330" y="3730985"/>
                <a:ext cx="1665751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337272" y="3730985"/>
            <a:ext cx="495611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+mn-lt"/>
              </a:rPr>
              <a:t>&lt;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68896" y="3730985"/>
            <a:ext cx="495611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+mn-lt"/>
              </a:rPr>
              <a:t>&lt;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210607" y="3710465"/>
            <a:ext cx="495611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+mn-lt"/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198601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" grpId="0" animBg="1"/>
      <p:bldP spid="21" grpId="0" animBg="1"/>
      <p:bldP spid="22" grpId="0" animBg="1"/>
      <p:bldP spid="23" grpId="0" animBg="1"/>
      <p:bldP spid="12" grpId="0" animBg="1"/>
      <p:bldP spid="13" grpId="0" animBg="1"/>
      <p:bldP spid="14" grpId="0" animBg="1"/>
      <p:bldP spid="19" grpId="0" animBg="1"/>
      <p:bldP spid="3" grpId="0" animBg="1"/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244</Words>
  <Application>Microsoft Office PowerPoint</Application>
  <PresentationFormat>Widescreen</PresentationFormat>
  <Paragraphs>46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Chelsea Market</vt:lpstr>
      <vt:lpstr>Poller One</vt:lpstr>
      <vt:lpstr>UTM Avo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</vt:lpstr>
      <vt:lpstr>2</vt:lpstr>
      <vt:lpstr>2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đề: Quý trọng thời gian</dc:title>
  <dc:creator>Ziczac</dc:creator>
  <cp:lastModifiedBy>hung.nv2510hung.nv2510</cp:lastModifiedBy>
  <cp:revision>12</cp:revision>
  <dcterms:modified xsi:type="dcterms:W3CDTF">2023-08-23T04:08:16Z</dcterms:modified>
</cp:coreProperties>
</file>