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22"/>
  </p:notesMasterIdLst>
  <p:sldIdLst>
    <p:sldId id="273" r:id="rId6"/>
    <p:sldId id="257" r:id="rId7"/>
    <p:sldId id="275" r:id="rId8"/>
    <p:sldId id="276" r:id="rId9"/>
    <p:sldId id="277" r:id="rId10"/>
    <p:sldId id="258" r:id="rId11"/>
    <p:sldId id="259" r:id="rId12"/>
    <p:sldId id="263" r:id="rId13"/>
    <p:sldId id="260" r:id="rId14"/>
    <p:sldId id="272" r:id="rId15"/>
    <p:sldId id="278" r:id="rId16"/>
    <p:sldId id="279" r:id="rId17"/>
    <p:sldId id="262" r:id="rId18"/>
    <p:sldId id="268" r:id="rId19"/>
    <p:sldId id="266"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94660"/>
  </p:normalViewPr>
  <p:slideViewPr>
    <p:cSldViewPr snapToGrid="0">
      <p:cViewPr varScale="1">
        <p:scale>
          <a:sx n="110" d="100"/>
          <a:sy n="110" d="100"/>
        </p:scale>
        <p:origin x="6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D1397-088E-428D-8037-CBDFA6AAC93B}"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3319E-8957-499E-97B4-F77E4E944142}" type="slidenum">
              <a:rPr lang="en-US" smtClean="0"/>
              <a:t>‹#›</a:t>
            </a:fld>
            <a:endParaRPr lang="en-US"/>
          </a:p>
        </p:txBody>
      </p:sp>
    </p:spTree>
    <p:extLst>
      <p:ext uri="{BB962C8B-B14F-4D97-AF65-F5344CB8AC3E}">
        <p14:creationId xmlns:p14="http://schemas.microsoft.com/office/powerpoint/2010/main" val="3540418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các</a:t>
            </a:r>
            <a:r>
              <a:rPr lang="en-US" baseline="0" dirty="0"/>
              <a:t> </a:t>
            </a:r>
            <a:r>
              <a:rPr lang="en-US" baseline="0" dirty="0" err="1"/>
              <a:t>rương</a:t>
            </a:r>
            <a:r>
              <a:rPr lang="en-US" baseline="0" dirty="0"/>
              <a:t>, </a:t>
            </a:r>
            <a:r>
              <a:rPr lang="en-US" baseline="0" dirty="0" err="1"/>
              <a:t>hòm</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045F-C343-4255-B054-77D2AE83F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88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Đáp</a:t>
            </a:r>
            <a:r>
              <a:rPr lang="en-US" dirty="0"/>
              <a:t> </a:t>
            </a:r>
            <a:r>
              <a:rPr lang="en-US" dirty="0" err="1"/>
              <a:t>án</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045F-C343-4255-B054-77D2AE83F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333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Jack để quay lại màn hình chính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6045F-C343-4255-B054-77D2AE83F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8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45151-1CD7-3BF8-13C4-EA5CA9668A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A6FAF3-0AE3-1DBC-678A-18E695CE7A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F253FD-385F-60B2-A9F7-9AA9EF43C8CA}"/>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5" name="Footer Placeholder 4">
            <a:extLst>
              <a:ext uri="{FF2B5EF4-FFF2-40B4-BE49-F238E27FC236}">
                <a16:creationId xmlns:a16="http://schemas.microsoft.com/office/drawing/2014/main" id="{7DCE24BD-63C5-F45B-87E4-631DE2EA0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566E9-AD30-7149-F50C-EC76F9D124A5}"/>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332262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D3DC-3D97-70B8-FD04-5F77E47EB3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135E6-0FE4-E8DD-6F37-F41EFC5E40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CFF72-C352-6716-49F2-951DCA2CC0B0}"/>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5" name="Footer Placeholder 4">
            <a:extLst>
              <a:ext uri="{FF2B5EF4-FFF2-40B4-BE49-F238E27FC236}">
                <a16:creationId xmlns:a16="http://schemas.microsoft.com/office/drawing/2014/main" id="{48D8B3B9-9F44-4224-CE2A-B5DF6D802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5BFB4-07D4-39A9-664F-A0D850D016CE}"/>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189209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7C0B15-61B6-7F80-B95D-5DF90FA4B8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99D1AD-0DCB-14A5-05B4-C0441FC9BD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0C089-8CB3-17D1-958E-355E50E466FA}"/>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5" name="Footer Placeholder 4">
            <a:extLst>
              <a:ext uri="{FF2B5EF4-FFF2-40B4-BE49-F238E27FC236}">
                <a16:creationId xmlns:a16="http://schemas.microsoft.com/office/drawing/2014/main" id="{434353CF-9F74-090F-05B9-6C736DFFB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7A790-A092-9DB6-D512-58CD729EF2B9}"/>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73062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1956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7659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703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6910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1822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2911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670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3230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24F7D-E111-AB6B-63F4-D91557328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6A35C4-B319-E564-4064-6EA878FC75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AA924-18B4-A147-E5CA-26A9D59AC607}"/>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5" name="Footer Placeholder 4">
            <a:extLst>
              <a:ext uri="{FF2B5EF4-FFF2-40B4-BE49-F238E27FC236}">
                <a16:creationId xmlns:a16="http://schemas.microsoft.com/office/drawing/2014/main" id="{3B0CF2A2-E146-ACF3-D730-1F377A55C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68944-86E0-5E7A-44DE-D5A52C284652}"/>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9914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316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214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834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
        <p:cNvGrpSpPr/>
        <p:nvPr/>
      </p:nvGrpSpPr>
      <p:grpSpPr>
        <a:xfrm>
          <a:off x="0" y="0"/>
          <a:ext cx="0" cy="0"/>
          <a:chOff x="0" y="0"/>
          <a:chExt cx="0" cy="0"/>
        </a:xfrm>
      </p:grpSpPr>
      <p:sp>
        <p:nvSpPr>
          <p:cNvPr id="18" name="Google Shape;18;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4985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774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32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8940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2485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338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349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4C1B-26FA-A0A7-BD22-52F94795E7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3EF746-9A6B-32CD-2665-BE72A2713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9E53CC-EDA1-355E-EE7C-8C15FD5872F3}"/>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5" name="Footer Placeholder 4">
            <a:extLst>
              <a:ext uri="{FF2B5EF4-FFF2-40B4-BE49-F238E27FC236}">
                <a16:creationId xmlns:a16="http://schemas.microsoft.com/office/drawing/2014/main" id="{E55BC65C-0C42-96CF-543F-1434C819A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8E874-66FB-7E39-FB16-BC83D44C332B}"/>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302850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4614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677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46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95179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47796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95029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2404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48057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9045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438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A302-94E2-7BE7-32B7-30F27C61A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AAEBA1-7914-DF17-DA79-2E5F10638B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C471F1-516C-12D1-0C93-02120D5A4C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0B0D52-9261-32E7-B89A-F2572E08C609}"/>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6" name="Footer Placeholder 5">
            <a:extLst>
              <a:ext uri="{FF2B5EF4-FFF2-40B4-BE49-F238E27FC236}">
                <a16:creationId xmlns:a16="http://schemas.microsoft.com/office/drawing/2014/main" id="{AA907DF8-0472-4362-D1EE-9C04A29EA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4BA44-41D6-CBF8-3F70-A5AC0B1F1BFB}"/>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396415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68016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87958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45048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10/25/2023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22297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584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18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86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017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597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051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7355-AA9B-425A-37E2-1A254B2F46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37D27E-7998-E4FF-3C83-B787268B83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113138-072D-74E9-CCAD-255707EA7D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AC06B7-5820-9FE6-6E63-1D2FE825A0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0F14B2-41B6-A71E-2AF7-2E7161A7B2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62AA8F-2F22-51AE-F2D6-9CAC2B596546}"/>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8" name="Footer Placeholder 7">
            <a:extLst>
              <a:ext uri="{FF2B5EF4-FFF2-40B4-BE49-F238E27FC236}">
                <a16:creationId xmlns:a16="http://schemas.microsoft.com/office/drawing/2014/main" id="{1BAC837B-B424-4694-F688-72E9CDBDEF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975C32-ED3D-9B76-A7EB-B9A566B83056}"/>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412807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084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309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151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838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191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357C-D84A-DD7D-EF31-1432664628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7BD3AE-4C17-B77C-0678-609A95C7E250}"/>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4" name="Footer Placeholder 3">
            <a:extLst>
              <a:ext uri="{FF2B5EF4-FFF2-40B4-BE49-F238E27FC236}">
                <a16:creationId xmlns:a16="http://schemas.microsoft.com/office/drawing/2014/main" id="{CF78884C-6C5E-FFEC-4AA8-F3C0DB9AF2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F3CE62-2FD9-4FEC-21E6-B249516BFA2A}"/>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110546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4BE74F-05B0-404D-EBAD-C71BCC3472A8}"/>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3" name="Footer Placeholder 2">
            <a:extLst>
              <a:ext uri="{FF2B5EF4-FFF2-40B4-BE49-F238E27FC236}">
                <a16:creationId xmlns:a16="http://schemas.microsoft.com/office/drawing/2014/main" id="{9BEB231E-112F-8B2A-88DE-A9D635753C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31873F-853A-3EA5-598E-F42A0E0689C8}"/>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203092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7F50-1328-6B05-04BE-2E19A1357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EA4D0-E354-10F4-5FCE-3DDC6434AC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4A3B1F-1889-48F7-0B5F-C43FFA563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B1F31-6EE5-9BD9-AEF6-9B4D00521770}"/>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6" name="Footer Placeholder 5">
            <a:extLst>
              <a:ext uri="{FF2B5EF4-FFF2-40B4-BE49-F238E27FC236}">
                <a16:creationId xmlns:a16="http://schemas.microsoft.com/office/drawing/2014/main" id="{12CC8D46-89CA-8856-5B27-50A56F96F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EA1A5-77DB-4132-B048-DA78683763AA}"/>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284636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BD4C-4239-B373-0120-8379B94B9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BAE692-0600-60B3-9184-89779B33E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17F3BE-4ED6-C65F-FC3D-0C1B863E9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B133B5-62A4-78AC-10A8-D6AE37288C7E}"/>
              </a:ext>
            </a:extLst>
          </p:cNvPr>
          <p:cNvSpPr>
            <a:spLocks noGrp="1"/>
          </p:cNvSpPr>
          <p:nvPr>
            <p:ph type="dt" sz="half" idx="10"/>
          </p:nvPr>
        </p:nvSpPr>
        <p:spPr/>
        <p:txBody>
          <a:bodyPr/>
          <a:lstStyle/>
          <a:p>
            <a:fld id="{FDECB6B2-8165-4191-91FD-A0CFF2EF54B0}" type="datetimeFigureOut">
              <a:rPr lang="en-US" smtClean="0"/>
              <a:t>10/25/2023</a:t>
            </a:fld>
            <a:endParaRPr lang="en-US"/>
          </a:p>
        </p:txBody>
      </p:sp>
      <p:sp>
        <p:nvSpPr>
          <p:cNvPr id="6" name="Footer Placeholder 5">
            <a:extLst>
              <a:ext uri="{FF2B5EF4-FFF2-40B4-BE49-F238E27FC236}">
                <a16:creationId xmlns:a16="http://schemas.microsoft.com/office/drawing/2014/main" id="{AEA4D515-B1D4-B0CD-6B08-E3D15B2AE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1A4394-6830-3023-A498-CC638D088C5D}"/>
              </a:ext>
            </a:extLst>
          </p:cNvPr>
          <p:cNvSpPr>
            <a:spLocks noGrp="1"/>
          </p:cNvSpPr>
          <p:nvPr>
            <p:ph type="sldNum" sz="quarter" idx="12"/>
          </p:nvPr>
        </p:nvSpPr>
        <p:spPr/>
        <p:txBody>
          <a:bodyPr/>
          <a:lstStyle/>
          <a:p>
            <a:fld id="{8FD3572C-A57F-42D7-A0F3-B249EEE430E0}" type="slidenum">
              <a:rPr lang="en-US" smtClean="0"/>
              <a:t>‹#›</a:t>
            </a:fld>
            <a:endParaRPr lang="en-US"/>
          </a:p>
        </p:txBody>
      </p:sp>
    </p:spTree>
    <p:extLst>
      <p:ext uri="{BB962C8B-B14F-4D97-AF65-F5344CB8AC3E}">
        <p14:creationId xmlns:p14="http://schemas.microsoft.com/office/powerpoint/2010/main" val="146517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DB3CE-6B9C-2205-2880-CA62928A0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AB6F2A-36BD-9E20-704E-59BE3A63B3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95870-1987-A6B7-0204-9EB13C7684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CB6B2-8165-4191-91FD-A0CFF2EF54B0}" type="datetimeFigureOut">
              <a:rPr lang="en-US" smtClean="0"/>
              <a:t>10/25/2023</a:t>
            </a:fld>
            <a:endParaRPr lang="en-US"/>
          </a:p>
        </p:txBody>
      </p:sp>
      <p:sp>
        <p:nvSpPr>
          <p:cNvPr id="5" name="Footer Placeholder 4">
            <a:extLst>
              <a:ext uri="{FF2B5EF4-FFF2-40B4-BE49-F238E27FC236}">
                <a16:creationId xmlns:a16="http://schemas.microsoft.com/office/drawing/2014/main" id="{E17742A2-3F02-02A2-FA51-14A1251921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16E9D4-9F0C-E2A6-F304-D66AEC22DF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3572C-A57F-42D7-A0F3-B249EEE430E0}" type="slidenum">
              <a:rPr lang="en-US" smtClean="0"/>
              <a:t>‹#›</a:t>
            </a:fld>
            <a:endParaRPr lang="en-US"/>
          </a:p>
        </p:txBody>
      </p:sp>
    </p:spTree>
    <p:extLst>
      <p:ext uri="{BB962C8B-B14F-4D97-AF65-F5344CB8AC3E}">
        <p14:creationId xmlns:p14="http://schemas.microsoft.com/office/powerpoint/2010/main" val="3434640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561612"/>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3438456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10/25/2023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1593988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707761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tieng-viet-3-tap-1/1/134/85/" TargetMode="External"/><Relationship Id="rId2" Type="http://schemas.openxmlformats.org/officeDocument/2006/relationships/image" Target="../media/image37.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48.jpg"/><Relationship Id="rId1" Type="http://schemas.openxmlformats.org/officeDocument/2006/relationships/slideLayout" Target="../slideLayouts/slideLayout33.xml"/><Relationship Id="rId6" Type="http://schemas.openxmlformats.org/officeDocument/2006/relationships/image" Target="../media/image50.png"/><Relationship Id="rId5" Type="http://schemas.microsoft.com/office/2007/relationships/hdphoto" Target="../media/hdphoto2.wdp"/><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3-tap-1/1/134/85/"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gif"/><Relationship Id="rId1" Type="http://schemas.openxmlformats.org/officeDocument/2006/relationships/slideLayout" Target="../slideLayouts/slideLayout45.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3.png"/><Relationship Id="rId3" Type="http://schemas.openxmlformats.org/officeDocument/2006/relationships/slideLayout" Target="../slideLayouts/slideLayout44.xml"/><Relationship Id="rId7" Type="http://schemas.openxmlformats.org/officeDocument/2006/relationships/image" Target="../media/image5.gif"/><Relationship Id="rId12"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image" Target="../media/image8.jpeg"/><Relationship Id="rId10" Type="http://schemas.openxmlformats.org/officeDocument/2006/relationships/slide" Target="slide5.xml"/><Relationship Id="rId4" Type="http://schemas.openxmlformats.org/officeDocument/2006/relationships/notesSlide" Target="../notesSlides/notesSlide2.xml"/><Relationship Id="rId9" Type="http://schemas.openxmlformats.org/officeDocument/2006/relationships/image" Target="../media/image10.gif"/><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7.png"/><Relationship Id="rId5" Type="http://schemas.openxmlformats.org/officeDocument/2006/relationships/image" Target="../media/image16.gif"/><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4.xml"/><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hyperlink" Target="https://hoc10.vn/doc-sach/tieng-viet-3-tap-1/1/134/85/"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hyperlink" Target="https://hoc10.vn/doc-sach/tieng-viet-3-tap-1/1/134/86/" TargetMode="External"/><Relationship Id="rId2" Type="http://schemas.openxmlformats.org/officeDocument/2006/relationships/image" Target="../media/image2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453354" y="2012256"/>
            <a:ext cx="13235781"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12</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viết</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2: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Tả</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đồ</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vật</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
        <p:nvSpPr>
          <p:cNvPr id="3" name="TextBox 2">
            <a:extLst>
              <a:ext uri="{FF2B5EF4-FFF2-40B4-BE49-F238E27FC236}">
                <a16:creationId xmlns:a16="http://schemas.microsoft.com/office/drawing/2014/main" id="{5DD7D905-B160-9B0E-1056-0CB3C360A46E}"/>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3</a:t>
            </a:r>
          </a:p>
        </p:txBody>
      </p:sp>
      <p:sp>
        <p:nvSpPr>
          <p:cNvPr id="4" name="Rectangle 3">
            <a:extLst>
              <a:ext uri="{FF2B5EF4-FFF2-40B4-BE49-F238E27FC236}">
                <a16:creationId xmlns:a16="http://schemas.microsoft.com/office/drawing/2014/main" id="{EF792873-23C6-749E-47EF-82B3AF5881C2}"/>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E8602455-0F70-B6A2-3974-AE9CAE7C9500}"/>
              </a:ext>
            </a:extLst>
          </p:cNvPr>
          <p:cNvGrpSpPr/>
          <p:nvPr/>
        </p:nvGrpSpPr>
        <p:grpSpPr>
          <a:xfrm>
            <a:off x="1565946" y="1756044"/>
            <a:ext cx="8060635" cy="2504350"/>
            <a:chOff x="0" y="0"/>
            <a:chExt cx="5706310" cy="1066414"/>
          </a:xfrm>
          <a:solidFill>
            <a:schemeClr val="accent4">
              <a:lumMod val="40000"/>
              <a:lumOff val="60000"/>
            </a:schemeClr>
          </a:solidFill>
        </p:grpSpPr>
        <p:sp>
          <p:nvSpPr>
            <p:cNvPr id="6" name="Freeform 7">
              <a:extLst>
                <a:ext uri="{FF2B5EF4-FFF2-40B4-BE49-F238E27FC236}">
                  <a16:creationId xmlns:a16="http://schemas.microsoft.com/office/drawing/2014/main" id="{19CD54DD-5E9A-EB1F-2FE7-F1F564A72842}"/>
                </a:ext>
              </a:extLst>
            </p:cNvPr>
            <p:cNvSpPr/>
            <p:nvPr/>
          </p:nvSpPr>
          <p:spPr>
            <a:xfrm>
              <a:off x="0" y="0"/>
              <a:ext cx="5706311" cy="1066414"/>
            </a:xfrm>
            <a:custGeom>
              <a:avLst/>
              <a:gdLst/>
              <a:ahLst/>
              <a:cxnLst/>
              <a:rect l="l" t="t" r="r" b="b"/>
              <a:pathLst>
                <a:path w="5706311" h="1066414">
                  <a:moveTo>
                    <a:pt x="5581850" y="1066414"/>
                  </a:moveTo>
                  <a:lnTo>
                    <a:pt x="124460" y="1066414"/>
                  </a:lnTo>
                  <a:cubicBezTo>
                    <a:pt x="55880" y="1066414"/>
                    <a:pt x="0" y="1010534"/>
                    <a:pt x="0" y="941954"/>
                  </a:cubicBezTo>
                  <a:lnTo>
                    <a:pt x="0" y="124460"/>
                  </a:lnTo>
                  <a:cubicBezTo>
                    <a:pt x="0" y="55880"/>
                    <a:pt x="55880" y="0"/>
                    <a:pt x="124460" y="0"/>
                  </a:cubicBezTo>
                  <a:lnTo>
                    <a:pt x="5581850" y="0"/>
                  </a:lnTo>
                  <a:cubicBezTo>
                    <a:pt x="5650431" y="0"/>
                    <a:pt x="5706311" y="55880"/>
                    <a:pt x="5706311" y="124460"/>
                  </a:cubicBezTo>
                  <a:lnTo>
                    <a:pt x="5706311" y="941954"/>
                  </a:lnTo>
                  <a:cubicBezTo>
                    <a:pt x="5706311" y="1010534"/>
                    <a:pt x="5650431" y="1066414"/>
                    <a:pt x="5581850" y="1066414"/>
                  </a:cubicBezTo>
                  <a:close/>
                </a:path>
              </a:pathLst>
            </a:custGeom>
            <a:grpFill/>
          </p:spPr>
          <p:txBody>
            <a:bodyPr/>
            <a:lstStyle/>
            <a:p>
              <a:endParaRPr lang="en-US" sz="1100">
                <a:latin typeface="UTM Avo" panose="02040603050506020204" pitchFamily="18" charset="0"/>
              </a:endParaRPr>
            </a:p>
          </p:txBody>
        </p:sp>
      </p:grpSp>
      <p:sp>
        <p:nvSpPr>
          <p:cNvPr id="7" name="TextBox 6">
            <a:extLst>
              <a:ext uri="{FF2B5EF4-FFF2-40B4-BE49-F238E27FC236}">
                <a16:creationId xmlns:a16="http://schemas.microsoft.com/office/drawing/2014/main" id="{885BEBBA-31D4-B4EF-B0F6-3431C4D1B36C}"/>
              </a:ext>
            </a:extLst>
          </p:cNvPr>
          <p:cNvSpPr txBox="1"/>
          <p:nvPr/>
        </p:nvSpPr>
        <p:spPr>
          <a:xfrm>
            <a:off x="1828778" y="2626714"/>
            <a:ext cx="7699558" cy="1465081"/>
          </a:xfrm>
          <a:prstGeom prst="rect">
            <a:avLst/>
          </a:prstGeom>
          <a:noFill/>
        </p:spPr>
        <p:txBody>
          <a:bodyPr wrap="square" rtlCol="0">
            <a:spAutoFit/>
          </a:bodyPr>
          <a:lstStyle/>
          <a:p>
            <a:pPr algn="ctr">
              <a:lnSpc>
                <a:spcPct val="150000"/>
              </a:lnSpc>
            </a:pPr>
            <a:r>
              <a:rPr lang="nl-NL" sz="32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Viết đoạn văn về một đồ dùng trong nhà (hoặc đồ dùng học tập). </a:t>
            </a:r>
            <a:endParaRPr lang="en-US" sz="3200" dirty="0">
              <a:latin typeface="UTM Avo" panose="02040603050506020204" pitchFamily="18" charset="0"/>
              <a:cs typeface="Arial" panose="020B0604020202020204" pitchFamily="34" charset="0"/>
            </a:endParaRPr>
          </a:p>
        </p:txBody>
      </p:sp>
      <p:sp>
        <p:nvSpPr>
          <p:cNvPr id="8" name="TextBox 7">
            <a:extLst>
              <a:ext uri="{FF2B5EF4-FFF2-40B4-BE49-F238E27FC236}">
                <a16:creationId xmlns:a16="http://schemas.microsoft.com/office/drawing/2014/main" id="{0EA055E9-63FF-7F30-6F78-097C5885867B}"/>
              </a:ext>
            </a:extLst>
          </p:cNvPr>
          <p:cNvSpPr txBox="1"/>
          <p:nvPr/>
        </p:nvSpPr>
        <p:spPr>
          <a:xfrm>
            <a:off x="4448525" y="1980383"/>
            <a:ext cx="2460064" cy="646331"/>
          </a:xfrm>
          <a:prstGeom prst="rect">
            <a:avLst/>
          </a:prstGeom>
          <a:noFill/>
        </p:spPr>
        <p:txBody>
          <a:bodyPr wrap="square" rtlCol="0">
            <a:spAutoFit/>
          </a:bodyPr>
          <a:lstStyle/>
          <a:p>
            <a:pPr algn="ctr"/>
            <a:r>
              <a:rPr lang="en-US" sz="3600" b="1" cap="all" dirty="0">
                <a:solidFill>
                  <a:schemeClr val="accent2"/>
                </a:solidFill>
                <a:latin typeface="UTM Avo" panose="02040603050506020204" pitchFamily="18" charset="0"/>
                <a:cs typeface="Arial" panose="020B0604020202020204" pitchFamily="34" charset="0"/>
              </a:rPr>
              <a:t>Đề </a:t>
            </a:r>
            <a:r>
              <a:rPr lang="en-US" sz="3600" b="1" cap="all" dirty="0" err="1">
                <a:solidFill>
                  <a:schemeClr val="accent2"/>
                </a:solidFill>
                <a:latin typeface="UTM Avo" panose="02040603050506020204" pitchFamily="18" charset="0"/>
                <a:cs typeface="Arial" panose="020B0604020202020204" pitchFamily="34" charset="0"/>
              </a:rPr>
              <a:t>bài</a:t>
            </a:r>
            <a:endParaRPr lang="en-US" sz="3600" b="1" cap="all" dirty="0">
              <a:solidFill>
                <a:schemeClr val="accent2"/>
              </a:solidFill>
              <a:latin typeface="UTM Avo" panose="02040603050506020204" pitchFamily="18" charset="0"/>
              <a:cs typeface="Arial" panose="020B0604020202020204" pitchFamily="34" charset="0"/>
            </a:endParaRPr>
          </a:p>
        </p:txBody>
      </p:sp>
      <p:pic>
        <p:nvPicPr>
          <p:cNvPr id="10" name="Picture 5">
            <a:extLst>
              <a:ext uri="{FF2B5EF4-FFF2-40B4-BE49-F238E27FC236}">
                <a16:creationId xmlns:a16="http://schemas.microsoft.com/office/drawing/2014/main" id="{EBBF7F3B-9793-2838-1B27-D25B3A8E9F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5562" y="3008219"/>
            <a:ext cx="1575969" cy="1596285"/>
          </a:xfrm>
          <a:prstGeom prst="rect">
            <a:avLst/>
          </a:prstGeom>
        </p:spPr>
      </p:pic>
      <p:sp>
        <p:nvSpPr>
          <p:cNvPr id="11" name="TextBox 10">
            <a:extLst>
              <a:ext uri="{FF2B5EF4-FFF2-40B4-BE49-F238E27FC236}">
                <a16:creationId xmlns:a16="http://schemas.microsoft.com/office/drawing/2014/main" id="{7867FFEC-69F5-2767-3DC9-04C500DCAF4A}"/>
              </a:ext>
            </a:extLst>
          </p:cNvPr>
          <p:cNvSpPr txBox="1"/>
          <p:nvPr/>
        </p:nvSpPr>
        <p:spPr>
          <a:xfrm>
            <a:off x="1536107" y="4260394"/>
            <a:ext cx="9042774" cy="1768176"/>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v"/>
            </a:pPr>
            <a:r>
              <a:rPr lang="nl-NL" sz="2800" b="1" dirty="0">
                <a:solidFill>
                  <a:schemeClr val="accent2"/>
                </a:solidFill>
                <a:effectLst/>
                <a:latin typeface="UTM Avo" panose="02040603050506020204" pitchFamily="18" charset="0"/>
                <a:ea typeface="Calibri" panose="020F0502020204030204" pitchFamily="34" charset="0"/>
                <a:cs typeface="Arial" panose="020B0604020202020204" pitchFamily="34" charset="0"/>
              </a:rPr>
              <a:t>Lưu ý:</a:t>
            </a:r>
          </a:p>
          <a:p>
            <a:pPr marL="685800" indent="-685800" algn="just">
              <a:lnSpc>
                <a:spcPct val="150000"/>
              </a:lnSpc>
              <a:buFont typeface="Wingdings" panose="05000000000000000000" pitchFamily="2" charset="2"/>
              <a:buChar char="§"/>
            </a:pPr>
            <a:r>
              <a:rPr lang="nl-NL" sz="2400" dirty="0">
                <a:solidFill>
                  <a:srgbClr val="000000"/>
                </a:solidFill>
                <a:latin typeface="UTM Avo" panose="02040603050506020204" pitchFamily="18" charset="0"/>
                <a:ea typeface="Calibri" panose="020F0502020204030204" pitchFamily="34" charset="0"/>
                <a:cs typeface="Arial" panose="020B0604020202020204" pitchFamily="34" charset="0"/>
              </a:rPr>
              <a:t>C</a:t>
            </a:r>
            <a:r>
              <a:rPr lang="nl-NL" sz="2400" dirty="0">
                <a:solidFill>
                  <a:srgbClr val="000000"/>
                </a:solidFill>
                <a:effectLst/>
                <a:latin typeface="UTM Avo" panose="02040603050506020204" pitchFamily="18" charset="0"/>
                <a:ea typeface="Calibri" panose="020F0502020204030204" pitchFamily="34" charset="0"/>
                <a:cs typeface="Arial" panose="020B0604020202020204" pitchFamily="34" charset="0"/>
              </a:rPr>
              <a:t>ó thể trang trí, tô màu hoặc gắn tranh ảnh.</a:t>
            </a:r>
            <a:endParaRPr lang="en-US" sz="2400" dirty="0">
              <a:effectLst/>
              <a:latin typeface="UTM Avo" panose="02040603050506020204" pitchFamily="18" charset="0"/>
              <a:ea typeface="Calibri" panose="020F0502020204030204" pitchFamily="34" charset="0"/>
              <a:cs typeface="Arial" panose="020B0604020202020204" pitchFamily="34" charset="0"/>
            </a:endParaRPr>
          </a:p>
          <a:p>
            <a:pPr marL="685800" indent="-685800" algn="just">
              <a:lnSpc>
                <a:spcPct val="150000"/>
              </a:lnSpc>
              <a:buFont typeface="Wingdings" panose="05000000000000000000" pitchFamily="2" charset="2"/>
              <a:buChar char="§"/>
            </a:pPr>
            <a:r>
              <a:rPr lang="nl-NL" sz="2400" dirty="0">
                <a:solidFill>
                  <a:srgbClr val="000000"/>
                </a:solidFill>
                <a:latin typeface="UTM Avo" panose="02040603050506020204" pitchFamily="18" charset="0"/>
                <a:cs typeface="Arial" panose="020B0604020202020204" pitchFamily="34" charset="0"/>
              </a:rPr>
              <a:t>Các em học sinh khá giỏi nên viết nhiều hơn 8 câu.</a:t>
            </a:r>
            <a:endParaRPr lang="en-US" sz="2400" dirty="0">
              <a:latin typeface="UTM Avo" panose="0204060305050602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974F0260-0343-1731-DFE7-45CFCA0A7B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37139" y="2041093"/>
            <a:ext cx="2931185" cy="3530536"/>
          </a:xfrm>
          <a:prstGeom prst="rect">
            <a:avLst/>
          </a:prstGeom>
        </p:spPr>
      </p:pic>
    </p:spTree>
    <p:extLst>
      <p:ext uri="{BB962C8B-B14F-4D97-AF65-F5344CB8AC3E}">
        <p14:creationId xmlns:p14="http://schemas.microsoft.com/office/powerpoint/2010/main" val="363912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90"/>
                                          </p:val>
                                        </p:tav>
                                        <p:tav tm="100000">
                                          <p:val>
                                            <p:fltVal val="0"/>
                                          </p:val>
                                        </p:tav>
                                      </p:tavLst>
                                    </p:anim>
                                    <p:animEffect transition="in" filter="fade">
                                      <p:cBhvr>
                                        <p:cTn id="16" dur="5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90"/>
                                          </p:val>
                                        </p:tav>
                                        <p:tav tm="100000">
                                          <p:val>
                                            <p:fltVal val="0"/>
                                          </p:val>
                                        </p:tav>
                                      </p:tavLst>
                                    </p:anim>
                                    <p:animEffect transition="in" filter="fade">
                                      <p:cBhvr>
                                        <p:cTn id="22" dur="5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90"/>
                                          </p:val>
                                        </p:tav>
                                        <p:tav tm="100000">
                                          <p:val>
                                            <p:fltVal val="0"/>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fltVal val="0.5"/>
                                          </p:val>
                                        </p:tav>
                                        <p:tav tm="100000">
                                          <p:val>
                                            <p:strVal val="#ppt_x"/>
                                          </p:val>
                                        </p:tav>
                                      </p:tavLst>
                                    </p:anim>
                                    <p:anim calcmode="lin" valueType="num">
                                      <p:cBhvr>
                                        <p:cTn id="37" dur="500" fill="hold"/>
                                        <p:tgtEl>
                                          <p:spTgt spid="11"/>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fltVal val="0.5"/>
                                          </p:val>
                                        </p:tav>
                                        <p:tav tm="100000">
                                          <p:val>
                                            <p:strVal val="#ppt_x"/>
                                          </p:val>
                                        </p:tav>
                                      </p:tavLst>
                                    </p:anim>
                                    <p:anim calcmode="lin" valueType="num">
                                      <p:cBhvr>
                                        <p:cTn id="4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E8602455-0F70-B6A2-3974-AE9CAE7C9500}"/>
              </a:ext>
            </a:extLst>
          </p:cNvPr>
          <p:cNvGrpSpPr/>
          <p:nvPr/>
        </p:nvGrpSpPr>
        <p:grpSpPr>
          <a:xfrm>
            <a:off x="2065682" y="1657217"/>
            <a:ext cx="8060635" cy="646331"/>
            <a:chOff x="0" y="0"/>
            <a:chExt cx="5706310" cy="1066414"/>
          </a:xfrm>
          <a:solidFill>
            <a:schemeClr val="accent4">
              <a:lumMod val="40000"/>
              <a:lumOff val="60000"/>
            </a:schemeClr>
          </a:solidFill>
        </p:grpSpPr>
        <p:sp>
          <p:nvSpPr>
            <p:cNvPr id="6" name="Freeform 7">
              <a:extLst>
                <a:ext uri="{FF2B5EF4-FFF2-40B4-BE49-F238E27FC236}">
                  <a16:creationId xmlns:a16="http://schemas.microsoft.com/office/drawing/2014/main" id="{19CD54DD-5E9A-EB1F-2FE7-F1F564A72842}"/>
                </a:ext>
              </a:extLst>
            </p:cNvPr>
            <p:cNvSpPr/>
            <p:nvPr/>
          </p:nvSpPr>
          <p:spPr>
            <a:xfrm>
              <a:off x="0" y="0"/>
              <a:ext cx="5706311" cy="1066414"/>
            </a:xfrm>
            <a:custGeom>
              <a:avLst/>
              <a:gdLst/>
              <a:ahLst/>
              <a:cxnLst/>
              <a:rect l="l" t="t" r="r" b="b"/>
              <a:pathLst>
                <a:path w="5706311" h="1066414">
                  <a:moveTo>
                    <a:pt x="5581850" y="1066414"/>
                  </a:moveTo>
                  <a:lnTo>
                    <a:pt x="124460" y="1066414"/>
                  </a:lnTo>
                  <a:cubicBezTo>
                    <a:pt x="55880" y="1066414"/>
                    <a:pt x="0" y="1010534"/>
                    <a:pt x="0" y="941954"/>
                  </a:cubicBezTo>
                  <a:lnTo>
                    <a:pt x="0" y="124460"/>
                  </a:lnTo>
                  <a:cubicBezTo>
                    <a:pt x="0" y="55880"/>
                    <a:pt x="55880" y="0"/>
                    <a:pt x="124460" y="0"/>
                  </a:cubicBezTo>
                  <a:lnTo>
                    <a:pt x="5581850" y="0"/>
                  </a:lnTo>
                  <a:cubicBezTo>
                    <a:pt x="5650431" y="0"/>
                    <a:pt x="5706311" y="55880"/>
                    <a:pt x="5706311" y="124460"/>
                  </a:cubicBezTo>
                  <a:lnTo>
                    <a:pt x="5706311" y="941954"/>
                  </a:lnTo>
                  <a:cubicBezTo>
                    <a:pt x="5706311" y="1010534"/>
                    <a:pt x="5650431" y="1066414"/>
                    <a:pt x="5581850" y="1066414"/>
                  </a:cubicBezTo>
                  <a:close/>
                </a:path>
              </a:pathLst>
            </a:custGeom>
            <a:grpFill/>
          </p:spPr>
          <p:txBody>
            <a:bodyPr/>
            <a:lstStyle/>
            <a:p>
              <a:endParaRPr lang="en-US" sz="1100">
                <a:latin typeface="UTM Avo" panose="02040603050506020204" pitchFamily="18" charset="0"/>
              </a:endParaRPr>
            </a:p>
          </p:txBody>
        </p:sp>
      </p:grpSp>
      <p:sp>
        <p:nvSpPr>
          <p:cNvPr id="8" name="TextBox 7">
            <a:extLst>
              <a:ext uri="{FF2B5EF4-FFF2-40B4-BE49-F238E27FC236}">
                <a16:creationId xmlns:a16="http://schemas.microsoft.com/office/drawing/2014/main" id="{0EA055E9-63FF-7F30-6F78-097C5885867B}"/>
              </a:ext>
            </a:extLst>
          </p:cNvPr>
          <p:cNvSpPr txBox="1"/>
          <p:nvPr/>
        </p:nvSpPr>
        <p:spPr>
          <a:xfrm>
            <a:off x="3255830" y="1660001"/>
            <a:ext cx="5987562" cy="584775"/>
          </a:xfrm>
          <a:prstGeom prst="rect">
            <a:avLst/>
          </a:prstGeom>
          <a:noFill/>
        </p:spPr>
        <p:txBody>
          <a:bodyPr wrap="square" rtlCol="0">
            <a:spAutoFit/>
          </a:bodyPr>
          <a:lstStyle/>
          <a:p>
            <a:pPr algn="ctr"/>
            <a:r>
              <a:rPr lang="en-US" sz="3200" b="1" cap="all" dirty="0" err="1">
                <a:solidFill>
                  <a:schemeClr val="accent2"/>
                </a:solidFill>
                <a:latin typeface="UTM Avo" panose="02040603050506020204" pitchFamily="18" charset="0"/>
                <a:cs typeface="Arial" panose="020B0604020202020204" pitchFamily="34" charset="0"/>
              </a:rPr>
              <a:t>Đoạn</a:t>
            </a:r>
            <a:r>
              <a:rPr lang="en-US" sz="3200" b="1" cap="all" dirty="0">
                <a:solidFill>
                  <a:schemeClr val="accent2"/>
                </a:solidFill>
                <a:latin typeface="UTM Avo" panose="02040603050506020204" pitchFamily="18" charset="0"/>
                <a:cs typeface="Arial" panose="020B0604020202020204" pitchFamily="34" charset="0"/>
              </a:rPr>
              <a:t> </a:t>
            </a:r>
            <a:r>
              <a:rPr lang="en-US" sz="3200" b="1" cap="all" dirty="0" err="1">
                <a:solidFill>
                  <a:schemeClr val="accent2"/>
                </a:solidFill>
                <a:latin typeface="UTM Avo" panose="02040603050506020204" pitchFamily="18" charset="0"/>
                <a:cs typeface="Arial" panose="020B0604020202020204" pitchFamily="34" charset="0"/>
              </a:rPr>
              <a:t>văn</a:t>
            </a:r>
            <a:r>
              <a:rPr lang="en-US" sz="3200" b="1" cap="all" dirty="0">
                <a:solidFill>
                  <a:schemeClr val="accent2"/>
                </a:solidFill>
                <a:latin typeface="UTM Avo" panose="02040603050506020204" pitchFamily="18" charset="0"/>
                <a:cs typeface="Arial" panose="020B0604020202020204" pitchFamily="34" charset="0"/>
              </a:rPr>
              <a:t> </a:t>
            </a:r>
            <a:r>
              <a:rPr lang="en-US" sz="3200" b="1" cap="all" dirty="0" err="1">
                <a:solidFill>
                  <a:schemeClr val="accent2"/>
                </a:solidFill>
                <a:latin typeface="UTM Avo" panose="02040603050506020204" pitchFamily="18" charset="0"/>
                <a:cs typeface="Arial" panose="020B0604020202020204" pitchFamily="34" charset="0"/>
              </a:rPr>
              <a:t>tham</a:t>
            </a:r>
            <a:r>
              <a:rPr lang="en-US" sz="3200" b="1" cap="all" dirty="0">
                <a:solidFill>
                  <a:schemeClr val="accent2"/>
                </a:solidFill>
                <a:latin typeface="UTM Avo" panose="02040603050506020204" pitchFamily="18" charset="0"/>
                <a:cs typeface="Arial" panose="020B0604020202020204" pitchFamily="34" charset="0"/>
              </a:rPr>
              <a:t> </a:t>
            </a:r>
            <a:r>
              <a:rPr lang="en-US" sz="3200" b="1" cap="all" dirty="0" err="1">
                <a:solidFill>
                  <a:schemeClr val="accent2"/>
                </a:solidFill>
                <a:latin typeface="UTM Avo" panose="02040603050506020204" pitchFamily="18" charset="0"/>
                <a:cs typeface="Arial" panose="020B0604020202020204" pitchFamily="34" charset="0"/>
              </a:rPr>
              <a:t>khảo</a:t>
            </a:r>
            <a:endParaRPr lang="en-US" sz="3200" b="1" cap="all" dirty="0">
              <a:solidFill>
                <a:schemeClr val="accent2"/>
              </a:solidFill>
              <a:latin typeface="UTM Avo" panose="02040603050506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5F1F9C03-C56B-3308-C8B3-DF38619FB9AF}"/>
              </a:ext>
            </a:extLst>
          </p:cNvPr>
          <p:cNvSpPr txBox="1"/>
          <p:nvPr/>
        </p:nvSpPr>
        <p:spPr>
          <a:xfrm>
            <a:off x="713940" y="2384765"/>
            <a:ext cx="5334000" cy="461665"/>
          </a:xfrm>
          <a:prstGeom prst="rect">
            <a:avLst/>
          </a:prstGeom>
          <a:noFill/>
        </p:spPr>
        <p:txBody>
          <a:bodyPr wrap="square">
            <a:spAutoFit/>
          </a:bodyPr>
          <a:lstStyle/>
          <a:p>
            <a:r>
              <a:rPr lang="nl-NL" sz="2400" b="1" dirty="0">
                <a:solidFill>
                  <a:schemeClr val="accent2"/>
                </a:solidFill>
                <a:effectLst/>
                <a:latin typeface="UTM Avo" panose="02040603050506020204" pitchFamily="18" charset="0"/>
                <a:ea typeface="Calibri" panose="020F0502020204030204" pitchFamily="34" charset="0"/>
                <a:cs typeface="Arial" panose="020B0604020202020204" pitchFamily="34" charset="0"/>
              </a:rPr>
              <a:t>Về đồ dùng trong nhà:</a:t>
            </a:r>
            <a:endParaRPr lang="en-US" sz="2400" b="1" dirty="0">
              <a:solidFill>
                <a:schemeClr val="accent2"/>
              </a:solidFill>
              <a:latin typeface="UTM Avo" panose="02040603050506020204" pitchFamily="18" charset="0"/>
              <a:cs typeface="Arial" panose="020B0604020202020204" pitchFamily="34" charset="0"/>
            </a:endParaRPr>
          </a:p>
        </p:txBody>
      </p:sp>
      <p:sp>
        <p:nvSpPr>
          <p:cNvPr id="3" name="TextBox 2">
            <a:extLst>
              <a:ext uri="{FF2B5EF4-FFF2-40B4-BE49-F238E27FC236}">
                <a16:creationId xmlns:a16="http://schemas.microsoft.com/office/drawing/2014/main" id="{064689D0-45D4-FF77-DC9C-D616C4A0513C}"/>
              </a:ext>
            </a:extLst>
          </p:cNvPr>
          <p:cNvSpPr txBox="1"/>
          <p:nvPr/>
        </p:nvSpPr>
        <p:spPr>
          <a:xfrm>
            <a:off x="727192" y="2759855"/>
            <a:ext cx="9399126" cy="2796984"/>
          </a:xfrm>
          <a:prstGeom prst="rect">
            <a:avLst/>
          </a:prstGeom>
          <a:noFill/>
        </p:spPr>
        <p:txBody>
          <a:bodyPr wrap="square">
            <a:spAutoFit/>
          </a:bodyPr>
          <a:lstStyle/>
          <a:p>
            <a:pPr algn="just">
              <a:lnSpc>
                <a:spcPct val="150000"/>
              </a:lnSpc>
            </a:pPr>
            <a:r>
              <a:rPr lang="nl-NL" sz="2000" i="1" dirty="0">
                <a:solidFill>
                  <a:srgbClr val="000000"/>
                </a:solidFill>
                <a:effectLst/>
                <a:latin typeface="UTM Avo" panose="02040603050506020204" pitchFamily="18" charset="0"/>
                <a:ea typeface="Calibri" panose="020F0502020204030204" pitchFamily="34" charset="0"/>
                <a:cs typeface="Arial" panose="020B0604020202020204" pitchFamily="34" charset="0"/>
              </a:rPr>
              <a:t>Nhà em có một chiếc ti vi. Trông nó như một cái hộp con, có nhiều nút bấm. Mỗi tối, sau khi cơm nước xong, cả nhà em lại ngồi quanh bàn xem tin tức, xem phim. Có hôm, cả nhà cùng xem đá bóng, hò reo rất vui. Ông em bảo: “Lúc ông còn bé chưa có ti vi đâu. Bây giờ thì gia đình nào cũng có ti vi. Sung sướng thật đấy”. Em rất biết ơn những người đã chế tạo ra chiếc ti vi, giúp em biết thêm những điều bổ ích.</a:t>
            </a:r>
            <a:endParaRPr lang="en-US" sz="2000" dirty="0">
              <a:latin typeface="UTM Avo" panose="02040603050506020204" pitchFamily="18" charset="0"/>
              <a:cs typeface="Arial" panose="020B0604020202020204" pitchFamily="34" charset="0"/>
            </a:endParaRPr>
          </a:p>
        </p:txBody>
      </p:sp>
      <p:pic>
        <p:nvPicPr>
          <p:cNvPr id="9" name="Picture 8">
            <a:extLst>
              <a:ext uri="{FF2B5EF4-FFF2-40B4-BE49-F238E27FC236}">
                <a16:creationId xmlns:a16="http://schemas.microsoft.com/office/drawing/2014/main" id="{D2F3B1C4-3191-2638-3388-B55697515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392" y="3876645"/>
            <a:ext cx="3161608" cy="3161608"/>
          </a:xfrm>
          <a:prstGeom prst="rect">
            <a:avLst/>
          </a:prstGeom>
        </p:spPr>
      </p:pic>
    </p:spTree>
    <p:extLst>
      <p:ext uri="{BB962C8B-B14F-4D97-AF65-F5344CB8AC3E}">
        <p14:creationId xmlns:p14="http://schemas.microsoft.com/office/powerpoint/2010/main" val="195356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90"/>
                                          </p:val>
                                        </p:tav>
                                        <p:tav tm="100000">
                                          <p:val>
                                            <p:fltVal val="0"/>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E8602455-0F70-B6A2-3974-AE9CAE7C9500}"/>
              </a:ext>
            </a:extLst>
          </p:cNvPr>
          <p:cNvGrpSpPr/>
          <p:nvPr/>
        </p:nvGrpSpPr>
        <p:grpSpPr>
          <a:xfrm>
            <a:off x="2065682" y="1657217"/>
            <a:ext cx="8060635" cy="646331"/>
            <a:chOff x="0" y="0"/>
            <a:chExt cx="5706310" cy="1066414"/>
          </a:xfrm>
          <a:solidFill>
            <a:schemeClr val="accent4">
              <a:lumMod val="40000"/>
              <a:lumOff val="60000"/>
            </a:schemeClr>
          </a:solidFill>
        </p:grpSpPr>
        <p:sp>
          <p:nvSpPr>
            <p:cNvPr id="6" name="Freeform 7">
              <a:extLst>
                <a:ext uri="{FF2B5EF4-FFF2-40B4-BE49-F238E27FC236}">
                  <a16:creationId xmlns:a16="http://schemas.microsoft.com/office/drawing/2014/main" id="{19CD54DD-5E9A-EB1F-2FE7-F1F564A72842}"/>
                </a:ext>
              </a:extLst>
            </p:cNvPr>
            <p:cNvSpPr/>
            <p:nvPr/>
          </p:nvSpPr>
          <p:spPr>
            <a:xfrm>
              <a:off x="0" y="0"/>
              <a:ext cx="5706311" cy="1066414"/>
            </a:xfrm>
            <a:custGeom>
              <a:avLst/>
              <a:gdLst/>
              <a:ahLst/>
              <a:cxnLst/>
              <a:rect l="l" t="t" r="r" b="b"/>
              <a:pathLst>
                <a:path w="5706311" h="1066414">
                  <a:moveTo>
                    <a:pt x="5581850" y="1066414"/>
                  </a:moveTo>
                  <a:lnTo>
                    <a:pt x="124460" y="1066414"/>
                  </a:lnTo>
                  <a:cubicBezTo>
                    <a:pt x="55880" y="1066414"/>
                    <a:pt x="0" y="1010534"/>
                    <a:pt x="0" y="941954"/>
                  </a:cubicBezTo>
                  <a:lnTo>
                    <a:pt x="0" y="124460"/>
                  </a:lnTo>
                  <a:cubicBezTo>
                    <a:pt x="0" y="55880"/>
                    <a:pt x="55880" y="0"/>
                    <a:pt x="124460" y="0"/>
                  </a:cubicBezTo>
                  <a:lnTo>
                    <a:pt x="5581850" y="0"/>
                  </a:lnTo>
                  <a:cubicBezTo>
                    <a:pt x="5650431" y="0"/>
                    <a:pt x="5706311" y="55880"/>
                    <a:pt x="5706311" y="124460"/>
                  </a:cubicBezTo>
                  <a:lnTo>
                    <a:pt x="5706311" y="941954"/>
                  </a:lnTo>
                  <a:cubicBezTo>
                    <a:pt x="5706311" y="1010534"/>
                    <a:pt x="5650431" y="1066414"/>
                    <a:pt x="5581850" y="1066414"/>
                  </a:cubicBezTo>
                  <a:close/>
                </a:path>
              </a:pathLst>
            </a:custGeom>
            <a:grpFill/>
          </p:spPr>
          <p:txBody>
            <a:bodyPr/>
            <a:lstStyle/>
            <a:p>
              <a:endParaRPr lang="en-US" sz="1100">
                <a:latin typeface="UTM Avo" panose="02040603050506020204" pitchFamily="18" charset="0"/>
              </a:endParaRPr>
            </a:p>
          </p:txBody>
        </p:sp>
      </p:grpSp>
      <p:sp>
        <p:nvSpPr>
          <p:cNvPr id="8" name="TextBox 7">
            <a:extLst>
              <a:ext uri="{FF2B5EF4-FFF2-40B4-BE49-F238E27FC236}">
                <a16:creationId xmlns:a16="http://schemas.microsoft.com/office/drawing/2014/main" id="{0EA055E9-63FF-7F30-6F78-097C5885867B}"/>
              </a:ext>
            </a:extLst>
          </p:cNvPr>
          <p:cNvSpPr txBox="1"/>
          <p:nvPr/>
        </p:nvSpPr>
        <p:spPr>
          <a:xfrm>
            <a:off x="3255830" y="1660001"/>
            <a:ext cx="5987562" cy="584775"/>
          </a:xfrm>
          <a:prstGeom prst="rect">
            <a:avLst/>
          </a:prstGeom>
          <a:noFill/>
        </p:spPr>
        <p:txBody>
          <a:bodyPr wrap="square" rtlCol="0">
            <a:spAutoFit/>
          </a:bodyPr>
          <a:lstStyle/>
          <a:p>
            <a:pPr algn="ctr"/>
            <a:r>
              <a:rPr lang="en-US" sz="3200" b="1" cap="all" dirty="0" err="1">
                <a:solidFill>
                  <a:schemeClr val="accent2"/>
                </a:solidFill>
                <a:latin typeface="UTM Avo" panose="02040603050506020204" pitchFamily="18" charset="0"/>
                <a:cs typeface="Arial" panose="020B0604020202020204" pitchFamily="34" charset="0"/>
              </a:rPr>
              <a:t>Đoạn</a:t>
            </a:r>
            <a:r>
              <a:rPr lang="en-US" sz="3200" b="1" cap="all" dirty="0">
                <a:solidFill>
                  <a:schemeClr val="accent2"/>
                </a:solidFill>
                <a:latin typeface="UTM Avo" panose="02040603050506020204" pitchFamily="18" charset="0"/>
                <a:cs typeface="Arial" panose="020B0604020202020204" pitchFamily="34" charset="0"/>
              </a:rPr>
              <a:t> </a:t>
            </a:r>
            <a:r>
              <a:rPr lang="en-US" sz="3200" b="1" cap="all" dirty="0" err="1">
                <a:solidFill>
                  <a:schemeClr val="accent2"/>
                </a:solidFill>
                <a:latin typeface="UTM Avo" panose="02040603050506020204" pitchFamily="18" charset="0"/>
                <a:cs typeface="Arial" panose="020B0604020202020204" pitchFamily="34" charset="0"/>
              </a:rPr>
              <a:t>văn</a:t>
            </a:r>
            <a:r>
              <a:rPr lang="en-US" sz="3200" b="1" cap="all" dirty="0">
                <a:solidFill>
                  <a:schemeClr val="accent2"/>
                </a:solidFill>
                <a:latin typeface="UTM Avo" panose="02040603050506020204" pitchFamily="18" charset="0"/>
                <a:cs typeface="Arial" panose="020B0604020202020204" pitchFamily="34" charset="0"/>
              </a:rPr>
              <a:t> </a:t>
            </a:r>
            <a:r>
              <a:rPr lang="en-US" sz="3200" b="1" cap="all" dirty="0" err="1">
                <a:solidFill>
                  <a:schemeClr val="accent2"/>
                </a:solidFill>
                <a:latin typeface="UTM Avo" panose="02040603050506020204" pitchFamily="18" charset="0"/>
                <a:cs typeface="Arial" panose="020B0604020202020204" pitchFamily="34" charset="0"/>
              </a:rPr>
              <a:t>tham</a:t>
            </a:r>
            <a:r>
              <a:rPr lang="en-US" sz="3200" b="1" cap="all" dirty="0">
                <a:solidFill>
                  <a:schemeClr val="accent2"/>
                </a:solidFill>
                <a:latin typeface="UTM Avo" panose="02040603050506020204" pitchFamily="18" charset="0"/>
                <a:cs typeface="Arial" panose="020B0604020202020204" pitchFamily="34" charset="0"/>
              </a:rPr>
              <a:t> </a:t>
            </a:r>
            <a:r>
              <a:rPr lang="en-US" sz="3200" b="1" cap="all" dirty="0" err="1">
                <a:solidFill>
                  <a:schemeClr val="accent2"/>
                </a:solidFill>
                <a:latin typeface="UTM Avo" panose="02040603050506020204" pitchFamily="18" charset="0"/>
                <a:cs typeface="Arial" panose="020B0604020202020204" pitchFamily="34" charset="0"/>
              </a:rPr>
              <a:t>khảo</a:t>
            </a:r>
            <a:endParaRPr lang="en-US" sz="3200" b="1" cap="all" dirty="0">
              <a:solidFill>
                <a:schemeClr val="accent2"/>
              </a:solidFill>
              <a:latin typeface="UTM Avo" panose="02040603050506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5F1F9C03-C56B-3308-C8B3-DF38619FB9AF}"/>
              </a:ext>
            </a:extLst>
          </p:cNvPr>
          <p:cNvSpPr txBox="1"/>
          <p:nvPr/>
        </p:nvSpPr>
        <p:spPr>
          <a:xfrm>
            <a:off x="713940" y="2384765"/>
            <a:ext cx="5334000" cy="461665"/>
          </a:xfrm>
          <a:prstGeom prst="rect">
            <a:avLst/>
          </a:prstGeom>
          <a:noFill/>
        </p:spPr>
        <p:txBody>
          <a:bodyPr wrap="square">
            <a:spAutoFit/>
          </a:bodyPr>
          <a:lstStyle/>
          <a:p>
            <a:r>
              <a:rPr lang="nl-NL" sz="2400" b="1" dirty="0">
                <a:solidFill>
                  <a:schemeClr val="accent2"/>
                </a:solidFill>
                <a:latin typeface="UTM Avo" panose="02040603050506020204" pitchFamily="18" charset="0"/>
                <a:ea typeface="Calibri" panose="020F0502020204030204" pitchFamily="34" charset="0"/>
                <a:cs typeface="Arial" panose="020B0604020202020204" pitchFamily="34" charset="0"/>
              </a:rPr>
              <a:t>Về đồ dùng học tập:</a:t>
            </a:r>
          </a:p>
        </p:txBody>
      </p:sp>
      <p:sp>
        <p:nvSpPr>
          <p:cNvPr id="3" name="TextBox 2">
            <a:extLst>
              <a:ext uri="{FF2B5EF4-FFF2-40B4-BE49-F238E27FC236}">
                <a16:creationId xmlns:a16="http://schemas.microsoft.com/office/drawing/2014/main" id="{064689D0-45D4-FF77-DC9C-D616C4A0513C}"/>
              </a:ext>
            </a:extLst>
          </p:cNvPr>
          <p:cNvSpPr txBox="1"/>
          <p:nvPr/>
        </p:nvSpPr>
        <p:spPr>
          <a:xfrm>
            <a:off x="727192" y="2759855"/>
            <a:ext cx="9399126" cy="2796984"/>
          </a:xfrm>
          <a:prstGeom prst="rect">
            <a:avLst/>
          </a:prstGeom>
          <a:noFill/>
        </p:spPr>
        <p:txBody>
          <a:bodyPr wrap="square">
            <a:spAutoFit/>
          </a:bodyPr>
          <a:lstStyle/>
          <a:p>
            <a:pPr algn="just" defTabSz="609630">
              <a:lnSpc>
                <a:spcPct val="150000"/>
              </a:lnSpc>
            </a:pPr>
            <a:r>
              <a:rPr lang="vi-VN" sz="2000" i="1" dirty="0">
                <a:solidFill>
                  <a:srgbClr val="000000"/>
                </a:solidFill>
                <a:latin typeface="UTM Avo" panose="02040603050506020204" pitchFamily="18" charset="0"/>
                <a:ea typeface="Calibri" panose="020F0502020204030204" pitchFamily="34" charset="0"/>
                <a:cs typeface="Arial" panose="020B0604020202020204" pitchFamily="34" charset="0"/>
              </a:rPr>
              <a:t>Chiếc ba lô là người bạn thân thiết cùng em đi học mỗi ngày. </a:t>
            </a:r>
            <a:r>
              <a:rPr lang="vi-VN" sz="2000" i="1">
                <a:solidFill>
                  <a:srgbClr val="000000"/>
                </a:solidFill>
                <a:latin typeface="UTM Avo" panose="02040603050506020204" pitchFamily="18" charset="0"/>
                <a:ea typeface="Calibri" panose="020F0502020204030204" pitchFamily="34" charset="0"/>
                <a:cs typeface="Arial" panose="020B0604020202020204" pitchFamily="34" charset="0"/>
              </a:rPr>
              <a:t>Vải c</a:t>
            </a:r>
            <a:r>
              <a:rPr lang="en-US" sz="2000" i="1">
                <a:solidFill>
                  <a:srgbClr val="000000"/>
                </a:solidFill>
                <a:latin typeface="UTM Avo" panose="02040603050506020204" pitchFamily="18" charset="0"/>
                <a:ea typeface="Calibri" panose="020F0502020204030204" pitchFamily="34" charset="0"/>
                <a:cs typeface="Arial" panose="020B0604020202020204" pitchFamily="34" charset="0"/>
              </a:rPr>
              <a:t>ủa</a:t>
            </a:r>
            <a:r>
              <a:rPr lang="vi-VN" sz="2000" i="1">
                <a:solidFill>
                  <a:srgbClr val="000000"/>
                </a:solidFill>
                <a:latin typeface="UTM Avo" panose="02040603050506020204" pitchFamily="18" charset="0"/>
                <a:ea typeface="Calibri" panose="020F0502020204030204" pitchFamily="34" charset="0"/>
                <a:cs typeface="Arial" panose="020B0604020202020204" pitchFamily="34" charset="0"/>
              </a:rPr>
              <a:t> </a:t>
            </a:r>
            <a:r>
              <a:rPr lang="vi-VN" sz="2000" i="1" dirty="0">
                <a:solidFill>
                  <a:srgbClr val="000000"/>
                </a:solidFill>
                <a:latin typeface="UTM Avo" panose="02040603050506020204" pitchFamily="18" charset="0"/>
                <a:ea typeface="Calibri" panose="020F0502020204030204" pitchFamily="34" charset="0"/>
                <a:cs typeface="Arial" panose="020B0604020202020204" pitchFamily="34" charset="0"/>
              </a:rPr>
              <a:t>nó dày. Màu vải xanh thẫm. Nó có nhiều ngăn to, nhỏ khác nhau. Quai của nó đeo rất êm vai. Nhờ có người bạn này, em mang đủ đồ dùng học tập cần thiết tới trường mà không hề thấy nặng. Mẹ em </a:t>
            </a:r>
            <a:r>
              <a:rPr lang="vi-VN" sz="2000" i="1">
                <a:solidFill>
                  <a:srgbClr val="000000"/>
                </a:solidFill>
                <a:latin typeface="UTM Avo" panose="02040603050506020204" pitchFamily="18" charset="0"/>
                <a:ea typeface="Calibri" panose="020F0502020204030204" pitchFamily="34" charset="0"/>
                <a:cs typeface="Arial" panose="020B0604020202020204" pitchFamily="34" charset="0"/>
              </a:rPr>
              <a:t>nói rằn</a:t>
            </a:r>
            <a:r>
              <a:rPr lang="en-US" sz="2000" i="1">
                <a:solidFill>
                  <a:srgbClr val="000000"/>
                </a:solidFill>
                <a:latin typeface="UTM Avo" panose="02040603050506020204" pitchFamily="18" charset="0"/>
                <a:ea typeface="Calibri" panose="020F0502020204030204" pitchFamily="34" charset="0"/>
                <a:cs typeface="Arial" panose="020B0604020202020204" pitchFamily="34" charset="0"/>
              </a:rPr>
              <a:t>g</a:t>
            </a:r>
            <a:r>
              <a:rPr lang="vi-VN" sz="2000" i="1">
                <a:solidFill>
                  <a:srgbClr val="000000"/>
                </a:solidFill>
                <a:latin typeface="UTM Avo" panose="02040603050506020204" pitchFamily="18" charset="0"/>
                <a:ea typeface="Calibri" panose="020F0502020204030204" pitchFamily="34" charset="0"/>
                <a:cs typeface="Arial" panose="020B0604020202020204" pitchFamily="34" charset="0"/>
              </a:rPr>
              <a:t> </a:t>
            </a:r>
            <a:r>
              <a:rPr lang="vi-VN" sz="2000" i="1" dirty="0">
                <a:solidFill>
                  <a:srgbClr val="000000"/>
                </a:solidFill>
                <a:latin typeface="UTM Avo" panose="02040603050506020204" pitchFamily="18" charset="0"/>
                <a:ea typeface="Calibri" panose="020F0502020204030204" pitchFamily="34" charset="0"/>
                <a:cs typeface="Arial" panose="020B0604020202020204" pitchFamily="34" charset="0"/>
              </a:rPr>
              <a:t>các cô, bác thợ may đã làm ra rất nhiều ba lô cho trẻ em tới trường. Em muốn cảm ơn và nói với các cô bác ấy là em rất thích chiếc ba lô của em.</a:t>
            </a:r>
          </a:p>
        </p:txBody>
      </p:sp>
      <p:pic>
        <p:nvPicPr>
          <p:cNvPr id="4" name="Picture 9">
            <a:extLst>
              <a:ext uri="{FF2B5EF4-FFF2-40B4-BE49-F238E27FC236}">
                <a16:creationId xmlns:a16="http://schemas.microsoft.com/office/drawing/2014/main" id="{C67D1520-5937-42A4-B156-5EA914FEF2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52310" y="4257740"/>
            <a:ext cx="2023814" cy="2242453"/>
          </a:xfrm>
          <a:prstGeom prst="rect">
            <a:avLst/>
          </a:prstGeom>
        </p:spPr>
      </p:pic>
    </p:spTree>
    <p:extLst>
      <p:ext uri="{BB962C8B-B14F-4D97-AF65-F5344CB8AC3E}">
        <p14:creationId xmlns:p14="http://schemas.microsoft.com/office/powerpoint/2010/main" val="334720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C53373-C7B8-AA43-080C-2EDC9CBE7EFB}"/>
              </a:ext>
            </a:extLst>
          </p:cNvPr>
          <p:cNvGrpSpPr/>
          <p:nvPr/>
        </p:nvGrpSpPr>
        <p:grpSpPr>
          <a:xfrm>
            <a:off x="10403784" y="746200"/>
            <a:ext cx="1678290" cy="1924741"/>
            <a:chOff x="930253" y="1555705"/>
            <a:chExt cx="1279160" cy="1394612"/>
          </a:xfrm>
        </p:grpSpPr>
        <p:pic>
          <p:nvPicPr>
            <p:cNvPr id="3" name="Picture 2">
              <a:hlinkClick r:id="rId3"/>
              <a:extLst>
                <a:ext uri="{FF2B5EF4-FFF2-40B4-BE49-F238E27FC236}">
                  <a16:creationId xmlns:a16="http://schemas.microsoft.com/office/drawing/2014/main" id="{B84DB65E-8B6D-E2F8-3EF3-A3952CBF5B2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943D9B82-F429-4CA8-5CFA-D8B85D3645E2}"/>
                </a:ext>
              </a:extLst>
            </p:cNvPr>
            <p:cNvSpPr txBox="1"/>
            <p:nvPr/>
          </p:nvSpPr>
          <p:spPr>
            <a:xfrm>
              <a:off x="930253" y="2526606"/>
              <a:ext cx="1279160" cy="423711"/>
            </a:xfrm>
            <a:prstGeom prst="rect">
              <a:avLst/>
            </a:prstGeom>
            <a:noFill/>
          </p:spPr>
          <p:txBody>
            <a:bodyPr wrap="square" rtlCol="0">
              <a:spAutoFit/>
            </a:bodyPr>
            <a:lstStyle/>
            <a:p>
              <a:pPr algn="ctr"/>
              <a:r>
                <a:rPr lang="en-US" sz="1600" b="1" dirty="0" err="1">
                  <a:solidFill>
                    <a:schemeClr val="accent2"/>
                  </a:solidFill>
                  <a:latin typeface="UTM Avo" panose="02040603050506020204" pitchFamily="18" charset="0"/>
                </a:rPr>
                <a:t>Ấn</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để</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đến</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trang</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sách</a:t>
              </a:r>
              <a:endParaRPr lang="en-US" sz="16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7900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626C9D82-51CD-98BB-484C-2404B9101F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23353" y="2206798"/>
            <a:ext cx="3332984" cy="2268383"/>
          </a:xfrm>
          <a:prstGeom prst="rect">
            <a:avLst/>
          </a:prstGeom>
        </p:spPr>
      </p:pic>
      <p:sp>
        <p:nvSpPr>
          <p:cNvPr id="9" name="TextBox 8">
            <a:extLst>
              <a:ext uri="{FF2B5EF4-FFF2-40B4-BE49-F238E27FC236}">
                <a16:creationId xmlns:a16="http://schemas.microsoft.com/office/drawing/2014/main" id="{C16F7116-D4EC-537C-9BD8-0C72ECE01754}"/>
              </a:ext>
            </a:extLst>
          </p:cNvPr>
          <p:cNvSpPr txBox="1"/>
          <p:nvPr/>
        </p:nvSpPr>
        <p:spPr>
          <a:xfrm>
            <a:off x="2295049" y="2632750"/>
            <a:ext cx="3189592" cy="1411990"/>
          </a:xfrm>
          <a:prstGeom prst="rect">
            <a:avLst/>
          </a:prstGeom>
          <a:noFill/>
        </p:spPr>
        <p:txBody>
          <a:bodyPr wrap="square">
            <a:spAutoFit/>
          </a:bodyPr>
          <a:lstStyle/>
          <a:p>
            <a:pPr algn="ctr">
              <a:lnSpc>
                <a:spcPct val="150000"/>
              </a:lnSpc>
            </a:pPr>
            <a:r>
              <a:rPr lang="en-US" sz="2000" dirty="0">
                <a:latin typeface="UTM Avo" panose="02040603050506020204" pitchFamily="18" charset="0"/>
              </a:rPr>
              <a:t>Ôn </a:t>
            </a:r>
            <a:r>
              <a:rPr lang="en-US" sz="2000" dirty="0" err="1">
                <a:latin typeface="UTM Avo" panose="02040603050506020204" pitchFamily="18" charset="0"/>
              </a:rPr>
              <a:t>tập</a:t>
            </a:r>
            <a:r>
              <a:rPr lang="en-US" sz="2000" dirty="0">
                <a:latin typeface="UTM Avo" panose="02040603050506020204" pitchFamily="18" charset="0"/>
              </a:rPr>
              <a:t> </a:t>
            </a:r>
            <a:r>
              <a:rPr lang="en-US" sz="2000" dirty="0" err="1">
                <a:latin typeface="UTM Avo" panose="02040603050506020204" pitchFamily="18" charset="0"/>
              </a:rPr>
              <a:t>lại</a:t>
            </a:r>
            <a:r>
              <a:rPr lang="en-US" sz="2000" dirty="0">
                <a:latin typeface="UTM Avo" panose="02040603050506020204" pitchFamily="18" charset="0"/>
              </a:rPr>
              <a:t> </a:t>
            </a:r>
            <a:r>
              <a:rPr lang="en-US" sz="2000" dirty="0" err="1">
                <a:latin typeface="UTM Avo" panose="02040603050506020204" pitchFamily="18" charset="0"/>
              </a:rPr>
              <a:t>nội</a:t>
            </a:r>
            <a:r>
              <a:rPr lang="en-US" sz="2000" dirty="0">
                <a:latin typeface="UTM Avo" panose="02040603050506020204" pitchFamily="18" charset="0"/>
              </a:rPr>
              <a:t> dung </a:t>
            </a:r>
          </a:p>
          <a:p>
            <a:pPr algn="ctr">
              <a:lnSpc>
                <a:spcPct val="150000"/>
              </a:lnSpc>
            </a:pPr>
            <a:r>
              <a:rPr lang="en-US" sz="2000" dirty="0" err="1">
                <a:latin typeface="UTM Avo" panose="02040603050506020204" pitchFamily="18" charset="0"/>
              </a:rPr>
              <a:t>bài</a:t>
            </a:r>
            <a:r>
              <a:rPr lang="en-US" sz="2000" dirty="0">
                <a:latin typeface="UTM Avo" panose="02040603050506020204" pitchFamily="18" charset="0"/>
              </a:rPr>
              <a:t> </a:t>
            </a:r>
            <a:r>
              <a:rPr lang="en-US" sz="2000" dirty="0" err="1">
                <a:latin typeface="UTM Avo" panose="02040603050506020204" pitchFamily="18" charset="0"/>
              </a:rPr>
              <a:t>học</a:t>
            </a:r>
            <a:r>
              <a:rPr lang="en-US" sz="2000" dirty="0">
                <a:latin typeface="UTM Avo" panose="02040603050506020204" pitchFamily="18" charset="0"/>
              </a:rPr>
              <a:t> của </a:t>
            </a:r>
            <a:r>
              <a:rPr lang="en-US" sz="2000" dirty="0" err="1">
                <a:latin typeface="UTM Avo" panose="02040603050506020204" pitchFamily="18" charset="0"/>
              </a:rPr>
              <a:t>ngày</a:t>
            </a:r>
            <a:r>
              <a:rPr lang="en-US" sz="2000" dirty="0">
                <a:latin typeface="UTM Avo" panose="02040603050506020204" pitchFamily="18" charset="0"/>
              </a:rPr>
              <a:t> </a:t>
            </a:r>
            <a:r>
              <a:rPr lang="en-US" sz="2000" err="1">
                <a:latin typeface="UTM Avo" panose="02040603050506020204" pitchFamily="18" charset="0"/>
              </a:rPr>
              <a:t>hôm</a:t>
            </a:r>
            <a:r>
              <a:rPr lang="en-US" sz="2000">
                <a:latin typeface="UTM Avo" panose="02040603050506020204" pitchFamily="18" charset="0"/>
              </a:rPr>
              <a:t> nay</a:t>
            </a:r>
            <a:endParaRPr lang="en-US" sz="2000" dirty="0">
              <a:latin typeface="UTM Avo" panose="02040603050506020204" pitchFamily="18" charset="0"/>
            </a:endParaRPr>
          </a:p>
        </p:txBody>
      </p:sp>
      <p:pic>
        <p:nvPicPr>
          <p:cNvPr id="12" name="Picture 9">
            <a:extLst>
              <a:ext uri="{FF2B5EF4-FFF2-40B4-BE49-F238E27FC236}">
                <a16:creationId xmlns:a16="http://schemas.microsoft.com/office/drawing/2014/main" id="{025A92D2-8A48-F27E-5D14-B557A964C1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909474" y="3641510"/>
            <a:ext cx="973058" cy="1238250"/>
          </a:xfrm>
          <a:prstGeom prst="rect">
            <a:avLst/>
          </a:prstGeom>
        </p:spPr>
      </p:pic>
      <p:pic>
        <p:nvPicPr>
          <p:cNvPr id="13" name="Picture 3">
            <a:extLst>
              <a:ext uri="{FF2B5EF4-FFF2-40B4-BE49-F238E27FC236}">
                <a16:creationId xmlns:a16="http://schemas.microsoft.com/office/drawing/2014/main" id="{3EC83F83-878E-C579-F630-423390BB4D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692005" y="2206798"/>
            <a:ext cx="3332984" cy="2268383"/>
          </a:xfrm>
          <a:prstGeom prst="rect">
            <a:avLst/>
          </a:prstGeom>
        </p:spPr>
      </p:pic>
      <p:sp>
        <p:nvSpPr>
          <p:cNvPr id="14" name="TextBox 13">
            <a:extLst>
              <a:ext uri="{FF2B5EF4-FFF2-40B4-BE49-F238E27FC236}">
                <a16:creationId xmlns:a16="http://schemas.microsoft.com/office/drawing/2014/main" id="{95C4385F-CCEB-3A4F-8646-D8A3EEB620C8}"/>
              </a:ext>
            </a:extLst>
          </p:cNvPr>
          <p:cNvSpPr txBox="1"/>
          <p:nvPr/>
        </p:nvSpPr>
        <p:spPr>
          <a:xfrm>
            <a:off x="6763701" y="2632750"/>
            <a:ext cx="3189592" cy="1411990"/>
          </a:xfrm>
          <a:prstGeom prst="rect">
            <a:avLst/>
          </a:prstGeom>
          <a:noFill/>
        </p:spPr>
        <p:txBody>
          <a:bodyPr wrap="square">
            <a:spAutoFit/>
          </a:bodyPr>
          <a:lstStyle/>
          <a:p>
            <a:pPr algn="ctr">
              <a:lnSpc>
                <a:spcPct val="150000"/>
              </a:lnSpc>
            </a:pPr>
            <a:r>
              <a:rPr lang="en-US" sz="2000">
                <a:latin typeface="UTM Avo" panose="02040603050506020204" pitchFamily="18" charset="0"/>
              </a:rPr>
              <a:t>Chuẩn bị bài </a:t>
            </a:r>
            <a:r>
              <a:rPr lang="vi-VN" sz="2000">
                <a:latin typeface="UTM Avo" panose="02040603050506020204" pitchFamily="18" charset="0"/>
              </a:rPr>
              <a:t>mới</a:t>
            </a:r>
            <a:r>
              <a:rPr lang="en-US" sz="2000">
                <a:latin typeface="UTM Avo" panose="02040603050506020204" pitchFamily="18" charset="0"/>
              </a:rPr>
              <a:t>:</a:t>
            </a:r>
            <a:r>
              <a:rPr lang="vi-VN" sz="2000">
                <a:latin typeface="UTM Avo" panose="02040603050506020204" pitchFamily="18" charset="0"/>
              </a:rPr>
              <a:t> </a:t>
            </a:r>
            <a:endParaRPr lang="en-US" sz="2000" dirty="0">
              <a:latin typeface="UTM Avo" panose="02040603050506020204" pitchFamily="18" charset="0"/>
            </a:endParaRPr>
          </a:p>
          <a:p>
            <a:pPr algn="ctr">
              <a:lnSpc>
                <a:spcPct val="150000"/>
              </a:lnSpc>
            </a:pPr>
            <a:r>
              <a:rPr lang="vi-VN" sz="2000" i="1" dirty="0">
                <a:latin typeface="UTM Avo" panose="02040603050506020204" pitchFamily="18" charset="0"/>
              </a:rPr>
              <a:t>Bài đọc 3: Những người trí thức </a:t>
            </a:r>
            <a:r>
              <a:rPr lang="vi-VN" sz="2000" i="1">
                <a:latin typeface="UTM Avo" panose="02040603050506020204" pitchFamily="18" charset="0"/>
              </a:rPr>
              <a:t>yêu nước</a:t>
            </a:r>
            <a:endParaRPr lang="vi-VN" sz="2000" i="1" dirty="0">
              <a:latin typeface="UTM Avo" panose="02040603050506020204" pitchFamily="18" charset="0"/>
            </a:endParaRPr>
          </a:p>
        </p:txBody>
      </p:sp>
      <p:pic>
        <p:nvPicPr>
          <p:cNvPr id="15" name="Picture 9">
            <a:extLst>
              <a:ext uri="{FF2B5EF4-FFF2-40B4-BE49-F238E27FC236}">
                <a16:creationId xmlns:a16="http://schemas.microsoft.com/office/drawing/2014/main" id="{40E6D86F-0B0D-BF2F-5CE5-A4F9234400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801639" y="1611987"/>
            <a:ext cx="1041452" cy="950325"/>
          </a:xfrm>
          <a:prstGeom prst="rect">
            <a:avLst/>
          </a:prstGeom>
        </p:spPr>
      </p:pic>
      <p:pic>
        <p:nvPicPr>
          <p:cNvPr id="2" name="Picture 6">
            <a:extLst>
              <a:ext uri="{FF2B5EF4-FFF2-40B4-BE49-F238E27FC236}">
                <a16:creationId xmlns:a16="http://schemas.microsoft.com/office/drawing/2014/main" id="{F6900801-9DAD-C108-55BE-B1F2C9FCE7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556781" y="3864963"/>
            <a:ext cx="3134781" cy="1726557"/>
          </a:xfrm>
          <a:prstGeom prst="rect">
            <a:avLst/>
          </a:prstGeom>
        </p:spPr>
      </p:pic>
    </p:spTree>
    <p:extLst>
      <p:ext uri="{BB962C8B-B14F-4D97-AF65-F5344CB8AC3E}">
        <p14:creationId xmlns:p14="http://schemas.microsoft.com/office/powerpoint/2010/main" val="303032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5ADEC2-6003-30F1-F45C-8372529B5794}"/>
              </a:ext>
            </a:extLst>
          </p:cNvPr>
          <p:cNvGrpSpPr/>
          <p:nvPr/>
        </p:nvGrpSpPr>
        <p:grpSpPr>
          <a:xfrm>
            <a:off x="10403784" y="746200"/>
            <a:ext cx="1678290" cy="1924741"/>
            <a:chOff x="930253" y="1555705"/>
            <a:chExt cx="1279160" cy="1394612"/>
          </a:xfrm>
        </p:grpSpPr>
        <p:pic>
          <p:nvPicPr>
            <p:cNvPr id="3" name="Picture 2">
              <a:hlinkClick r:id="rId3"/>
              <a:extLst>
                <a:ext uri="{FF2B5EF4-FFF2-40B4-BE49-F238E27FC236}">
                  <a16:creationId xmlns:a16="http://schemas.microsoft.com/office/drawing/2014/main" id="{CE500A70-66E9-272D-FC1D-3A739C4D27C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FF318E22-B356-D3BF-617C-77DE605020CE}"/>
                </a:ext>
              </a:extLst>
            </p:cNvPr>
            <p:cNvSpPr txBox="1"/>
            <p:nvPr/>
          </p:nvSpPr>
          <p:spPr>
            <a:xfrm>
              <a:off x="930253" y="2526606"/>
              <a:ext cx="1279160" cy="423711"/>
            </a:xfrm>
            <a:prstGeom prst="rect">
              <a:avLst/>
            </a:prstGeom>
            <a:noFill/>
          </p:spPr>
          <p:txBody>
            <a:bodyPr wrap="square" rtlCol="0">
              <a:spAutoFit/>
            </a:bodyPr>
            <a:lstStyle/>
            <a:p>
              <a:pPr algn="ctr"/>
              <a:r>
                <a:rPr lang="en-US" sz="1600" b="1" dirty="0" err="1">
                  <a:solidFill>
                    <a:schemeClr val="accent2"/>
                  </a:solidFill>
                  <a:latin typeface="UTM Avo" panose="02040603050506020204" pitchFamily="18" charset="0"/>
                </a:rPr>
                <a:t>Ấn</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để</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đến</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trang</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sách</a:t>
              </a:r>
              <a:endParaRPr lang="en-US" sz="16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5989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ney-jake-and-the-neverland-pirates-clip-art-images--29662.gif"/>
          <p:cNvPicPr>
            <a:picLocks noChangeAspect="1"/>
          </p:cNvPicPr>
          <p:nvPr/>
        </p:nvPicPr>
        <p:blipFill>
          <a:blip r:embed="rId2" cstate="print"/>
          <a:stretch>
            <a:fillRect/>
          </a:stretch>
        </p:blipFill>
        <p:spPr>
          <a:xfrm>
            <a:off x="4572000" y="1524000"/>
            <a:ext cx="4724400" cy="4953000"/>
          </a:xfrm>
          <a:prstGeom prst="rect">
            <a:avLst/>
          </a:prstGeom>
        </p:spPr>
      </p:pic>
      <p:pic>
        <p:nvPicPr>
          <p:cNvPr id="7" name="Picture 6" descr="1757a1bdb9a1b22.jpg">
            <a:hlinkClick r:id="rId3" action="ppaction://hlinksldjump"/>
          </p:cNvPr>
          <p:cNvPicPr>
            <a:picLocks noChangeAspect="1"/>
          </p:cNvPicPr>
          <p:nvPr/>
        </p:nvPicPr>
        <p:blipFill>
          <a:blip r:embed="rId4" cstate="print"/>
          <a:stretch>
            <a:fillRect/>
          </a:stretch>
        </p:blipFill>
        <p:spPr>
          <a:xfrm>
            <a:off x="7620001" y="4191000"/>
            <a:ext cx="1272503" cy="749300"/>
          </a:xfrm>
          <a:prstGeom prst="rect">
            <a:avLst/>
          </a:prstGeom>
        </p:spPr>
      </p:pic>
      <p:sp>
        <p:nvSpPr>
          <p:cNvPr id="10" name="Rectangle 9">
            <a:extLst>
              <a:ext uri="{FF2B5EF4-FFF2-40B4-BE49-F238E27FC236}">
                <a16:creationId xmlns:a16="http://schemas.microsoft.com/office/drawing/2014/main" id="{BD7A2930-7667-43D2-8B42-8AF6C3389138}"/>
              </a:ext>
            </a:extLst>
          </p:cNvPr>
          <p:cNvSpPr/>
          <p:nvPr/>
        </p:nvSpPr>
        <p:spPr>
          <a:xfrm>
            <a:off x="4062596" y="234462"/>
            <a:ext cx="4876800" cy="1295400"/>
          </a:xfrm>
          <a:prstGeom prst="rect">
            <a:avLst/>
          </a:prstGeom>
          <a:noFill/>
        </p:spPr>
        <p:txBody>
          <a:bodyPr wrap="none" lIns="91440" tIns="45720" rIns="91440" bIns="45720" numCol="1">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12700" cmpd="sng">
                  <a:solidFill>
                    <a:srgbClr val="8064A2"/>
                  </a:solidFill>
                  <a:prstDash val="solid"/>
                </a:ln>
                <a:solidFill>
                  <a:prstClr val="white"/>
                </a:solidFill>
                <a:effectLst/>
                <a:uLnTx/>
                <a:uFillTx/>
                <a:latin typeface="UTM Avo" panose="02040603050506020204" pitchFamily="18" charset="0"/>
                <a:ea typeface="Tahoma" panose="020B0604030504040204" pitchFamily="34" charset="0"/>
                <a:cs typeface="Tahoma" panose="020B0604030504040204" pitchFamily="34" charset="0"/>
              </a:rPr>
              <a:t>JACK TÌM KHO BÁU </a:t>
            </a:r>
          </a:p>
        </p:txBody>
      </p:sp>
      <p:pic>
        <p:nvPicPr>
          <p:cNvPr id="3" name="Picture 2">
            <a:extLst>
              <a:ext uri="{FF2B5EF4-FFF2-40B4-BE49-F238E27FC236}">
                <a16:creationId xmlns:a16="http://schemas.microsoft.com/office/drawing/2014/main" id="{51EFB223-4F7E-BDE2-13AA-6A04B5AB73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885371" cy="987255"/>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ADMIN\Desktop\game_scre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ree-clip-art-pirate-ship-cliparts-that-you-can-download-to--29666.png"/>
          <p:cNvPicPr>
            <a:picLocks noChangeAspect="1"/>
          </p:cNvPicPr>
          <p:nvPr/>
        </p:nvPicPr>
        <p:blipFill>
          <a:blip r:embed="rId6" cstate="print"/>
          <a:stretch>
            <a:fillRect/>
          </a:stretch>
        </p:blipFill>
        <p:spPr>
          <a:xfrm>
            <a:off x="3352800" y="838200"/>
            <a:ext cx="3505200" cy="2503714"/>
          </a:xfrm>
          <a:prstGeom prst="rect">
            <a:avLst/>
          </a:prstGeom>
        </p:spPr>
      </p:pic>
      <p:pic>
        <p:nvPicPr>
          <p:cNvPr id="9" name="Picture 8" descr="disney-jake-and-the-neverland-pirates-clip-art-images--29662.gif"/>
          <p:cNvPicPr>
            <a:picLocks noChangeAspect="1"/>
          </p:cNvPicPr>
          <p:nvPr/>
        </p:nvPicPr>
        <p:blipFill>
          <a:blip r:embed="rId7" cstate="print"/>
          <a:stretch>
            <a:fillRect/>
          </a:stretch>
        </p:blipFill>
        <p:spPr>
          <a:xfrm>
            <a:off x="6553200" y="1143000"/>
            <a:ext cx="2286000" cy="1981200"/>
          </a:xfrm>
          <a:prstGeom prst="rect">
            <a:avLst/>
          </a:prstGeom>
        </p:spPr>
      </p:pic>
      <p:pic>
        <p:nvPicPr>
          <p:cNvPr id="14" name="Picture 7" descr="C:\Users\ADMIN\Desktop\Doreamon cau ca\animated-tropical-fish-5-2.gif">
            <a:hlinkClick r:id="rId8" action="ppaction://hlinksldjump"/>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726" y="3384030"/>
            <a:ext cx="799726" cy="628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0719548b26d2f34b9b299abba325ffd.png">
            <a:hlinkClick r:id="rId10" action="ppaction://hlinksldjump"/>
          </p:cNvPr>
          <p:cNvPicPr>
            <a:picLocks noChangeAspect="1"/>
          </p:cNvPicPr>
          <p:nvPr/>
        </p:nvPicPr>
        <p:blipFill>
          <a:blip r:embed="rId11" cstate="print"/>
          <a:stretch>
            <a:fillRect/>
          </a:stretch>
        </p:blipFill>
        <p:spPr>
          <a:xfrm>
            <a:off x="4910666" y="4840514"/>
            <a:ext cx="2370668" cy="1778001"/>
          </a:xfrm>
          <a:prstGeom prst="rect">
            <a:avLst/>
          </a:prstGeom>
        </p:spPr>
      </p:pic>
      <p:pic>
        <p:nvPicPr>
          <p:cNvPr id="11" name="Picture 10" descr="3e0d0b8091e5297e6b938ce3eaa17115.png"/>
          <p:cNvPicPr>
            <a:picLocks noChangeAspect="1"/>
          </p:cNvPicPr>
          <p:nvPr/>
        </p:nvPicPr>
        <p:blipFill>
          <a:blip r:embed="rId12" cstate="print"/>
          <a:stretch>
            <a:fillRect/>
          </a:stretch>
        </p:blipFill>
        <p:spPr>
          <a:xfrm flipH="1">
            <a:off x="12170764" y="3694574"/>
            <a:ext cx="2090890" cy="1145940"/>
          </a:xfrm>
          <a:prstGeom prst="rect">
            <a:avLst/>
          </a:prstGeom>
        </p:spPr>
      </p:pic>
      <p:pic>
        <p:nvPicPr>
          <p:cNvPr id="3" name="Am-thanh-tra-loi-dung-chinh-xac-www_tiengdong_com">
            <a:hlinkClick r:id="" action="ppaction://media"/>
            <a:extLst>
              <a:ext uri="{FF2B5EF4-FFF2-40B4-BE49-F238E27FC236}">
                <a16:creationId xmlns:a16="http://schemas.microsoft.com/office/drawing/2014/main" id="{FA828D72-6A2C-0C41-D77B-CEC9B75D2A76}"/>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74788" y="2451100"/>
            <a:ext cx="609600" cy="609600"/>
          </a:xfrm>
          <a:prstGeom prst="rect">
            <a:avLst/>
          </a:prstGeom>
        </p:spPr>
      </p:pic>
      <p:pic>
        <p:nvPicPr>
          <p:cNvPr id="5" name="Am-thanh-tra-loi-dung-chinh-xac-www_tiengdong_com">
            <a:hlinkClick r:id="" action="ppaction://media"/>
            <a:extLst>
              <a:ext uri="{FF2B5EF4-FFF2-40B4-BE49-F238E27FC236}">
                <a16:creationId xmlns:a16="http://schemas.microsoft.com/office/drawing/2014/main" id="{D9F86808-FE2F-6AD2-3BDB-B488F6BB26B4}"/>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019300" y="4724400"/>
            <a:ext cx="609600" cy="609600"/>
          </a:xfrm>
          <a:prstGeom prst="rect">
            <a:avLst/>
          </a:prstGeom>
        </p:spPr>
      </p:pic>
      <p:pic>
        <p:nvPicPr>
          <p:cNvPr id="6" name="Am-thanh-tra-loi-dung-chinh-xac-www_tiengdong_com">
            <a:hlinkClick r:id="" action="ppaction://media"/>
            <a:extLst>
              <a:ext uri="{FF2B5EF4-FFF2-40B4-BE49-F238E27FC236}">
                <a16:creationId xmlns:a16="http://schemas.microsoft.com/office/drawing/2014/main" id="{9098CDDF-CE90-2097-625F-6554C696EF7C}"/>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43000" y="5318178"/>
            <a:ext cx="609600" cy="609600"/>
          </a:xfrm>
          <a:prstGeom prst="rect">
            <a:avLst/>
          </a:prstGeom>
        </p:spPr>
      </p:pic>
      <p:pic>
        <p:nvPicPr>
          <p:cNvPr id="15" name="Am-thanh-tra-loi-dung-chinh-xac-www_tiengdong_com">
            <a:hlinkClick r:id="" action="ppaction://media"/>
            <a:extLst>
              <a:ext uri="{FF2B5EF4-FFF2-40B4-BE49-F238E27FC236}">
                <a16:creationId xmlns:a16="http://schemas.microsoft.com/office/drawing/2014/main" id="{9B658BA8-4954-FBF3-07C3-B7EC0AC03C5A}"/>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841920" y="3797301"/>
            <a:ext cx="609600" cy="609600"/>
          </a:xfrm>
          <a:prstGeom prst="rect">
            <a:avLst/>
          </a:prstGeom>
        </p:spPr>
      </p:pic>
      <p:sp>
        <p:nvSpPr>
          <p:cNvPr id="16" name="Rectangle: Rounded Corners 15">
            <a:hlinkClick r:id="" action="ppaction://hlinkshowjump?jump=nextslide"/>
            <a:extLst>
              <a:ext uri="{FF2B5EF4-FFF2-40B4-BE49-F238E27FC236}">
                <a16:creationId xmlns:a16="http://schemas.microsoft.com/office/drawing/2014/main" id="{C7E974A9-BE7E-38E4-A77E-B1C74391C5C7}"/>
              </a:ext>
            </a:extLst>
          </p:cNvPr>
          <p:cNvSpPr/>
          <p:nvPr/>
        </p:nvSpPr>
        <p:spPr>
          <a:xfrm>
            <a:off x="9982200" y="228600"/>
            <a:ext cx="1912532" cy="4572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Phần</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tiếp</a:t>
            </a:r>
            <a:r>
              <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theo</a:t>
            </a:r>
            <a:endParaRPr kumimoji="0" lang="en-US" sz="1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2" name="Picture 1">
            <a:extLst>
              <a:ext uri="{FF2B5EF4-FFF2-40B4-BE49-F238E27FC236}">
                <a16:creationId xmlns:a16="http://schemas.microsoft.com/office/drawing/2014/main" id="{23DF7037-39A0-A990-B24D-3FF1D2EF002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885371" cy="987255"/>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11022E-16 -0.02777 L 1.11022E-16 -4.44444E-6 " pathEditMode="relative" rAng="0" ptsTypes="AA">
                                      <p:cBhvr>
                                        <p:cTn id="6" dur="2000" fill="hold"/>
                                        <p:tgtEl>
                                          <p:spTgt spid="9"/>
                                        </p:tgtEl>
                                        <p:attrNameLst>
                                          <p:attrName>ppt_x</p:attrName>
                                          <p:attrName>ppt_y</p:attrName>
                                        </p:attrNameLst>
                                      </p:cBhvr>
                                      <p:rCtr x="0" y="14"/>
                                    </p:animMotion>
                                  </p:childTnLst>
                                </p:cTn>
                              </p:par>
                              <p:par>
                                <p:cTn id="7" presetID="63" presetClass="path" presetSubtype="0" repeatCount="indefinite" accel="50000" decel="50000" fill="hold" nodeType="withEffect">
                                  <p:stCondLst>
                                    <p:cond delay="0"/>
                                  </p:stCondLst>
                                  <p:childTnLst>
                                    <p:animMotion origin="layout" path="M -6.93889E-18 -3.35805E-6 L 1.12708 0.0034 " pathEditMode="relative" rAng="0" ptsTypes="AA">
                                      <p:cBhvr>
                                        <p:cTn id="8" dur="27000" fill="hold"/>
                                        <p:tgtEl>
                                          <p:spTgt spid="14"/>
                                        </p:tgtEl>
                                        <p:attrNameLst>
                                          <p:attrName>ppt_x</p:attrName>
                                          <p:attrName>ppt_y</p:attrName>
                                        </p:attrNameLst>
                                      </p:cBhvr>
                                      <p:rCtr x="56354" y="154"/>
                                    </p:animMotion>
                                  </p:childTnLst>
                                </p:cTn>
                              </p:par>
                              <p:par>
                                <p:cTn id="9" presetID="35" presetClass="path" presetSubtype="0" accel="50000" decel="50000" fill="hold" nodeType="withEffect">
                                  <p:stCondLst>
                                    <p:cond delay="0"/>
                                  </p:stCondLst>
                                  <p:childTnLst>
                                    <p:animMotion origin="layout" path="M 0 -3.33333E-6 L -1.15 -3.33333E-6 " pathEditMode="relative" rAng="0" ptsTypes="AA">
                                      <p:cBhvr>
                                        <p:cTn id="10" dur="26000" fill="hold"/>
                                        <p:tgtEl>
                                          <p:spTgt spid="11"/>
                                        </p:tgtEl>
                                        <p:attrNameLst>
                                          <p:attrName>ppt_x</p:attrName>
                                          <p:attrName>ppt_y</p:attrName>
                                        </p:attrNameLst>
                                      </p:cBhvr>
                                      <p:rCtr x="-575"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nodeType="afterEffect">
                                  <p:stCondLst>
                                    <p:cond delay="200"/>
                                  </p:stCondLst>
                                  <p:childTnLst>
                                    <p:set>
                                      <p:cBhvr>
                                        <p:cTn id="15"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64" presetClass="path" presetSubtype="0" accel="50000" decel="50000" fill="hold" nodeType="withEffect">
                                  <p:stCondLst>
                                    <p:cond delay="0"/>
                                  </p:stCondLst>
                                  <p:childTnLst>
                                    <p:animMotion origin="layout" path="M 0 -3.33333E-6 L 0.15 -0.42777 " pathEditMode="relative" rAng="0" ptsTypes="AA">
                                      <p:cBhvr>
                                        <p:cTn id="20" dur="2000" fill="hold"/>
                                        <p:tgtEl>
                                          <p:spTgt spid="7"/>
                                        </p:tgtEl>
                                        <p:attrNameLst>
                                          <p:attrName>ppt_x</p:attrName>
                                          <p:attrName>ppt_y</p:attrName>
                                        </p:attrNameLst>
                                      </p:cBhvr>
                                      <p:rCtr x="75" y="-214"/>
                                    </p:animMotion>
                                  </p:childTnLst>
                                </p:cTn>
                              </p:par>
                            </p:childTnLst>
                          </p:cTn>
                        </p:par>
                        <p:par>
                          <p:cTn id="21" fill="hold">
                            <p:stCondLst>
                              <p:cond delay="2000"/>
                            </p:stCondLst>
                            <p:childTnLst>
                              <p:par>
                                <p:cTn id="22" presetID="47" presetClass="exit" presetSubtype="0" fill="hold" nodeType="afterEffect">
                                  <p:stCondLst>
                                    <p:cond delay="0"/>
                                  </p:stCondLst>
                                  <p:childTnLst>
                                    <p:animEffect transition="out" filter="fade">
                                      <p:cBhvr>
                                        <p:cTn id="23" dur="1000"/>
                                        <p:tgtEl>
                                          <p:spTgt spid="7"/>
                                        </p:tgtEl>
                                      </p:cBhvr>
                                    </p:animEffect>
                                    <p:anim calcmode="lin" valueType="num">
                                      <p:cBhvr>
                                        <p:cTn id="24" dur="1000"/>
                                        <p:tgtEl>
                                          <p:spTgt spid="7"/>
                                        </p:tgtEl>
                                        <p:attrNameLst>
                                          <p:attrName>ppt_x</p:attrName>
                                        </p:attrNameLst>
                                      </p:cBhvr>
                                      <p:tavLst>
                                        <p:tav tm="0">
                                          <p:val>
                                            <p:strVal val="ppt_x"/>
                                          </p:val>
                                        </p:tav>
                                        <p:tav tm="100000">
                                          <p:val>
                                            <p:strVal val="ppt_x"/>
                                          </p:val>
                                        </p:tav>
                                      </p:tavLst>
                                    </p:anim>
                                    <p:anim calcmode="lin" valueType="num">
                                      <p:cBhvr>
                                        <p:cTn id="25" dur="1000"/>
                                        <p:tgtEl>
                                          <p:spTgt spid="7"/>
                                        </p:tgtEl>
                                        <p:attrNameLst>
                                          <p:attrName>ppt_y</p:attrName>
                                        </p:attrNameLst>
                                      </p:cBhvr>
                                      <p:tavLst>
                                        <p:tav tm="0">
                                          <p:val>
                                            <p:strVal val="ppt_y"/>
                                          </p:val>
                                        </p:tav>
                                        <p:tav tm="100000">
                                          <p:val>
                                            <p:strVal val="ppt_y-.1"/>
                                          </p:val>
                                        </p:tav>
                                      </p:tavLst>
                                    </p:anim>
                                    <p:set>
                                      <p:cBhvr>
                                        <p:cTn id="26" dur="1" fill="hold">
                                          <p:stCondLst>
                                            <p:cond delay="999"/>
                                          </p:stCondLst>
                                        </p:cTn>
                                        <p:tgtEl>
                                          <p:spTgt spid="7"/>
                                        </p:tgtEl>
                                        <p:attrNameLst>
                                          <p:attrName>style.visibility</p:attrName>
                                        </p:attrNameLst>
                                      </p:cBhvr>
                                      <p:to>
                                        <p:strVal val="hidden"/>
                                      </p:to>
                                    </p:set>
                                  </p:childTnLst>
                                </p:cTn>
                              </p:par>
                              <p:par>
                                <p:cTn id="27" presetID="1" presetClass="mediacall" presetSubtype="0" fill="hold" nodeType="withEffect">
                                  <p:stCondLst>
                                    <p:cond delay="0"/>
                                  </p:stCondLst>
                                  <p:childTnLst>
                                    <p:cmd type="call" cmd="playFrom(0.0)">
                                      <p:cBhvr>
                                        <p:cTn id="28" dur="1724" fill="hold"/>
                                        <p:tgtEl>
                                          <p:spTgt spid="3"/>
                                        </p:tgtEl>
                                      </p:cBhvr>
                                    </p:cmd>
                                  </p:childTnLst>
                                </p:cTn>
                              </p:par>
                            </p:childTnLst>
                          </p:cTn>
                        </p:par>
                      </p:childTnLst>
                    </p:cTn>
                  </p:par>
                </p:childTnLst>
              </p:cTn>
              <p:nextCondLst>
                <p:cond evt="onClick" delay="0">
                  <p:tgtEl>
                    <p:spTgt spid="7"/>
                  </p:tgtEl>
                </p:cond>
              </p:nextCondLst>
            </p:seq>
            <p:audio>
              <p:cMediaNode vol="80000">
                <p:cTn id="29" fill="hold" display="0">
                  <p:stCondLst>
                    <p:cond delay="indefinite"/>
                  </p:stCondLst>
                  <p:endCondLst>
                    <p:cond evt="onStopAudio" delay="0">
                      <p:tgtEl>
                        <p:sldTgt/>
                      </p:tgtEl>
                    </p:cond>
                  </p:endCondLst>
                </p:cTn>
                <p:tgtEl>
                  <p:spTgt spid="3"/>
                </p:tgtEl>
              </p:cMediaNode>
            </p:audio>
            <p:audio>
              <p:cMediaNode vol="80000">
                <p:cTn id="30" fill="hold" display="0">
                  <p:stCondLst>
                    <p:cond delay="indefinite"/>
                  </p:stCondLst>
                  <p:endCondLst>
                    <p:cond evt="onStopAudio" delay="0">
                      <p:tgtEl>
                        <p:sldTgt/>
                      </p:tgtEl>
                    </p:cond>
                  </p:endCondLst>
                </p:cTn>
                <p:tgtEl>
                  <p:spTgt spid="5"/>
                </p:tgtEl>
              </p:cMediaNode>
            </p:audio>
            <p:audio>
              <p:cMediaNode vol="80000">
                <p:cTn id="31" fill="hold" display="0">
                  <p:stCondLst>
                    <p:cond delay="indefinite"/>
                  </p:stCondLst>
                  <p:endCondLst>
                    <p:cond evt="onStopAudio" delay="0">
                      <p:tgtEl>
                        <p:sldTgt/>
                      </p:tgtEl>
                    </p:cond>
                  </p:endCondLst>
                </p:cTn>
                <p:tgtEl>
                  <p:spTgt spid="6"/>
                </p:tgtEl>
              </p:cMediaNode>
            </p:audio>
            <p:audio>
              <p:cMediaNode vol="80000">
                <p:cTn id="32"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51A747E-16B6-D6C1-2D60-A25075F88F8F}"/>
              </a:ext>
            </a:extLst>
          </p:cNvPr>
          <p:cNvGrpSpPr/>
          <p:nvPr/>
        </p:nvGrpSpPr>
        <p:grpSpPr>
          <a:xfrm>
            <a:off x="2233931" y="493627"/>
            <a:ext cx="7438389" cy="3238527"/>
            <a:chOff x="1888703" y="196228"/>
            <a:chExt cx="4020309" cy="3857499"/>
          </a:xfrm>
        </p:grpSpPr>
        <p:pic>
          <p:nvPicPr>
            <p:cNvPr id="3" name="Graphic 2">
              <a:extLst>
                <a:ext uri="{FF2B5EF4-FFF2-40B4-BE49-F238E27FC236}">
                  <a16:creationId xmlns:a16="http://schemas.microsoft.com/office/drawing/2014/main" id="{1D819276-4142-5CED-9C4D-6669AE4656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8703" y="196228"/>
              <a:ext cx="4020309" cy="3857499"/>
            </a:xfrm>
            <a:prstGeom prst="rect">
              <a:avLst/>
            </a:prstGeom>
          </p:spPr>
        </p:pic>
        <p:sp>
          <p:nvSpPr>
            <p:cNvPr id="14" name="TextBox 13"/>
            <p:cNvSpPr txBox="1"/>
            <p:nvPr/>
          </p:nvSpPr>
          <p:spPr>
            <a:xfrm>
              <a:off x="2374584" y="1185307"/>
              <a:ext cx="3048546" cy="10506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Đi học lóc cóc theo cùng</a:t>
              </a:r>
              <a:b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br>
              <a: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Khi về lại bắt khom lưng cõng về.</a:t>
              </a:r>
              <a:br>
                <a:rPr kumimoji="0" lang="vi-VN" sz="24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br>
              <a:r>
                <a:rPr kumimoji="0" lang="vi-VN"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(Là cái gì?)</a:t>
              </a:r>
              <a:endPar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9" name="TextBox 8">
              <a:extLst>
                <a:ext uri="{FF2B5EF4-FFF2-40B4-BE49-F238E27FC236}">
                  <a16:creationId xmlns:a16="http://schemas.microsoft.com/office/drawing/2014/main" id="{AAF4E183-AE42-2C4E-2868-917B1530190E}"/>
                </a:ext>
              </a:extLst>
            </p:cNvPr>
            <p:cNvSpPr txBox="1"/>
            <p:nvPr/>
          </p:nvSpPr>
          <p:spPr>
            <a:xfrm>
              <a:off x="2374584" y="545537"/>
              <a:ext cx="3048546" cy="6232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dirty="0" err="1">
                  <a:ln>
                    <a:noFill/>
                  </a:ln>
                  <a:solidFill>
                    <a:prstClr val="black"/>
                  </a:solidFill>
                  <a:effectLst/>
                  <a:uLnTx/>
                  <a:uFillTx/>
                  <a:latin typeface="UTM Avo" panose="02040603050506020204" pitchFamily="18" charset="0"/>
                  <a:ea typeface="+mn-ea"/>
                  <a:cs typeface="+mn-cs"/>
                </a:rPr>
                <a:t>Đố</a:t>
              </a:r>
              <a:r>
                <a:rPr kumimoji="0" lang="en-US" sz="2800" b="1" i="0" u="none" strike="noStrike" kern="1200" cap="all" spc="0" normalizeH="0" baseline="0" noProof="0" dirty="0">
                  <a:ln>
                    <a:noFill/>
                  </a:ln>
                  <a:solidFill>
                    <a:prstClr val="black"/>
                  </a:solidFill>
                  <a:effectLst/>
                  <a:uLnTx/>
                  <a:uFillTx/>
                  <a:latin typeface="UTM Avo" panose="02040603050506020204" pitchFamily="18" charset="0"/>
                  <a:ea typeface="+mn-ea"/>
                  <a:cs typeface="+mn-cs"/>
                </a:rPr>
                <a:t> </a:t>
              </a:r>
              <a:r>
                <a:rPr kumimoji="0" lang="en-US" sz="2800" b="1" i="0" u="none" strike="noStrike" kern="1200" cap="all" spc="0" normalizeH="0" baseline="0" noProof="0" dirty="0" err="1">
                  <a:ln>
                    <a:noFill/>
                  </a:ln>
                  <a:solidFill>
                    <a:prstClr val="black"/>
                  </a:solidFill>
                  <a:effectLst/>
                  <a:uLnTx/>
                  <a:uFillTx/>
                  <a:latin typeface="UTM Avo" panose="02040603050506020204" pitchFamily="18" charset="0"/>
                  <a:ea typeface="+mn-ea"/>
                  <a:cs typeface="+mn-cs"/>
                </a:rPr>
                <a:t>em</a:t>
              </a:r>
              <a:endParaRPr kumimoji="0" lang="en-US" sz="2800" b="1" i="0" u="none" strike="noStrike" kern="1200" cap="all"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17" name="Picture 16" descr="disney-jake-and-the-neverland-pirates-clip-art-images--29681.gif"/>
          <p:cNvPicPr>
            <a:picLocks noChangeAspect="1"/>
          </p:cNvPicPr>
          <p:nvPr/>
        </p:nvPicPr>
        <p:blipFill>
          <a:blip r:embed="rId5" cstate="print"/>
          <a:stretch>
            <a:fillRect/>
          </a:stretch>
        </p:blipFill>
        <p:spPr>
          <a:xfrm>
            <a:off x="1211668" y="2743201"/>
            <a:ext cx="2286000" cy="3343276"/>
          </a:xfrm>
          <a:prstGeom prst="rect">
            <a:avLst/>
          </a:prstGeom>
        </p:spPr>
      </p:pic>
      <p:sp>
        <p:nvSpPr>
          <p:cNvPr id="12" name="Rectangle: Rounded Corners 11">
            <a:hlinkClick r:id="" action="ppaction://hlinkshowjump?jump=nextslide"/>
            <a:extLst>
              <a:ext uri="{FF2B5EF4-FFF2-40B4-BE49-F238E27FC236}">
                <a16:creationId xmlns:a16="http://schemas.microsoft.com/office/drawing/2014/main" id="{EB4E3BB7-00D9-F695-9501-1766AEBD323F}"/>
              </a:ext>
            </a:extLst>
          </p:cNvPr>
          <p:cNvSpPr/>
          <p:nvPr/>
        </p:nvSpPr>
        <p:spPr>
          <a:xfrm>
            <a:off x="9448800" y="5257800"/>
            <a:ext cx="1531532" cy="76200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Đáp án</a:t>
            </a:r>
          </a:p>
        </p:txBody>
      </p:sp>
      <p:pic>
        <p:nvPicPr>
          <p:cNvPr id="2" name="Picture 1">
            <a:extLst>
              <a:ext uri="{FF2B5EF4-FFF2-40B4-BE49-F238E27FC236}">
                <a16:creationId xmlns:a16="http://schemas.microsoft.com/office/drawing/2014/main" id="{940FBA39-B386-4306-3626-396C47D71C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885371" cy="987255"/>
          </a:xfrm>
          <a:prstGeom prst="rect">
            <a:avLst/>
          </a:prstGeom>
          <a:solidFill>
            <a:schemeClr val="bg1"/>
          </a:solidFill>
        </p:spPr>
      </p:pic>
    </p:spTree>
    <p:extLst>
      <p:ext uri="{BB962C8B-B14F-4D97-AF65-F5344CB8AC3E}">
        <p14:creationId xmlns:p14="http://schemas.microsoft.com/office/powerpoint/2010/main" val="287176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9" name="Picture 8" descr="disney-jake-and-the-neverland-pirates-clip-art-images--29662.gif">
            <a:hlinkClick r:id="rId3" action="ppaction://hlinksldjump"/>
          </p:cNvPr>
          <p:cNvPicPr>
            <a:picLocks noChangeAspect="1"/>
          </p:cNvPicPr>
          <p:nvPr/>
        </p:nvPicPr>
        <p:blipFill>
          <a:blip r:embed="rId4" cstate="print"/>
          <a:stretch>
            <a:fillRect/>
          </a:stretch>
        </p:blipFill>
        <p:spPr>
          <a:xfrm>
            <a:off x="8991600" y="3352800"/>
            <a:ext cx="2838450" cy="2952750"/>
          </a:xfrm>
          <a:prstGeom prst="rect">
            <a:avLst/>
          </a:prstGeom>
        </p:spPr>
      </p:pic>
      <p:pic>
        <p:nvPicPr>
          <p:cNvPr id="2" name="Picture 1">
            <a:extLst>
              <a:ext uri="{FF2B5EF4-FFF2-40B4-BE49-F238E27FC236}">
                <a16:creationId xmlns:a16="http://schemas.microsoft.com/office/drawing/2014/main" id="{A835109D-2B4F-2379-E152-459051155A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885371" cy="987255"/>
          </a:xfrm>
          <a:prstGeom prst="rect">
            <a:avLst/>
          </a:prstGeom>
          <a:solidFill>
            <a:schemeClr val="bg1"/>
          </a:solidFill>
        </p:spPr>
      </p:pic>
      <p:grpSp>
        <p:nvGrpSpPr>
          <p:cNvPr id="3" name="Group 2">
            <a:extLst>
              <a:ext uri="{FF2B5EF4-FFF2-40B4-BE49-F238E27FC236}">
                <a16:creationId xmlns:a16="http://schemas.microsoft.com/office/drawing/2014/main" id="{465ABA02-F1CE-43A3-650F-2673EDB59558}"/>
              </a:ext>
            </a:extLst>
          </p:cNvPr>
          <p:cNvGrpSpPr/>
          <p:nvPr/>
        </p:nvGrpSpPr>
        <p:grpSpPr>
          <a:xfrm>
            <a:off x="2209800" y="94753"/>
            <a:ext cx="7064346" cy="4308749"/>
            <a:chOff x="2209800" y="94753"/>
            <a:chExt cx="7064346" cy="4308749"/>
          </a:xfrm>
        </p:grpSpPr>
        <p:grpSp>
          <p:nvGrpSpPr>
            <p:cNvPr id="4" name="Group 3">
              <a:extLst>
                <a:ext uri="{FF2B5EF4-FFF2-40B4-BE49-F238E27FC236}">
                  <a16:creationId xmlns:a16="http://schemas.microsoft.com/office/drawing/2014/main" id="{EA0FADFC-65CA-C165-0615-126959EC5C52}"/>
                </a:ext>
              </a:extLst>
            </p:cNvPr>
            <p:cNvGrpSpPr/>
            <p:nvPr/>
          </p:nvGrpSpPr>
          <p:grpSpPr>
            <a:xfrm>
              <a:off x="2209800" y="94753"/>
              <a:ext cx="7064346" cy="4308749"/>
              <a:chOff x="5006982" y="2509603"/>
              <a:chExt cx="3105114" cy="1893899"/>
            </a:xfrm>
          </p:grpSpPr>
          <p:pic>
            <p:nvPicPr>
              <p:cNvPr id="10" name="Graphic 9">
                <a:extLst>
                  <a:ext uri="{FF2B5EF4-FFF2-40B4-BE49-F238E27FC236}">
                    <a16:creationId xmlns:a16="http://schemas.microsoft.com/office/drawing/2014/main" id="{327881EF-C168-193C-2FC4-6F217AF158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006982" y="2509603"/>
                <a:ext cx="3105114" cy="1893899"/>
              </a:xfrm>
              <a:prstGeom prst="rect">
                <a:avLst/>
              </a:prstGeom>
            </p:spPr>
          </p:pic>
          <p:sp>
            <p:nvSpPr>
              <p:cNvPr id="16" name="TextBox 15"/>
              <p:cNvSpPr txBox="1"/>
              <p:nvPr/>
            </p:nvSpPr>
            <p:spPr>
              <a:xfrm>
                <a:off x="5364910" y="3836721"/>
                <a:ext cx="2092766" cy="2299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Cái cặp sách</a:t>
                </a:r>
                <a:r>
                  <a:rPr kumimoji="0" lang="en-US" sz="2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a:t>
                </a:r>
                <a:endParaRPr kumimoji="0" lang="vi-VN" sz="2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1026" name="Picture 2" descr="Hình ảnh Cặp Sách PNG, Vector, PSD, và biểu tượng để tải về ...">
              <a:extLst>
                <a:ext uri="{FF2B5EF4-FFF2-40B4-BE49-F238E27FC236}">
                  <a16:creationId xmlns:a16="http://schemas.microsoft.com/office/drawing/2014/main" id="{D9677739-B9F5-B41C-92BF-E56F8D81BD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3113" y="493627"/>
              <a:ext cx="2583180" cy="25831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458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D333D7A-FFE0-DCF6-2753-785B8F5F23D8}"/>
              </a:ext>
            </a:extLst>
          </p:cNvPr>
          <p:cNvGrpSpPr/>
          <p:nvPr/>
        </p:nvGrpSpPr>
        <p:grpSpPr>
          <a:xfrm>
            <a:off x="10403784" y="746200"/>
            <a:ext cx="1678290" cy="1924741"/>
            <a:chOff x="930253" y="1555705"/>
            <a:chExt cx="1279160" cy="1394612"/>
          </a:xfrm>
        </p:grpSpPr>
        <p:pic>
          <p:nvPicPr>
            <p:cNvPr id="3" name="Picture 2">
              <a:hlinkClick r:id="rId3"/>
              <a:extLst>
                <a:ext uri="{FF2B5EF4-FFF2-40B4-BE49-F238E27FC236}">
                  <a16:creationId xmlns:a16="http://schemas.microsoft.com/office/drawing/2014/main" id="{8018CA0F-1EDE-112E-3545-C34C082EC2D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54E4A86C-1D8B-2C3F-7955-F730D75BD497}"/>
                </a:ext>
              </a:extLst>
            </p:cNvPr>
            <p:cNvSpPr txBox="1"/>
            <p:nvPr/>
          </p:nvSpPr>
          <p:spPr>
            <a:xfrm>
              <a:off x="930253" y="2526606"/>
              <a:ext cx="1279160" cy="423711"/>
            </a:xfrm>
            <a:prstGeom prst="rect">
              <a:avLst/>
            </a:prstGeom>
            <a:noFill/>
          </p:spPr>
          <p:txBody>
            <a:bodyPr wrap="square" rtlCol="0">
              <a:spAutoFit/>
            </a:bodyPr>
            <a:lstStyle/>
            <a:p>
              <a:pPr algn="ctr"/>
              <a:r>
                <a:rPr lang="en-US" sz="1600" b="1" dirty="0" err="1">
                  <a:solidFill>
                    <a:schemeClr val="accent2"/>
                  </a:solidFill>
                  <a:latin typeface="UTM Avo" panose="02040603050506020204" pitchFamily="18" charset="0"/>
                </a:rPr>
                <a:t>Ấn</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để</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đến</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trang</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sách</a:t>
              </a:r>
              <a:endParaRPr lang="en-US" sz="16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4337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2631C-78C0-4989-F736-0ECC5372A17C}"/>
              </a:ext>
            </a:extLst>
          </p:cNvPr>
          <p:cNvSpPr txBox="1"/>
          <p:nvPr/>
        </p:nvSpPr>
        <p:spPr>
          <a:xfrm>
            <a:off x="654926" y="1619172"/>
            <a:ext cx="8839594" cy="494110"/>
          </a:xfrm>
          <a:prstGeom prst="rect">
            <a:avLst/>
          </a:prstGeom>
          <a:noFill/>
        </p:spPr>
        <p:txBody>
          <a:bodyPr wrap="square">
            <a:spAutoFit/>
          </a:bodyPr>
          <a:lstStyle/>
          <a:p>
            <a:pPr>
              <a:lnSpc>
                <a:spcPct val="150000"/>
              </a:lnSpc>
            </a:pPr>
            <a:r>
              <a:rPr lang="en-US" sz="2000" b="1" dirty="0" err="1">
                <a:latin typeface="UTM Avo" panose="02040603050506020204" pitchFamily="18" charset="0"/>
                <a:cs typeface="Arial" panose="020B0604020202020204" pitchFamily="34" charset="0"/>
              </a:rPr>
              <a:t>Nói</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với</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bạn</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về</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một</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đồ</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dùng</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trong</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nhà</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hoặc</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đồ</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dùng</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học</a:t>
            </a:r>
            <a:r>
              <a:rPr lang="en-US" sz="2000" b="1" dirty="0">
                <a:latin typeface="UTM Avo" panose="02040603050506020204" pitchFamily="18" charset="0"/>
                <a:cs typeface="Arial" panose="020B0604020202020204" pitchFamily="34" charset="0"/>
              </a:rPr>
              <a:t> </a:t>
            </a:r>
            <a:r>
              <a:rPr lang="en-US" sz="2000" b="1" dirty="0" err="1">
                <a:latin typeface="UTM Avo" panose="02040603050506020204" pitchFamily="18" charset="0"/>
                <a:cs typeface="Arial" panose="020B0604020202020204" pitchFamily="34" charset="0"/>
              </a:rPr>
              <a:t>tập</a:t>
            </a:r>
            <a:r>
              <a:rPr lang="en-US" sz="2000" b="1" dirty="0">
                <a:latin typeface="UTM Avo" panose="02040603050506020204" pitchFamily="18" charset="0"/>
                <a:cs typeface="Arial" panose="020B0604020202020204" pitchFamily="34" charset="0"/>
              </a:rPr>
              <a:t>):</a:t>
            </a:r>
          </a:p>
        </p:txBody>
      </p:sp>
      <p:pic>
        <p:nvPicPr>
          <p:cNvPr id="4" name="Picture 3">
            <a:extLst>
              <a:ext uri="{FF2B5EF4-FFF2-40B4-BE49-F238E27FC236}">
                <a16:creationId xmlns:a16="http://schemas.microsoft.com/office/drawing/2014/main" id="{1D3CDB12-63C7-7E89-405A-ADFD7078A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700" y="2730212"/>
            <a:ext cx="1599219" cy="2108062"/>
          </a:xfrm>
          <a:prstGeom prst="rect">
            <a:avLst/>
          </a:prstGeom>
        </p:spPr>
      </p:pic>
      <p:pic>
        <p:nvPicPr>
          <p:cNvPr id="5" name="Picture 4">
            <a:extLst>
              <a:ext uri="{FF2B5EF4-FFF2-40B4-BE49-F238E27FC236}">
                <a16:creationId xmlns:a16="http://schemas.microsoft.com/office/drawing/2014/main" id="{9EAF9FBA-4414-1B3B-D273-221E156133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832" y="5040463"/>
            <a:ext cx="2037019" cy="1439198"/>
          </a:xfrm>
          <a:prstGeom prst="rect">
            <a:avLst/>
          </a:prstGeom>
        </p:spPr>
      </p:pic>
      <p:pic>
        <p:nvPicPr>
          <p:cNvPr id="6" name="Picture 5">
            <a:extLst>
              <a:ext uri="{FF2B5EF4-FFF2-40B4-BE49-F238E27FC236}">
                <a16:creationId xmlns:a16="http://schemas.microsoft.com/office/drawing/2014/main" id="{3D09E11F-CAED-99F4-96B7-7378A73B77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788" y="4915589"/>
            <a:ext cx="1667621" cy="1549907"/>
          </a:xfrm>
          <a:prstGeom prst="rect">
            <a:avLst/>
          </a:prstGeom>
        </p:spPr>
      </p:pic>
      <p:pic>
        <p:nvPicPr>
          <p:cNvPr id="7" name="Picture 6">
            <a:extLst>
              <a:ext uri="{FF2B5EF4-FFF2-40B4-BE49-F238E27FC236}">
                <a16:creationId xmlns:a16="http://schemas.microsoft.com/office/drawing/2014/main" id="{B11568C6-C221-0C27-3C4B-47D2DB9E91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3442" y="4855196"/>
            <a:ext cx="1446579" cy="1727038"/>
          </a:xfrm>
          <a:prstGeom prst="rect">
            <a:avLst/>
          </a:prstGeom>
        </p:spPr>
      </p:pic>
      <p:pic>
        <p:nvPicPr>
          <p:cNvPr id="8" name="Picture 7">
            <a:extLst>
              <a:ext uri="{FF2B5EF4-FFF2-40B4-BE49-F238E27FC236}">
                <a16:creationId xmlns:a16="http://schemas.microsoft.com/office/drawing/2014/main" id="{FBBADD07-15CA-1F02-F1BD-EF469F516B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2718" y="4883525"/>
            <a:ext cx="1690135" cy="1549906"/>
          </a:xfrm>
          <a:prstGeom prst="rect">
            <a:avLst/>
          </a:prstGeom>
        </p:spPr>
      </p:pic>
      <p:pic>
        <p:nvPicPr>
          <p:cNvPr id="9" name="Picture 8">
            <a:extLst>
              <a:ext uri="{FF2B5EF4-FFF2-40B4-BE49-F238E27FC236}">
                <a16:creationId xmlns:a16="http://schemas.microsoft.com/office/drawing/2014/main" id="{D02BCA6E-88F5-B1C8-B129-8A56845843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7710" y="4975337"/>
            <a:ext cx="1257786" cy="1569450"/>
          </a:xfrm>
          <a:prstGeom prst="rect">
            <a:avLst/>
          </a:prstGeom>
        </p:spPr>
      </p:pic>
      <p:grpSp>
        <p:nvGrpSpPr>
          <p:cNvPr id="10" name="Group 8">
            <a:extLst>
              <a:ext uri="{FF2B5EF4-FFF2-40B4-BE49-F238E27FC236}">
                <a16:creationId xmlns:a16="http://schemas.microsoft.com/office/drawing/2014/main" id="{F30C1049-7D44-AC45-4350-256B22893BF6}"/>
              </a:ext>
            </a:extLst>
          </p:cNvPr>
          <p:cNvGrpSpPr/>
          <p:nvPr/>
        </p:nvGrpSpPr>
        <p:grpSpPr>
          <a:xfrm>
            <a:off x="3908837" y="2758047"/>
            <a:ext cx="3567580" cy="621967"/>
            <a:chOff x="0" y="0"/>
            <a:chExt cx="5449919" cy="1195732"/>
          </a:xfrm>
        </p:grpSpPr>
        <p:sp>
          <p:nvSpPr>
            <p:cNvPr id="11" name="Freeform 9">
              <a:extLst>
                <a:ext uri="{FF2B5EF4-FFF2-40B4-BE49-F238E27FC236}">
                  <a16:creationId xmlns:a16="http://schemas.microsoft.com/office/drawing/2014/main" id="{F6842E19-116C-E13D-5FC3-D5729DA9CB91}"/>
                </a:ext>
              </a:extLst>
            </p:cNvPr>
            <p:cNvSpPr/>
            <p:nvPr/>
          </p:nvSpPr>
          <p:spPr>
            <a:xfrm>
              <a:off x="0" y="0"/>
              <a:ext cx="5451189" cy="1195732"/>
            </a:xfrm>
            <a:custGeom>
              <a:avLst/>
              <a:gdLst/>
              <a:ahLst/>
              <a:cxnLst/>
              <a:rect l="l" t="t" r="r" b="b"/>
              <a:pathLst>
                <a:path w="5451189" h="1195732">
                  <a:moveTo>
                    <a:pt x="4897469" y="1195732"/>
                  </a:moveTo>
                  <a:lnTo>
                    <a:pt x="553720" y="1195732"/>
                  </a:lnTo>
                  <a:cubicBezTo>
                    <a:pt x="247650" y="1195732"/>
                    <a:pt x="0" y="928044"/>
                    <a:pt x="0" y="598561"/>
                  </a:cubicBezTo>
                  <a:cubicBezTo>
                    <a:pt x="0" y="267705"/>
                    <a:pt x="247650" y="0"/>
                    <a:pt x="553720" y="0"/>
                  </a:cubicBezTo>
                  <a:lnTo>
                    <a:pt x="4897469" y="0"/>
                  </a:lnTo>
                  <a:cubicBezTo>
                    <a:pt x="5203539" y="0"/>
                    <a:pt x="5451189" y="267705"/>
                    <a:pt x="5451189" y="598561"/>
                  </a:cubicBezTo>
                  <a:cubicBezTo>
                    <a:pt x="5449919" y="928044"/>
                    <a:pt x="5202269" y="1195732"/>
                    <a:pt x="4897469" y="1195732"/>
                  </a:cubicBezTo>
                  <a:close/>
                </a:path>
              </a:pathLst>
            </a:custGeom>
            <a:solidFill>
              <a:srgbClr val="F7DA7D"/>
            </a:solidFill>
          </p:spPr>
          <p:txBody>
            <a:bodyPr/>
            <a:lstStyle/>
            <a:p>
              <a:endParaRPr lang="en-US" sz="1100">
                <a:latin typeface="UTM Avo" panose="02040603050506020204" pitchFamily="18" charset="0"/>
              </a:endParaRPr>
            </a:p>
          </p:txBody>
        </p:sp>
      </p:grpSp>
      <p:sp>
        <p:nvSpPr>
          <p:cNvPr id="12" name="TextBox 11">
            <a:extLst>
              <a:ext uri="{FF2B5EF4-FFF2-40B4-BE49-F238E27FC236}">
                <a16:creationId xmlns:a16="http://schemas.microsoft.com/office/drawing/2014/main" id="{F2BFDF49-47C1-C1AF-A326-D9DC2C918CAC}"/>
              </a:ext>
            </a:extLst>
          </p:cNvPr>
          <p:cNvSpPr txBox="1"/>
          <p:nvPr/>
        </p:nvSpPr>
        <p:spPr>
          <a:xfrm>
            <a:off x="4171418" y="2844200"/>
            <a:ext cx="3064082" cy="461665"/>
          </a:xfrm>
          <a:prstGeom prst="rect">
            <a:avLst/>
          </a:prstGeom>
          <a:noFill/>
        </p:spPr>
        <p:txBody>
          <a:bodyPr wrap="square" rtlCol="0">
            <a:spAutoFit/>
          </a:bodyPr>
          <a:lstStyle/>
          <a:p>
            <a:pPr algn="ctr"/>
            <a:r>
              <a:rPr lang="en-US" sz="2400" i="1" dirty="0" err="1">
                <a:latin typeface="UTM Avo" panose="02040603050506020204" pitchFamily="18" charset="0"/>
                <a:cs typeface="Arial" panose="020B0604020202020204" pitchFamily="34" charset="0"/>
              </a:rPr>
              <a:t>Đó</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là</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đồ</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dùng</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gì</a:t>
            </a:r>
            <a:r>
              <a:rPr lang="en-US" sz="2400" i="1" dirty="0">
                <a:latin typeface="UTM Avo" panose="02040603050506020204" pitchFamily="18" charset="0"/>
                <a:cs typeface="Arial" panose="020B0604020202020204" pitchFamily="34" charset="0"/>
              </a:rPr>
              <a:t>?</a:t>
            </a:r>
          </a:p>
        </p:txBody>
      </p:sp>
      <p:grpSp>
        <p:nvGrpSpPr>
          <p:cNvPr id="13" name="Group 8">
            <a:extLst>
              <a:ext uri="{FF2B5EF4-FFF2-40B4-BE49-F238E27FC236}">
                <a16:creationId xmlns:a16="http://schemas.microsoft.com/office/drawing/2014/main" id="{B04E59D1-DB0B-4EA7-060B-FB5C16345A63}"/>
              </a:ext>
            </a:extLst>
          </p:cNvPr>
          <p:cNvGrpSpPr/>
          <p:nvPr/>
        </p:nvGrpSpPr>
        <p:grpSpPr>
          <a:xfrm>
            <a:off x="3893301" y="3492605"/>
            <a:ext cx="5537155" cy="621967"/>
            <a:chOff x="0" y="0"/>
            <a:chExt cx="5449919" cy="1195732"/>
          </a:xfrm>
        </p:grpSpPr>
        <p:sp>
          <p:nvSpPr>
            <p:cNvPr id="14" name="Freeform 9">
              <a:extLst>
                <a:ext uri="{FF2B5EF4-FFF2-40B4-BE49-F238E27FC236}">
                  <a16:creationId xmlns:a16="http://schemas.microsoft.com/office/drawing/2014/main" id="{324F658B-0952-2D3E-B13C-AAEA3787E9CF}"/>
                </a:ext>
              </a:extLst>
            </p:cNvPr>
            <p:cNvSpPr/>
            <p:nvPr/>
          </p:nvSpPr>
          <p:spPr>
            <a:xfrm>
              <a:off x="0" y="0"/>
              <a:ext cx="5451189" cy="1195732"/>
            </a:xfrm>
            <a:custGeom>
              <a:avLst/>
              <a:gdLst/>
              <a:ahLst/>
              <a:cxnLst/>
              <a:rect l="l" t="t" r="r" b="b"/>
              <a:pathLst>
                <a:path w="5451189" h="1195732">
                  <a:moveTo>
                    <a:pt x="4897469" y="1195732"/>
                  </a:moveTo>
                  <a:lnTo>
                    <a:pt x="553720" y="1195732"/>
                  </a:lnTo>
                  <a:cubicBezTo>
                    <a:pt x="247650" y="1195732"/>
                    <a:pt x="0" y="928044"/>
                    <a:pt x="0" y="598561"/>
                  </a:cubicBezTo>
                  <a:cubicBezTo>
                    <a:pt x="0" y="267705"/>
                    <a:pt x="247650" y="0"/>
                    <a:pt x="553720" y="0"/>
                  </a:cubicBezTo>
                  <a:lnTo>
                    <a:pt x="4897469" y="0"/>
                  </a:lnTo>
                  <a:cubicBezTo>
                    <a:pt x="5203539" y="0"/>
                    <a:pt x="5451189" y="267705"/>
                    <a:pt x="5451189" y="598561"/>
                  </a:cubicBezTo>
                  <a:cubicBezTo>
                    <a:pt x="5449919" y="928044"/>
                    <a:pt x="5202269" y="1195732"/>
                    <a:pt x="4897469" y="1195732"/>
                  </a:cubicBezTo>
                  <a:close/>
                </a:path>
              </a:pathLst>
            </a:custGeom>
            <a:solidFill>
              <a:srgbClr val="F7DA7D"/>
            </a:solidFill>
          </p:spPr>
          <p:txBody>
            <a:bodyPr/>
            <a:lstStyle/>
            <a:p>
              <a:endParaRPr lang="en-US" sz="1100">
                <a:latin typeface="UTM Avo" panose="02040603050506020204" pitchFamily="18" charset="0"/>
              </a:endParaRPr>
            </a:p>
          </p:txBody>
        </p:sp>
      </p:grpSp>
      <p:sp>
        <p:nvSpPr>
          <p:cNvPr id="15" name="TextBox 14">
            <a:extLst>
              <a:ext uri="{FF2B5EF4-FFF2-40B4-BE49-F238E27FC236}">
                <a16:creationId xmlns:a16="http://schemas.microsoft.com/office/drawing/2014/main" id="{4EE5C275-3CE8-17C9-3158-8E77455CF5E7}"/>
              </a:ext>
            </a:extLst>
          </p:cNvPr>
          <p:cNvSpPr txBox="1"/>
          <p:nvPr/>
        </p:nvSpPr>
        <p:spPr>
          <a:xfrm>
            <a:off x="3808477" y="3572755"/>
            <a:ext cx="5720034" cy="461665"/>
          </a:xfrm>
          <a:prstGeom prst="rect">
            <a:avLst/>
          </a:prstGeom>
          <a:noFill/>
        </p:spPr>
        <p:txBody>
          <a:bodyPr wrap="square" rtlCol="0">
            <a:spAutoFit/>
          </a:bodyPr>
          <a:lstStyle/>
          <a:p>
            <a:pPr algn="ctr"/>
            <a:r>
              <a:rPr lang="en-US" sz="2400" i="1" dirty="0" err="1">
                <a:latin typeface="UTM Avo" panose="02040603050506020204" pitchFamily="18" charset="0"/>
                <a:cs typeface="Arial" panose="020B0604020202020204" pitchFamily="34" charset="0"/>
              </a:rPr>
              <a:t>Đặc</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điểm</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và</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lợi</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ích</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của</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nó</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là</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gì</a:t>
            </a:r>
            <a:r>
              <a:rPr lang="en-US" sz="2400" i="1" dirty="0">
                <a:latin typeface="UTM Avo" panose="02040603050506020204" pitchFamily="18" charset="0"/>
                <a:cs typeface="Arial" panose="020B0604020202020204" pitchFamily="34" charset="0"/>
              </a:rPr>
              <a:t>?</a:t>
            </a:r>
          </a:p>
        </p:txBody>
      </p:sp>
      <p:grpSp>
        <p:nvGrpSpPr>
          <p:cNvPr id="16" name="Group 8">
            <a:extLst>
              <a:ext uri="{FF2B5EF4-FFF2-40B4-BE49-F238E27FC236}">
                <a16:creationId xmlns:a16="http://schemas.microsoft.com/office/drawing/2014/main" id="{9C2CDD3A-B5FF-B21A-3F3C-9D2BC22CF2D7}"/>
              </a:ext>
            </a:extLst>
          </p:cNvPr>
          <p:cNvGrpSpPr/>
          <p:nvPr/>
        </p:nvGrpSpPr>
        <p:grpSpPr>
          <a:xfrm>
            <a:off x="3872358" y="4261558"/>
            <a:ext cx="7405241" cy="621967"/>
            <a:chOff x="0" y="0"/>
            <a:chExt cx="5449919" cy="1195732"/>
          </a:xfrm>
        </p:grpSpPr>
        <p:sp>
          <p:nvSpPr>
            <p:cNvPr id="17" name="Freeform 9">
              <a:extLst>
                <a:ext uri="{FF2B5EF4-FFF2-40B4-BE49-F238E27FC236}">
                  <a16:creationId xmlns:a16="http://schemas.microsoft.com/office/drawing/2014/main" id="{024C20FB-907D-889F-CA01-87F3683B3F5A}"/>
                </a:ext>
              </a:extLst>
            </p:cNvPr>
            <p:cNvSpPr/>
            <p:nvPr/>
          </p:nvSpPr>
          <p:spPr>
            <a:xfrm>
              <a:off x="0" y="0"/>
              <a:ext cx="5451189" cy="1195732"/>
            </a:xfrm>
            <a:custGeom>
              <a:avLst/>
              <a:gdLst/>
              <a:ahLst/>
              <a:cxnLst/>
              <a:rect l="l" t="t" r="r" b="b"/>
              <a:pathLst>
                <a:path w="5451189" h="1195732">
                  <a:moveTo>
                    <a:pt x="4897469" y="1195732"/>
                  </a:moveTo>
                  <a:lnTo>
                    <a:pt x="553720" y="1195732"/>
                  </a:lnTo>
                  <a:cubicBezTo>
                    <a:pt x="247650" y="1195732"/>
                    <a:pt x="0" y="928044"/>
                    <a:pt x="0" y="598561"/>
                  </a:cubicBezTo>
                  <a:cubicBezTo>
                    <a:pt x="0" y="267705"/>
                    <a:pt x="247650" y="0"/>
                    <a:pt x="553720" y="0"/>
                  </a:cubicBezTo>
                  <a:lnTo>
                    <a:pt x="4897469" y="0"/>
                  </a:lnTo>
                  <a:cubicBezTo>
                    <a:pt x="5203539" y="0"/>
                    <a:pt x="5451189" y="267705"/>
                    <a:pt x="5451189" y="598561"/>
                  </a:cubicBezTo>
                  <a:cubicBezTo>
                    <a:pt x="5449919" y="928044"/>
                    <a:pt x="5202269" y="1195732"/>
                    <a:pt x="4897469" y="1195732"/>
                  </a:cubicBezTo>
                  <a:close/>
                </a:path>
              </a:pathLst>
            </a:custGeom>
            <a:solidFill>
              <a:srgbClr val="F7DA7D"/>
            </a:solidFill>
          </p:spPr>
          <p:txBody>
            <a:bodyPr/>
            <a:lstStyle/>
            <a:p>
              <a:endParaRPr lang="en-US" sz="1100">
                <a:latin typeface="UTM Avo" panose="02040603050506020204" pitchFamily="18" charset="0"/>
              </a:endParaRPr>
            </a:p>
          </p:txBody>
        </p:sp>
      </p:grpSp>
      <p:sp>
        <p:nvSpPr>
          <p:cNvPr id="18" name="TextBox 17">
            <a:extLst>
              <a:ext uri="{FF2B5EF4-FFF2-40B4-BE49-F238E27FC236}">
                <a16:creationId xmlns:a16="http://schemas.microsoft.com/office/drawing/2014/main" id="{278BE9DE-FF68-B09A-87CE-5582CCF15DBB}"/>
              </a:ext>
            </a:extLst>
          </p:cNvPr>
          <p:cNvSpPr txBox="1"/>
          <p:nvPr/>
        </p:nvSpPr>
        <p:spPr>
          <a:xfrm>
            <a:off x="3808477" y="4219307"/>
            <a:ext cx="7014215" cy="567848"/>
          </a:xfrm>
          <a:prstGeom prst="rect">
            <a:avLst/>
          </a:prstGeom>
          <a:noFill/>
        </p:spPr>
        <p:txBody>
          <a:bodyPr wrap="square" rtlCol="0">
            <a:spAutoFit/>
          </a:bodyPr>
          <a:lstStyle/>
          <a:p>
            <a:pPr algn="ctr">
              <a:lnSpc>
                <a:spcPct val="150000"/>
              </a:lnSpc>
            </a:pPr>
            <a:r>
              <a:rPr lang="en-US" sz="2400" i="1" dirty="0" err="1">
                <a:latin typeface="UTM Avo" panose="02040603050506020204" pitchFamily="18" charset="0"/>
                <a:cs typeface="Arial" panose="020B0604020202020204" pitchFamily="34" charset="0"/>
              </a:rPr>
              <a:t>Những</a:t>
            </a:r>
            <a:r>
              <a:rPr lang="en-US" sz="2400" i="1" dirty="0">
                <a:latin typeface="UTM Avo" panose="02040603050506020204" pitchFamily="18" charset="0"/>
                <a:cs typeface="Arial" panose="020B0604020202020204" pitchFamily="34" charset="0"/>
              </a:rPr>
              <a:t> </a:t>
            </a:r>
            <a:r>
              <a:rPr lang="en-US" sz="2400" i="1" err="1">
                <a:latin typeface="UTM Avo" panose="02040603050506020204" pitchFamily="18" charset="0"/>
                <a:cs typeface="Arial" panose="020B0604020202020204" pitchFamily="34" charset="0"/>
              </a:rPr>
              <a:t>người</a:t>
            </a:r>
            <a:r>
              <a:rPr lang="en-US" sz="2400" i="1">
                <a:latin typeface="UTM Avo" panose="02040603050506020204" pitchFamily="18" charset="0"/>
                <a:cs typeface="Arial" panose="020B0604020202020204" pitchFamily="34" charset="0"/>
              </a:rPr>
              <a:t> đã </a:t>
            </a:r>
            <a:r>
              <a:rPr lang="en-US" sz="2400" i="1" dirty="0" err="1">
                <a:latin typeface="UTM Avo" panose="02040603050506020204" pitchFamily="18" charset="0"/>
                <a:cs typeface="Arial" panose="020B0604020202020204" pitchFamily="34" charset="0"/>
              </a:rPr>
              <a:t>làm</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ra</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đồ</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dùng</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đó</a:t>
            </a:r>
            <a:r>
              <a:rPr lang="en-US" sz="2400" i="1" dirty="0">
                <a:latin typeface="UTM Avo" panose="02040603050506020204" pitchFamily="18" charset="0"/>
                <a:cs typeface="Arial" panose="020B0604020202020204" pitchFamily="34" charset="0"/>
              </a:rPr>
              <a:t> </a:t>
            </a:r>
            <a:r>
              <a:rPr lang="en-US" sz="2400" i="1" dirty="0" err="1">
                <a:latin typeface="UTM Avo" panose="02040603050506020204" pitchFamily="18" charset="0"/>
                <a:cs typeface="Arial" panose="020B0604020202020204" pitchFamily="34" charset="0"/>
              </a:rPr>
              <a:t>là</a:t>
            </a:r>
            <a:r>
              <a:rPr lang="en-US" sz="2400" i="1" dirty="0">
                <a:latin typeface="UTM Avo" panose="02040603050506020204" pitchFamily="18" charset="0"/>
                <a:cs typeface="Arial" panose="020B0604020202020204" pitchFamily="34" charset="0"/>
              </a:rPr>
              <a:t> ai?</a:t>
            </a:r>
          </a:p>
        </p:txBody>
      </p:sp>
      <p:sp>
        <p:nvSpPr>
          <p:cNvPr id="19" name="Arrow: Notched Right 18">
            <a:extLst>
              <a:ext uri="{FF2B5EF4-FFF2-40B4-BE49-F238E27FC236}">
                <a16:creationId xmlns:a16="http://schemas.microsoft.com/office/drawing/2014/main" id="{154B2D2C-8F0F-48FF-F902-C975278F97B3}"/>
              </a:ext>
            </a:extLst>
          </p:cNvPr>
          <p:cNvSpPr/>
          <p:nvPr/>
        </p:nvSpPr>
        <p:spPr>
          <a:xfrm>
            <a:off x="2032051" y="2512542"/>
            <a:ext cx="1599219" cy="973376"/>
          </a:xfrm>
          <a:prstGeom prst="notchedRightArrow">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chemeClr val="bg1"/>
                </a:solidFill>
                <a:latin typeface="UTM Avo" panose="02040603050506020204" pitchFamily="18" charset="0"/>
                <a:cs typeface="Arial" panose="020B0604020202020204" pitchFamily="34" charset="0"/>
              </a:rPr>
              <a:t>Gợi</a:t>
            </a:r>
            <a:r>
              <a:rPr lang="en-US" sz="2000" b="1" dirty="0">
                <a:solidFill>
                  <a:schemeClr val="bg1"/>
                </a:solidFill>
                <a:latin typeface="UTM Avo" panose="02040603050506020204" pitchFamily="18" charset="0"/>
                <a:cs typeface="Arial" panose="020B0604020202020204" pitchFamily="34" charset="0"/>
              </a:rPr>
              <a:t> ý</a:t>
            </a:r>
          </a:p>
        </p:txBody>
      </p:sp>
      <p:sp>
        <p:nvSpPr>
          <p:cNvPr id="20" name="TextBox 19">
            <a:extLst>
              <a:ext uri="{FF2B5EF4-FFF2-40B4-BE49-F238E27FC236}">
                <a16:creationId xmlns:a16="http://schemas.microsoft.com/office/drawing/2014/main" id="{5AFDC1E8-179A-4E4D-E8F5-07A8B0B0F0A1}"/>
              </a:ext>
            </a:extLst>
          </p:cNvPr>
          <p:cNvSpPr txBox="1"/>
          <p:nvPr/>
        </p:nvSpPr>
        <p:spPr>
          <a:xfrm>
            <a:off x="9747503" y="1035230"/>
            <a:ext cx="2084089" cy="830997"/>
          </a:xfrm>
          <a:prstGeom prst="rect">
            <a:avLst/>
          </a:prstGeom>
          <a:noFill/>
        </p:spPr>
        <p:txBody>
          <a:bodyPr wrap="square" rtlCol="0">
            <a:spAutoFit/>
          </a:bodyPr>
          <a:lstStyle/>
          <a:p>
            <a:pPr algn="ctr"/>
            <a:r>
              <a:rPr lang="en-US" sz="2400" b="1" dirty="0">
                <a:solidFill>
                  <a:schemeClr val="accent2"/>
                </a:solidFill>
                <a:latin typeface="UTM Avo" panose="02040603050506020204" pitchFamily="18" charset="0"/>
                <a:cs typeface="Arial" panose="020B0604020202020204" pitchFamily="34" charset="0"/>
              </a:rPr>
              <a:t>Làm </a:t>
            </a:r>
            <a:r>
              <a:rPr lang="en-US" sz="2400" b="1" dirty="0" err="1">
                <a:solidFill>
                  <a:schemeClr val="accent2"/>
                </a:solidFill>
                <a:latin typeface="UTM Avo" panose="02040603050506020204" pitchFamily="18" charset="0"/>
                <a:cs typeface="Arial" panose="020B0604020202020204" pitchFamily="34" charset="0"/>
              </a:rPr>
              <a:t>việc</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nhóm</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đôi</a:t>
            </a:r>
            <a:r>
              <a:rPr lang="en-US" sz="2400" b="1" dirty="0">
                <a:solidFill>
                  <a:schemeClr val="accent2"/>
                </a:solidFill>
                <a:latin typeface="UTM Avo" panose="02040603050506020204" pitchFamily="18" charset="0"/>
                <a:cs typeface="Arial" panose="020B0604020202020204" pitchFamily="34" charset="0"/>
              </a:rPr>
              <a:t> </a:t>
            </a:r>
          </a:p>
        </p:txBody>
      </p:sp>
    </p:spTree>
    <p:extLst>
      <p:ext uri="{BB962C8B-B14F-4D97-AF65-F5344CB8AC3E}">
        <p14:creationId xmlns:p14="http://schemas.microsoft.com/office/powerpoint/2010/main" val="284713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anim calcmode="lin" valueType="num">
                                      <p:cBhvr>
                                        <p:cTn id="47" dur="500" fill="hold"/>
                                        <p:tgtEl>
                                          <p:spTgt spid="18"/>
                                        </p:tgtEl>
                                        <p:attrNameLst>
                                          <p:attrName>ppt_x</p:attrName>
                                        </p:attrNameLst>
                                      </p:cBhvr>
                                      <p:tavLst>
                                        <p:tav tm="0">
                                          <p:val>
                                            <p:strVal val="#ppt_x"/>
                                          </p:val>
                                        </p:tav>
                                        <p:tav tm="100000">
                                          <p:val>
                                            <p:strVal val="#ppt_x"/>
                                          </p:val>
                                        </p:tav>
                                      </p:tavLst>
                                    </p:anim>
                                    <p:anim calcmode="lin" valueType="num">
                                      <p:cBhvr>
                                        <p:cTn id="48" dur="5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anim calcmode="lin" valueType="num">
                                      <p:cBhvr>
                                        <p:cTn id="52" dur="500" fill="hold"/>
                                        <p:tgtEl>
                                          <p:spTgt spid="16"/>
                                        </p:tgtEl>
                                        <p:attrNameLst>
                                          <p:attrName>ppt_x</p:attrName>
                                        </p:attrNameLst>
                                      </p:cBhvr>
                                      <p:tavLst>
                                        <p:tav tm="0">
                                          <p:val>
                                            <p:strVal val="#ppt_x"/>
                                          </p:val>
                                        </p:tav>
                                        <p:tav tm="100000">
                                          <p:val>
                                            <p:strVal val="#ppt_x"/>
                                          </p:val>
                                        </p:tav>
                                      </p:tavLst>
                                    </p:anim>
                                    <p:anim calcmode="lin" valueType="num">
                                      <p:cBhvr>
                                        <p:cTn id="5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inVertical)">
                                      <p:cBhvr>
                                        <p:cTn id="58" dur="500"/>
                                        <p:tgtEl>
                                          <p:spTgt spid="4"/>
                                        </p:tgtEl>
                                      </p:cBhvr>
                                    </p:animEffect>
                                  </p:childTnLst>
                                </p:cTn>
                              </p:par>
                              <p:par>
                                <p:cTn id="59" presetID="16" presetClass="entr" presetSubtype="21"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arn(inVertical)">
                                      <p:cBhvr>
                                        <p:cTn id="61" dur="500"/>
                                        <p:tgtEl>
                                          <p:spTgt spid="5"/>
                                        </p:tgtEl>
                                      </p:cBhvr>
                                    </p:animEffect>
                                  </p:childTnLst>
                                </p:cTn>
                              </p:par>
                              <p:par>
                                <p:cTn id="62" presetID="16" presetClass="entr" presetSubtype="21"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barn(inVertical)">
                                      <p:cBhvr>
                                        <p:cTn id="64" dur="500"/>
                                        <p:tgtEl>
                                          <p:spTgt spid="8"/>
                                        </p:tgtEl>
                                      </p:cBhvr>
                                    </p:animEffect>
                                  </p:childTnLst>
                                </p:cTn>
                              </p:par>
                              <p:par>
                                <p:cTn id="65" presetID="16" presetClass="entr" presetSubtype="21"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par>
                                <p:cTn id="68" presetID="16" presetClass="entr" presetSubtype="21" fill="hold"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barn(inVertical)">
                                      <p:cBhvr>
                                        <p:cTn id="70" dur="500"/>
                                        <p:tgtEl>
                                          <p:spTgt spid="7"/>
                                        </p:tgtEl>
                                      </p:cBhvr>
                                    </p:animEffect>
                                  </p:childTnLst>
                                </p:cTn>
                              </p:par>
                              <p:par>
                                <p:cTn id="71" presetID="16" presetClass="entr" presetSubtype="21"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barn(inVertical)">
                                      <p:cBhvr>
                                        <p:cTn id="7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5" grpId="0"/>
      <p:bldP spid="18"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AB57E7-B6E4-3C7B-4BE7-299097E694A5}"/>
              </a:ext>
            </a:extLst>
          </p:cNvPr>
          <p:cNvGrpSpPr/>
          <p:nvPr/>
        </p:nvGrpSpPr>
        <p:grpSpPr>
          <a:xfrm>
            <a:off x="10403784" y="746200"/>
            <a:ext cx="1678290" cy="1924741"/>
            <a:chOff x="930253" y="1555705"/>
            <a:chExt cx="1279160" cy="1394612"/>
          </a:xfrm>
        </p:grpSpPr>
        <p:pic>
          <p:nvPicPr>
            <p:cNvPr id="3" name="Picture 2">
              <a:hlinkClick r:id="rId3"/>
              <a:extLst>
                <a:ext uri="{FF2B5EF4-FFF2-40B4-BE49-F238E27FC236}">
                  <a16:creationId xmlns:a16="http://schemas.microsoft.com/office/drawing/2014/main" id="{4B030BB8-6B13-FCB2-1971-32740FCB954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C3A3F1EC-428B-D84F-056B-3D061B0F5501}"/>
                </a:ext>
              </a:extLst>
            </p:cNvPr>
            <p:cNvSpPr txBox="1"/>
            <p:nvPr/>
          </p:nvSpPr>
          <p:spPr>
            <a:xfrm>
              <a:off x="930253" y="2526606"/>
              <a:ext cx="1279160" cy="423711"/>
            </a:xfrm>
            <a:prstGeom prst="rect">
              <a:avLst/>
            </a:prstGeom>
            <a:noFill/>
          </p:spPr>
          <p:txBody>
            <a:bodyPr wrap="square" rtlCol="0">
              <a:spAutoFit/>
            </a:bodyPr>
            <a:lstStyle/>
            <a:p>
              <a:pPr algn="ctr"/>
              <a:r>
                <a:rPr lang="en-US" sz="1600" b="1" dirty="0" err="1">
                  <a:solidFill>
                    <a:schemeClr val="accent2"/>
                  </a:solidFill>
                  <a:latin typeface="UTM Avo" panose="02040603050506020204" pitchFamily="18" charset="0"/>
                </a:rPr>
                <a:t>Ấn</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để</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đến</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trang</a:t>
              </a:r>
              <a:r>
                <a:rPr lang="en-US" sz="1600" b="1" dirty="0">
                  <a:solidFill>
                    <a:schemeClr val="accent2"/>
                  </a:solidFill>
                  <a:latin typeface="UTM Avo" panose="02040603050506020204" pitchFamily="18" charset="0"/>
                </a:rPr>
                <a:t> </a:t>
              </a:r>
              <a:r>
                <a:rPr lang="en-US" sz="1600" b="1" dirty="0" err="1">
                  <a:solidFill>
                    <a:schemeClr val="accent2"/>
                  </a:solidFill>
                  <a:latin typeface="UTM Avo" panose="02040603050506020204" pitchFamily="18" charset="0"/>
                </a:rPr>
                <a:t>sách</a:t>
              </a:r>
              <a:endParaRPr lang="en-US" sz="16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74761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517</Words>
  <Application>Microsoft Office PowerPoint</Application>
  <PresentationFormat>Widescreen</PresentationFormat>
  <Paragraphs>46</Paragraphs>
  <Slides>16</Slides>
  <Notes>5</Notes>
  <HiddenSlides>2</HiddenSlides>
  <MMClips>4</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16</vt:i4>
      </vt:variant>
    </vt:vector>
  </HeadingPairs>
  <TitlesOfParts>
    <vt:vector size="26" baseType="lpstr">
      <vt:lpstr>Arial</vt:lpstr>
      <vt:lpstr>Calibri</vt:lpstr>
      <vt:lpstr>Calibri Light</vt:lpstr>
      <vt:lpstr>UTM Avo</vt:lpstr>
      <vt:lpstr>Wingdings</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Ziczac</dc:creator>
  <cp:lastModifiedBy>Ziczac</cp:lastModifiedBy>
  <cp:revision>14</cp:revision>
  <dcterms:created xsi:type="dcterms:W3CDTF">2023-10-19T01:35:13Z</dcterms:created>
  <dcterms:modified xsi:type="dcterms:W3CDTF">2023-10-25T09:49:54Z</dcterms:modified>
</cp:coreProperties>
</file>