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GtpUJLzB+JTVIg8ykZ2iRWVI6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9E6ED8-9C1A-407A-B337-D034D0DA1029}"/>
              </a:ext>
            </a:extLst>
          </p:cNvPr>
          <p:cNvSpPr/>
          <p:nvPr userDrawn="1"/>
        </p:nvSpPr>
        <p:spPr>
          <a:xfrm>
            <a:off x="11207931" y="91440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02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15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0D1823-0454-41C9-92E7-7B41002BD3C8}"/>
              </a:ext>
            </a:extLst>
          </p:cNvPr>
          <p:cNvSpPr/>
          <p:nvPr userDrawn="1"/>
        </p:nvSpPr>
        <p:spPr>
          <a:xfrm>
            <a:off x="10982031" y="195127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5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92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75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4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9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9610789" y="110857"/>
            <a:ext cx="28055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TIẾNG VIỆT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1013577" y="695632"/>
            <a:ext cx="123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017594" y="2521079"/>
            <a:ext cx="79563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12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 viết: Chữ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K</a:t>
            </a:r>
            <a:endParaRPr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492" y="1749286"/>
            <a:ext cx="3251318" cy="392264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"/>
          <p:cNvSpPr txBox="1"/>
          <p:nvPr/>
        </p:nvSpPr>
        <p:spPr>
          <a:xfrm>
            <a:off x="4016012" y="681037"/>
            <a:ext cx="51279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 cỡ nhỏ</a:t>
            </a:r>
            <a:endParaRPr sz="36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4200939" y="1749286"/>
            <a:ext cx="79910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sát chữ K hoa cỡ nhỏ, nhận xét:</a:t>
            </a:r>
            <a:endParaRPr sz="3200">
              <a:latin typeface="UTM Avo" panose="02040603050506020204" pitchFamily="18" charset="0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546250" y="2609101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cỡ nhỏ cao mấy ô li?</a:t>
            </a:r>
            <a:endParaRPr sz="3200">
              <a:latin typeface="UTM Avo" panose="02040603050506020204" pitchFamily="18" charset="0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4546250" y="3217699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2,5 ô li.</a:t>
            </a:r>
            <a:endParaRPr sz="32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36" name="Google Shape;236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5572" y="887896"/>
            <a:ext cx="9685718" cy="544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5174410" y="2090660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955429" y="694173"/>
            <a:ext cx="628114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rial"/>
              <a:buNone/>
            </a:pPr>
            <a:r>
              <a:rPr lang="en-US" sz="7000" b="1" i="0" u="none" strike="noStrike" cap="none">
                <a:solidFill>
                  <a:schemeClr val="accent1"/>
                </a:solidFill>
                <a:latin typeface="UTM Avo" panose="02040603050506020204" pitchFamily="18" charset="0"/>
                <a:sym typeface="Arial"/>
              </a:rPr>
              <a:t>VIẾT BẢNG CON</a:t>
            </a:r>
            <a:endParaRPr sz="7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title" idx="4294967295"/>
          </p:nvPr>
        </p:nvSpPr>
        <p:spPr>
          <a:xfrm>
            <a:off x="1762125" y="527050"/>
            <a:ext cx="8667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K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vừa</a:t>
            </a:r>
            <a:endParaRPr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0" name="Google Shape;250;p1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3505200" y="1971444"/>
            <a:ext cx="5181600" cy="429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 idx="4294967295"/>
          </p:nvPr>
        </p:nvSpPr>
        <p:spPr>
          <a:xfrm>
            <a:off x="1734343" y="610771"/>
            <a:ext cx="8723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K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5" name="Google Shape;255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01081" y="2060513"/>
            <a:ext cx="7589837" cy="38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>
            <a:spLocks noGrp="1"/>
          </p:cNvSpPr>
          <p:nvPr>
            <p:ph type="title" idx="4294967295"/>
          </p:nvPr>
        </p:nvSpPr>
        <p:spPr>
          <a:xfrm>
            <a:off x="2043112" y="549861"/>
            <a:ext cx="81057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sz="3800" dirty="0">
              <a:latin typeface="UTM Avo" panose="02040603050506020204" pitchFamily="18" charset="0"/>
            </a:endParaRPr>
          </a:p>
        </p:txBody>
      </p:sp>
      <p:pic>
        <p:nvPicPr>
          <p:cNvPr id="262" name="Google Shape;262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tretch/>
        </p:blipFill>
        <p:spPr>
          <a:xfrm>
            <a:off x="2926080" y="2623012"/>
            <a:ext cx="5760719" cy="300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/>
        </p:nvSpPr>
        <p:spPr>
          <a:xfrm>
            <a:off x="821635" y="2999208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 câu ứng dụng trên, chữ nào được viết hoa?</a:t>
            </a:r>
            <a:endParaRPr sz="3000">
              <a:latin typeface="UTM Avo" panose="02040603050506020204" pitchFamily="18" charset="0"/>
            </a:endParaRP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876" y="547149"/>
            <a:ext cx="7979421" cy="218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821635" y="3599195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2,5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821635" y="4291333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 ô li?</a:t>
            </a:r>
            <a:endParaRPr sz="3000" dirty="0">
              <a:latin typeface="UTM Avo" panose="02040603050506020204" pitchFamily="18" charset="0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821635" y="4983471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821635" y="5675609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 ô li?</a:t>
            </a:r>
            <a:endParaRPr sz="3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/>
          <p:nvPr/>
        </p:nvSpPr>
        <p:spPr>
          <a:xfrm>
            <a:off x="455393" y="516234"/>
            <a:ext cx="10497603" cy="191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E65"/>
              </a:buClr>
              <a:buSzPts val="6000"/>
              <a:buFont typeface="Arial"/>
              <a:buNone/>
            </a:pPr>
            <a:r>
              <a:rPr lang="en-US" sz="6000" b="1" i="0" u="none" strike="noStrike">
                <a:solidFill>
                  <a:srgbClr val="84BE65"/>
                </a:solidFill>
                <a:latin typeface="UTM Avo" panose="02040603050506020204" pitchFamily="18" charset="0"/>
                <a:sym typeface="Arial"/>
              </a:rPr>
              <a:t>Thực hành</a:t>
            </a:r>
            <a:endParaRPr sz="6000" b="1" i="0" u="none" strike="noStrike">
              <a:solidFill>
                <a:srgbClr val="84BE65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E65"/>
              </a:buClr>
              <a:buSzPts val="6000"/>
              <a:buFont typeface="Arial"/>
              <a:buNone/>
            </a:pPr>
            <a:r>
              <a:rPr lang="en-US" sz="6000" b="1" i="0" u="none" strike="noStrike">
                <a:solidFill>
                  <a:srgbClr val="84BE65"/>
                </a:solidFill>
                <a:latin typeface="UTM Avo" panose="02040603050506020204" pitchFamily="18" charset="0"/>
                <a:sym typeface="Arial"/>
              </a:rPr>
              <a:t>viết vở</a:t>
            </a:r>
            <a:endParaRPr sz="6000" b="1" i="0" u="none" strike="noStrike">
              <a:solidFill>
                <a:srgbClr val="84BE65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75151-CF56-4629-A26E-7F74519B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64" y="3097414"/>
            <a:ext cx="4034361" cy="31981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06775" y="553206"/>
            <a:ext cx="5378450" cy="644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2593393" y="2848325"/>
            <a:ext cx="76637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9000" dirty="0">
              <a:latin typeface="UTM Avo" panose="02040603050506020204" pitchFamily="18" charset="0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295" y="4190852"/>
            <a:ext cx="2973699" cy="26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46" y="439622"/>
            <a:ext cx="2332439" cy="272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635" y="4221203"/>
            <a:ext cx="3536539" cy="35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502" y="4902214"/>
            <a:ext cx="2174517" cy="21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-89455" y="2501864"/>
            <a:ext cx="12577156" cy="4472528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886" y="4369575"/>
            <a:ext cx="3052463" cy="2554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-119119" y="-159332"/>
            <a:ext cx="12606820" cy="3454400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45079" y="3150047"/>
            <a:ext cx="214681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3"/>
          <p:cNvGrpSpPr/>
          <p:nvPr/>
        </p:nvGrpSpPr>
        <p:grpSpPr>
          <a:xfrm>
            <a:off x="11190516" y="5129103"/>
            <a:ext cx="3252704" cy="1089219"/>
            <a:chOff x="9019068" y="4420621"/>
            <a:chExt cx="2141156" cy="982061"/>
          </a:xfrm>
        </p:grpSpPr>
        <p:pic>
          <p:nvPicPr>
            <p:cNvPr id="125" name="Google Shape;125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3"/>
            <p:cNvSpPr txBox="1"/>
            <p:nvPr/>
          </p:nvSpPr>
          <p:spPr>
            <a:xfrm>
              <a:off x="9019068" y="4808556"/>
              <a:ext cx="539187" cy="4717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11190515" y="3349418"/>
            <a:ext cx="3091083" cy="958463"/>
            <a:chOff x="8847870" y="4420621"/>
            <a:chExt cx="2312354" cy="982061"/>
          </a:xfrm>
        </p:grpSpPr>
        <p:pic>
          <p:nvPicPr>
            <p:cNvPr id="128" name="Google Shape;128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 txBox="1"/>
            <p:nvPr/>
          </p:nvSpPr>
          <p:spPr>
            <a:xfrm>
              <a:off x="8847870" y="4740048"/>
              <a:ext cx="665479" cy="5360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 flipH="1">
            <a:off x="-2175268" y="5464487"/>
            <a:ext cx="3678270" cy="958462"/>
            <a:chOff x="8408610" y="4420621"/>
            <a:chExt cx="2751614" cy="982061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3"/>
            <p:cNvSpPr txBox="1"/>
            <p:nvPr/>
          </p:nvSpPr>
          <p:spPr>
            <a:xfrm>
              <a:off x="8408610" y="4793163"/>
              <a:ext cx="862923" cy="5360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 flipH="1">
            <a:off x="-1690064" y="3479500"/>
            <a:ext cx="3230176" cy="1030894"/>
            <a:chOff x="8913598" y="4420621"/>
            <a:chExt cx="2246626" cy="982061"/>
          </a:xfrm>
        </p:grpSpPr>
        <p:pic>
          <p:nvPicPr>
            <p:cNvPr id="134" name="Google Shape;134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3"/>
            <p:cNvSpPr txBox="1"/>
            <p:nvPr/>
          </p:nvSpPr>
          <p:spPr>
            <a:xfrm>
              <a:off x="8913598" y="4764100"/>
              <a:ext cx="554651" cy="4983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6" name="Google Shape;13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1860" y="937919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 flipH="1">
            <a:off x="7442149" y="464947"/>
            <a:ext cx="2093736" cy="837947"/>
            <a:chOff x="8552241" y="4400245"/>
            <a:chExt cx="2746614" cy="1111954"/>
          </a:xfrm>
        </p:grpSpPr>
        <p:pic>
          <p:nvPicPr>
            <p:cNvPr id="138" name="Google Shape;138;p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679183" y="4400245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3"/>
            <p:cNvSpPr txBox="1"/>
            <p:nvPr/>
          </p:nvSpPr>
          <p:spPr>
            <a:xfrm>
              <a:off x="8552241" y="4817940"/>
              <a:ext cx="1113265" cy="6942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623545" y="786203"/>
            <a:ext cx="5403402" cy="10156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I cỡ vừa cao mấy ô li?</a:t>
            </a:r>
            <a:endParaRPr sz="3000" b="1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2E4E65-1BE7-4083-852E-C1BC0A4714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-150125" y="2501864"/>
            <a:ext cx="12678771" cy="4381536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9054" y="3562934"/>
            <a:ext cx="3927231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-150125" y="-25400"/>
            <a:ext cx="12678770" cy="3320467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14019" y="3066027"/>
            <a:ext cx="228504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4"/>
          <p:cNvGrpSpPr/>
          <p:nvPr/>
        </p:nvGrpSpPr>
        <p:grpSpPr>
          <a:xfrm>
            <a:off x="9806003" y="3355504"/>
            <a:ext cx="2626610" cy="1089218"/>
            <a:chOff x="8792021" y="4420621"/>
            <a:chExt cx="2368203" cy="982061"/>
          </a:xfrm>
        </p:grpSpPr>
        <p:pic>
          <p:nvPicPr>
            <p:cNvPr id="160" name="Google Shape;16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4"/>
            <p:cNvSpPr txBox="1"/>
            <p:nvPr/>
          </p:nvSpPr>
          <p:spPr>
            <a:xfrm>
              <a:off x="8792021" y="4850276"/>
              <a:ext cx="709931" cy="443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2" name="Google Shape;162;p4"/>
          <p:cNvGrpSpPr/>
          <p:nvPr/>
        </p:nvGrpSpPr>
        <p:grpSpPr>
          <a:xfrm flipH="1">
            <a:off x="-28761" y="3873434"/>
            <a:ext cx="2359123" cy="958463"/>
            <a:chOff x="8743015" y="4420621"/>
            <a:chExt cx="2417209" cy="982061"/>
          </a:xfrm>
        </p:grpSpPr>
        <p:pic>
          <p:nvPicPr>
            <p:cNvPr id="163" name="Google Shape;163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4"/>
            <p:cNvSpPr txBox="1"/>
            <p:nvPr/>
          </p:nvSpPr>
          <p:spPr>
            <a:xfrm>
              <a:off x="8743015" y="4814692"/>
              <a:ext cx="806782" cy="5045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5" name="Google Shape;165;p4"/>
          <p:cNvGrpSpPr/>
          <p:nvPr/>
        </p:nvGrpSpPr>
        <p:grpSpPr>
          <a:xfrm flipH="1">
            <a:off x="-1599871" y="5432312"/>
            <a:ext cx="2380249" cy="958462"/>
            <a:chOff x="8721372" y="4420621"/>
            <a:chExt cx="2438852" cy="982061"/>
          </a:xfrm>
        </p:grpSpPr>
        <p:pic>
          <p:nvPicPr>
            <p:cNvPr id="166" name="Google Shape;166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4"/>
            <p:cNvSpPr txBox="1"/>
            <p:nvPr/>
          </p:nvSpPr>
          <p:spPr>
            <a:xfrm>
              <a:off x="8721372" y="4834642"/>
              <a:ext cx="806782" cy="5045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1029530" y="5337043"/>
            <a:ext cx="2913220" cy="1030894"/>
            <a:chOff x="8385004" y="4420621"/>
            <a:chExt cx="2775220" cy="982061"/>
          </a:xfrm>
        </p:grpSpPr>
        <p:pic>
          <p:nvPicPr>
            <p:cNvPr id="169" name="Google Shape;169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4"/>
            <p:cNvSpPr txBox="1"/>
            <p:nvPr/>
          </p:nvSpPr>
          <p:spPr>
            <a:xfrm>
              <a:off x="8385004" y="4789239"/>
              <a:ext cx="1095214" cy="4690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1" name="Google Shape;1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3279" y="898083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4"/>
          <p:cNvGrpSpPr/>
          <p:nvPr/>
        </p:nvGrpSpPr>
        <p:grpSpPr>
          <a:xfrm flipH="1">
            <a:off x="7547833" y="480299"/>
            <a:ext cx="2359224" cy="764149"/>
            <a:chOff x="8065335" y="4420621"/>
            <a:chExt cx="3094889" cy="1014025"/>
          </a:xfrm>
        </p:grpSpPr>
        <p:pic>
          <p:nvPicPr>
            <p:cNvPr id="173" name="Google Shape;173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4"/>
            <p:cNvSpPr txBox="1"/>
            <p:nvPr/>
          </p:nvSpPr>
          <p:spPr>
            <a:xfrm>
              <a:off x="8065335" y="4767476"/>
              <a:ext cx="1426111" cy="6671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 txBox="1"/>
          <p:nvPr/>
        </p:nvSpPr>
        <p:spPr>
          <a:xfrm>
            <a:off x="529375" y="407150"/>
            <a:ext cx="5668974" cy="10156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I cỡ nhỏ cao mấy ô li?</a:t>
            </a:r>
            <a:endParaRPr sz="3000" b="1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110E77-139A-43CB-9E71-83C59BB678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4016012" y="681037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vừa</a:t>
            </a:r>
            <a:endParaRPr sz="34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5605670" y="1550504"/>
            <a:ext cx="65863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sát chữ K hoa, nhận xét: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5632928" y="2410319"/>
            <a:ext cx="583095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cao mấy ô li?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5632928" y="3018917"/>
            <a:ext cx="5830956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5 ô li,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nằm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ngang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4016011" y="681037"/>
            <a:ext cx="37071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5605670" y="1550504"/>
            <a:ext cx="6586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K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5318339" y="2228671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được viết bởi mấy nét? Đó là những nét nào?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5318339" y="3460837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Chữ K hoa được viết bởi 3 nét. 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5406888" y="4661166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Gồm các nét:</a:t>
            </a:r>
            <a:endParaRPr sz="28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4016012" y="681037"/>
            <a:ext cx="331831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</a:t>
            </a:r>
            <a:endParaRPr sz="38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4973630" y="1613313"/>
            <a:ext cx="658633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1: Là kết hợp của 2 nét cơ bản: cong trái và thẳng ngang ( lượn 2 đầu)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4992758" y="318297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2: Móc ngược trái (đầu nét hơi lượn, cuối nét lượn hẳn vào trong).</a:t>
            </a:r>
            <a:endParaRPr sz="2800">
              <a:latin typeface="UTM Avo" panose="02040603050506020204" pitchFamily="18" charset="0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4992758" y="4706303"/>
            <a:ext cx="6586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Nét 3: Là kết hợp của 2 nét cơ bản: móc xuôi phải và móc ngược phải nối liền nhau, tạo vòng xoắn nhỏ giữa thân chữ.</a:t>
            </a:r>
            <a:endParaRPr sz="28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687" y="1497157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/>
          <p:nvPr/>
        </p:nvSpPr>
        <p:spPr>
          <a:xfrm>
            <a:off x="6096000" y="1510748"/>
            <a:ext cx="4518991" cy="1550504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Hướng dẫn viết</a:t>
            </a:r>
            <a:endParaRPr sz="380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DAD73F-3982-400E-89A2-73682B90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 2">
            <a:hlinkClick r:id="" action="ppaction://media"/>
            <a:extLst>
              <a:ext uri="{FF2B5EF4-FFF2-40B4-BE49-F238E27FC236}">
                <a16:creationId xmlns:a16="http://schemas.microsoft.com/office/drawing/2014/main" id="{20C72D2E-3C77-4DF3-9196-788BDFAE09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72" y="887896"/>
            <a:ext cx="9685718" cy="5448093"/>
          </a:xfrm>
        </p:spPr>
      </p:pic>
    </p:spTree>
    <p:extLst>
      <p:ext uri="{BB962C8B-B14F-4D97-AF65-F5344CB8AC3E}">
        <p14:creationId xmlns:p14="http://schemas.microsoft.com/office/powerpoint/2010/main" val="22935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15</TotalTime>
  <Words>344</Words>
  <Application>Microsoft Office PowerPoint</Application>
  <PresentationFormat>Widescreen</PresentationFormat>
  <Paragraphs>46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K hoa cỡ vừa</vt:lpstr>
      <vt:lpstr>Viết bảng con chữ K hoa cỡ nhỏ</vt:lpstr>
      <vt:lpstr>Viết câu ứng dụng: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2021-11-01T08:16:43Z</dcterms:created>
  <dcterms:modified xsi:type="dcterms:W3CDTF">2022-01-21T09:06:55Z</dcterms:modified>
</cp:coreProperties>
</file>