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8" r:id="rId4"/>
    <p:sldId id="259" r:id="rId5"/>
    <p:sldId id="283" r:id="rId6"/>
    <p:sldId id="284" r:id="rId7"/>
    <p:sldId id="285" r:id="rId8"/>
    <p:sldId id="286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jHJCmE7Ltdl04RioQ6boFRelcN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961D0E-3F54-4933-B25F-643B21F6179A}">
  <a:tblStyle styleId="{81961D0E-3F54-4933-B25F-643B21F6179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tcBdr/>
        <a:fill>
          <a:solidFill>
            <a:srgbClr val="E0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9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9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B6858C-743E-42B0-8C6F-07D96666E91D}"/>
              </a:ext>
            </a:extLst>
          </p:cNvPr>
          <p:cNvSpPr/>
          <p:nvPr userDrawn="1"/>
        </p:nvSpPr>
        <p:spPr>
          <a:xfrm>
            <a:off x="10985863" y="0"/>
            <a:ext cx="130758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" name="Google Shape;4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E1DB95A-E0C8-4D55-BDE0-DA80D8D0D14B}"/>
              </a:ext>
            </a:extLst>
          </p:cNvPr>
          <p:cNvSpPr/>
          <p:nvPr userDrawn="1"/>
        </p:nvSpPr>
        <p:spPr>
          <a:xfrm>
            <a:off x="10884415" y="167913"/>
            <a:ext cx="130758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subTitle" idx="1"/>
          </p:nvPr>
        </p:nvSpPr>
        <p:spPr>
          <a:xfrm>
            <a:off x="1509932" y="2278967"/>
            <a:ext cx="9467831" cy="255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9300" b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 12</a:t>
            </a:r>
            <a:endParaRPr sz="9300" b="1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  <a:p>
            <a:pPr marL="457200" lvl="0" indent="-406400" algn="ctr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86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đọc 1: Bà kể chuyện</a:t>
            </a:r>
            <a:endParaRPr sz="8600" b="1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3" name="Google Shape;63;p1"/>
          <p:cNvSpPr/>
          <p:nvPr/>
        </p:nvSpPr>
        <p:spPr>
          <a:xfrm>
            <a:off x="9386424" y="89784"/>
            <a:ext cx="28055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TIẾNG VIỆT 2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64" name="Google Shape;64;p1"/>
          <p:cNvSpPr/>
          <p:nvPr/>
        </p:nvSpPr>
        <p:spPr>
          <a:xfrm>
            <a:off x="10860259" y="643032"/>
            <a:ext cx="12105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Tập 2</a:t>
            </a:r>
            <a:endParaRPr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9942"/>
            <a:ext cx="12192000" cy="627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0" descr="Ghim của 오영희 trên I love | Bàn tay, Trái tim, Nghệ thuật ảo giá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82008" y="1240417"/>
            <a:ext cx="2394022" cy="224506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0"/>
          <p:cNvSpPr/>
          <p:nvPr/>
        </p:nvSpPr>
        <p:spPr>
          <a:xfrm>
            <a:off x="1893947" y="1059385"/>
            <a:ext cx="8404105" cy="2893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i="0" u="none" strike="noStrike" cap="none">
                <a:solidFill>
                  <a:srgbClr val="FF7300"/>
                </a:solidFill>
                <a:latin typeface="UTM Avo" panose="02040603050506020204" pitchFamily="18" charset="0"/>
                <a:sym typeface="Arial"/>
              </a:rPr>
              <a:t>Vòng tay </a:t>
            </a:r>
            <a:endParaRPr sz="9000" b="1" i="0" u="none" strike="noStrike" cap="none">
              <a:solidFill>
                <a:srgbClr val="FF7300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i="0" u="none" strike="noStrike" cap="none">
                <a:solidFill>
                  <a:srgbClr val="FF7300"/>
                </a:solidFill>
                <a:latin typeface="UTM Avo" panose="02040603050506020204" pitchFamily="18" charset="0"/>
                <a:sym typeface="Arial"/>
              </a:rPr>
              <a:t>yêu thương</a:t>
            </a:r>
            <a:endParaRPr sz="9000" b="1" i="0" u="none" strike="noStrike" cap="none">
              <a:solidFill>
                <a:srgbClr val="FF730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/>
          <p:nvPr/>
        </p:nvSpPr>
        <p:spPr>
          <a:xfrm>
            <a:off x="1814286" y="560264"/>
            <a:ext cx="1017451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>
                <a:solidFill>
                  <a:srgbClr val="0000FF"/>
                </a:solidFill>
                <a:latin typeface="UTM Avo" panose="02040603050506020204" pitchFamily="18" charset="0"/>
                <a:sym typeface="Arial"/>
              </a:rPr>
              <a:t>Mang tranh, ảnh ông bà (hoặc ảnh gia đình chụp chung với ông bà) đến lớp. Giới thiệu về ông bà em với các bạn.</a:t>
            </a:r>
            <a:endParaRPr sz="2400" i="0" u="none" strike="noStrike" cap="none">
              <a:solidFill>
                <a:srgbClr val="0000FF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64" name="Google Shape;16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2" y="1745338"/>
            <a:ext cx="3649249" cy="26636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5" name="Google Shape;16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8773" y="1724450"/>
            <a:ext cx="3966028" cy="26758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6" name="Google Shape;166;p11"/>
          <p:cNvPicPr preferRelativeResize="0"/>
          <p:nvPr/>
        </p:nvPicPr>
        <p:blipFill rotWithShape="1">
          <a:blip r:embed="rId5">
            <a:alphaModFix/>
          </a:blip>
          <a:srcRect l="3255" t="3604" r="3256"/>
          <a:stretch/>
        </p:blipFill>
        <p:spPr>
          <a:xfrm>
            <a:off x="8128000" y="1674747"/>
            <a:ext cx="3860800" cy="273567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67" name="Google Shape;167;p11"/>
          <p:cNvGrpSpPr/>
          <p:nvPr/>
        </p:nvGrpSpPr>
        <p:grpSpPr>
          <a:xfrm>
            <a:off x="1721285" y="4300928"/>
            <a:ext cx="9290357" cy="2177748"/>
            <a:chOff x="1280579" y="1018257"/>
            <a:chExt cx="6370187" cy="1355494"/>
          </a:xfrm>
        </p:grpSpPr>
        <p:sp>
          <p:nvSpPr>
            <p:cNvPr id="168" name="Google Shape;168;p11"/>
            <p:cNvSpPr txBox="1"/>
            <p:nvPr/>
          </p:nvSpPr>
          <p:spPr>
            <a:xfrm>
              <a:off x="1783366" y="1486147"/>
              <a:ext cx="5867400" cy="887604"/>
            </a:xfrm>
            <a:prstGeom prst="rect">
              <a:avLst/>
            </a:prstGeom>
            <a:noFill/>
            <a:ln w="28575" cap="flat" cmpd="sng">
              <a:solidFill>
                <a:srgbClr val="009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-127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Đó là ông bà nội hay ông bà ngoại của em?</a:t>
              </a:r>
              <a:endParaRPr/>
            </a:p>
            <a:p>
              <a:pPr marL="0" marR="0" lvl="0" indent="-1270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Ông bà sống riêng hay sống chung với gia đình em?</a:t>
              </a:r>
              <a:endParaRPr/>
            </a:p>
            <a:p>
              <a:pPr marL="0" marR="0" lvl="0" indent="-1270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Điều em thích nhất ở ông bà là gì?</a:t>
              </a: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 rot="-1110311">
              <a:off x="1285337" y="1205828"/>
              <a:ext cx="1219200" cy="228600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9BCDFF"/>
                </a:gs>
                <a:gs pos="35000">
                  <a:srgbClr val="B8DCFF"/>
                </a:gs>
                <a:gs pos="100000">
                  <a:srgbClr val="E2F0FF"/>
                </a:gs>
              </a:gsLst>
              <a:lin ang="16200000" scaled="0"/>
            </a:gradFill>
            <a:ln w="9525" cap="flat" cmpd="sng">
              <a:solidFill>
                <a:srgbClr val="5597D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Gợi ý:</a:t>
              </a:r>
              <a:endPara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0" name="Google Shape;17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269" y="672317"/>
            <a:ext cx="1737707" cy="6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0914"/>
            <a:ext cx="12192000" cy="643708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2"/>
          <p:cNvSpPr/>
          <p:nvPr/>
        </p:nvSpPr>
        <p:spPr>
          <a:xfrm>
            <a:off x="2600538" y="584201"/>
            <a:ext cx="7398821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EEF8EA"/>
                </a:solidFill>
                <a:latin typeface="UTM Avo" panose="02040603050506020204" pitchFamily="18" charset="0"/>
                <a:sym typeface="Arial"/>
              </a:rPr>
              <a:t>Bà kể chuyện</a:t>
            </a:r>
            <a:endParaRPr sz="8000" b="1" i="0" u="none" strike="noStrike" cap="none">
              <a:solidFill>
                <a:srgbClr val="EEF8EA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77" name="Google Shape;17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5977" y="2108201"/>
            <a:ext cx="4766187" cy="3371415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/>
          <p:nvPr/>
        </p:nvSpPr>
        <p:spPr>
          <a:xfrm>
            <a:off x="3743952" y="3311471"/>
            <a:ext cx="5082515" cy="2286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002060"/>
                </a:solidFill>
                <a:latin typeface="Arial"/>
              </a:rPr>
              <a:t>ĐỌC</a:t>
            </a:r>
          </a:p>
        </p:txBody>
      </p:sp>
      <p:pic>
        <p:nvPicPr>
          <p:cNvPr id="183" name="Google Shape;18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3157" y="722253"/>
            <a:ext cx="3199044" cy="373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6949" y="4454471"/>
            <a:ext cx="1868707" cy="204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554566">
            <a:off x="7960035" y="1437029"/>
            <a:ext cx="3146292" cy="3146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/>
          <p:nvPr/>
        </p:nvSpPr>
        <p:spPr>
          <a:xfrm>
            <a:off x="4129116" y="508913"/>
            <a:ext cx="44775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 kể chuyện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4"/>
          <p:cNvSpPr/>
          <p:nvPr/>
        </p:nvSpPr>
        <p:spPr>
          <a:xfrm>
            <a:off x="6785679" y="1568352"/>
            <a:ext cx="4470400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Con ơi, dễ hiểu thôi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Vì bà sinh ra bố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với kho chuyện bà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Nghìn trang còn bé nhỏ.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2285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Như nắng sớm, trăng chiều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Chuyện bà hồn nhiên đến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Như từ nguồn xa xưa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Dòng sông đi gặp biển.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mong viết thế nào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Hay như bà kể chuyện.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Trần Lê Văn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4"/>
          <p:cNvSpPr/>
          <p:nvPr/>
        </p:nvSpPr>
        <p:spPr>
          <a:xfrm>
            <a:off x="2046514" y="1568352"/>
            <a:ext cx="439802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cặm cụi viết truyện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 cả đêm cả ngày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 trăm nghìn người đọc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Chắc là nhiều truyện hay.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muốn nghe bố kể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bố cười cho qua?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những lúc bố kể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Nghe không hay bằng bà?</a:t>
            </a:r>
            <a:endParaRPr/>
          </a:p>
        </p:txBody>
      </p:sp>
      <p:sp>
        <p:nvSpPr>
          <p:cNvPr id="193" name="Google Shape;193;p14"/>
          <p:cNvSpPr/>
          <p:nvPr/>
        </p:nvSpPr>
        <p:spPr>
          <a:xfrm>
            <a:off x="14514" y="508913"/>
            <a:ext cx="2032000" cy="963375"/>
          </a:xfrm>
          <a:prstGeom prst="flowChartTerminator">
            <a:avLst/>
          </a:prstGeom>
          <a:solidFill>
            <a:srgbClr val="FF5050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Đọc</a:t>
            </a:r>
            <a:endParaRPr sz="4267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5" descr="Ichinashi Kimi] 3-pun Instant no Chinmoku – Nku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676400" y="4920336"/>
            <a:ext cx="1016000" cy="35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5"/>
          <p:cNvSpPr/>
          <p:nvPr/>
        </p:nvSpPr>
        <p:spPr>
          <a:xfrm>
            <a:off x="3711143" y="514632"/>
            <a:ext cx="44775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 kể chuyện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5"/>
          <p:cNvSpPr/>
          <p:nvPr/>
        </p:nvSpPr>
        <p:spPr>
          <a:xfrm>
            <a:off x="5791200" y="1469033"/>
            <a:ext cx="4470400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Con ơi, dễ hiểu thôi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Vì bà sinh ra bố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với kho chuyện bà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Nghìn trang còn bé nhỏ.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2285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Như nắng sớm, trăng chiều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Chuyện bà hồn nhiên đến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Như từ nguồn xa xưa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Dòng sông đi gặp biển.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mong viết thế nào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Hay như bà kể chuyện.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Trần Lê Văn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5"/>
          <p:cNvSpPr/>
          <p:nvPr/>
        </p:nvSpPr>
        <p:spPr>
          <a:xfrm>
            <a:off x="1301879" y="1544759"/>
            <a:ext cx="4489321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cặm cụi viết truyện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 cả đêm cả ngày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 trăm nghìn người đọc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Chắc là nhiều truyện hay.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muốn nghe bố kể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bố cười cho qua?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những lúc bố kể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Nghe không hay bằng bà?</a:t>
            </a:r>
            <a:endParaRPr/>
          </a:p>
        </p:txBody>
      </p:sp>
      <p:sp>
        <p:nvSpPr>
          <p:cNvPr id="202" name="Google Shape;202;p15"/>
          <p:cNvSpPr/>
          <p:nvPr/>
        </p:nvSpPr>
        <p:spPr>
          <a:xfrm>
            <a:off x="9448800" y="586440"/>
            <a:ext cx="2369632" cy="81946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đọc</a:t>
            </a:r>
            <a:endParaRPr sz="2667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5"/>
          <p:cNvSpPr/>
          <p:nvPr/>
        </p:nvSpPr>
        <p:spPr>
          <a:xfrm>
            <a:off x="1739099" y="1544750"/>
            <a:ext cx="134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cặm cụi </a:t>
            </a:r>
            <a:endParaRPr sz="2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5"/>
          <p:cNvSpPr/>
          <p:nvPr/>
        </p:nvSpPr>
        <p:spPr>
          <a:xfrm>
            <a:off x="5791200" y="1469032"/>
            <a:ext cx="4470400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Con ơi, dễ hiểu thôi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Vì bà sinh ra bố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v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Nghìn trang còn bé nhỏ.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2285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Chuyện bà </a:t>
            </a:r>
            <a:r>
              <a:rPr lang="en-US" sz="2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hồn nhiên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Như từ nguồn xa xưa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Dòng sông đi gặp biển.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mong viết thế nào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Hay như bà kể chuyện.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Trần Lê Văn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198" y="5579271"/>
            <a:ext cx="1343201" cy="1222131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6" name="Google Shape;206;p15"/>
          <p:cNvGrpSpPr/>
          <p:nvPr/>
        </p:nvGrpSpPr>
        <p:grpSpPr>
          <a:xfrm>
            <a:off x="10590074" y="4782589"/>
            <a:ext cx="1435620" cy="1407747"/>
            <a:chOff x="1628775" y="700088"/>
            <a:chExt cx="5886450" cy="3743325"/>
          </a:xfrm>
        </p:grpSpPr>
        <p:pic>
          <p:nvPicPr>
            <p:cNvPr id="207" name="Google Shape;207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28775" y="700088"/>
              <a:ext cx="5886450" cy="3743325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08" name="Google Shape;208;p15"/>
            <p:cNvSpPr/>
            <p:nvPr/>
          </p:nvSpPr>
          <p:spPr>
            <a:xfrm>
              <a:off x="1628775" y="1504950"/>
              <a:ext cx="1724025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 descr="Lùm xùm bản quyền phim Trạng Tí: Fan &amp;#39;Thần đồng đất Việt&amp;#39; ủng hộ họa sĩ Lê  Linh | Văn hóa | Thanh Niên"/>
          <p:cNvPicPr preferRelativeResize="0"/>
          <p:nvPr/>
        </p:nvPicPr>
        <p:blipFill rotWithShape="1">
          <a:blip r:embed="rId3">
            <a:alphaModFix/>
          </a:blip>
          <a:srcRect l="9664" t="3362" r="12210" b="17026"/>
          <a:stretch/>
        </p:blipFill>
        <p:spPr>
          <a:xfrm>
            <a:off x="4244899" y="645749"/>
            <a:ext cx="2844800" cy="2861415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4" name="Google Shape;214;p16"/>
          <p:cNvSpPr/>
          <p:nvPr/>
        </p:nvSpPr>
        <p:spPr>
          <a:xfrm>
            <a:off x="3838499" y="3673415"/>
            <a:ext cx="36576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Cặm cụi:</a:t>
            </a:r>
            <a:r>
              <a:rPr lang="en-US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Chăm chú và mải miết</a:t>
            </a:r>
            <a:endParaRPr/>
          </a:p>
        </p:txBody>
      </p:sp>
      <p:sp>
        <p:nvSpPr>
          <p:cNvPr id="215" name="Google Shape;215;p16"/>
          <p:cNvSpPr/>
          <p:nvPr/>
        </p:nvSpPr>
        <p:spPr>
          <a:xfrm>
            <a:off x="7496099" y="4987821"/>
            <a:ext cx="3946809" cy="132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1" i="1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Hồn nhiên:</a:t>
            </a:r>
            <a:r>
              <a:rPr lang="en-US" sz="2667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667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Biểu hiện đơn giản, chân thật, trong sáng</a:t>
            </a:r>
            <a:endParaRPr/>
          </a:p>
        </p:txBody>
      </p:sp>
      <p:pic>
        <p:nvPicPr>
          <p:cNvPr id="216" name="Google Shape;216;p16" descr="Ngây thơ trong đạo và hồn nhiên trong cuộc sống - Cây nhà lá vườn - KHÍ  CÔNG DƯỠNG SINH - KHÍ CÔNG DƯỠNG SIN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4703" y="1733839"/>
            <a:ext cx="3149600" cy="3087264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7" name="Google Shape;217;p16"/>
          <p:cNvSpPr/>
          <p:nvPr/>
        </p:nvSpPr>
        <p:spPr>
          <a:xfrm>
            <a:off x="178677" y="1733839"/>
            <a:ext cx="3852894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>
                <a:solidFill>
                  <a:srgbClr val="FF7300"/>
                </a:solidFill>
                <a:latin typeface="Arial"/>
                <a:ea typeface="Arial"/>
                <a:cs typeface="Arial"/>
                <a:sym typeface="Arial"/>
              </a:rPr>
              <a:t>CHÚ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>
                <a:solidFill>
                  <a:srgbClr val="FF7300"/>
                </a:solidFill>
                <a:latin typeface="Arial"/>
                <a:ea typeface="Arial"/>
                <a:cs typeface="Arial"/>
                <a:sym typeface="Arial"/>
              </a:rPr>
              <a:t>THÍCH</a:t>
            </a:r>
            <a:endParaRPr sz="7000" b="1" i="0" u="none" strike="noStrike" cap="none">
              <a:solidFill>
                <a:srgbClr val="FF7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348" y="3340913"/>
            <a:ext cx="4038919" cy="4038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"/>
          <p:cNvSpPr/>
          <p:nvPr/>
        </p:nvSpPr>
        <p:spPr>
          <a:xfrm>
            <a:off x="3794738" y="530454"/>
            <a:ext cx="44775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 kể chuyện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7"/>
          <p:cNvSpPr/>
          <p:nvPr/>
        </p:nvSpPr>
        <p:spPr>
          <a:xfrm>
            <a:off x="6644585" y="1548251"/>
            <a:ext cx="4470400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Con ơi, dễ hiểu thôi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Vì bà sinh ra bố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với kho chuyện bà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Nghìn trang còn bé nhỏ.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2285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Như sắng sớm, trăng chiều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Chuyện bà hồn nhiên đến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Như từ nguồn xa xưa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Dòng sông đi gặp biển.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mong viết thế nào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Hay như bà kể chuyện.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Trần Lê Văn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7"/>
          <p:cNvSpPr/>
          <p:nvPr/>
        </p:nvSpPr>
        <p:spPr>
          <a:xfrm>
            <a:off x="1625600" y="1503533"/>
            <a:ext cx="447040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cặm cụi viết truyện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 cả đêm cả ngày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 trăm nghìn người đọc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Chắc là nhiều truyện hay.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muốn nghe bố kể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bố cười cho qua?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những lúc bố kể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Nghe không hay bằng bà?</a:t>
            </a:r>
            <a:endParaRPr/>
          </a:p>
        </p:txBody>
      </p:sp>
      <p:cxnSp>
        <p:nvCxnSpPr>
          <p:cNvPr id="226" name="Google Shape;226;p17"/>
          <p:cNvCxnSpPr/>
          <p:nvPr/>
        </p:nvCxnSpPr>
        <p:spPr>
          <a:xfrm>
            <a:off x="1625600" y="1503533"/>
            <a:ext cx="0" cy="1545296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17"/>
          <p:cNvCxnSpPr/>
          <p:nvPr/>
        </p:nvCxnSpPr>
        <p:spPr>
          <a:xfrm>
            <a:off x="1625600" y="3374557"/>
            <a:ext cx="0" cy="1545296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" name="Google Shape;228;p17"/>
          <p:cNvCxnSpPr/>
          <p:nvPr/>
        </p:nvCxnSpPr>
        <p:spPr>
          <a:xfrm>
            <a:off x="6578948" y="1427097"/>
            <a:ext cx="0" cy="1545296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17"/>
          <p:cNvCxnSpPr/>
          <p:nvPr/>
        </p:nvCxnSpPr>
        <p:spPr>
          <a:xfrm>
            <a:off x="6578948" y="3392275"/>
            <a:ext cx="0" cy="1545296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0" name="Google Shape;230;p17"/>
          <p:cNvCxnSpPr/>
          <p:nvPr/>
        </p:nvCxnSpPr>
        <p:spPr>
          <a:xfrm>
            <a:off x="6604000" y="5512393"/>
            <a:ext cx="0" cy="711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1" name="Google Shape;231;p17"/>
          <p:cNvSpPr/>
          <p:nvPr/>
        </p:nvSpPr>
        <p:spPr>
          <a:xfrm>
            <a:off x="727048" y="5165541"/>
            <a:ext cx="5001743" cy="1093726"/>
          </a:xfrm>
          <a:prstGeom prst="flowChartTerminator">
            <a:avLst/>
          </a:prstGeom>
          <a:solidFill>
            <a:srgbClr val="FFC000"/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Bài thơ chia làm mấy đoạn?</a:t>
            </a:r>
            <a:endParaRPr/>
          </a:p>
        </p:txBody>
      </p:sp>
      <p:sp>
        <p:nvSpPr>
          <p:cNvPr id="232" name="Google Shape;232;p17"/>
          <p:cNvSpPr/>
          <p:nvPr/>
        </p:nvSpPr>
        <p:spPr>
          <a:xfrm>
            <a:off x="914400" y="1503533"/>
            <a:ext cx="623787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233" name="Google Shape;233;p17"/>
          <p:cNvSpPr/>
          <p:nvPr/>
        </p:nvSpPr>
        <p:spPr>
          <a:xfrm>
            <a:off x="914400" y="3419011"/>
            <a:ext cx="623787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/>
          </a:p>
        </p:txBody>
      </p:sp>
      <p:sp>
        <p:nvSpPr>
          <p:cNvPr id="234" name="Google Shape;234;p17"/>
          <p:cNvSpPr/>
          <p:nvPr/>
        </p:nvSpPr>
        <p:spPr>
          <a:xfrm>
            <a:off x="5887782" y="1503533"/>
            <a:ext cx="623787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4267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17"/>
          <p:cNvSpPr/>
          <p:nvPr/>
        </p:nvSpPr>
        <p:spPr>
          <a:xfrm>
            <a:off x="5889525" y="3419011"/>
            <a:ext cx="623787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4267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17"/>
          <p:cNvSpPr/>
          <p:nvPr/>
        </p:nvSpPr>
        <p:spPr>
          <a:xfrm>
            <a:off x="5874795" y="5384148"/>
            <a:ext cx="623787" cy="576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4267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27049" y="5161735"/>
            <a:ext cx="5001743" cy="1097532"/>
          </a:xfrm>
          <a:prstGeom prst="flowChartTerminator">
            <a:avLst/>
          </a:prstGeom>
          <a:solidFill>
            <a:srgbClr val="FFC000"/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Đọc đoạn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"/>
          <p:cNvSpPr/>
          <p:nvPr/>
        </p:nvSpPr>
        <p:spPr>
          <a:xfrm>
            <a:off x="4110096" y="595254"/>
            <a:ext cx="44775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 kể chuyện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8"/>
          <p:cNvSpPr/>
          <p:nvPr/>
        </p:nvSpPr>
        <p:spPr>
          <a:xfrm>
            <a:off x="6508231" y="1535860"/>
            <a:ext cx="4470400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Con ơi, dễ hiểu thôi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Vì bà sinh ra bố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với kho chuyện bà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Nghìn trang còn bé nhỏ.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2285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Như sắng sớm, trăng chiều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Chuyện bà hồn nhiên đến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Như từ nguồn xa xưa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Dòng sông đi gặp biển.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mong viết thế nào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Hay như bà kể chuyện.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Trần Lê Văn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8"/>
          <p:cNvSpPr/>
          <p:nvPr/>
        </p:nvSpPr>
        <p:spPr>
          <a:xfrm>
            <a:off x="1827574" y="1535860"/>
            <a:ext cx="4212921" cy="3786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cặm cụi viết truyện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 cả đêm cả ngày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 trăm nghìn người đọc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Chắc là nhiều truyện hay.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muốn nghe bố kể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bố cười cho qua?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những lúc bố kể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Nghe không hay bằng bà?</a:t>
            </a:r>
            <a:endParaRPr/>
          </a:p>
        </p:txBody>
      </p:sp>
      <p:sp>
        <p:nvSpPr>
          <p:cNvPr id="245" name="Google Shape;245;p18"/>
          <p:cNvSpPr/>
          <p:nvPr/>
        </p:nvSpPr>
        <p:spPr>
          <a:xfrm>
            <a:off x="2003635" y="5355279"/>
            <a:ext cx="3860800" cy="1219200"/>
          </a:xfrm>
          <a:prstGeom prst="flowChartTerminator">
            <a:avLst/>
          </a:prstGeom>
          <a:solidFill>
            <a:srgbClr val="FFC000"/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Đọc toàn bài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-30239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9"/>
          <p:cNvSpPr/>
          <p:nvPr/>
        </p:nvSpPr>
        <p:spPr>
          <a:xfrm>
            <a:off x="3261697" y="3373362"/>
            <a:ext cx="544476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D28800"/>
                </a:solidFill>
                <a:latin typeface="Arial"/>
                <a:ea typeface="Arial"/>
                <a:cs typeface="Arial"/>
                <a:sym typeface="Arial"/>
              </a:rPr>
              <a:t>ĐỌC HIỂU</a:t>
            </a:r>
            <a:endParaRPr sz="8000" b="1" i="0" u="none" strike="noStrike" cap="none">
              <a:solidFill>
                <a:srgbClr val="D28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19"/>
          <p:cNvPicPr preferRelativeResize="0"/>
          <p:nvPr/>
        </p:nvPicPr>
        <p:blipFill rotWithShape="1">
          <a:blip r:embed="rId4">
            <a:alphaModFix/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/>
          <p:nvPr/>
        </p:nvSpPr>
        <p:spPr>
          <a:xfrm>
            <a:off x="2331605" y="2716541"/>
            <a:ext cx="7889076" cy="156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599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/>
          </a:p>
        </p:txBody>
      </p:sp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9294" y="4176386"/>
            <a:ext cx="2973699" cy="262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546" y="439622"/>
            <a:ext cx="2332439" cy="272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6635" y="4221203"/>
            <a:ext cx="3536539" cy="353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4502" y="4902214"/>
            <a:ext cx="2174517" cy="217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/>
          <p:nvPr/>
        </p:nvSpPr>
        <p:spPr>
          <a:xfrm>
            <a:off x="3441488" y="4688685"/>
            <a:ext cx="8650604" cy="124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Bạn nhỏ thắc mắc vì sao bố kể chuyện không hay bằng bà.</a:t>
            </a:r>
            <a:endParaRPr/>
          </a:p>
        </p:txBody>
      </p:sp>
      <p:sp>
        <p:nvSpPr>
          <p:cNvPr id="258" name="Google Shape;258;p20"/>
          <p:cNvSpPr/>
          <p:nvPr/>
        </p:nvSpPr>
        <p:spPr>
          <a:xfrm>
            <a:off x="573795" y="630656"/>
            <a:ext cx="99357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1. Bố của bạn nhỏ làm công việc gì?</a:t>
            </a:r>
            <a:endParaRPr/>
          </a:p>
        </p:txBody>
      </p:sp>
      <p:sp>
        <p:nvSpPr>
          <p:cNvPr id="259" name="Google Shape;259;p20"/>
          <p:cNvSpPr/>
          <p:nvPr/>
        </p:nvSpPr>
        <p:spPr>
          <a:xfrm>
            <a:off x="573795" y="3424395"/>
            <a:ext cx="797686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 Bạn nhỏ thắc mắc điều gì?</a:t>
            </a:r>
            <a:endParaRPr/>
          </a:p>
        </p:txBody>
      </p:sp>
      <p:sp>
        <p:nvSpPr>
          <p:cNvPr id="260" name="Google Shape;260;p20"/>
          <p:cNvSpPr/>
          <p:nvPr/>
        </p:nvSpPr>
        <p:spPr>
          <a:xfrm>
            <a:off x="1357663" y="2048075"/>
            <a:ext cx="640912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của bạn nhỏ làm nhà văn.</a:t>
            </a:r>
            <a:endParaRPr sz="373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0600" y="1507934"/>
            <a:ext cx="3075720" cy="266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796" y="4302155"/>
            <a:ext cx="2716561" cy="247170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/>
          <p:nvPr/>
        </p:nvSpPr>
        <p:spPr>
          <a:xfrm>
            <a:off x="914400" y="480816"/>
            <a:ext cx="10261600" cy="124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3. Theo lời bố, vì sao chuyện bà kể rất hay? Chọn ý đúng nhất:</a:t>
            </a:r>
            <a:endParaRPr/>
          </a:p>
        </p:txBody>
      </p:sp>
      <p:grpSp>
        <p:nvGrpSpPr>
          <p:cNvPr id="268" name="Google Shape;268;p21"/>
          <p:cNvGrpSpPr/>
          <p:nvPr/>
        </p:nvGrpSpPr>
        <p:grpSpPr>
          <a:xfrm>
            <a:off x="8532454" y="1877751"/>
            <a:ext cx="2313887" cy="4267200"/>
            <a:chOff x="6395300" y="1352550"/>
            <a:chExt cx="1735415" cy="3200400"/>
          </a:xfrm>
        </p:grpSpPr>
        <p:pic>
          <p:nvPicPr>
            <p:cNvPr id="269" name="Google Shape;269;p21"/>
            <p:cNvPicPr preferRelativeResize="0"/>
            <p:nvPr/>
          </p:nvPicPr>
          <p:blipFill rotWithShape="1">
            <a:blip r:embed="rId3">
              <a:alphaModFix/>
            </a:blip>
            <a:srcRect l="14688" r="10547" b="6241"/>
            <a:stretch/>
          </p:blipFill>
          <p:spPr>
            <a:xfrm>
              <a:off x="6629400" y="1352550"/>
              <a:ext cx="1267216" cy="15891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21"/>
            <p:cNvSpPr/>
            <p:nvPr/>
          </p:nvSpPr>
          <p:spPr>
            <a:xfrm>
              <a:off x="7065348" y="2906038"/>
              <a:ext cx="265441" cy="375781"/>
            </a:xfrm>
            <a:custGeom>
              <a:avLst/>
              <a:gdLst/>
              <a:ahLst/>
              <a:cxnLst/>
              <a:rect l="l" t="t" r="r" b="b"/>
              <a:pathLst>
                <a:path w="265441" h="375781" extrusionOk="0">
                  <a:moveTo>
                    <a:pt x="100584" y="0"/>
                  </a:moveTo>
                  <a:cubicBezTo>
                    <a:pt x="190354" y="27140"/>
                    <a:pt x="280124" y="54280"/>
                    <a:pt x="263422" y="100209"/>
                  </a:cubicBezTo>
                  <a:cubicBezTo>
                    <a:pt x="246721" y="146138"/>
                    <a:pt x="10813" y="229644"/>
                    <a:pt x="375" y="275573"/>
                  </a:cubicBezTo>
                  <a:cubicBezTo>
                    <a:pt x="-10063" y="321502"/>
                    <a:pt x="200792" y="375781"/>
                    <a:pt x="200792" y="375781"/>
                  </a:cubicBezTo>
                  <a:lnTo>
                    <a:pt x="200792" y="375781"/>
                  </a:lnTo>
                </a:path>
              </a:pathLst>
            </a:custGeom>
            <a:noFill/>
            <a:ln w="381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1"/>
            <p:cNvSpPr/>
            <p:nvPr/>
          </p:nvSpPr>
          <p:spPr>
            <a:xfrm>
              <a:off x="6395300" y="3310414"/>
              <a:ext cx="1735415" cy="1242536"/>
            </a:xfrm>
            <a:prstGeom prst="rect">
              <a:avLst/>
            </a:prstGeom>
            <a:solidFill>
              <a:srgbClr val="FFFF00"/>
            </a:solidFill>
            <a:ln w="381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C. Vì cả hai lí do trên.</a:t>
              </a:r>
              <a:endParaRPr/>
            </a:p>
          </p:txBody>
        </p:sp>
      </p:grpSp>
      <p:grpSp>
        <p:nvGrpSpPr>
          <p:cNvPr id="272" name="Google Shape;272;p21"/>
          <p:cNvGrpSpPr/>
          <p:nvPr/>
        </p:nvGrpSpPr>
        <p:grpSpPr>
          <a:xfrm>
            <a:off x="4888256" y="1877751"/>
            <a:ext cx="2313887" cy="4267200"/>
            <a:chOff x="3666192" y="1352550"/>
            <a:chExt cx="1735415" cy="3200400"/>
          </a:xfrm>
        </p:grpSpPr>
        <p:pic>
          <p:nvPicPr>
            <p:cNvPr id="273" name="Google Shape;273;p21"/>
            <p:cNvPicPr preferRelativeResize="0"/>
            <p:nvPr/>
          </p:nvPicPr>
          <p:blipFill rotWithShape="1">
            <a:blip r:embed="rId3">
              <a:alphaModFix/>
            </a:blip>
            <a:srcRect l="14688" r="10547" b="6241"/>
            <a:stretch/>
          </p:blipFill>
          <p:spPr>
            <a:xfrm>
              <a:off x="3900292" y="1352550"/>
              <a:ext cx="1267216" cy="15891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21"/>
            <p:cNvSpPr/>
            <p:nvPr/>
          </p:nvSpPr>
          <p:spPr>
            <a:xfrm>
              <a:off x="4336240" y="2906038"/>
              <a:ext cx="265441" cy="375781"/>
            </a:xfrm>
            <a:custGeom>
              <a:avLst/>
              <a:gdLst/>
              <a:ahLst/>
              <a:cxnLst/>
              <a:rect l="l" t="t" r="r" b="b"/>
              <a:pathLst>
                <a:path w="265441" h="375781" extrusionOk="0">
                  <a:moveTo>
                    <a:pt x="100584" y="0"/>
                  </a:moveTo>
                  <a:cubicBezTo>
                    <a:pt x="190354" y="27140"/>
                    <a:pt x="280124" y="54280"/>
                    <a:pt x="263422" y="100209"/>
                  </a:cubicBezTo>
                  <a:cubicBezTo>
                    <a:pt x="246721" y="146138"/>
                    <a:pt x="10813" y="229644"/>
                    <a:pt x="375" y="275573"/>
                  </a:cubicBezTo>
                  <a:cubicBezTo>
                    <a:pt x="-10063" y="321502"/>
                    <a:pt x="200792" y="375781"/>
                    <a:pt x="200792" y="375781"/>
                  </a:cubicBezTo>
                  <a:lnTo>
                    <a:pt x="200792" y="375781"/>
                  </a:lnTo>
                </a:path>
              </a:pathLst>
            </a:custGeom>
            <a:noFill/>
            <a:ln w="381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3666192" y="3310414"/>
              <a:ext cx="1735415" cy="1242536"/>
            </a:xfrm>
            <a:prstGeom prst="rect">
              <a:avLst/>
            </a:prstGeom>
            <a:solidFill>
              <a:srgbClr val="FFFF00"/>
            </a:solidFill>
            <a:ln w="381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B. Vì bà kể chuyện rất tự nhiên.</a:t>
              </a:r>
              <a:endParaRPr/>
            </a:p>
          </p:txBody>
        </p:sp>
      </p:grpSp>
      <p:grpSp>
        <p:nvGrpSpPr>
          <p:cNvPr id="276" name="Google Shape;276;p21"/>
          <p:cNvGrpSpPr/>
          <p:nvPr/>
        </p:nvGrpSpPr>
        <p:grpSpPr>
          <a:xfrm>
            <a:off x="1244058" y="1877751"/>
            <a:ext cx="2313887" cy="4267200"/>
            <a:chOff x="3666192" y="1352550"/>
            <a:chExt cx="1735415" cy="3200400"/>
          </a:xfrm>
        </p:grpSpPr>
        <p:pic>
          <p:nvPicPr>
            <p:cNvPr id="277" name="Google Shape;277;p21"/>
            <p:cNvPicPr preferRelativeResize="0"/>
            <p:nvPr/>
          </p:nvPicPr>
          <p:blipFill rotWithShape="1">
            <a:blip r:embed="rId3">
              <a:alphaModFix/>
            </a:blip>
            <a:srcRect l="14688" r="10547" b="6241"/>
            <a:stretch/>
          </p:blipFill>
          <p:spPr>
            <a:xfrm>
              <a:off x="3900292" y="1352550"/>
              <a:ext cx="1267216" cy="15891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21"/>
            <p:cNvSpPr/>
            <p:nvPr/>
          </p:nvSpPr>
          <p:spPr>
            <a:xfrm>
              <a:off x="4336240" y="2906038"/>
              <a:ext cx="265441" cy="375781"/>
            </a:xfrm>
            <a:custGeom>
              <a:avLst/>
              <a:gdLst/>
              <a:ahLst/>
              <a:cxnLst/>
              <a:rect l="l" t="t" r="r" b="b"/>
              <a:pathLst>
                <a:path w="265441" h="375781" extrusionOk="0">
                  <a:moveTo>
                    <a:pt x="100584" y="0"/>
                  </a:moveTo>
                  <a:cubicBezTo>
                    <a:pt x="190354" y="27140"/>
                    <a:pt x="280124" y="54280"/>
                    <a:pt x="263422" y="100209"/>
                  </a:cubicBezTo>
                  <a:cubicBezTo>
                    <a:pt x="246721" y="146138"/>
                    <a:pt x="10813" y="229644"/>
                    <a:pt x="375" y="275573"/>
                  </a:cubicBezTo>
                  <a:cubicBezTo>
                    <a:pt x="-10063" y="321502"/>
                    <a:pt x="200792" y="375781"/>
                    <a:pt x="200792" y="375781"/>
                  </a:cubicBezTo>
                  <a:lnTo>
                    <a:pt x="200792" y="375781"/>
                  </a:lnTo>
                </a:path>
              </a:pathLst>
            </a:custGeom>
            <a:noFill/>
            <a:ln w="381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3666192" y="3310414"/>
              <a:ext cx="1735415" cy="1242536"/>
            </a:xfrm>
            <a:prstGeom prst="rect">
              <a:avLst/>
            </a:prstGeom>
            <a:solidFill>
              <a:srgbClr val="FFFF00"/>
            </a:solidFill>
            <a:ln w="38100" cap="flat" cmpd="sng">
              <a:solidFill>
                <a:srgbClr val="548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A. Vì bà biết nhiều chuyện hơn bố.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̀I 25">
            <a:hlinkClick r:id="" action="ppaction://media"/>
            <a:extLst>
              <a:ext uri="{FF2B5EF4-FFF2-40B4-BE49-F238E27FC236}">
                <a16:creationId xmlns:a16="http://schemas.microsoft.com/office/drawing/2014/main" id="{5EBE5735-1F83-462E-9B83-860046ECE8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0914"/>
            <a:ext cx="12192000" cy="65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078" y="-41124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3"/>
          <p:cNvSpPr/>
          <p:nvPr/>
        </p:nvSpPr>
        <p:spPr>
          <a:xfrm>
            <a:off x="3481181" y="3373362"/>
            <a:ext cx="50057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>
                <a:solidFill>
                  <a:srgbClr val="D28800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/>
          </a:p>
        </p:txBody>
      </p:sp>
      <p:pic>
        <p:nvPicPr>
          <p:cNvPr id="292" name="Google Shape;292;p23"/>
          <p:cNvPicPr preferRelativeResize="0"/>
          <p:nvPr/>
        </p:nvPicPr>
        <p:blipFill rotWithShape="1">
          <a:blip r:embed="rId4">
            <a:alphaModFix/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/>
          <p:nvPr/>
        </p:nvSpPr>
        <p:spPr>
          <a:xfrm>
            <a:off x="520479" y="396162"/>
            <a:ext cx="902362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1. Tìm thêm những từ ngữ phù hợp để nói về:</a:t>
            </a:r>
            <a:endParaRPr/>
          </a:p>
        </p:txBody>
      </p:sp>
      <p:grpSp>
        <p:nvGrpSpPr>
          <p:cNvPr id="298" name="Google Shape;298;p24"/>
          <p:cNvGrpSpPr/>
          <p:nvPr/>
        </p:nvGrpSpPr>
        <p:grpSpPr>
          <a:xfrm>
            <a:off x="24192" y="1039760"/>
            <a:ext cx="3156882" cy="2852513"/>
            <a:chOff x="18143" y="899087"/>
            <a:chExt cx="2367662" cy="2139385"/>
          </a:xfrm>
        </p:grpSpPr>
        <p:sp>
          <p:nvSpPr>
            <p:cNvPr id="299" name="Google Shape;299;p24"/>
            <p:cNvSpPr/>
            <p:nvPr/>
          </p:nvSpPr>
          <p:spPr>
            <a:xfrm>
              <a:off x="1005885" y="899087"/>
              <a:ext cx="1379920" cy="1862969"/>
            </a:xfrm>
            <a:prstGeom prst="flowChartAlternateProcess">
              <a:avLst/>
            </a:prstGeom>
            <a:gradFill>
              <a:gsLst>
                <a:gs pos="0">
                  <a:srgbClr val="D8D8D8"/>
                </a:gs>
                <a:gs pos="35000">
                  <a:srgbClr val="E3E3E3"/>
                </a:gs>
                <a:gs pos="100000">
                  <a:srgbClr val="F4F4F4"/>
                </a:gs>
              </a:gsLst>
              <a:lin ang="16200000" scaled="0"/>
            </a:gradFill>
            <a:ln w="9525" cap="flat" cmpd="sng">
              <a:solidFill>
                <a:srgbClr val="A1A1A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Những câu chuyện của bà</a:t>
              </a: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thú vị</a:t>
              </a: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0" name="Google Shape;300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143" y="968844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24"/>
            <p:cNvSpPr/>
            <p:nvPr/>
          </p:nvSpPr>
          <p:spPr>
            <a:xfrm>
              <a:off x="1493944" y="1937362"/>
              <a:ext cx="381000" cy="361751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24"/>
          <p:cNvGrpSpPr/>
          <p:nvPr/>
        </p:nvGrpSpPr>
        <p:grpSpPr>
          <a:xfrm>
            <a:off x="4464878" y="792601"/>
            <a:ext cx="3455121" cy="3023467"/>
            <a:chOff x="3299370" y="821443"/>
            <a:chExt cx="2591341" cy="2267600"/>
          </a:xfrm>
        </p:grpSpPr>
        <p:sp>
          <p:nvSpPr>
            <p:cNvPr id="303" name="Google Shape;303;p24"/>
            <p:cNvSpPr/>
            <p:nvPr/>
          </p:nvSpPr>
          <p:spPr>
            <a:xfrm>
              <a:off x="3299370" y="1019415"/>
              <a:ext cx="1386642" cy="2069628"/>
            </a:xfrm>
            <a:prstGeom prst="flowChartAlternateProcess">
              <a:avLst/>
            </a:prstGeom>
            <a:gradFill>
              <a:gsLst>
                <a:gs pos="0">
                  <a:srgbClr val="FFAF82"/>
                </a:gs>
                <a:gs pos="35000">
                  <a:srgbClr val="FFC5A7"/>
                </a:gs>
                <a:gs pos="100000">
                  <a:srgbClr val="FFE8DA"/>
                </a:gs>
              </a:gsLst>
              <a:lin ang="16200000" scaled="0"/>
            </a:gradFill>
            <a:ln w="9525" cap="flat" cmpd="sng">
              <a:solidFill>
                <a:srgbClr val="EB792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Kho chuyện của bà</a:t>
              </a: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vô tận</a:t>
              </a: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4" name="Google Shape;304;p24"/>
            <p:cNvPicPr preferRelativeResize="0"/>
            <p:nvPr/>
          </p:nvPicPr>
          <p:blipFill rotWithShape="1">
            <a:blip r:embed="rId4">
              <a:alphaModFix/>
            </a:blip>
            <a:srcRect l="15578" t="13903" r="25162" b="13322"/>
            <a:stretch/>
          </p:blipFill>
          <p:spPr>
            <a:xfrm>
              <a:off x="4294141" y="821443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24"/>
            <p:cNvSpPr/>
            <p:nvPr/>
          </p:nvSpPr>
          <p:spPr>
            <a:xfrm>
              <a:off x="3802191" y="2116718"/>
              <a:ext cx="381000" cy="361751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24"/>
          <p:cNvGrpSpPr/>
          <p:nvPr/>
        </p:nvGrpSpPr>
        <p:grpSpPr>
          <a:xfrm>
            <a:off x="8372210" y="884295"/>
            <a:ext cx="3447803" cy="2667810"/>
            <a:chOff x="6247675" y="952758"/>
            <a:chExt cx="2585852" cy="2234273"/>
          </a:xfrm>
        </p:grpSpPr>
        <p:sp>
          <p:nvSpPr>
            <p:cNvPr id="307" name="Google Shape;307;p24"/>
            <p:cNvSpPr/>
            <p:nvPr/>
          </p:nvSpPr>
          <p:spPr>
            <a:xfrm>
              <a:off x="6247675" y="1071315"/>
              <a:ext cx="1386642" cy="2069628"/>
            </a:xfrm>
            <a:prstGeom prst="flowChartAlternateProcess">
              <a:avLst/>
            </a:prstGeom>
            <a:gradFill>
              <a:gsLst>
                <a:gs pos="0">
                  <a:srgbClr val="9BCDFF"/>
                </a:gs>
                <a:gs pos="35000">
                  <a:srgbClr val="B8DCFF"/>
                </a:gs>
                <a:gs pos="100000">
                  <a:srgbClr val="E2F0FF"/>
                </a:gs>
              </a:gsLst>
              <a:lin ang="16200000" scaled="0"/>
            </a:gradFill>
            <a:ln w="9525" cap="flat" cmpd="sng">
              <a:solidFill>
                <a:srgbClr val="5597D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c) Cách kể chuyện của bà</a:t>
              </a: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tự nhiên</a:t>
              </a: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8" name="Google Shape;308;p24"/>
            <p:cNvPicPr preferRelativeResize="0"/>
            <p:nvPr/>
          </p:nvPicPr>
          <p:blipFill rotWithShape="1">
            <a:blip r:embed="rId5">
              <a:alphaModFix/>
            </a:blip>
            <a:srcRect l="19226" r="18817"/>
            <a:stretch/>
          </p:blipFill>
          <p:spPr>
            <a:xfrm>
              <a:off x="7251469" y="95275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4"/>
            <p:cNvSpPr/>
            <p:nvPr/>
          </p:nvSpPr>
          <p:spPr>
            <a:xfrm>
              <a:off x="6748541" y="2236041"/>
              <a:ext cx="381000" cy="361751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endPara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4"/>
          <p:cNvSpPr/>
          <p:nvPr/>
        </p:nvSpPr>
        <p:spPr>
          <a:xfrm>
            <a:off x="1343641" y="3755706"/>
            <a:ext cx="1848856" cy="602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D8D8"/>
              </a:gs>
              <a:gs pos="35000">
                <a:srgbClr val="E3E3E3"/>
              </a:gs>
              <a:gs pos="100000">
                <a:srgbClr val="F4F4F4"/>
              </a:gs>
            </a:gsLst>
            <a:lin ang="16200000" scaled="0"/>
          </a:gradFill>
          <a:ln w="9525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rất hay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1343641" y="4515452"/>
            <a:ext cx="1848856" cy="602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D8D8"/>
              </a:gs>
              <a:gs pos="35000">
                <a:srgbClr val="E3E3E3"/>
              </a:gs>
              <a:gs pos="100000">
                <a:srgbClr val="F4F4F4"/>
              </a:gs>
            </a:gsLst>
            <a:lin ang="16200000" scaled="0"/>
          </a:gradFill>
          <a:ln w="9525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lôi cuốn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2" name="Google Shape;312;p24"/>
          <p:cNvCxnSpPr>
            <a:endCxn id="310" idx="0"/>
          </p:cNvCxnSpPr>
          <p:nvPr/>
        </p:nvCxnSpPr>
        <p:spPr>
          <a:xfrm>
            <a:off x="2268069" y="3516906"/>
            <a:ext cx="0" cy="23880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3" name="Google Shape;313;p24"/>
          <p:cNvCxnSpPr>
            <a:stCxn id="310" idx="2"/>
            <a:endCxn id="311" idx="0"/>
          </p:cNvCxnSpPr>
          <p:nvPr/>
        </p:nvCxnSpPr>
        <p:spPr>
          <a:xfrm>
            <a:off x="2268069" y="4357731"/>
            <a:ext cx="0" cy="15780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4" name="Google Shape;314;p24"/>
          <p:cNvSpPr/>
          <p:nvPr/>
        </p:nvSpPr>
        <p:spPr>
          <a:xfrm>
            <a:off x="1336699" y="5366240"/>
            <a:ext cx="1848856" cy="602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D8D8"/>
              </a:gs>
              <a:gs pos="35000">
                <a:srgbClr val="E3E3E3"/>
              </a:gs>
              <a:gs pos="100000">
                <a:srgbClr val="F4F4F4"/>
              </a:gs>
            </a:gsLst>
            <a:lin ang="16200000" scaled="0"/>
          </a:gradFill>
          <a:ln w="9525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hấp dẫn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332218" y="6164844"/>
            <a:ext cx="1848856" cy="602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D8D8"/>
              </a:gs>
              <a:gs pos="35000">
                <a:srgbClr val="E3E3E3"/>
              </a:gs>
              <a:gs pos="100000">
                <a:srgbClr val="F4F4F4"/>
              </a:gs>
            </a:gsLst>
            <a:lin ang="16200000" scaled="0"/>
          </a:gradFill>
          <a:ln w="9525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cuốn hút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Google Shape;316;p24"/>
          <p:cNvCxnSpPr>
            <a:stCxn id="311" idx="2"/>
            <a:endCxn id="314" idx="0"/>
          </p:cNvCxnSpPr>
          <p:nvPr/>
        </p:nvCxnSpPr>
        <p:spPr>
          <a:xfrm flipH="1">
            <a:off x="2261169" y="5117477"/>
            <a:ext cx="6900" cy="24870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" name="Google Shape;317;p24"/>
          <p:cNvCxnSpPr>
            <a:stCxn id="315" idx="0"/>
            <a:endCxn id="314" idx="2"/>
          </p:cNvCxnSpPr>
          <p:nvPr/>
        </p:nvCxnSpPr>
        <p:spPr>
          <a:xfrm rot="10800000" flipH="1">
            <a:off x="2256646" y="5968344"/>
            <a:ext cx="4500" cy="19650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8" name="Google Shape;318;p24"/>
          <p:cNvSpPr/>
          <p:nvPr/>
        </p:nvSpPr>
        <p:spPr>
          <a:xfrm>
            <a:off x="4453083" y="4054308"/>
            <a:ext cx="1848856" cy="602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AF82"/>
              </a:gs>
              <a:gs pos="35000">
                <a:srgbClr val="FFC5A7"/>
              </a:gs>
              <a:gs pos="100000">
                <a:srgbClr val="FFE8DA"/>
              </a:gs>
            </a:gsLst>
            <a:lin ang="16200000" scaled="0"/>
          </a:gradFill>
          <a:ln w="9525" cap="flat" cmpd="sng">
            <a:solidFill>
              <a:srgbClr val="EB792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phong phú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4"/>
          <p:cNvSpPr/>
          <p:nvPr/>
        </p:nvSpPr>
        <p:spPr>
          <a:xfrm>
            <a:off x="4453083" y="4859533"/>
            <a:ext cx="1848856" cy="602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AF82"/>
              </a:gs>
              <a:gs pos="35000">
                <a:srgbClr val="FFC5A7"/>
              </a:gs>
              <a:gs pos="100000">
                <a:srgbClr val="FFE8DA"/>
              </a:gs>
            </a:gsLst>
            <a:lin ang="16200000" scaled="0"/>
          </a:gradFill>
          <a:ln w="9525" cap="flat" cmpd="sng">
            <a:solidFill>
              <a:srgbClr val="EB792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nhiều vô kể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0" name="Google Shape;320;p24"/>
          <p:cNvCxnSpPr>
            <a:endCxn id="318" idx="0"/>
          </p:cNvCxnSpPr>
          <p:nvPr/>
        </p:nvCxnSpPr>
        <p:spPr>
          <a:xfrm>
            <a:off x="5377511" y="3815508"/>
            <a:ext cx="0" cy="238800"/>
          </a:xfrm>
          <a:prstGeom prst="straightConnector1">
            <a:avLst/>
          </a:prstGeom>
          <a:noFill/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1" name="Google Shape;321;p24"/>
          <p:cNvCxnSpPr>
            <a:stCxn id="318" idx="2"/>
            <a:endCxn id="319" idx="0"/>
          </p:cNvCxnSpPr>
          <p:nvPr/>
        </p:nvCxnSpPr>
        <p:spPr>
          <a:xfrm>
            <a:off x="5377511" y="4656333"/>
            <a:ext cx="0" cy="203100"/>
          </a:xfrm>
          <a:prstGeom prst="straightConnector1">
            <a:avLst/>
          </a:prstGeom>
          <a:noFill/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2" name="Google Shape;322;p24"/>
          <p:cNvSpPr/>
          <p:nvPr/>
        </p:nvSpPr>
        <p:spPr>
          <a:xfrm>
            <a:off x="4453083" y="5681050"/>
            <a:ext cx="1848856" cy="602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AF82"/>
              </a:gs>
              <a:gs pos="35000">
                <a:srgbClr val="FFC5A7"/>
              </a:gs>
              <a:gs pos="100000">
                <a:srgbClr val="FFE8DA"/>
              </a:gs>
            </a:gsLst>
            <a:lin ang="16200000" scaled="0"/>
          </a:gradFill>
          <a:ln w="9525" cap="flat" cmpd="sng">
            <a:solidFill>
              <a:srgbClr val="EB792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rất nhiều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3" name="Google Shape;323;p24"/>
          <p:cNvCxnSpPr>
            <a:stCxn id="319" idx="2"/>
            <a:endCxn id="322" idx="0"/>
          </p:cNvCxnSpPr>
          <p:nvPr/>
        </p:nvCxnSpPr>
        <p:spPr>
          <a:xfrm>
            <a:off x="5377511" y="5461558"/>
            <a:ext cx="0" cy="219600"/>
          </a:xfrm>
          <a:prstGeom prst="straightConnector1">
            <a:avLst/>
          </a:prstGeom>
          <a:noFill/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4" name="Google Shape;324;p24"/>
          <p:cNvSpPr/>
          <p:nvPr/>
        </p:nvSpPr>
        <p:spPr>
          <a:xfrm>
            <a:off x="8389149" y="3753294"/>
            <a:ext cx="1848856" cy="602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CDFF"/>
              </a:gs>
              <a:gs pos="35000">
                <a:srgbClr val="B8DCFF"/>
              </a:gs>
              <a:gs pos="100000">
                <a:srgbClr val="E2F0FF"/>
              </a:gs>
            </a:gsLst>
            <a:lin ang="16200000" scaled="0"/>
          </a:gradFill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hồn nhiên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4"/>
          <p:cNvSpPr/>
          <p:nvPr/>
        </p:nvSpPr>
        <p:spPr>
          <a:xfrm>
            <a:off x="8389149" y="4575833"/>
            <a:ext cx="1848856" cy="602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CDFF"/>
              </a:gs>
              <a:gs pos="35000">
                <a:srgbClr val="B8DCFF"/>
              </a:gs>
              <a:gs pos="100000">
                <a:srgbClr val="E2F0FF"/>
              </a:gs>
            </a:gsLst>
            <a:lin ang="16200000" scaled="0"/>
          </a:gradFill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dễ thương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6" name="Google Shape;326;p24"/>
          <p:cNvCxnSpPr>
            <a:endCxn id="324" idx="0"/>
          </p:cNvCxnSpPr>
          <p:nvPr/>
        </p:nvCxnSpPr>
        <p:spPr>
          <a:xfrm>
            <a:off x="9313577" y="3514494"/>
            <a:ext cx="0" cy="238800"/>
          </a:xfrm>
          <a:prstGeom prst="straightConnector1">
            <a:avLst/>
          </a:prstGeom>
          <a:noFill/>
          <a:ln w="38100" cap="flat" cmpd="sng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7" name="Google Shape;327;p24"/>
          <p:cNvCxnSpPr>
            <a:stCxn id="324" idx="2"/>
            <a:endCxn id="325" idx="0"/>
          </p:cNvCxnSpPr>
          <p:nvPr/>
        </p:nvCxnSpPr>
        <p:spPr>
          <a:xfrm>
            <a:off x="9313577" y="4355319"/>
            <a:ext cx="0" cy="220500"/>
          </a:xfrm>
          <a:prstGeom prst="straightConnector1">
            <a:avLst/>
          </a:prstGeom>
          <a:noFill/>
          <a:ln w="38100" cap="flat" cmpd="sng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8" name="Google Shape;328;p24"/>
          <p:cNvSpPr/>
          <p:nvPr/>
        </p:nvSpPr>
        <p:spPr>
          <a:xfrm>
            <a:off x="8389149" y="5370339"/>
            <a:ext cx="1848856" cy="602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CDFF"/>
              </a:gs>
              <a:gs pos="35000">
                <a:srgbClr val="B8DCFF"/>
              </a:gs>
              <a:gs pos="100000">
                <a:srgbClr val="E2F0FF"/>
              </a:gs>
            </a:gsLst>
            <a:lin ang="16200000" scaled="0"/>
          </a:gradFill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hóm hỉnh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4"/>
          <p:cNvSpPr/>
          <p:nvPr/>
        </p:nvSpPr>
        <p:spPr>
          <a:xfrm>
            <a:off x="8391260" y="6164845"/>
            <a:ext cx="1848856" cy="6020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CDFF"/>
              </a:gs>
              <a:gs pos="35000">
                <a:srgbClr val="B8DCFF"/>
              </a:gs>
              <a:gs pos="100000">
                <a:srgbClr val="E2F0FF"/>
              </a:gs>
            </a:gsLst>
            <a:lin ang="16200000" scaled="0"/>
          </a:gradFill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vui tươi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0" name="Google Shape;330;p24"/>
          <p:cNvCxnSpPr>
            <a:stCxn id="325" idx="2"/>
            <a:endCxn id="328" idx="0"/>
          </p:cNvCxnSpPr>
          <p:nvPr/>
        </p:nvCxnSpPr>
        <p:spPr>
          <a:xfrm>
            <a:off x="9313577" y="5177858"/>
            <a:ext cx="0" cy="192600"/>
          </a:xfrm>
          <a:prstGeom prst="straightConnector1">
            <a:avLst/>
          </a:prstGeom>
          <a:noFill/>
          <a:ln w="38100" cap="flat" cmpd="sng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1" name="Google Shape;331;p24"/>
          <p:cNvCxnSpPr>
            <a:stCxn id="329" idx="0"/>
            <a:endCxn id="328" idx="2"/>
          </p:cNvCxnSpPr>
          <p:nvPr/>
        </p:nvCxnSpPr>
        <p:spPr>
          <a:xfrm rot="10800000">
            <a:off x="9313588" y="5972245"/>
            <a:ext cx="2100" cy="192600"/>
          </a:xfrm>
          <a:prstGeom prst="straightConnector1">
            <a:avLst/>
          </a:prstGeom>
          <a:noFill/>
          <a:ln w="38100" cap="flat" cmpd="sng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5"/>
          <p:cNvSpPr/>
          <p:nvPr/>
        </p:nvSpPr>
        <p:spPr>
          <a:xfrm>
            <a:off x="1695116" y="451901"/>
            <a:ext cx="1073751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Đặt câu hỏi cho bộ phận câu in đậm: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Chuyện của bà </a:t>
            </a:r>
            <a:r>
              <a:rPr lang="en-US" sz="26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rất hay.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Kho chuyện của bà </a:t>
            </a:r>
            <a:r>
              <a:rPr lang="en-US" sz="26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rất</a:t>
            </a:r>
            <a:r>
              <a:rPr lang="en-US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phong phú.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c) Cách kể chuyện của bà </a:t>
            </a:r>
            <a:r>
              <a:rPr lang="en-US" sz="26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rất tự nhiên.</a:t>
            </a:r>
            <a:endParaRPr/>
          </a:p>
        </p:txBody>
      </p:sp>
      <p:graphicFrame>
        <p:nvGraphicFramePr>
          <p:cNvPr id="337" name="Google Shape;337;p25"/>
          <p:cNvGraphicFramePr/>
          <p:nvPr/>
        </p:nvGraphicFramePr>
        <p:xfrm>
          <a:off x="2743200" y="2715932"/>
          <a:ext cx="6604000" cy="1320800"/>
        </p:xfrm>
        <a:graphic>
          <a:graphicData uri="http://schemas.openxmlformats.org/drawingml/2006/table">
            <a:tbl>
              <a:tblPr firstRow="1" bandRow="1">
                <a:noFill/>
                <a:tableStyleId>{81961D0E-3F54-4933-B25F-643B21F6179A}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Bà</a:t>
                      </a:r>
                      <a:endParaRPr/>
                    </a:p>
                  </a:txBody>
                  <a:tcPr marL="121925" marR="121925" marT="60950" marB="6095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rất hiền</a:t>
                      </a:r>
                      <a:endParaRPr/>
                    </a:p>
                  </a:txBody>
                  <a:tcPr marL="121925" marR="121925" marT="60950" marB="6095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Ai (con gì, cái gì)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Thế nào?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50" marB="60950" anchor="ctr">
                    <a:solidFill>
                      <a:srgbClr val="BB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8" name="Google Shape;338;p25"/>
          <p:cNvSpPr txBox="1"/>
          <p:nvPr/>
        </p:nvSpPr>
        <p:spPr>
          <a:xfrm>
            <a:off x="2438400" y="4572773"/>
            <a:ext cx="7462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a) Câu chuyện của bà thế nào?</a:t>
            </a:r>
            <a:endParaRPr/>
          </a:p>
        </p:txBody>
      </p:sp>
      <p:sp>
        <p:nvSpPr>
          <p:cNvPr id="339" name="Google Shape;339;p25"/>
          <p:cNvSpPr txBox="1"/>
          <p:nvPr/>
        </p:nvSpPr>
        <p:spPr>
          <a:xfrm>
            <a:off x="2455333" y="5300923"/>
            <a:ext cx="7462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b) Kho chuyện của bà thế nào?</a:t>
            </a:r>
            <a:endParaRPr/>
          </a:p>
        </p:txBody>
      </p:sp>
      <p:sp>
        <p:nvSpPr>
          <p:cNvPr id="340" name="Google Shape;340;p25"/>
          <p:cNvSpPr txBox="1"/>
          <p:nvPr/>
        </p:nvSpPr>
        <p:spPr>
          <a:xfrm>
            <a:off x="2438400" y="5955481"/>
            <a:ext cx="8128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c) Cách kể chuyện của bà thế nào?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6"/>
          <p:cNvSpPr/>
          <p:nvPr/>
        </p:nvSpPr>
        <p:spPr>
          <a:xfrm>
            <a:off x="5073545" y="497194"/>
            <a:ext cx="41601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 kể chuyện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6"/>
          <p:cNvSpPr/>
          <p:nvPr/>
        </p:nvSpPr>
        <p:spPr>
          <a:xfrm>
            <a:off x="7620002" y="1352523"/>
            <a:ext cx="4470400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Con ơi, dễ hiểu thôi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Vì bà sinh ra bố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 với kho chuyện bà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Nghìn trang còn bé nhỏ.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2285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Như sắng sớm, trăng chiều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Chuyện bà hồn nhiên đến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Như từ nguồn xa xưa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Dòng sông đi gặp biển.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mong viết thế nào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Hay như bà kể chuyện.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Trần Lê Văn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6"/>
          <p:cNvSpPr/>
          <p:nvPr/>
        </p:nvSpPr>
        <p:spPr>
          <a:xfrm>
            <a:off x="3379120" y="1352523"/>
            <a:ext cx="4212921" cy="3786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Bố cặm cụi viết truyện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 cả đêm cả ngày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 trăm nghìn người đọc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Chắc là nhiều truyện hay.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muốn nghe bố kể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bố cười cho qua?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những lúc bố kể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Nghe không hay bằng bà?</a:t>
            </a:r>
            <a:endParaRPr/>
          </a:p>
        </p:txBody>
      </p:sp>
      <p:pic>
        <p:nvPicPr>
          <p:cNvPr id="348" name="Google Shape;34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1" y="614510"/>
            <a:ext cx="3253507" cy="2960249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49" name="Google Shape;349;p26"/>
          <p:cNvGrpSpPr/>
          <p:nvPr/>
        </p:nvGrpSpPr>
        <p:grpSpPr>
          <a:xfrm>
            <a:off x="2535" y="3673666"/>
            <a:ext cx="3348624" cy="2901951"/>
            <a:chOff x="1628775" y="662358"/>
            <a:chExt cx="5886450" cy="3743325"/>
          </a:xfrm>
        </p:grpSpPr>
        <p:pic>
          <p:nvPicPr>
            <p:cNvPr id="350" name="Google Shape;350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28775" y="662358"/>
              <a:ext cx="5886450" cy="3743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26"/>
            <p:cNvSpPr/>
            <p:nvPr/>
          </p:nvSpPr>
          <p:spPr>
            <a:xfrm>
              <a:off x="1628775" y="1504950"/>
              <a:ext cx="1724025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52" name="Google Shape;352;p26"/>
          <p:cNvSpPr/>
          <p:nvPr/>
        </p:nvSpPr>
        <p:spPr>
          <a:xfrm>
            <a:off x="3506374" y="5222707"/>
            <a:ext cx="3435329" cy="1029799"/>
          </a:xfrm>
          <a:prstGeom prst="flowChartTerminator">
            <a:avLst/>
          </a:prstGeom>
          <a:solidFill>
            <a:srgbClr val="FFC000"/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Đọc toàn bài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270508" y="582604"/>
            <a:ext cx="491512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 HOA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 CÔ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998" y="-270513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78" y="3117983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560" y="255632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/>
        </p:nvSpPr>
        <p:spPr>
          <a:xfrm>
            <a:off x="1934198" y="773337"/>
            <a:ext cx="832360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Trò chơi: Hái hoa tặng cô</a:t>
            </a:r>
            <a:endParaRPr sz="4400" b="1" i="0" u="none" strike="noStrike" cap="none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579689" y="1879549"/>
            <a:ext cx="11032620" cy="386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•"/>
            </a:pPr>
            <a:r>
              <a:rPr lang="en-US" sz="35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Cách chơi:</a:t>
            </a:r>
            <a:endParaRPr>
              <a:latin typeface="UTM Avo" panose="02040603050506020204" pitchFamily="18" charset="0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-"/>
            </a:pPr>
            <a:r>
              <a:rPr lang="en-US" sz="3500" b="0" i="0" u="none" strike="noStrike" cap="none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Học sinh sẽ trả lời các câu hỏi của cô bằng cách chọn đáp án đúng trong các đáp án đưa ra. Nếu chọn đúng sẽ hái được 1 bông hoa.</a:t>
            </a:r>
            <a:endParaRPr>
              <a:latin typeface="UTM Avo" panose="02040603050506020204" pitchFamily="18" charset="0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Char char="-"/>
            </a:pPr>
            <a:r>
              <a:rPr lang="en-US" sz="3500" b="0" i="0" u="none" strike="noStrike" cap="none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Khi học sinh chọn đáp án, giáo viên bấm vào hình chú bướm để kiểm tra xem đáp án học sinh chọn có đúng không.</a:t>
            </a:r>
            <a:endParaRPr sz="3500" b="0" i="0" u="none" strike="noStrike" cap="none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686261" cy="629991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Từ những câu chuyện Rô-linh và em gái tự nghĩ ra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14629"/>
            <a:ext cx="7686261" cy="79232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Từ những bộ phim Rô-linh và em gái được xem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597996"/>
            <a:ext cx="7686261" cy="79232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Từ những câu chuyện Rô-linh được nghe từ bà kể.</a:t>
            </a:r>
          </a:p>
          <a:p>
            <a:pPr algn="just"/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644052"/>
            <a:ext cx="7686261" cy="629991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Tất cả phương án trên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6B9991F0-49D4-4A61-9864-66E41FE40109}"/>
              </a:ext>
            </a:extLst>
          </p:cNvPr>
          <p:cNvSpPr/>
          <p:nvPr/>
        </p:nvSpPr>
        <p:spPr>
          <a:xfrm>
            <a:off x="689113" y="736176"/>
            <a:ext cx="10222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</a:t>
            </a:r>
            <a:r>
              <a:rPr lang="vi-VN" sz="3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 của Rô-linh được ươm mầm từ đâu? Chọn 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đúng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sz="3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803B46E-FDEC-496A-A3D9-20FD37E48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45" y="2971388"/>
            <a:ext cx="2540584" cy="26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27435 0.155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Rô-linh đã ghi lại những câu chuyện của mình lên tường.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40887" y="1185044"/>
            <a:ext cx="11951113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Rô-linh đã làm gì để nhớ và kể chuyện cho em gái nghe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/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ý đúng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737113"/>
            <a:ext cx="7354957" cy="67585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Rô-linh nhớ trong đầu.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807228"/>
            <a:ext cx="7354957" cy="67585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Rô-linh không làm gì cả.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Rô-linh đã ghi lại những câu chuyện của mình lên giấy.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127418" y="1767377"/>
            <a:ext cx="1589852" cy="117480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C429551-873F-481B-B82C-042790AE8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197" y="3429000"/>
            <a:ext cx="3086743" cy="205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2038942" y="2220249"/>
            <a:ext cx="4652144" cy="81450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Hen-ri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1069144" y="301062"/>
            <a:ext cx="10115893" cy="141280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3. B</a:t>
            </a:r>
            <a:r>
              <a:rPr lang="vi-VN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‘‘Ươm mầm’’</a:t>
            </a:r>
            <a:r>
              <a:rPr lang="vi-VN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có nhắc đến nhân vật nào của nhà văn Rô-linh</a:t>
            </a:r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/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ý đúng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2038941" y="3541133"/>
            <a:ext cx="4652145" cy="71281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Ha-ri Pót-tơ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2038941" y="4624500"/>
            <a:ext cx="4652145" cy="71281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Xu-ka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2038941" y="5643584"/>
            <a:ext cx="4652145" cy="712815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Do-ra-e-mon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952AA42-946E-41B1-A088-586520127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91" y="2814176"/>
            <a:ext cx="3647152" cy="36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Rô-linh là một học sinh xếp cuối của trường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0" y="1175622"/>
            <a:ext cx="12192000" cy="91822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Ở trường phổ thông, Rô-linh là một học sinh như thế nào?</a:t>
            </a:r>
          </a:p>
          <a:p>
            <a:pPr algn="ctr"/>
            <a:r>
              <a:rPr lang="vi-VN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ý đúng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Rô-linh là một học sinh tệ nhất ở trường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5592508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Tất cả đáp án A, B, C đều sai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7456" y="458007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Rô-linh được đánh giá là một trong những học sinh tài năng nhất.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4" y="1590886"/>
            <a:ext cx="1313642" cy="117480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E329B44-E07B-466E-906B-CBEF409C2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97" y="2796310"/>
            <a:ext cx="2398325" cy="320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37721 0.4166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67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9943"/>
            <a:ext cx="5704114" cy="640805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/>
          <p:nvPr/>
        </p:nvSpPr>
        <p:spPr>
          <a:xfrm>
            <a:off x="5947302" y="1905000"/>
            <a:ext cx="6087564" cy="150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i="0" u="none" strike="noStrike" cap="none">
                <a:solidFill>
                  <a:srgbClr val="262626"/>
                </a:solidFill>
                <a:latin typeface="UTM Avo" panose="02040603050506020204" pitchFamily="18" charset="0"/>
                <a:sym typeface="Arial"/>
              </a:rPr>
              <a:t>Em ở nhà</a:t>
            </a:r>
            <a:endParaRPr sz="9000" b="1" i="0" u="none" strike="noStrike" cap="none">
              <a:solidFill>
                <a:srgbClr val="262626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51" name="Google Shape;15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0" y="3663593"/>
            <a:ext cx="32004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1344</Words>
  <Application>Microsoft Office PowerPoint</Application>
  <PresentationFormat>Widescreen</PresentationFormat>
  <Paragraphs>174</Paragraphs>
  <Slides>27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</cp:revision>
  <dcterms:created xsi:type="dcterms:W3CDTF">2021-11-01T08:16:43Z</dcterms:created>
  <dcterms:modified xsi:type="dcterms:W3CDTF">2022-01-21T09:02:21Z</dcterms:modified>
</cp:coreProperties>
</file>