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9" r:id="rId3"/>
  </p:sldMasterIdLst>
  <p:notesMasterIdLst>
    <p:notesMasterId r:id="rId26"/>
  </p:notesMasterIdLst>
  <p:sldIdLst>
    <p:sldId id="282" r:id="rId4"/>
    <p:sldId id="258" r:id="rId5"/>
    <p:sldId id="259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275" r:id="rId17"/>
    <p:sldId id="260" r:id="rId18"/>
    <p:sldId id="283" r:id="rId19"/>
    <p:sldId id="285" r:id="rId20"/>
    <p:sldId id="286" r:id="rId21"/>
    <p:sldId id="287" r:id="rId22"/>
    <p:sldId id="288" r:id="rId23"/>
    <p:sldId id="289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2060"/>
    <a:srgbClr val="0000FF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60A2B-0937-4134-AB8A-0A9C2D8557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48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1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3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75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81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08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66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00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35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70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3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27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5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21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66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A753EB-2160-4338-B803-0918402054F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6316E5-7985-4D9F-9394-2587357850DC}"/>
              </a:ext>
            </a:extLst>
          </p:cNvPr>
          <p:cNvSpPr/>
          <p:nvPr userDrawn="1"/>
        </p:nvSpPr>
        <p:spPr>
          <a:xfrm>
            <a:off x="10933611" y="117566"/>
            <a:ext cx="1578630" cy="126709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83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4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35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30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BFB322B-602F-4E82-B368-C912F8E58E97}"/>
              </a:ext>
            </a:extLst>
          </p:cNvPr>
          <p:cNvSpPr/>
          <p:nvPr userDrawn="1"/>
        </p:nvSpPr>
        <p:spPr>
          <a:xfrm>
            <a:off x="10562897" y="330722"/>
            <a:ext cx="1578630" cy="126709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8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8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5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67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8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4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8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8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9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A217F71-3C0C-4A8B-9EB8-468D9DF93E3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27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500394" y="114934"/>
            <a:ext cx="3030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1015534" y="589208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398240" y="2459504"/>
            <a:ext cx="9395521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800" b="1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58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7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Quicksand" pitchFamily="2" charset="0"/>
              </a:rPr>
              <a:t>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9097914" y="197464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11: Học chăm, học giỏi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7707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DA39-2DA3-47F2-A260-A595B19A1569}"/>
              </a:ext>
            </a:extLst>
          </p:cNvPr>
          <p:cNvSpPr/>
          <p:nvPr/>
        </p:nvSpPr>
        <p:spPr>
          <a:xfrm>
            <a:off x="3043293" y="945247"/>
            <a:ext cx="512770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3135903" y="319583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64" y="353033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3985036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293540" y="207818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31" y="1727504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6569695" y="506382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7583826" y="627482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8D83778-5B7B-499E-8D9E-1CE0B1901C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9117032" y="328067"/>
            <a:ext cx="880758" cy="53129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B445B4-4E7B-456D-9162-E9A39F07ED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8923610" y="1662353"/>
            <a:ext cx="1266967" cy="531359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64845AE-9E70-4567-82C6-D52B64116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8955205" y="3059719"/>
            <a:ext cx="1108625" cy="54087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2546A6C-2692-4969-AA64-4DFA1ADEA025}"/>
              </a:ext>
            </a:extLst>
          </p:cNvPr>
          <p:cNvSpPr/>
          <p:nvPr/>
        </p:nvSpPr>
        <p:spPr>
          <a:xfrm>
            <a:off x="3069643" y="2581176"/>
            <a:ext cx="51277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4031AB-5ACC-4D8A-9C05-5274D0CD344B}"/>
              </a:ext>
            </a:extLst>
          </p:cNvPr>
          <p:cNvSpPr/>
          <p:nvPr/>
        </p:nvSpPr>
        <p:spPr>
          <a:xfrm>
            <a:off x="6945666" y="1415728"/>
            <a:ext cx="51277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100" b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1. Em hiểu “Chữ nằm trong lọ mực” nghĩa là gì? Chọn ý đúng: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7CA3CC-C31F-42EE-B4CC-3AFBF7130D3A}"/>
              </a:ext>
            </a:extLst>
          </p:cNvPr>
          <p:cNvSpPr/>
          <p:nvPr/>
        </p:nvSpPr>
        <p:spPr>
          <a:xfrm>
            <a:off x="7118529" y="2790415"/>
            <a:ext cx="51277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1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A. </a:t>
            </a:r>
            <a:r>
              <a:rPr lang="en-US" sz="21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1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1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21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sẵn</a:t>
            </a:r>
            <a:r>
              <a:rPr lang="en-US" sz="21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1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1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034480-9120-4B9C-BCA9-15E126120DE6}"/>
              </a:ext>
            </a:extLst>
          </p:cNvPr>
          <p:cNvSpPr/>
          <p:nvPr/>
        </p:nvSpPr>
        <p:spPr>
          <a:xfrm>
            <a:off x="7118528" y="4068208"/>
            <a:ext cx="51277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1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B. Lọ mực đã có sẵn các bài th</a:t>
            </a:r>
            <a:r>
              <a:rPr lang="vi-VN" sz="21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ơ</a:t>
            </a:r>
            <a:r>
              <a:rPr lang="en-US" sz="21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bài toán,…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3C6290-D224-4331-91EB-C7C09BAC17BB}"/>
              </a:ext>
            </a:extLst>
          </p:cNvPr>
          <p:cNvSpPr/>
          <p:nvPr/>
        </p:nvSpPr>
        <p:spPr>
          <a:xfrm>
            <a:off x="7118527" y="5452876"/>
            <a:ext cx="51277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1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C. Lọ mực sẽ giúp em viết chữ, làm th</a:t>
            </a:r>
            <a:r>
              <a:rPr lang="vi-VN" sz="21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ơ</a:t>
            </a:r>
            <a:r>
              <a:rPr lang="en-US" sz="21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làm toán.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932AAA0-B8B8-4EF5-AA3F-51471379FD0D}"/>
              </a:ext>
            </a:extLst>
          </p:cNvPr>
          <p:cNvSpPr/>
          <p:nvPr/>
        </p:nvSpPr>
        <p:spPr>
          <a:xfrm>
            <a:off x="7042480" y="5450153"/>
            <a:ext cx="417115" cy="415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6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  <p:bldP spid="28" grpId="0"/>
      <p:bldP spid="29" grpId="0"/>
      <p:bldP spid="30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08104" y="6197700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UTM Avo" panose="02040603050506020204" pitchFamily="18" charset="0"/>
              </a:rPr>
              <a:t>10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9212296" y="114212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11: Học chăm, học giỏi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7707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64" y="353033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3985036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293540" y="207818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1727504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6449379" y="539657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7583826" y="627482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B398CA-40C5-433D-8E37-3CD014159A36}"/>
              </a:ext>
            </a:extLst>
          </p:cNvPr>
          <p:cNvSpPr/>
          <p:nvPr/>
        </p:nvSpPr>
        <p:spPr>
          <a:xfrm>
            <a:off x="6449379" y="1360851"/>
            <a:ext cx="57321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2.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Khổ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1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còn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nói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sự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vật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?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Chúng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ở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đâu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3DBB94-2677-450C-89BB-8A72669E9DC8}"/>
              </a:ext>
            </a:extLst>
          </p:cNvPr>
          <p:cNvSpPr txBox="1"/>
          <p:nvPr/>
        </p:nvSpPr>
        <p:spPr>
          <a:xfrm>
            <a:off x="10028581" y="2380959"/>
            <a:ext cx="193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ở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78FDF6-BBB4-4CEA-86B0-1F296D48E749}"/>
              </a:ext>
            </a:extLst>
          </p:cNvPr>
          <p:cNvSpPr txBox="1"/>
          <p:nvPr/>
        </p:nvSpPr>
        <p:spPr>
          <a:xfrm>
            <a:off x="6698341" y="2380959"/>
            <a:ext cx="2224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Sự</a:t>
            </a:r>
            <a:r>
              <a:rPr kumimoji="0" lang="en-US" sz="3200" b="1" i="0" u="sng" strike="noStrike" kern="1200" cap="none" spc="0" normalizeH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vật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3D6ABACF-E132-4571-A289-8512C8A4862C}"/>
              </a:ext>
            </a:extLst>
          </p:cNvPr>
          <p:cNvSpPr/>
          <p:nvPr/>
        </p:nvSpPr>
        <p:spPr>
          <a:xfrm>
            <a:off x="6979040" y="3056077"/>
            <a:ext cx="1551692" cy="433278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Lửa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468BBDE8-F83C-4F50-ACE4-6DC07D7D7147}"/>
              </a:ext>
            </a:extLst>
          </p:cNvPr>
          <p:cNvSpPr/>
          <p:nvPr/>
        </p:nvSpPr>
        <p:spPr>
          <a:xfrm>
            <a:off x="6979040" y="3650181"/>
            <a:ext cx="1551693" cy="409698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3E6D7D9D-50CE-4B8A-BE0B-2E2476980F53}"/>
              </a:ext>
            </a:extLst>
          </p:cNvPr>
          <p:cNvSpPr/>
          <p:nvPr/>
        </p:nvSpPr>
        <p:spPr>
          <a:xfrm>
            <a:off x="7067362" y="4222371"/>
            <a:ext cx="1486183" cy="433279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Mầm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1380A8AD-CED2-4C7A-96D1-79F8B2A671D7}"/>
              </a:ext>
            </a:extLst>
          </p:cNvPr>
          <p:cNvSpPr/>
          <p:nvPr/>
        </p:nvSpPr>
        <p:spPr>
          <a:xfrm>
            <a:off x="7103645" y="4832509"/>
            <a:ext cx="1461876" cy="433279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C2D2F9B5-FE55-4C0A-8397-7F6827E8E8BF}"/>
              </a:ext>
            </a:extLst>
          </p:cNvPr>
          <p:cNvSpPr/>
          <p:nvPr/>
        </p:nvSpPr>
        <p:spPr>
          <a:xfrm>
            <a:off x="6887252" y="5490672"/>
            <a:ext cx="1894662" cy="584775"/>
          </a:xfrm>
          <a:prstGeom prst="flowChartTerminator">
            <a:avLst/>
          </a:prstGeom>
          <a:solidFill>
            <a:srgbClr val="B582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BD2E72A3-60B3-4BBD-A7FA-F7679BCB82BE}"/>
              </a:ext>
            </a:extLst>
          </p:cNvPr>
          <p:cNvSpPr/>
          <p:nvPr/>
        </p:nvSpPr>
        <p:spPr>
          <a:xfrm>
            <a:off x="10185826" y="4225349"/>
            <a:ext cx="1454654" cy="412666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Hạt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45782AA8-4D82-4B85-BC0F-AE96A8372DF9}"/>
              </a:ext>
            </a:extLst>
          </p:cNvPr>
          <p:cNvSpPr/>
          <p:nvPr/>
        </p:nvSpPr>
        <p:spPr>
          <a:xfrm>
            <a:off x="10028581" y="3592929"/>
            <a:ext cx="1928127" cy="490040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Lọ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mực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3355B6D6-E1A1-44F5-A463-F958B9288032}"/>
              </a:ext>
            </a:extLst>
          </p:cNvPr>
          <p:cNvSpPr/>
          <p:nvPr/>
        </p:nvSpPr>
        <p:spPr>
          <a:xfrm>
            <a:off x="9990970" y="2996907"/>
            <a:ext cx="1988054" cy="490040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Bao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diêm</a:t>
            </a:r>
            <a:endParaRPr lang="en-US" sz="2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id="{C2536532-CC14-4BB6-882D-45D46D50B212}"/>
              </a:ext>
            </a:extLst>
          </p:cNvPr>
          <p:cNvSpPr/>
          <p:nvPr/>
        </p:nvSpPr>
        <p:spPr>
          <a:xfrm>
            <a:off x="10257670" y="4872852"/>
            <a:ext cx="1454654" cy="490040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8EC4F46F-187E-4B7B-B8C3-403CEB485F80}"/>
              </a:ext>
            </a:extLst>
          </p:cNvPr>
          <p:cNvSpPr/>
          <p:nvPr/>
        </p:nvSpPr>
        <p:spPr>
          <a:xfrm>
            <a:off x="10257670" y="5573016"/>
            <a:ext cx="1454654" cy="490040"/>
          </a:xfrm>
          <a:prstGeom prst="flowChartTerminator">
            <a:avLst/>
          </a:prstGeom>
          <a:solidFill>
            <a:srgbClr val="034E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Dây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2111C3-90F4-44B9-8D98-CBB06A6E6AD8}"/>
              </a:ext>
            </a:extLst>
          </p:cNvPr>
          <p:cNvSpPr/>
          <p:nvPr/>
        </p:nvSpPr>
        <p:spPr>
          <a:xfrm>
            <a:off x="3043293" y="970883"/>
            <a:ext cx="512770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8124B1-1074-4B76-84F8-DE4484B5D00A}"/>
              </a:ext>
            </a:extLst>
          </p:cNvPr>
          <p:cNvSpPr/>
          <p:nvPr/>
        </p:nvSpPr>
        <p:spPr>
          <a:xfrm>
            <a:off x="3135903" y="345219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2435C-71FC-40DA-B806-4D75DDF9E9C7}"/>
              </a:ext>
            </a:extLst>
          </p:cNvPr>
          <p:cNvSpPr/>
          <p:nvPr/>
        </p:nvSpPr>
        <p:spPr>
          <a:xfrm>
            <a:off x="3069643" y="2606812"/>
            <a:ext cx="51277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00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00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5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9212296" y="141681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11: Học chăm, học giỏi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7707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3198672" y="361878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64" y="353033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3985036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293540" y="207818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1727504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6569695" y="506382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7583826" y="627482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361EFB-7E3C-4077-B71F-8DCFBE0D46DD}"/>
              </a:ext>
            </a:extLst>
          </p:cNvPr>
          <p:cNvSpPr/>
          <p:nvPr/>
        </p:nvSpPr>
        <p:spPr>
          <a:xfrm>
            <a:off x="6928629" y="1687254"/>
            <a:ext cx="51277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6725"/>
            <a:r>
              <a:rPr lang="en-US" sz="260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3. Khổ thơ 2 nhắc đến “những phép diệu kì” nào?</a:t>
            </a:r>
            <a:endParaRPr lang="en-US" sz="2600" dirty="0">
              <a:solidFill>
                <a:srgbClr val="0000FF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BD6759-9111-4957-8ACD-16216F0549BE}"/>
              </a:ext>
            </a:extLst>
          </p:cNvPr>
          <p:cNvSpPr/>
          <p:nvPr/>
        </p:nvSpPr>
        <p:spPr>
          <a:xfrm>
            <a:off x="6745018" y="3035713"/>
            <a:ext cx="5127693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“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diêm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cháy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mực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hay</a:t>
            </a:r>
          </a:p>
          <a:p>
            <a:pPr algn="ctr">
              <a:spcBef>
                <a:spcPts val="600"/>
              </a:spcBef>
            </a:pP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hạt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016900-35C9-4207-BD6D-1E207794E8E3}"/>
              </a:ext>
            </a:extLst>
          </p:cNvPr>
          <p:cNvSpPr/>
          <p:nvPr/>
        </p:nvSpPr>
        <p:spPr>
          <a:xfrm>
            <a:off x="3198672" y="965916"/>
            <a:ext cx="512770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BCFF8F-2131-4304-9397-266FF89BD8C0}"/>
              </a:ext>
            </a:extLst>
          </p:cNvPr>
          <p:cNvSpPr/>
          <p:nvPr/>
        </p:nvSpPr>
        <p:spPr>
          <a:xfrm>
            <a:off x="3199369" y="2872964"/>
            <a:ext cx="51277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76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390181" y="6208192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UTM Avo" panose="02040603050506020204" pitchFamily="18" charset="0"/>
              </a:rPr>
              <a:t>11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9223292" y="117095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11: Học chăm, học giỏi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7707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64" y="353033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3985036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293540" y="207818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1727504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6569695" y="506382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7583826" y="627482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CB5288-7C21-4F8C-A01E-4BE51F1472EB}"/>
              </a:ext>
            </a:extLst>
          </p:cNvPr>
          <p:cNvSpPr/>
          <p:nvPr/>
        </p:nvSpPr>
        <p:spPr>
          <a:xfrm>
            <a:off x="6547503" y="1551398"/>
            <a:ext cx="54831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6725"/>
            <a:r>
              <a:rPr lang="vi-VN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4. Em cần làm gì để khi lớn lên sẽ thực hiện được “những phép biến diệu kì” ấy?</a:t>
            </a:r>
          </a:p>
          <a:p>
            <a:pPr indent="466725"/>
            <a:endParaRPr lang="en-US" sz="2400" dirty="0">
              <a:solidFill>
                <a:srgbClr val="0000FF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312CED-D0DF-4C91-95F1-2A194A4DFAA4}"/>
              </a:ext>
            </a:extLst>
          </p:cNvPr>
          <p:cNvSpPr/>
          <p:nvPr/>
        </p:nvSpPr>
        <p:spPr>
          <a:xfrm>
            <a:off x="6645123" y="2992949"/>
            <a:ext cx="544253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6725"/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cần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tìm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tòi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hay,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bổ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ích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tậ</a:t>
            </a:r>
            <a:r>
              <a:rPr lang="vi-VN" sz="25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thực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hành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thể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thực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hiện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“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phép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” </a:t>
            </a:r>
            <a:r>
              <a:rPr lang="en-US" sz="2500" dirty="0" err="1">
                <a:latin typeface="UTM Avo" panose="02040603050506020204" pitchFamily="18" charset="0"/>
                <a:cs typeface="Times New Roman" pitchFamily="18" charset="0"/>
              </a:rPr>
              <a:t>ấy</a:t>
            </a:r>
            <a:r>
              <a:rPr lang="en-US" sz="25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D87004-5B64-454A-8506-E3D9113E6201}"/>
              </a:ext>
            </a:extLst>
          </p:cNvPr>
          <p:cNvSpPr/>
          <p:nvPr/>
        </p:nvSpPr>
        <p:spPr>
          <a:xfrm>
            <a:off x="3221342" y="453682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48B490-8E21-442C-9235-8CD9A774BBD0}"/>
              </a:ext>
            </a:extLst>
          </p:cNvPr>
          <p:cNvSpPr/>
          <p:nvPr/>
        </p:nvSpPr>
        <p:spPr>
          <a:xfrm>
            <a:off x="3258247" y="1043317"/>
            <a:ext cx="512770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b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F70984-9AC4-4731-91FD-5C2C97A8EDF2}"/>
              </a:ext>
            </a:extLst>
          </p:cNvPr>
          <p:cNvSpPr/>
          <p:nvPr/>
        </p:nvSpPr>
        <p:spPr>
          <a:xfrm>
            <a:off x="3295152" y="2660967"/>
            <a:ext cx="51277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7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Quicksand" pitchFamily="2" charset="0"/>
              </a:rPr>
              <a:t>12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9212296" y="73611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11: Học chăm, học giỏi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7707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64" y="353033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3985036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293540" y="2078184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40" y="1727504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6569695" y="506382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7583826" y="627482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CB5288-7C21-4F8C-A01E-4BE51F1472EB}"/>
              </a:ext>
            </a:extLst>
          </p:cNvPr>
          <p:cNvSpPr/>
          <p:nvPr/>
        </p:nvSpPr>
        <p:spPr>
          <a:xfrm>
            <a:off x="6508920" y="1616471"/>
            <a:ext cx="57791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66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hiểu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ra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312CED-D0DF-4C91-95F1-2A194A4DFAA4}"/>
              </a:ext>
            </a:extLst>
          </p:cNvPr>
          <p:cNvSpPr/>
          <p:nvPr/>
        </p:nvSpPr>
        <p:spPr>
          <a:xfrm>
            <a:off x="6643749" y="2282054"/>
            <a:ext cx="55094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667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minh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quanh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ngoan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giỏi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84B549-E541-494D-9F16-479C126A9A0C}"/>
              </a:ext>
            </a:extLst>
          </p:cNvPr>
          <p:cNvSpPr/>
          <p:nvPr/>
        </p:nvSpPr>
        <p:spPr>
          <a:xfrm>
            <a:off x="3003383" y="328129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0DA55B-ABCE-45D3-B807-853B3E219C07}"/>
              </a:ext>
            </a:extLst>
          </p:cNvPr>
          <p:cNvSpPr/>
          <p:nvPr/>
        </p:nvSpPr>
        <p:spPr>
          <a:xfrm>
            <a:off x="3043293" y="953793"/>
            <a:ext cx="512770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 nằm trong bao diêm</a:t>
            </a:r>
            <a:br>
              <a:rPr lang="en-US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 nằm trong lọ mực</a:t>
            </a:r>
            <a:br>
              <a:rPr lang="en-US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 mầm nằm trong hạt</a:t>
            </a:r>
            <a:br>
              <a:rPr lang="en-US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 hoa nằm trong cây</a:t>
            </a:r>
            <a:br>
              <a:rPr lang="en-US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 điện nằm trong dây</a:t>
            </a:r>
            <a:br>
              <a:rPr lang="en-US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 cả tàu điện chạy.</a:t>
            </a:r>
          </a:p>
          <a:p>
            <a:pPr lvl="0">
              <a:spcBef>
                <a:spcPts val="600"/>
              </a:spcBef>
              <a:defRPr/>
            </a:pPr>
            <a:endParaRPr lang="en-US" sz="200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00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C444E2-D2F3-418B-A84C-ED6FE193D325}"/>
              </a:ext>
            </a:extLst>
          </p:cNvPr>
          <p:cNvSpPr/>
          <p:nvPr/>
        </p:nvSpPr>
        <p:spPr>
          <a:xfrm>
            <a:off x="3069643" y="2589722"/>
            <a:ext cx="51277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00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00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2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04884" y="6519446"/>
            <a:ext cx="39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Quicksand" pitchFamily="2" charset="0"/>
              </a:rPr>
              <a:t>13</a:t>
            </a:r>
            <a:endParaRPr lang="en-US" sz="1600" dirty="0">
              <a:solidFill>
                <a:schemeClr val="bg1"/>
              </a:solidFill>
              <a:latin typeface="Quicksan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9613233" y="415067"/>
            <a:ext cx="241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err="1">
                <a:solidFill>
                  <a:srgbClr val="FF7707"/>
                </a:solidFill>
                <a:latin typeface="Quicksand" pitchFamily="2" charset="0"/>
              </a:rPr>
              <a:t>Bài</a:t>
            </a:r>
            <a:r>
              <a:rPr lang="en-US" sz="1600">
                <a:solidFill>
                  <a:srgbClr val="FF7707"/>
                </a:solidFill>
                <a:latin typeface="Quicksand" pitchFamily="2" charset="0"/>
              </a:rPr>
              <a:t> 11: Học chăm, học giỏi </a:t>
            </a:r>
            <a:endParaRPr lang="en-US" sz="1600" dirty="0">
              <a:solidFill>
                <a:srgbClr val="FF7707"/>
              </a:solidFill>
              <a:latin typeface="Quicksand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B2F8B6-B646-41D5-AEDD-4A2EC7359EEE}"/>
              </a:ext>
            </a:extLst>
          </p:cNvPr>
          <p:cNvSpPr/>
          <p:nvPr/>
        </p:nvSpPr>
        <p:spPr>
          <a:xfrm>
            <a:off x="530220" y="510021"/>
            <a:ext cx="630678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 Avo" panose="02040603050506020204" pitchFamily="18" charset="0"/>
                <a:cs typeface="Times New Roman" pitchFamily="18" charset="0"/>
              </a:rPr>
              <a:t>Luyện tập</a:t>
            </a:r>
            <a:endParaRPr lang="en-US" sz="5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4B5D64-8748-41F2-A478-9353BFC0780C}"/>
              </a:ext>
            </a:extLst>
          </p:cNvPr>
          <p:cNvSpPr/>
          <p:nvPr/>
        </p:nvSpPr>
        <p:spPr>
          <a:xfrm>
            <a:off x="775751" y="1829367"/>
            <a:ext cx="833167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</a:t>
            </a:r>
            <a:r>
              <a:rPr lang="en-US" sz="3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chỉ</a:t>
            </a:r>
            <a:r>
              <a:rPr lang="en-US" sz="3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đặc</a:t>
            </a:r>
            <a:r>
              <a:rPr lang="en-US" sz="3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8C9C6A-A644-4A2B-A260-45E1D811314F}"/>
              </a:ext>
            </a:extLst>
          </p:cNvPr>
          <p:cNvSpPr/>
          <p:nvPr/>
        </p:nvSpPr>
        <p:spPr>
          <a:xfrm>
            <a:off x="1281562" y="3015154"/>
            <a:ext cx="833167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Khả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năng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thật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5B7FE5-8603-401F-B8EF-41D8E10AF8FF}"/>
              </a:ext>
            </a:extLst>
          </p:cNvPr>
          <p:cNvSpPr/>
          <p:nvPr/>
        </p:nvSpPr>
        <p:spPr>
          <a:xfrm>
            <a:off x="7538232" y="3015154"/>
            <a:ext cx="174778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7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387887" y="6262044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13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9134746" y="172179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11: Học chăm, học giỏi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7707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48C786E-E43C-4965-A83E-2D3AF6669049}"/>
              </a:ext>
            </a:extLst>
          </p:cNvPr>
          <p:cNvSpPr/>
          <p:nvPr/>
        </p:nvSpPr>
        <p:spPr>
          <a:xfrm>
            <a:off x="822965" y="1015676"/>
            <a:ext cx="105139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2.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Thay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chỉ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đặc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điểm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ở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ngữ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ngợi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ounded Rectangle 13">
            <a:extLst>
              <a:ext uri="{FF2B5EF4-FFF2-40B4-BE49-F238E27FC236}">
                <a16:creationId xmlns:a16="http://schemas.microsoft.com/office/drawing/2014/main" id="{C0574C0F-A855-406E-ABFB-EA04F2B5C330}"/>
              </a:ext>
            </a:extLst>
          </p:cNvPr>
          <p:cNvSpPr/>
          <p:nvPr/>
        </p:nvSpPr>
        <p:spPr>
          <a:xfrm>
            <a:off x="858418" y="4148866"/>
            <a:ext cx="1647545" cy="84065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prstClr val="black"/>
                </a:solidFill>
                <a:latin typeface="UTM Avo" panose="02040603050506020204" pitchFamily="18" charset="0"/>
              </a:rPr>
              <a:t>k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ì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diệu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ounded Rectangle 14">
            <a:extLst>
              <a:ext uri="{FF2B5EF4-FFF2-40B4-BE49-F238E27FC236}">
                <a16:creationId xmlns:a16="http://schemas.microsoft.com/office/drawing/2014/main" id="{60C24E7A-DBCD-4940-A3EA-38922C4B0DEE}"/>
              </a:ext>
            </a:extLst>
          </p:cNvPr>
          <p:cNvSpPr/>
          <p:nvPr/>
        </p:nvSpPr>
        <p:spPr>
          <a:xfrm>
            <a:off x="3845896" y="3580123"/>
            <a:ext cx="2332657" cy="645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to lớn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ounded Rectangle 18">
            <a:extLst>
              <a:ext uri="{FF2B5EF4-FFF2-40B4-BE49-F238E27FC236}">
                <a16:creationId xmlns:a16="http://schemas.microsoft.com/office/drawing/2014/main" id="{2F6B25C3-D171-4774-BA05-C4313E6B368D}"/>
              </a:ext>
            </a:extLst>
          </p:cNvPr>
          <p:cNvSpPr/>
          <p:nvPr/>
        </p:nvSpPr>
        <p:spPr>
          <a:xfrm>
            <a:off x="3845895" y="4576736"/>
            <a:ext cx="2332657" cy="645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tuyệt vời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5" name="Rounded Rectangle 19">
            <a:extLst>
              <a:ext uri="{FF2B5EF4-FFF2-40B4-BE49-F238E27FC236}">
                <a16:creationId xmlns:a16="http://schemas.microsoft.com/office/drawing/2014/main" id="{B48C79A1-CEB3-402C-8CDE-B5EE8DDF31C7}"/>
              </a:ext>
            </a:extLst>
          </p:cNvPr>
          <p:cNvSpPr/>
          <p:nvPr/>
        </p:nvSpPr>
        <p:spPr>
          <a:xfrm>
            <a:off x="3845895" y="5556218"/>
            <a:ext cx="2332657" cy="645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tuyệt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diệu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6" name="Rounded Rectangle 22">
            <a:extLst>
              <a:ext uri="{FF2B5EF4-FFF2-40B4-BE49-F238E27FC236}">
                <a16:creationId xmlns:a16="http://schemas.microsoft.com/office/drawing/2014/main" id="{222B6034-03E5-43A2-814D-5FF7B250DE3F}"/>
              </a:ext>
            </a:extLst>
          </p:cNvPr>
          <p:cNvSpPr/>
          <p:nvPr/>
        </p:nvSpPr>
        <p:spPr>
          <a:xfrm>
            <a:off x="3845896" y="2712341"/>
            <a:ext cx="2332657" cy="645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diệu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kì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9684A16-99B6-4D77-974E-E98F4E21E179}"/>
              </a:ext>
            </a:extLst>
          </p:cNvPr>
          <p:cNvCxnSpPr>
            <a:stCxn id="42" idx="3"/>
            <a:endCxn id="46" idx="1"/>
          </p:cNvCxnSpPr>
          <p:nvPr/>
        </p:nvCxnSpPr>
        <p:spPr>
          <a:xfrm flipV="1">
            <a:off x="2505963" y="3034844"/>
            <a:ext cx="1339933" cy="1534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CC2B981-48CB-4F45-B106-EA73CC1A50CE}"/>
              </a:ext>
            </a:extLst>
          </p:cNvPr>
          <p:cNvCxnSpPr>
            <a:stCxn id="42" idx="3"/>
            <a:endCxn id="43" idx="1"/>
          </p:cNvCxnSpPr>
          <p:nvPr/>
        </p:nvCxnSpPr>
        <p:spPr>
          <a:xfrm flipV="1">
            <a:off x="2505963" y="3902626"/>
            <a:ext cx="1339933" cy="666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861A558-F1E0-43BA-B316-B938B9EB4669}"/>
              </a:ext>
            </a:extLst>
          </p:cNvPr>
          <p:cNvCxnSpPr>
            <a:stCxn id="42" idx="3"/>
            <a:endCxn id="44" idx="1"/>
          </p:cNvCxnSpPr>
          <p:nvPr/>
        </p:nvCxnSpPr>
        <p:spPr>
          <a:xfrm>
            <a:off x="2505963" y="4569196"/>
            <a:ext cx="1339932" cy="330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23A802-A2BB-48F5-B5A8-871CA6149A9D}"/>
              </a:ext>
            </a:extLst>
          </p:cNvPr>
          <p:cNvCxnSpPr>
            <a:stCxn id="42" idx="3"/>
            <a:endCxn id="45" idx="1"/>
          </p:cNvCxnSpPr>
          <p:nvPr/>
        </p:nvCxnSpPr>
        <p:spPr>
          <a:xfrm>
            <a:off x="2505963" y="4569196"/>
            <a:ext cx="1339932" cy="130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15">
            <a:extLst>
              <a:ext uri="{FF2B5EF4-FFF2-40B4-BE49-F238E27FC236}">
                <a16:creationId xmlns:a16="http://schemas.microsoft.com/office/drawing/2014/main" id="{D8DD5753-96F2-4D6A-9388-8084EDAF88F2}"/>
              </a:ext>
            </a:extLst>
          </p:cNvPr>
          <p:cNvSpPr/>
          <p:nvPr/>
        </p:nvSpPr>
        <p:spPr>
          <a:xfrm>
            <a:off x="7086524" y="2629071"/>
            <a:ext cx="4798003" cy="808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diệu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!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670E2E3-E093-49B5-BBC8-2DBD63DE6BC8}"/>
              </a:ext>
            </a:extLst>
          </p:cNvPr>
          <p:cNvCxnSpPr>
            <a:stCxn id="46" idx="3"/>
            <a:endCxn id="51" idx="1"/>
          </p:cNvCxnSpPr>
          <p:nvPr/>
        </p:nvCxnSpPr>
        <p:spPr>
          <a:xfrm flipV="1">
            <a:off x="6178553" y="3033099"/>
            <a:ext cx="907971" cy="1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20">
            <a:extLst>
              <a:ext uri="{FF2B5EF4-FFF2-40B4-BE49-F238E27FC236}">
                <a16:creationId xmlns:a16="http://schemas.microsoft.com/office/drawing/2014/main" id="{5E458D58-9B1E-415C-82A4-A4FFEAE7583C}"/>
              </a:ext>
            </a:extLst>
          </p:cNvPr>
          <p:cNvSpPr/>
          <p:nvPr/>
        </p:nvSpPr>
        <p:spPr>
          <a:xfrm>
            <a:off x="7056485" y="3506138"/>
            <a:ext cx="4798003" cy="808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to lớn!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4" name="Rounded Rectangle 21">
            <a:extLst>
              <a:ext uri="{FF2B5EF4-FFF2-40B4-BE49-F238E27FC236}">
                <a16:creationId xmlns:a16="http://schemas.microsoft.com/office/drawing/2014/main" id="{2103BBC2-7CFB-4E7C-8F2E-D043652CBF22}"/>
              </a:ext>
            </a:extLst>
          </p:cNvPr>
          <p:cNvSpPr/>
          <p:nvPr/>
        </p:nvSpPr>
        <p:spPr>
          <a:xfrm>
            <a:off x="7019028" y="4488135"/>
            <a:ext cx="4798003" cy="808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tuyệt vời!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5" name="Rounded Rectangle 23">
            <a:extLst>
              <a:ext uri="{FF2B5EF4-FFF2-40B4-BE49-F238E27FC236}">
                <a16:creationId xmlns:a16="http://schemas.microsoft.com/office/drawing/2014/main" id="{98B7E25E-6241-4B59-9335-9DDF35A9B434}"/>
              </a:ext>
            </a:extLst>
          </p:cNvPr>
          <p:cNvSpPr/>
          <p:nvPr/>
        </p:nvSpPr>
        <p:spPr>
          <a:xfrm>
            <a:off x="7019029" y="5468502"/>
            <a:ext cx="4798003" cy="80805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tuyệt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diệu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  <a:sym typeface="Wingdings" pitchFamily="2" charset="2"/>
              </a:rPr>
              <a:t>!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E14D45B-3175-4D0C-824A-188E2B6BCC25}"/>
              </a:ext>
            </a:extLst>
          </p:cNvPr>
          <p:cNvCxnSpPr>
            <a:stCxn id="43" idx="3"/>
            <a:endCxn id="53" idx="1"/>
          </p:cNvCxnSpPr>
          <p:nvPr/>
        </p:nvCxnSpPr>
        <p:spPr>
          <a:xfrm>
            <a:off x="6178553" y="3902626"/>
            <a:ext cx="877932" cy="7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E70DE79-85E6-48A6-A722-756623E4D8F7}"/>
              </a:ext>
            </a:extLst>
          </p:cNvPr>
          <p:cNvCxnSpPr>
            <a:stCxn id="44" idx="3"/>
            <a:endCxn id="54" idx="1"/>
          </p:cNvCxnSpPr>
          <p:nvPr/>
        </p:nvCxnSpPr>
        <p:spPr>
          <a:xfrm flipV="1">
            <a:off x="6178552" y="4892163"/>
            <a:ext cx="840476" cy="7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516B63B-7603-4BD2-BC8F-D9E194B6ED89}"/>
              </a:ext>
            </a:extLst>
          </p:cNvPr>
          <p:cNvCxnSpPr>
            <a:stCxn id="45" idx="3"/>
            <a:endCxn id="55" idx="1"/>
          </p:cNvCxnSpPr>
          <p:nvPr/>
        </p:nvCxnSpPr>
        <p:spPr>
          <a:xfrm flipV="1">
            <a:off x="6178552" y="5872530"/>
            <a:ext cx="840477" cy="6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80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51" grpId="0" animBg="1"/>
      <p:bldP spid="53" grpId="0" animBg="1"/>
      <p:bldP spid="54" grpId="0" animBg="1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3786763" y="3390445"/>
            <a:ext cx="4329711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36" y="3344688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21" y="2586037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78" y="2293143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67" y="2914650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98" y="3404847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6" y="3240541"/>
            <a:ext cx="371475" cy="32861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3167552" y="4253234"/>
            <a:ext cx="5361404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2371" y="2517436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46" y="1094463"/>
            <a:ext cx="4953097" cy="2049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7" y="4098667"/>
            <a:ext cx="371475" cy="3286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72" y="1195533"/>
            <a:ext cx="371475" cy="3286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91" y="1159099"/>
            <a:ext cx="371475" cy="3286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99" y="1952591"/>
            <a:ext cx="371475" cy="3286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36" y="1964530"/>
            <a:ext cx="371475" cy="3286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055" y="1928096"/>
            <a:ext cx="371475" cy="3286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35" y="2841902"/>
            <a:ext cx="371475" cy="3286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79" y="1388720"/>
            <a:ext cx="371475" cy="3286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36" y="1717333"/>
            <a:ext cx="371475" cy="3286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797" y="4299940"/>
            <a:ext cx="371475" cy="328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5742BA-6C7A-42CD-9566-9D12E65BE6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4" y="85695"/>
            <a:ext cx="1272993" cy="5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9215" y="4667251"/>
            <a:ext cx="12270422" cy="219075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58" y="1644235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57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17" y="184084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40" y="3678035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794" y="4121558"/>
            <a:ext cx="12055690" cy="9372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Trong bài “Có chuyện này”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Khổ thơ 1 nhắc đến sự vật “Lửa”. Vậy  “Lửa” nằm trong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795" y="5186644"/>
            <a:ext cx="5730262" cy="74529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A. Bao diêm</a:t>
            </a:r>
          </a:p>
        </p:txBody>
      </p:sp>
      <p:sp>
        <p:nvSpPr>
          <p:cNvPr id="10" name="3"/>
          <p:cNvSpPr/>
          <p:nvPr/>
        </p:nvSpPr>
        <p:spPr>
          <a:xfrm>
            <a:off x="795" y="6050659"/>
            <a:ext cx="5730262" cy="74529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C. Hạt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26222" y="5182077"/>
            <a:ext cx="5730262" cy="74529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B. Lọ mực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26222" y="6050659"/>
            <a:ext cx="5730262" cy="74529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Dây điện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84" y="898932"/>
            <a:ext cx="2167316" cy="10607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DD1ECA-FDA2-4BA9-B752-A73775A264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4" y="85695"/>
            <a:ext cx="1272993" cy="5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736E-6 1.48148E-6 L -0.12384 -0.31644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9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736E-6 1.48148E-6 L -0.12736 -0.24769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8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736E-6 1.48148E-6 L -0.01588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736E-6 1.48148E-6 L -0.17645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9" y="-2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5 -0.44676 L -0.17424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94" y="4646784"/>
            <a:ext cx="12211594" cy="2252262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58" y="1644235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44" y="147933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12" y="180348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39" y="344237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803" y="3971616"/>
            <a:ext cx="11997891" cy="11791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Trong bài “Có chuyện này”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Khổ thơ 2 nhắc đến phép biến diệu kì nào của “hạt”?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803" y="5258670"/>
            <a:ext cx="5702789" cy="7662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A. Biến hạt thành lửa cháy.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96045" y="6088402"/>
            <a:ext cx="5702789" cy="7662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C. Biến hạt làm quả chín.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276612" y="5236458"/>
            <a:ext cx="5702789" cy="7662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B. Biến hạt thành thơ hay.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276612" y="6088402"/>
            <a:ext cx="5702789" cy="7662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Biến hạt hóa thành cây.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95" y="948938"/>
            <a:ext cx="2167316" cy="1060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CC5B18-9EE4-495E-9975-99A3B4E79A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4" y="85695"/>
            <a:ext cx="1272993" cy="5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</a:t>
            </a:r>
          </a:p>
        </p:txBody>
      </p:sp>
      <p:sp>
        <p:nvSpPr>
          <p:cNvPr id="8" name="文本框 32">
            <a:extLst>
              <a:ext uri="{FF2B5EF4-FFF2-40B4-BE49-F238E27FC236}">
                <a16:creationId xmlns:a16="http://schemas.microsoft.com/office/drawing/2014/main" id="{9160F304-D3FE-44CE-A91E-4B34DBB104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01511" y="832081"/>
            <a:ext cx="9462107" cy="65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3657600" lvl="8" indent="0" defTabSz="609524">
              <a:buNone/>
              <a:defRPr/>
            </a:pPr>
            <a:r>
              <a:rPr lang="en-US" altLang="zh-C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D321C-5D2F-47F0-B172-6687DFF0EF17}"/>
              </a:ext>
            </a:extLst>
          </p:cNvPr>
          <p:cNvSpPr txBox="1"/>
          <p:nvPr/>
        </p:nvSpPr>
        <p:spPr>
          <a:xfrm>
            <a:off x="622742" y="1697311"/>
            <a:ext cx="11734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UTM Avo" panose="02040603050506020204" pitchFamily="18" charset="0"/>
                <a:cs typeface="Times New Roman" pitchFamily="18" charset="0"/>
              </a:rPr>
              <a:t>1.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Nói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2 – 3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hoạt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động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nhỏ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: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E2DE74C-3811-4351-8050-4F817FB1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40" y="2422015"/>
            <a:ext cx="3569162" cy="319585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1166E7B-1EE4-489F-A605-50B17C18A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31" y="2382491"/>
            <a:ext cx="4060679" cy="308715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文本框 32">
            <a:extLst>
              <a:ext uri="{FF2B5EF4-FFF2-40B4-BE49-F238E27FC236}">
                <a16:creationId xmlns:a16="http://schemas.microsoft.com/office/drawing/2014/main" id="{BE6DCFB1-1CD8-42E8-912B-9E0861CFB3CC}"/>
              </a:ext>
            </a:extLst>
          </p:cNvPr>
          <p:cNvSpPr txBox="1">
            <a:spLocks/>
          </p:cNvSpPr>
          <p:nvPr/>
        </p:nvSpPr>
        <p:spPr>
          <a:xfrm>
            <a:off x="-1508943" y="5768727"/>
            <a:ext cx="5581934" cy="5078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0" lvl="8" indent="0" defTabSz="609524">
              <a:buFont typeface="Arial" panose="020B0604020202020204" pitchFamily="34" charset="0"/>
              <a:buNone/>
              <a:defRPr/>
            </a:pPr>
            <a:r>
              <a:rPr lang="en-US" altLang="zh-CN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Viết</a:t>
            </a:r>
            <a:r>
              <a:rPr lang="en-US" altLang="zh-CN" sz="3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endParaRPr lang="en-US" altLang="zh-CN" sz="3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32">
            <a:extLst>
              <a:ext uri="{FF2B5EF4-FFF2-40B4-BE49-F238E27FC236}">
                <a16:creationId xmlns:a16="http://schemas.microsoft.com/office/drawing/2014/main" id="{7C20D816-ABF6-4D93-A5A0-A80574D2AF19}"/>
              </a:ext>
            </a:extLst>
          </p:cNvPr>
          <p:cNvSpPr txBox="1">
            <a:spLocks/>
          </p:cNvSpPr>
          <p:nvPr/>
        </p:nvSpPr>
        <p:spPr>
          <a:xfrm>
            <a:off x="4754054" y="5714564"/>
            <a:ext cx="5581934" cy="5078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0" lvl="8" indent="0" defTabSz="609524">
              <a:buFont typeface="Arial" panose="020B0604020202020204" pitchFamily="34" charset="0"/>
              <a:buNone/>
              <a:defRPr/>
            </a:pPr>
            <a:r>
              <a:rPr lang="en-US" altLang="zh-CN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Vẽ</a:t>
            </a:r>
            <a:r>
              <a:rPr lang="en-US" altLang="zh-CN" sz="3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tranh</a:t>
            </a:r>
            <a:endParaRPr lang="en-US" altLang="zh-CN" sz="3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5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94" y="4742035"/>
            <a:ext cx="12252386" cy="2140269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58" y="1644235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59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121" y="175999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41" y="3423296"/>
            <a:ext cx="594292" cy="59429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0" y="3991177"/>
            <a:ext cx="12037970" cy="13132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Tìm từ chỉ đặc điểm trong câu thơ: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“Những phép biến diệu kì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Nằm trong tay em đấy!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8003" y="5313525"/>
            <a:ext cx="5721839" cy="7281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phép biến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8002" y="6094030"/>
            <a:ext cx="5721839" cy="7281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Nằm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3149" y="5330643"/>
            <a:ext cx="5721839" cy="7281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diệu kì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3148" y="6094030"/>
            <a:ext cx="5721839" cy="72812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tay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209" y="867146"/>
            <a:ext cx="2167316" cy="1060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A00FC3-1CDE-4DDF-9BD8-58CD31C99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4" y="85695"/>
            <a:ext cx="1272993" cy="5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10834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1655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4101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5000" b="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4" y="4712371"/>
            <a:ext cx="12211594" cy="2283461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4" name="gi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58" y="1644235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57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17" y="184084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39" y="344237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97054" y="3998483"/>
            <a:ext cx="12115334" cy="122121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”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Khả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!”</a:t>
            </a:r>
          </a:p>
        </p:txBody>
      </p:sp>
      <p:sp>
        <p:nvSpPr>
          <p:cNvPr id="9" name="1"/>
          <p:cNvSpPr/>
          <p:nvPr/>
        </p:nvSpPr>
        <p:spPr>
          <a:xfrm>
            <a:off x="6154720" y="6160011"/>
            <a:ext cx="5702789" cy="77683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D. Tất cả đáp án A, B, C đều 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97055" y="6180896"/>
            <a:ext cx="5702789" cy="77683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phi thường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154721" y="5324191"/>
            <a:ext cx="5702789" cy="77683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B. tuyệt vời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97054" y="5324191"/>
            <a:ext cx="5702789" cy="77683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Times New Roman" pitchFamily="18" charset="0"/>
              </a:rPr>
              <a:t>. tuyệt diệu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84" y="898932"/>
            <a:ext cx="2167316" cy="10607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789D7-7B16-45BA-8452-281F0457BB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4" y="85695"/>
            <a:ext cx="1272993" cy="5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608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2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F4AB0BE-77D1-4D8B-AC1C-A36C8B10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74" y="2522957"/>
            <a:ext cx="3496739" cy="247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1D00459E-6880-4203-A5B7-59D17D7A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49" y="2522957"/>
            <a:ext cx="3496739" cy="254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E8CFC1-0A20-43E3-BA44-4B3B4AABB3E2}"/>
              </a:ext>
            </a:extLst>
          </p:cNvPr>
          <p:cNvSpPr txBox="1"/>
          <p:nvPr/>
        </p:nvSpPr>
        <p:spPr>
          <a:xfrm>
            <a:off x="909068" y="9628566"/>
            <a:ext cx="5442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bong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521654-2387-4D8E-9D04-41C3E1916B6E}"/>
              </a:ext>
            </a:extLst>
          </p:cNvPr>
          <p:cNvSpPr txBox="1"/>
          <p:nvPr/>
        </p:nvSpPr>
        <p:spPr>
          <a:xfrm>
            <a:off x="6646777" y="9628566"/>
            <a:ext cx="4770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bão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E7FAF7-7735-4E81-B2DB-60AC83C1776D}"/>
              </a:ext>
            </a:extLst>
          </p:cNvPr>
          <p:cNvSpPr txBox="1"/>
          <p:nvPr/>
        </p:nvSpPr>
        <p:spPr>
          <a:xfrm>
            <a:off x="1080285" y="1524840"/>
            <a:ext cx="100314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2.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thích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ý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tưởng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đây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sinh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?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Vì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sao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vi-VN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4A80E1-D8C3-41BF-9B96-3BB06A22F833}"/>
              </a:ext>
            </a:extLst>
          </p:cNvPr>
          <p:cNvSpPr txBox="1"/>
          <p:nvPr/>
        </p:nvSpPr>
        <p:spPr>
          <a:xfrm>
            <a:off x="613988" y="5238148"/>
            <a:ext cx="5442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hơi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bong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bóng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Nguyễn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Ngọc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F9A08C-9BFE-4F6A-B57A-A24F475F3196}"/>
              </a:ext>
            </a:extLst>
          </p:cNvPr>
          <p:cNvSpPr txBox="1"/>
          <p:nvPr/>
        </p:nvSpPr>
        <p:spPr>
          <a:xfrm>
            <a:off x="6670239" y="5238149"/>
            <a:ext cx="4770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Phi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thuyền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bão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Ngụy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Huy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Hoàng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文本框 32">
            <a:extLst>
              <a:ext uri="{FF2B5EF4-FFF2-40B4-BE49-F238E27FC236}">
                <a16:creationId xmlns:a16="http://schemas.microsoft.com/office/drawing/2014/main" id="{17B3F397-E482-4D79-B926-7353FE8B31DE}"/>
              </a:ext>
            </a:extLst>
          </p:cNvPr>
          <p:cNvSpPr txBox="1">
            <a:spLocks/>
          </p:cNvSpPr>
          <p:nvPr/>
        </p:nvSpPr>
        <p:spPr>
          <a:xfrm>
            <a:off x="1401511" y="832081"/>
            <a:ext cx="5997399" cy="65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457200" marR="0" lvl="0" indent="-342900" algn="l" rtl="0" eaLnBrk="1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  <a:cs typeface="Arial"/>
                <a:sym typeface="Arial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0" lvl="8" indent="0" defTabSz="609524">
              <a:buFont typeface="Arial"/>
              <a:buNone/>
              <a:defRPr/>
            </a:pPr>
            <a:r>
              <a:rPr lang="en-US" altLang="zh-CN" sz="36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14781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7A7440EA-BF87-4AA7-956A-883DB3FEE630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4602AA-999B-4EB9-BE44-224EB9E75F95}"/>
              </a:ext>
            </a:extLst>
          </p:cNvPr>
          <p:cNvSpPr/>
          <p:nvPr/>
        </p:nvSpPr>
        <p:spPr>
          <a:xfrm>
            <a:off x="9300691" y="258764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F691BD-CC99-44E4-9C01-9A72231298B1}"/>
              </a:ext>
            </a:extLst>
          </p:cNvPr>
          <p:cNvSpPr/>
          <p:nvPr/>
        </p:nvSpPr>
        <p:spPr>
          <a:xfrm>
            <a:off x="10965741" y="73248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669BD-109C-4905-8AB0-53497F816680}"/>
              </a:ext>
            </a:extLst>
          </p:cNvPr>
          <p:cNvSpPr/>
          <p:nvPr/>
        </p:nvSpPr>
        <p:spPr>
          <a:xfrm>
            <a:off x="3759777" y="2051295"/>
            <a:ext cx="4933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endParaRPr lang="en-US" sz="3600" b="1" dirty="0">
              <a:solidFill>
                <a:srgbClr val="FF7707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638F25-D9A5-4F28-B794-D658F7894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944">
            <a:off x="861238" y="2488083"/>
            <a:ext cx="1331845" cy="1388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D1E571-6B5E-4264-B5EA-9D990060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33" y="4072903"/>
            <a:ext cx="5071279" cy="2509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C0E93D-B841-4F63-92E1-95A6C3CED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437">
            <a:off x="2055071" y="4018496"/>
            <a:ext cx="1229209" cy="16219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BF5FB3-454F-4A8F-910C-09750553D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9666204" y="3281894"/>
            <a:ext cx="1614488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Quicksand" pitchFamily="2" charset="0"/>
              </a:rPr>
              <a:t>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8971832" y="415199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11: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chăm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giỏi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DA39-2DA3-47F2-A260-A595B19A1569}"/>
              </a:ext>
            </a:extLst>
          </p:cNvPr>
          <p:cNvSpPr/>
          <p:nvPr/>
        </p:nvSpPr>
        <p:spPr>
          <a:xfrm>
            <a:off x="3532147" y="981692"/>
            <a:ext cx="512770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diêm</a:t>
            </a:r>
            <a:br>
              <a:rPr lang="en-US" sz="2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mực</a:t>
            </a:r>
            <a:br>
              <a:rPr lang="en-US" sz="2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hạt</a:t>
            </a:r>
            <a:br>
              <a:rPr lang="en-US" sz="2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cây</a:t>
            </a:r>
            <a:br>
              <a:rPr lang="en-US" sz="2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dây</a:t>
            </a:r>
            <a:br>
              <a:rPr lang="en-US" sz="2200" dirty="0"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22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22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0389B-F5FF-462F-9476-889149D6D27A}"/>
              </a:ext>
            </a:extLst>
          </p:cNvPr>
          <p:cNvSpPr/>
          <p:nvPr/>
        </p:nvSpPr>
        <p:spPr>
          <a:xfrm>
            <a:off x="3532147" y="2714275"/>
            <a:ext cx="5127701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vi-VN" sz="220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2200"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20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20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20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20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20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20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20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200"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>
              <a:spcBef>
                <a:spcPts val="600"/>
              </a:spcBef>
            </a:pPr>
            <a:r>
              <a:rPr lang="vi-VN" sz="2200">
                <a:latin typeface="UTM Avo" panose="02040603050506020204" pitchFamily="18" charset="0"/>
                <a:cs typeface="Times New Roman" pitchFamily="18" charset="0"/>
              </a:rPr>
              <a:t>                  VŨ QUẦN PHƯƠNG</a:t>
            </a:r>
          </a:p>
          <a:p>
            <a:pPr>
              <a:spcBef>
                <a:spcPts val="600"/>
              </a:spcBef>
            </a:pPr>
            <a:endParaRPr lang="vi-VN" sz="220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220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22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3564924" y="396494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05" y="488248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07" y="3137237"/>
            <a:ext cx="4673487" cy="31393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7030442" y="917149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85" y="2402800"/>
            <a:ext cx="1229209" cy="14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17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Quicksand" pitchFamily="2" charset="0"/>
              </a:rPr>
              <a:t>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9460554" y="449238"/>
            <a:ext cx="241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Bài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 11: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Học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chăm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học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giỏi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DA39-2DA3-47F2-A260-A595B19A1569}"/>
              </a:ext>
            </a:extLst>
          </p:cNvPr>
          <p:cNvSpPr/>
          <p:nvPr/>
        </p:nvSpPr>
        <p:spPr>
          <a:xfrm>
            <a:off x="3532147" y="990237"/>
            <a:ext cx="512770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bao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diêm</a:t>
            </a:r>
            <a:b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lọ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mực</a:t>
            </a:r>
            <a:b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mầm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hạt</a:t>
            </a:r>
            <a:b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b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dây</a:t>
            </a:r>
            <a:b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chạy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endParaRPr lang="en-US" sz="22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2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0389B-F5FF-462F-9476-889149D6D27A}"/>
              </a:ext>
            </a:extLst>
          </p:cNvPr>
          <p:cNvSpPr/>
          <p:nvPr/>
        </p:nvSpPr>
        <p:spPr>
          <a:xfrm>
            <a:off x="3532147" y="2736072"/>
            <a:ext cx="5127701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2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2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vi-VN" sz="22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3564924" y="405039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5" y="618515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2" y="3851997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721264" y="1904735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8" y="2054076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7691718" y="279961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553160E6-82A3-41FB-872D-B9564AF19A63}"/>
              </a:ext>
            </a:extLst>
          </p:cNvPr>
          <p:cNvSpPr/>
          <p:nvPr/>
        </p:nvSpPr>
        <p:spPr>
          <a:xfrm>
            <a:off x="8424334" y="860971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407BC4-A984-4879-A22E-BD47901A3C51}"/>
              </a:ext>
            </a:extLst>
          </p:cNvPr>
          <p:cNvSpPr/>
          <p:nvPr/>
        </p:nvSpPr>
        <p:spPr>
          <a:xfrm>
            <a:off x="8338131" y="2215389"/>
            <a:ext cx="11224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lọ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mực</a:t>
            </a:r>
            <a:endParaRPr lang="en-US" sz="2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8165EA-6CEA-4184-B3F0-3676DA875F24}"/>
              </a:ext>
            </a:extLst>
          </p:cNvPr>
          <p:cNvSpPr/>
          <p:nvPr/>
        </p:nvSpPr>
        <p:spPr>
          <a:xfrm>
            <a:off x="8272991" y="1735939"/>
            <a:ext cx="12827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bao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diêm</a:t>
            </a:r>
            <a:endParaRPr lang="en-US" sz="2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32E8F6-43F1-4ABC-A31B-BBD08BC58A32}"/>
              </a:ext>
            </a:extLst>
          </p:cNvPr>
          <p:cNvSpPr/>
          <p:nvPr/>
        </p:nvSpPr>
        <p:spPr>
          <a:xfrm>
            <a:off x="8325663" y="2705693"/>
            <a:ext cx="13260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tàu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điện</a:t>
            </a:r>
            <a:endParaRPr lang="en-US" sz="2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8B684D-CFD1-4BA7-9F98-57601BF65DDF}"/>
              </a:ext>
            </a:extLst>
          </p:cNvPr>
          <p:cNvSpPr/>
          <p:nvPr/>
        </p:nvSpPr>
        <p:spPr>
          <a:xfrm>
            <a:off x="8352558" y="3177872"/>
            <a:ext cx="10631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diệu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kì</a:t>
            </a:r>
            <a:endParaRPr lang="en-US" sz="2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Quicksand" pitchFamily="2" charset="0"/>
              </a:rPr>
              <a:t>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8946328" y="427822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11: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chăm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giỏi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DA39-2DA3-47F2-A260-A595B19A1569}"/>
              </a:ext>
            </a:extLst>
          </p:cNvPr>
          <p:cNvSpPr/>
          <p:nvPr/>
        </p:nvSpPr>
        <p:spPr>
          <a:xfrm>
            <a:off x="3532147" y="973149"/>
            <a:ext cx="512770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 nằm trong bao diêm</a:t>
            </a:r>
            <a:b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 nằm trong lọ mực</a:t>
            </a:r>
            <a:b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 mầm nằm trong hạt</a:t>
            </a:r>
            <a:b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 hoa nằm trong cây</a:t>
            </a:r>
            <a:b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 điện nằm trong dây</a:t>
            </a:r>
            <a:b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 cả tàu điện chạy.</a:t>
            </a:r>
          </a:p>
          <a:p>
            <a:pPr lvl="0">
              <a:spcBef>
                <a:spcPts val="600"/>
              </a:spcBef>
              <a:defRPr/>
            </a:pPr>
            <a:endParaRPr lang="en-US" sz="220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20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0389B-F5FF-462F-9476-889149D6D27A}"/>
              </a:ext>
            </a:extLst>
          </p:cNvPr>
          <p:cNvSpPr/>
          <p:nvPr/>
        </p:nvSpPr>
        <p:spPr>
          <a:xfrm>
            <a:off x="3543820" y="2737737"/>
            <a:ext cx="5127701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2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       VŨ QUẦN PHƯƠNG</a:t>
            </a:r>
          </a:p>
          <a:p>
            <a:pPr lvl="0">
              <a:spcBef>
                <a:spcPts val="600"/>
              </a:spcBef>
              <a:defRPr/>
            </a:pPr>
            <a:endParaRPr lang="vi-VN" sz="22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vi-VN" sz="22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3564924" y="387951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5" y="618515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2" y="3851997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721264" y="1904735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8" y="2054076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7691718" y="279961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94B48F0-310E-4180-8DC0-7E529339C60D}"/>
              </a:ext>
            </a:extLst>
          </p:cNvPr>
          <p:cNvSpPr/>
          <p:nvPr/>
        </p:nvSpPr>
        <p:spPr>
          <a:xfrm>
            <a:off x="8171426" y="4522232"/>
            <a:ext cx="3588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Phép</a:t>
            </a:r>
            <a:r>
              <a:rPr lang="en-US" sz="30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biến</a:t>
            </a:r>
            <a:r>
              <a:rPr lang="en-US" sz="30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phép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thuật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tạo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ra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kì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lạ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90B667A-4676-4E66-B138-161A30F016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1" b="14017"/>
          <a:stretch/>
        </p:blipFill>
        <p:spPr>
          <a:xfrm>
            <a:off x="8514073" y="2152059"/>
            <a:ext cx="2351105" cy="2309298"/>
          </a:xfrm>
          <a:prstGeom prst="rect">
            <a:avLst/>
          </a:prstGeom>
        </p:spPr>
      </p:pic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8363536" y="1112522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CHÚ THÍCH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2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800" y="6396874"/>
            <a:ext cx="288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7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8983870" y="477462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11: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chăm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giỏi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7DA39-2DA3-47F2-A260-A595B19A1569}"/>
              </a:ext>
            </a:extLst>
          </p:cNvPr>
          <p:cNvSpPr/>
          <p:nvPr/>
        </p:nvSpPr>
        <p:spPr>
          <a:xfrm>
            <a:off x="3532153" y="896907"/>
            <a:ext cx="512770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Lửa nằm trong bao diêm</a:t>
            </a:r>
            <a:b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Chữ nằm trong lọ mực</a:t>
            </a:r>
            <a:b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 mầm nằm trong hạt</a:t>
            </a:r>
            <a:b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Cái hoa nằm trong cây</a:t>
            </a:r>
            <a:b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Dòng điện nằm trong dây</a:t>
            </a:r>
            <a:b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en-US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Kéo cả tàu điện chạy.</a:t>
            </a:r>
          </a:p>
          <a:p>
            <a:pPr lvl="0">
              <a:spcBef>
                <a:spcPts val="600"/>
              </a:spcBef>
              <a:defRPr/>
            </a:pPr>
            <a:endParaRPr lang="en-US" sz="220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endParaRPr lang="en-US" sz="220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0389B-F5FF-462F-9476-889149D6D27A}"/>
              </a:ext>
            </a:extLst>
          </p:cNvPr>
          <p:cNvSpPr/>
          <p:nvPr/>
        </p:nvSpPr>
        <p:spPr>
          <a:xfrm>
            <a:off x="3532153" y="2722254"/>
            <a:ext cx="51277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endParaRPr lang="vi-VN" sz="220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Nhưng còn có chuyện này:</a:t>
            </a:r>
            <a:b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diêm thành lửa cháy</a:t>
            </a:r>
            <a:b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mực thành thơ hay</a:t>
            </a:r>
            <a:b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hạt hoá thành cây</a:t>
            </a:r>
            <a:b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Xui cây làm quả chín</a:t>
            </a:r>
            <a:b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Biến dây thành ra điện</a:t>
            </a:r>
            <a:b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Bắt điện kéo tàu đi…</a:t>
            </a:r>
            <a:b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Những phép biến diệu kì</a:t>
            </a:r>
            <a:b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</a:br>
            <a: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Nằm trong tay em đấy!</a:t>
            </a:r>
          </a:p>
          <a:p>
            <a:pPr lvl="0">
              <a:spcBef>
                <a:spcPts val="600"/>
              </a:spcBef>
              <a:defRPr/>
            </a:pPr>
            <a:r>
              <a:rPr lang="vi-VN" sz="2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   VŨ QUẦN PHƯƠNG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5F867-8BDF-4F46-94FC-669453CFD1D7}"/>
              </a:ext>
            </a:extLst>
          </p:cNvPr>
          <p:cNvSpPr/>
          <p:nvPr/>
        </p:nvSpPr>
        <p:spPr>
          <a:xfrm>
            <a:off x="3564930" y="311709"/>
            <a:ext cx="350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17E1C-5E08-4F92-9A2C-F188B39B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70" y="473349"/>
            <a:ext cx="1331845" cy="1388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05512-BA3C-4A1B-94D5-7C4E209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34" y="4105352"/>
            <a:ext cx="3372892" cy="2265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066E-F664-40B5-8C7D-CAECCD60F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1293546" y="2198500"/>
            <a:ext cx="1614488" cy="1847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36FF-8FFF-4505-A926-34744BF17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34" y="1847820"/>
            <a:ext cx="1229209" cy="14556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AFFB3-D4F7-4425-B14A-2E560BACBD9C}"/>
              </a:ext>
            </a:extLst>
          </p:cNvPr>
          <p:cNvCxnSpPr/>
          <p:nvPr/>
        </p:nvCxnSpPr>
        <p:spPr>
          <a:xfrm>
            <a:off x="7368994" y="465598"/>
            <a:ext cx="0" cy="5996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0D5366E-EC90-4FC6-B9DB-1902F6D603A8}"/>
              </a:ext>
            </a:extLst>
          </p:cNvPr>
          <p:cNvSpPr/>
          <p:nvPr/>
        </p:nvSpPr>
        <p:spPr>
          <a:xfrm>
            <a:off x="8067896" y="1201366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267001E6-9CE1-46F8-A384-BDEC34BAADE2}"/>
              </a:ext>
            </a:extLst>
          </p:cNvPr>
          <p:cNvSpPr/>
          <p:nvPr/>
        </p:nvSpPr>
        <p:spPr>
          <a:xfrm>
            <a:off x="7512437" y="2336339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1">
            <a:extLst>
              <a:ext uri="{FF2B5EF4-FFF2-40B4-BE49-F238E27FC236}">
                <a16:creationId xmlns:a16="http://schemas.microsoft.com/office/drawing/2014/main" id="{08EFEAAC-0436-44A2-A408-1515D2E25746}"/>
              </a:ext>
            </a:extLst>
          </p:cNvPr>
          <p:cNvSpPr/>
          <p:nvPr/>
        </p:nvSpPr>
        <p:spPr>
          <a:xfrm>
            <a:off x="7508058" y="3122426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E5D6B1-67FD-4EAA-8F1C-CA1124C4798F}"/>
              </a:ext>
            </a:extLst>
          </p:cNvPr>
          <p:cNvCxnSpPr/>
          <p:nvPr/>
        </p:nvCxnSpPr>
        <p:spPr>
          <a:xfrm>
            <a:off x="3564930" y="901111"/>
            <a:ext cx="0" cy="222131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697439C-75D9-4E35-997A-25340B3B4DBD}"/>
              </a:ext>
            </a:extLst>
          </p:cNvPr>
          <p:cNvSpPr/>
          <p:nvPr/>
        </p:nvSpPr>
        <p:spPr>
          <a:xfrm>
            <a:off x="3038391" y="817203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UTM Avo" panose="02040603050506020204" pitchFamily="18" charset="0"/>
                <a:cs typeface="Times New Roman" pitchFamily="18" charset="0"/>
              </a:rPr>
              <a:t>1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13">
            <a:extLst>
              <a:ext uri="{FF2B5EF4-FFF2-40B4-BE49-F238E27FC236}">
                <a16:creationId xmlns:a16="http://schemas.microsoft.com/office/drawing/2014/main" id="{F7770876-B742-4275-8280-B6C848D09EC4}"/>
              </a:ext>
            </a:extLst>
          </p:cNvPr>
          <p:cNvSpPr/>
          <p:nvPr/>
        </p:nvSpPr>
        <p:spPr>
          <a:xfrm>
            <a:off x="8059389" y="1233608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CẢ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4EF18C-BB91-44B1-A8A4-E248F1265476}"/>
              </a:ext>
            </a:extLst>
          </p:cNvPr>
          <p:cNvCxnSpPr>
            <a:cxnSpLocks/>
          </p:cNvCxnSpPr>
          <p:nvPr/>
        </p:nvCxnSpPr>
        <p:spPr>
          <a:xfrm>
            <a:off x="3558306" y="3293135"/>
            <a:ext cx="0" cy="316906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9765729-67C1-4F40-9CC0-999B734F82A6}"/>
              </a:ext>
            </a:extLst>
          </p:cNvPr>
          <p:cNvSpPr/>
          <p:nvPr/>
        </p:nvSpPr>
        <p:spPr>
          <a:xfrm>
            <a:off x="3031767" y="3209227"/>
            <a:ext cx="453574" cy="4056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itchFamily="18" charset="0"/>
                <a:cs typeface="Times New Roman" pitchFamily="18" charset="0"/>
              </a:rPr>
              <a:t>2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5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7" grpId="0" animBg="1"/>
      <p:bldP spid="17" grpId="1" animBg="1"/>
      <p:bldP spid="18" grpId="0" animBg="1"/>
      <p:bldP spid="18" grpId="1" animBg="1"/>
      <p:bldP spid="26" grpId="0" animBg="1"/>
      <p:bldP spid="28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7A7440EA-BF87-4AA7-956A-883DB3FEE630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09D640-7561-4ABE-8912-24687B2C4A57}"/>
              </a:ext>
            </a:extLst>
          </p:cNvPr>
          <p:cNvSpPr/>
          <p:nvPr/>
        </p:nvSpPr>
        <p:spPr>
          <a:xfrm>
            <a:off x="3390540" y="2312205"/>
            <a:ext cx="5485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HIỂU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– LUYỆN </a:t>
            </a:r>
            <a:r>
              <a:rPr lang="en-US" sz="3600" b="1" noProof="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4602AA-999B-4EB9-BE44-224EB9E75F95}"/>
              </a:ext>
            </a:extLst>
          </p:cNvPr>
          <p:cNvSpPr/>
          <p:nvPr/>
        </p:nvSpPr>
        <p:spPr>
          <a:xfrm>
            <a:off x="9770124" y="147711"/>
            <a:ext cx="2357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F691BD-CC99-44E4-9C01-9A72231298B1}"/>
              </a:ext>
            </a:extLst>
          </p:cNvPr>
          <p:cNvSpPr/>
          <p:nvPr/>
        </p:nvSpPr>
        <p:spPr>
          <a:xfrm>
            <a:off x="10965741" y="73248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669BD-109C-4905-8AB0-53497F816680}"/>
              </a:ext>
            </a:extLst>
          </p:cNvPr>
          <p:cNvSpPr/>
          <p:nvPr/>
        </p:nvSpPr>
        <p:spPr>
          <a:xfrm>
            <a:off x="5362462" y="1552626"/>
            <a:ext cx="1467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638F25-D9A5-4F28-B794-D658F7894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944">
            <a:off x="861238" y="2488083"/>
            <a:ext cx="1331845" cy="1388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D1E571-6B5E-4264-B5EA-9D990060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33" y="4072903"/>
            <a:ext cx="5071279" cy="2509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C0E93D-B841-4F63-92E1-95A6C3CED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437">
            <a:off x="2055071" y="4018496"/>
            <a:ext cx="1229209" cy="16219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BF5FB3-454F-4A8F-910C-09750553D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9666204" y="3281894"/>
            <a:ext cx="1614488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1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1715</Words>
  <Application>Microsoft Office PowerPoint</Application>
  <PresentationFormat>Widescreen</PresentationFormat>
  <Paragraphs>196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Microsoft YaHei</vt:lpstr>
      <vt:lpstr>Arial</vt:lpstr>
      <vt:lpstr>Calibri</vt:lpstr>
      <vt:lpstr>Calibri Light</vt:lpstr>
      <vt:lpstr>Quicksand</vt:lpstr>
      <vt:lpstr>Times New Roman</vt:lpstr>
      <vt:lpstr>UTM Avo</vt:lpstr>
      <vt:lpstr>Wingdings</vt:lpstr>
      <vt:lpstr>1_Office Theme</vt:lpstr>
      <vt:lpstr>2_Office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49</cp:revision>
  <dcterms:created xsi:type="dcterms:W3CDTF">2021-11-01T08:16:43Z</dcterms:created>
  <dcterms:modified xsi:type="dcterms:W3CDTF">2022-01-21T09:39:41Z</dcterms:modified>
</cp:coreProperties>
</file>