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697" r:id="rId4"/>
  </p:sldMasterIdLst>
  <p:notesMasterIdLst>
    <p:notesMasterId r:id="rId44"/>
  </p:notesMasterIdLst>
  <p:sldIdLst>
    <p:sldId id="352" r:id="rId5"/>
    <p:sldId id="278" r:id="rId6"/>
    <p:sldId id="290" r:id="rId7"/>
    <p:sldId id="291" r:id="rId8"/>
    <p:sldId id="292" r:id="rId9"/>
    <p:sldId id="293" r:id="rId10"/>
    <p:sldId id="341" r:id="rId11"/>
    <p:sldId id="353" r:id="rId12"/>
    <p:sldId id="346" r:id="rId13"/>
    <p:sldId id="331" r:id="rId14"/>
    <p:sldId id="11693" r:id="rId15"/>
    <p:sldId id="11701" r:id="rId16"/>
    <p:sldId id="11694" r:id="rId17"/>
    <p:sldId id="11695" r:id="rId18"/>
    <p:sldId id="11696" r:id="rId19"/>
    <p:sldId id="11697" r:id="rId20"/>
    <p:sldId id="360" r:id="rId21"/>
    <p:sldId id="11705" r:id="rId22"/>
    <p:sldId id="11698" r:id="rId23"/>
    <p:sldId id="11699" r:id="rId24"/>
    <p:sldId id="11702" r:id="rId25"/>
    <p:sldId id="11700" r:id="rId26"/>
    <p:sldId id="11703" r:id="rId27"/>
    <p:sldId id="11704" r:id="rId28"/>
    <p:sldId id="11706" r:id="rId29"/>
    <p:sldId id="11707" r:id="rId30"/>
    <p:sldId id="11708" r:id="rId31"/>
    <p:sldId id="11709" r:id="rId32"/>
    <p:sldId id="11710" r:id="rId33"/>
    <p:sldId id="11711" r:id="rId34"/>
    <p:sldId id="11712" r:id="rId35"/>
    <p:sldId id="11713" r:id="rId36"/>
    <p:sldId id="11714" r:id="rId37"/>
    <p:sldId id="11715" r:id="rId38"/>
    <p:sldId id="11716" r:id="rId39"/>
    <p:sldId id="11720" r:id="rId40"/>
    <p:sldId id="11718" r:id="rId41"/>
    <p:sldId id="274" r:id="rId42"/>
    <p:sldId id="3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02459-FF2D-4470-833C-B48ECCE052B7}"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CDAAF-6217-4C48-AED0-D2D7035F344A}" type="slidenum">
              <a:rPr lang="en-US" smtClean="0"/>
              <a:t>‹#›</a:t>
            </a:fld>
            <a:endParaRPr lang="en-US"/>
          </a:p>
        </p:txBody>
      </p:sp>
    </p:spTree>
    <p:extLst>
      <p:ext uri="{BB962C8B-B14F-4D97-AF65-F5344CB8AC3E}">
        <p14:creationId xmlns:p14="http://schemas.microsoft.com/office/powerpoint/2010/main" val="107148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0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36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62014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a10bb52e55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a10bb52e55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16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61497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83468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863464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24704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896282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40734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spTree>
    <p:extLst>
      <p:ext uri="{BB962C8B-B14F-4D97-AF65-F5344CB8AC3E}">
        <p14:creationId xmlns:p14="http://schemas.microsoft.com/office/powerpoint/2010/main" val="262393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7">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585" lvl="0" indent="-431789" algn="ctr">
              <a:lnSpc>
                <a:spcPct val="100000"/>
              </a:lnSpc>
              <a:spcBef>
                <a:spcPts val="0"/>
              </a:spcBef>
              <a:spcAft>
                <a:spcPts val="0"/>
              </a:spcAft>
              <a:buSzPts val="1500"/>
              <a:buChar char="●"/>
              <a:defRPr sz="1867">
                <a:solidFill>
                  <a:srgbClr val="FFFFFF"/>
                </a:solidFill>
              </a:defRPr>
            </a:lvl1pPr>
            <a:lvl2pPr marL="1219170" lvl="1" indent="-431789">
              <a:spcBef>
                <a:spcPts val="2133"/>
              </a:spcBef>
              <a:spcAft>
                <a:spcPts val="0"/>
              </a:spcAft>
              <a:buSzPts val="1500"/>
              <a:buChar char="○"/>
              <a:defRPr/>
            </a:lvl2pPr>
            <a:lvl3pPr marL="1828754" lvl="2" indent="-431789">
              <a:spcBef>
                <a:spcPts val="2133"/>
              </a:spcBef>
              <a:spcAft>
                <a:spcPts val="0"/>
              </a:spcAft>
              <a:buSzPts val="1500"/>
              <a:buChar char="■"/>
              <a:defRPr/>
            </a:lvl3pPr>
            <a:lvl4pPr marL="2438339" lvl="3" indent="-431789">
              <a:spcBef>
                <a:spcPts val="2133"/>
              </a:spcBef>
              <a:spcAft>
                <a:spcPts val="0"/>
              </a:spcAft>
              <a:buSzPts val="1500"/>
              <a:buChar char="●"/>
              <a:defRPr/>
            </a:lvl4pPr>
            <a:lvl5pPr marL="3047924" lvl="4" indent="-431789">
              <a:spcBef>
                <a:spcPts val="2133"/>
              </a:spcBef>
              <a:spcAft>
                <a:spcPts val="0"/>
              </a:spcAft>
              <a:buSzPts val="1500"/>
              <a:buChar char="○"/>
              <a:defRPr/>
            </a:lvl5pPr>
            <a:lvl6pPr marL="3657509" lvl="5" indent="-431789">
              <a:spcBef>
                <a:spcPts val="2133"/>
              </a:spcBef>
              <a:spcAft>
                <a:spcPts val="0"/>
              </a:spcAft>
              <a:buSzPts val="15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1817682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056742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192918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809878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188333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052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444069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1553699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517841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528869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7">
                <a:solidFill>
                  <a:srgbClr val="FFFFFF"/>
                </a:solidFill>
              </a:defRPr>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3"/>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93917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97575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82047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817555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7">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9795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243993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57847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01268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93772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03658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074901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2023/9/3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1657254029"/>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A6E4DC">
            <a:alpha val="26339"/>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700" y="298777"/>
            <a:ext cx="12243400" cy="6147460"/>
            <a:chOff x="-19275" y="224082"/>
            <a:chExt cx="9182550" cy="4610595"/>
          </a:xfrm>
        </p:grpSpPr>
        <p:grpSp>
          <p:nvGrpSpPr>
            <p:cNvPr id="10" name="Google Shape;10;p2"/>
            <p:cNvGrpSpPr/>
            <p:nvPr/>
          </p:nvGrpSpPr>
          <p:grpSpPr>
            <a:xfrm>
              <a:off x="-19275" y="224082"/>
              <a:ext cx="9182550" cy="3184218"/>
              <a:chOff x="-19275" y="224082"/>
              <a:chExt cx="9182550" cy="3184218"/>
            </a:xfrm>
          </p:grpSpPr>
          <p:sp>
            <p:nvSpPr>
              <p:cNvPr id="11" name="Google Shape;11;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 name="Google Shape;13;p2"/>
            <p:cNvGrpSpPr/>
            <p:nvPr/>
          </p:nvGrpSpPr>
          <p:grpSpPr>
            <a:xfrm rot="10800000">
              <a:off x="-19275" y="3408784"/>
              <a:ext cx="9182550" cy="1425893"/>
              <a:chOff x="-19275" y="224082"/>
              <a:chExt cx="9182550" cy="3184218"/>
            </a:xfrm>
          </p:grpSpPr>
          <p:sp>
            <p:nvSpPr>
              <p:cNvPr id="14" name="Google Shape;14;p2"/>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 name="Google Shape;16;p2"/>
          <p:cNvSpPr txBox="1">
            <a:spLocks noGrp="1"/>
          </p:cNvSpPr>
          <p:nvPr>
            <p:ph type="ctrTitle"/>
          </p:nvPr>
        </p:nvSpPr>
        <p:spPr>
          <a:xfrm>
            <a:off x="960000" y="1490000"/>
            <a:ext cx="5136000" cy="2903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0C1D3F"/>
              </a:buClr>
              <a:buSzPts val="5200"/>
              <a:buNone/>
              <a:defRPr sz="7466">
                <a:solidFill>
                  <a:srgbClr val="0C1D3F"/>
                </a:solidFill>
                <a:latin typeface="Bubblegum Sans"/>
                <a:ea typeface="Bubblegum Sans"/>
                <a:cs typeface="Bubblegum Sans"/>
                <a:sym typeface="Bubblegum Sans"/>
              </a:defRPr>
            </a:lvl1pPr>
            <a:lvl2pPr lvl="1" algn="ctr">
              <a:spcBef>
                <a:spcPts val="0"/>
              </a:spcBef>
              <a:spcAft>
                <a:spcPts val="0"/>
              </a:spcAft>
              <a:buClr>
                <a:srgbClr val="0C1D3F"/>
              </a:buClr>
              <a:buSzPts val="5200"/>
              <a:buNone/>
              <a:defRPr sz="6933">
                <a:solidFill>
                  <a:srgbClr val="0C1D3F"/>
                </a:solidFill>
              </a:defRPr>
            </a:lvl2pPr>
            <a:lvl3pPr lvl="2" algn="ctr">
              <a:spcBef>
                <a:spcPts val="0"/>
              </a:spcBef>
              <a:spcAft>
                <a:spcPts val="0"/>
              </a:spcAft>
              <a:buClr>
                <a:srgbClr val="0C1D3F"/>
              </a:buClr>
              <a:buSzPts val="5200"/>
              <a:buNone/>
              <a:defRPr sz="6933">
                <a:solidFill>
                  <a:srgbClr val="0C1D3F"/>
                </a:solidFill>
              </a:defRPr>
            </a:lvl3pPr>
            <a:lvl4pPr lvl="3" algn="ctr">
              <a:spcBef>
                <a:spcPts val="0"/>
              </a:spcBef>
              <a:spcAft>
                <a:spcPts val="0"/>
              </a:spcAft>
              <a:buClr>
                <a:srgbClr val="0C1D3F"/>
              </a:buClr>
              <a:buSzPts val="5200"/>
              <a:buNone/>
              <a:defRPr sz="6933">
                <a:solidFill>
                  <a:srgbClr val="0C1D3F"/>
                </a:solidFill>
              </a:defRPr>
            </a:lvl4pPr>
            <a:lvl5pPr lvl="4" algn="ctr">
              <a:spcBef>
                <a:spcPts val="0"/>
              </a:spcBef>
              <a:spcAft>
                <a:spcPts val="0"/>
              </a:spcAft>
              <a:buClr>
                <a:srgbClr val="0C1D3F"/>
              </a:buClr>
              <a:buSzPts val="5200"/>
              <a:buNone/>
              <a:defRPr sz="6933">
                <a:solidFill>
                  <a:srgbClr val="0C1D3F"/>
                </a:solidFill>
              </a:defRPr>
            </a:lvl5pPr>
            <a:lvl6pPr lvl="5" algn="ctr">
              <a:spcBef>
                <a:spcPts val="0"/>
              </a:spcBef>
              <a:spcAft>
                <a:spcPts val="0"/>
              </a:spcAft>
              <a:buClr>
                <a:srgbClr val="0C1D3F"/>
              </a:buClr>
              <a:buSzPts val="5200"/>
              <a:buNone/>
              <a:defRPr sz="6933">
                <a:solidFill>
                  <a:srgbClr val="0C1D3F"/>
                </a:solidFill>
              </a:defRPr>
            </a:lvl6pPr>
            <a:lvl7pPr lvl="6" algn="ctr">
              <a:spcBef>
                <a:spcPts val="0"/>
              </a:spcBef>
              <a:spcAft>
                <a:spcPts val="0"/>
              </a:spcAft>
              <a:buClr>
                <a:srgbClr val="0C1D3F"/>
              </a:buClr>
              <a:buSzPts val="5200"/>
              <a:buNone/>
              <a:defRPr sz="6933">
                <a:solidFill>
                  <a:srgbClr val="0C1D3F"/>
                </a:solidFill>
              </a:defRPr>
            </a:lvl7pPr>
            <a:lvl8pPr lvl="7" algn="ctr">
              <a:spcBef>
                <a:spcPts val="0"/>
              </a:spcBef>
              <a:spcAft>
                <a:spcPts val="0"/>
              </a:spcAft>
              <a:buClr>
                <a:srgbClr val="0C1D3F"/>
              </a:buClr>
              <a:buSzPts val="5200"/>
              <a:buNone/>
              <a:defRPr sz="6933">
                <a:solidFill>
                  <a:srgbClr val="0C1D3F"/>
                </a:solidFill>
              </a:defRPr>
            </a:lvl8pPr>
            <a:lvl9pPr lvl="8" algn="ctr">
              <a:spcBef>
                <a:spcPts val="0"/>
              </a:spcBef>
              <a:spcAft>
                <a:spcPts val="0"/>
              </a:spcAft>
              <a:buClr>
                <a:srgbClr val="0C1D3F"/>
              </a:buClr>
              <a:buSzPts val="5200"/>
              <a:buNone/>
              <a:defRPr sz="6933">
                <a:solidFill>
                  <a:srgbClr val="0C1D3F"/>
                </a:solidFill>
              </a:defRPr>
            </a:lvl9pPr>
          </a:lstStyle>
          <a:p>
            <a:endParaRPr/>
          </a:p>
        </p:txBody>
      </p:sp>
      <p:sp>
        <p:nvSpPr>
          <p:cNvPr id="17" name="Google Shape;17;p2"/>
          <p:cNvSpPr txBox="1">
            <a:spLocks noGrp="1"/>
          </p:cNvSpPr>
          <p:nvPr>
            <p:ph type="subTitle" idx="1"/>
          </p:nvPr>
        </p:nvSpPr>
        <p:spPr>
          <a:xfrm>
            <a:off x="960000" y="4886567"/>
            <a:ext cx="5136000" cy="57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0C1D3F"/>
              </a:buClr>
              <a:buSzPts val="1600"/>
              <a:buFont typeface="Abel"/>
              <a:buNone/>
              <a:defRPr>
                <a:latin typeface="Abel"/>
                <a:ea typeface="Abel"/>
                <a:cs typeface="Abel"/>
                <a:sym typeface="Abel"/>
              </a:defRPr>
            </a:lvl1pPr>
            <a:lvl2pPr lvl="1"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2pPr>
            <a:lvl3pPr lvl="2"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3pPr>
            <a:lvl4pPr lvl="3"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4pPr>
            <a:lvl5pPr lvl="4"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5pPr>
            <a:lvl6pPr lvl="5"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6pPr>
            <a:lvl7pPr lvl="6"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7pPr>
            <a:lvl8pPr lvl="7"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8pPr>
            <a:lvl9pPr lvl="8" algn="ctr">
              <a:lnSpc>
                <a:spcPct val="100000"/>
              </a:lnSpc>
              <a:spcBef>
                <a:spcPts val="0"/>
              </a:spcBef>
              <a:spcAft>
                <a:spcPts val="0"/>
              </a:spcAft>
              <a:buClr>
                <a:srgbClr val="0C1D3F"/>
              </a:buClr>
              <a:buSzPts val="1800"/>
              <a:buFont typeface="Abel"/>
              <a:buNone/>
              <a:defRPr sz="2400">
                <a:solidFill>
                  <a:srgbClr val="0C1D3F"/>
                </a:solidFill>
                <a:latin typeface="Abel"/>
                <a:ea typeface="Abel"/>
                <a:cs typeface="Abel"/>
                <a:sym typeface="Abel"/>
              </a:defRPr>
            </a:lvl9pPr>
          </a:lstStyle>
          <a:p>
            <a:endParaRPr/>
          </a:p>
        </p:txBody>
      </p:sp>
    </p:spTree>
    <p:extLst>
      <p:ext uri="{BB962C8B-B14F-4D97-AF65-F5344CB8AC3E}">
        <p14:creationId xmlns:p14="http://schemas.microsoft.com/office/powerpoint/2010/main" val="678544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63429" y="-9367"/>
            <a:ext cx="12065535" cy="6877149"/>
            <a:chOff x="-828451" y="-7025"/>
            <a:chExt cx="9734457" cy="5157862"/>
          </a:xfrm>
        </p:grpSpPr>
        <p:grpSp>
          <p:nvGrpSpPr>
            <p:cNvPr id="20" name="Google Shape;20;p3"/>
            <p:cNvGrpSpPr/>
            <p:nvPr/>
          </p:nvGrpSpPr>
          <p:grpSpPr>
            <a:xfrm rot="5400000">
              <a:off x="3893459" y="138290"/>
              <a:ext cx="5157862" cy="4867232"/>
              <a:chOff x="-19289" y="224110"/>
              <a:chExt cx="9182592" cy="2588815"/>
            </a:xfrm>
          </p:grpSpPr>
          <p:sp>
            <p:nvSpPr>
              <p:cNvPr id="21" name="Google Shape;21;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3"/>
            <p:cNvGrpSpPr/>
            <p:nvPr/>
          </p:nvGrpSpPr>
          <p:grpSpPr>
            <a:xfrm rot="-5400000">
              <a:off x="-973766" y="138290"/>
              <a:ext cx="5157862" cy="4867232"/>
              <a:chOff x="-19289" y="224110"/>
              <a:chExt cx="9182592" cy="2588815"/>
            </a:xfrm>
          </p:grpSpPr>
          <p:sp>
            <p:nvSpPr>
              <p:cNvPr id="24" name="Google Shape;24;p3"/>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 name="Google Shape;26;p3"/>
          <p:cNvSpPr txBox="1">
            <a:spLocks noGrp="1"/>
          </p:cNvSpPr>
          <p:nvPr>
            <p:ph type="title"/>
          </p:nvPr>
        </p:nvSpPr>
        <p:spPr>
          <a:xfrm>
            <a:off x="1950067" y="3863200"/>
            <a:ext cx="3030000" cy="8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title" idx="2" hasCustomPrompt="1"/>
          </p:nvPr>
        </p:nvSpPr>
        <p:spPr>
          <a:xfrm>
            <a:off x="1950067" y="1857400"/>
            <a:ext cx="3030000" cy="17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 name="Google Shape;28;p3"/>
          <p:cNvSpPr txBox="1">
            <a:spLocks noGrp="1"/>
          </p:cNvSpPr>
          <p:nvPr>
            <p:ph type="subTitle" idx="1"/>
          </p:nvPr>
        </p:nvSpPr>
        <p:spPr>
          <a:xfrm>
            <a:off x="1299667" y="4838800"/>
            <a:ext cx="4330800" cy="50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2036663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27"/>
        <p:cNvGrpSpPr/>
        <p:nvPr/>
      </p:nvGrpSpPr>
      <p:grpSpPr>
        <a:xfrm>
          <a:off x="0" y="0"/>
          <a:ext cx="0" cy="0"/>
          <a:chOff x="0" y="0"/>
          <a:chExt cx="0" cy="0"/>
        </a:xfrm>
      </p:grpSpPr>
      <p:grpSp>
        <p:nvGrpSpPr>
          <p:cNvPr id="128" name="Google Shape;128;p19"/>
          <p:cNvGrpSpPr/>
          <p:nvPr/>
        </p:nvGrpSpPr>
        <p:grpSpPr>
          <a:xfrm rot="5400000">
            <a:off x="621152" y="-630580"/>
            <a:ext cx="6877149" cy="8119560"/>
            <a:chOff x="-19289" y="224110"/>
            <a:chExt cx="9182592" cy="2588815"/>
          </a:xfrm>
        </p:grpSpPr>
        <p:sp>
          <p:nvSpPr>
            <p:cNvPr id="129" name="Google Shape;129;p19"/>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9"/>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19"/>
          <p:cNvSpPr txBox="1">
            <a:spLocks noGrp="1"/>
          </p:cNvSpPr>
          <p:nvPr>
            <p:ph type="title"/>
          </p:nvPr>
        </p:nvSpPr>
        <p:spPr>
          <a:xfrm>
            <a:off x="1487000" y="3443484"/>
            <a:ext cx="3120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32" name="Google Shape;132;p19"/>
          <p:cNvSpPr txBox="1">
            <a:spLocks noGrp="1"/>
          </p:cNvSpPr>
          <p:nvPr>
            <p:ph type="title" idx="2" hasCustomPrompt="1"/>
          </p:nvPr>
        </p:nvSpPr>
        <p:spPr>
          <a:xfrm>
            <a:off x="1487000" y="1364084"/>
            <a:ext cx="3120800" cy="2618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6000"/>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133" name="Google Shape;133;p19"/>
          <p:cNvSpPr txBox="1">
            <a:spLocks noGrp="1"/>
          </p:cNvSpPr>
          <p:nvPr>
            <p:ph type="subTitle" idx="1"/>
          </p:nvPr>
        </p:nvSpPr>
        <p:spPr>
          <a:xfrm>
            <a:off x="1487000" y="4507117"/>
            <a:ext cx="3120800" cy="986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583266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87"/>
        <p:cNvGrpSpPr/>
        <p:nvPr/>
      </p:nvGrpSpPr>
      <p:grpSpPr>
        <a:xfrm>
          <a:off x="0" y="0"/>
          <a:ext cx="0" cy="0"/>
          <a:chOff x="0" y="0"/>
          <a:chExt cx="0" cy="0"/>
        </a:xfrm>
      </p:grpSpPr>
    </p:spTree>
    <p:extLst>
      <p:ext uri="{BB962C8B-B14F-4D97-AF65-F5344CB8AC3E}">
        <p14:creationId xmlns:p14="http://schemas.microsoft.com/office/powerpoint/2010/main" val="1452909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8"/>
        <p:cNvGrpSpPr/>
        <p:nvPr/>
      </p:nvGrpSpPr>
      <p:grpSpPr>
        <a:xfrm>
          <a:off x="0" y="0"/>
          <a:ext cx="0" cy="0"/>
          <a:chOff x="0" y="0"/>
          <a:chExt cx="0" cy="0"/>
        </a:xfrm>
      </p:grpSpPr>
      <p:grpSp>
        <p:nvGrpSpPr>
          <p:cNvPr id="189" name="Google Shape;189;p27"/>
          <p:cNvGrpSpPr/>
          <p:nvPr/>
        </p:nvGrpSpPr>
        <p:grpSpPr>
          <a:xfrm>
            <a:off x="-25700" y="298777"/>
            <a:ext cx="12243400" cy="6147460"/>
            <a:chOff x="-19275" y="224082"/>
            <a:chExt cx="9182550" cy="4610595"/>
          </a:xfrm>
        </p:grpSpPr>
        <p:grpSp>
          <p:nvGrpSpPr>
            <p:cNvPr id="190" name="Google Shape;190;p27"/>
            <p:cNvGrpSpPr/>
            <p:nvPr/>
          </p:nvGrpSpPr>
          <p:grpSpPr>
            <a:xfrm>
              <a:off x="-19275" y="224082"/>
              <a:ext cx="9182550" cy="3184218"/>
              <a:chOff x="-19275" y="224082"/>
              <a:chExt cx="9182550" cy="3184218"/>
            </a:xfrm>
          </p:grpSpPr>
          <p:sp>
            <p:nvSpPr>
              <p:cNvPr id="191" name="Google Shape;191;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 name="Google Shape;193;p27"/>
            <p:cNvGrpSpPr/>
            <p:nvPr/>
          </p:nvGrpSpPr>
          <p:grpSpPr>
            <a:xfrm rot="10800000">
              <a:off x="-19275" y="3408784"/>
              <a:ext cx="9182550" cy="1425893"/>
              <a:chOff x="-19275" y="224082"/>
              <a:chExt cx="9182550" cy="3184218"/>
            </a:xfrm>
          </p:grpSpPr>
          <p:sp>
            <p:nvSpPr>
              <p:cNvPr id="194" name="Google Shape;194;p27"/>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7"/>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722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766035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96"/>
        <p:cNvGrpSpPr/>
        <p:nvPr/>
      </p:nvGrpSpPr>
      <p:grpSpPr>
        <a:xfrm>
          <a:off x="0" y="0"/>
          <a:ext cx="0" cy="0"/>
          <a:chOff x="0" y="0"/>
          <a:chExt cx="0" cy="0"/>
        </a:xfrm>
      </p:grpSpPr>
      <p:grpSp>
        <p:nvGrpSpPr>
          <p:cNvPr id="197" name="Google Shape;197;p28"/>
          <p:cNvGrpSpPr/>
          <p:nvPr/>
        </p:nvGrpSpPr>
        <p:grpSpPr>
          <a:xfrm rot="-5400000">
            <a:off x="4693652" y="-630580"/>
            <a:ext cx="6877149" cy="8119560"/>
            <a:chOff x="-19289" y="224110"/>
            <a:chExt cx="9182592" cy="2588815"/>
          </a:xfrm>
        </p:grpSpPr>
        <p:sp>
          <p:nvSpPr>
            <p:cNvPr id="198" name="Google Shape;198;p28"/>
            <p:cNvSpPr/>
            <p:nvPr/>
          </p:nvSpPr>
          <p:spPr>
            <a:xfrm rot="10800000" flipH="1">
              <a:off x="-19289" y="505937"/>
              <a:ext cx="9182592" cy="230698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8"/>
            <p:cNvSpPr/>
            <p:nvPr/>
          </p:nvSpPr>
          <p:spPr>
            <a:xfrm rot="10800000">
              <a:off x="-19257" y="224110"/>
              <a:ext cx="9182538" cy="2588814"/>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76394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0"/>
        <p:cNvGrpSpPr/>
        <p:nvPr/>
      </p:nvGrpSpPr>
      <p:grpSpPr>
        <a:xfrm>
          <a:off x="0" y="0"/>
          <a:ext cx="0" cy="0"/>
          <a:chOff x="0" y="0"/>
          <a:chExt cx="0" cy="0"/>
        </a:xfrm>
      </p:grpSpPr>
      <p:grpSp>
        <p:nvGrpSpPr>
          <p:cNvPr id="201" name="Google Shape;201;p29"/>
          <p:cNvGrpSpPr/>
          <p:nvPr/>
        </p:nvGrpSpPr>
        <p:grpSpPr>
          <a:xfrm flipH="1">
            <a:off x="-25700" y="1737779"/>
            <a:ext cx="12243400" cy="5120223"/>
            <a:chOff x="-19275" y="224082"/>
            <a:chExt cx="9182550" cy="3184218"/>
          </a:xfrm>
        </p:grpSpPr>
        <p:sp>
          <p:nvSpPr>
            <p:cNvPr id="202" name="Google Shape;202;p29"/>
            <p:cNvSpPr/>
            <p:nvPr/>
          </p:nvSpPr>
          <p:spPr>
            <a:xfrm rot="10800000" flipH="1">
              <a:off x="-19275" y="505962"/>
              <a:ext cx="9182538" cy="290233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9"/>
            <p:cNvSpPr/>
            <p:nvPr/>
          </p:nvSpPr>
          <p:spPr>
            <a:xfrm rot="10800000">
              <a:off x="-19263" y="224082"/>
              <a:ext cx="9182538" cy="3184218"/>
            </a:xfrm>
            <a:prstGeom prst="flowChartDocument">
              <a:avLst/>
            </a:prstGeom>
            <a:solidFill>
              <a:srgbClr val="B2F2E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35988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cstate="email">
            <a:extLst>
              <a:ext uri="{28A0092B-C50C-407E-A947-70E740481C1C}">
                <a14:useLocalDpi xmlns:a14="http://schemas.microsoft.com/office/drawing/2010/main"/>
              </a:ext>
            </a:extLst>
          </a:blip>
          <a:srcRect b="-1587"/>
          <a:stretch>
            <a:fillRect/>
          </a:stretch>
        </p:blipFill>
        <p:spPr bwMode="auto">
          <a:xfrm>
            <a:off x="0" y="1"/>
            <a:ext cx="12192000" cy="69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
          <p:cNvGrpSpPr>
            <a:grpSpLocks/>
          </p:cNvGrpSpPr>
          <p:nvPr userDrawn="1"/>
        </p:nvGrpSpPr>
        <p:grpSpPr bwMode="auto">
          <a:xfrm>
            <a:off x="-38099" y="6068485"/>
            <a:ext cx="12230100" cy="800100"/>
            <a:chOff x="-29358" y="4478542"/>
            <a:chExt cx="10296128" cy="672144"/>
          </a:xfrm>
        </p:grpSpPr>
        <p:pic>
          <p:nvPicPr>
            <p:cNvPr id="4" name="图片 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9358" y="4478542"/>
              <a:ext cx="5148064" cy="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118706" y="4587974"/>
              <a:ext cx="5148064" cy="5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6"/>
          <p:cNvGrpSpPr>
            <a:grpSpLocks/>
          </p:cNvGrpSpPr>
          <p:nvPr userDrawn="1"/>
        </p:nvGrpSpPr>
        <p:grpSpPr bwMode="auto">
          <a:xfrm>
            <a:off x="-38099" y="-14817"/>
            <a:ext cx="12230100" cy="6997701"/>
            <a:chOff x="0" y="0"/>
            <a:chExt cx="12192001" cy="6975044"/>
          </a:xfrm>
        </p:grpSpPr>
        <p:pic>
          <p:nvPicPr>
            <p:cNvPr id="7"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194647" cy="24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8"/>
            <p:cNvPicPr>
              <a:picLocks noChangeAspect="1"/>
            </p:cNvPicPr>
            <p:nvPr/>
          </p:nvPicPr>
          <p:blipFill>
            <a:blip r:embed="rId6" cstate="email">
              <a:extLst>
                <a:ext uri="{28A0092B-C50C-407E-A947-70E740481C1C}">
                  <a14:useLocalDpi xmlns:a14="http://schemas.microsoft.com/office/drawing/2010/main"/>
                </a:ext>
              </a:extLst>
            </a:blip>
            <a:srcRect l="-9" b="-6719"/>
            <a:stretch>
              <a:fillRect/>
            </a:stretch>
          </p:blipFill>
          <p:spPr bwMode="auto">
            <a:xfrm>
              <a:off x="37981" y="4565672"/>
              <a:ext cx="3194648" cy="24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p:cNvPicPr>
              <a:picLocks noChangeAspect="1"/>
            </p:cNvPicPr>
            <p:nvPr/>
          </p:nvPicPr>
          <p:blipFill>
            <a:blip r:embed="rId7" cstate="email">
              <a:extLst>
                <a:ext uri="{28A0092B-C50C-407E-A947-70E740481C1C}">
                  <a14:useLocalDpi xmlns:a14="http://schemas.microsoft.com/office/drawing/2010/main"/>
                </a:ext>
              </a:extLst>
            </a:blip>
            <a:srcRect r="-9"/>
            <a:stretch>
              <a:fillRect/>
            </a:stretch>
          </p:blipFill>
          <p:spPr bwMode="auto">
            <a:xfrm>
              <a:off x="8554721" y="0"/>
              <a:ext cx="36372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0"/>
            <p:cNvPicPr>
              <a:picLocks noChangeAspect="1"/>
            </p:cNvPicPr>
            <p:nvPr/>
          </p:nvPicPr>
          <p:blipFill>
            <a:blip r:embed="rId8" cstate="email">
              <a:extLst>
                <a:ext uri="{28A0092B-C50C-407E-A947-70E740481C1C}">
                  <a14:useLocalDpi xmlns:a14="http://schemas.microsoft.com/office/drawing/2010/main"/>
                </a:ext>
              </a:extLst>
            </a:blip>
            <a:srcRect r="-571"/>
            <a:stretch>
              <a:fillRect/>
            </a:stretch>
          </p:blipFill>
          <p:spPr bwMode="auto">
            <a:xfrm>
              <a:off x="8795283" y="4296229"/>
              <a:ext cx="3396718" cy="25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0545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03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29303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784511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412096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9961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9/3/2023</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18573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FA86E525-6756-68D4-22AE-CACB33B1C4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3575" y="375776"/>
            <a:ext cx="1520005" cy="1520005"/>
          </a:xfrm>
          <a:prstGeom prst="rect">
            <a:avLst/>
          </a:prstGeom>
        </p:spPr>
      </p:pic>
    </p:spTree>
    <p:extLst>
      <p:ext uri="{BB962C8B-B14F-4D97-AF65-F5344CB8AC3E}">
        <p14:creationId xmlns:p14="http://schemas.microsoft.com/office/powerpoint/2010/main" val="71420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509540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2023/9/3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737E0C78-8105-ACE2-1DC2-646134663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2" y="276224"/>
            <a:ext cx="1314451" cy="1314451"/>
          </a:xfrm>
          <a:prstGeom prst="rect">
            <a:avLst/>
          </a:prstGeom>
        </p:spPr>
      </p:pic>
    </p:spTree>
    <p:extLst>
      <p:ext uri="{BB962C8B-B14F-4D97-AF65-F5344CB8AC3E}">
        <p14:creationId xmlns:p14="http://schemas.microsoft.com/office/powerpoint/2010/main" val="926580791"/>
      </p:ext>
    </p:extLst>
  </p:cSld>
  <p:clrMap bg1="lt1" tx1="dk1" bg2="lt2" tx2="dk2" accent1="accent1" accent2="accent2" accent3="accent3" accent4="accent4" accent5="accent5" accent6="accent6" hlink="hlink" folHlink="folHlink"/>
  <p:sldLayoutIdLst>
    <p:sldLayoutId id="2147483696"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A6E4DC">
            <a:alpha val="26339"/>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65573645"/>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7.jpeg"/><Relationship Id="rId5" Type="http://schemas.microsoft.com/office/2007/relationships/hdphoto" Target="../media/hdphoto2.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8.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ags" Target="../tags/tag2.xml"/><Relationship Id="rId5" Type="http://schemas.openxmlformats.org/officeDocument/2006/relationships/image" Target="../media/image24.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slide" Target="slide5.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1.xml"/><Relationship Id="rId5" Type="http://schemas.openxmlformats.org/officeDocument/2006/relationships/image" Target="../media/image24.e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788294" y="767371"/>
            <a:ext cx="8706180"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5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04D163D9-D589-98FD-71A0-10238758D66C}"/>
              </a:ext>
            </a:extLst>
          </p:cNvPr>
          <p:cNvSpPr txBox="1"/>
          <p:nvPr/>
        </p:nvSpPr>
        <p:spPr>
          <a:xfrm>
            <a:off x="10667825" y="26945"/>
            <a:ext cx="7441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A1E9F7"/>
                </a:solidFill>
                <a:effectLst/>
                <a:uLnTx/>
                <a:uFillTx/>
                <a:latin typeface="UVN Da Lat" panose="03060902030302020204" pitchFamily="66" charset="0"/>
                <a:ea typeface="+mn-ea"/>
                <a:cs typeface="+mn-cs"/>
              </a:rPr>
              <a:t>KTUTS</a:t>
            </a:r>
          </a:p>
        </p:txBody>
      </p:sp>
      <p:pic>
        <p:nvPicPr>
          <p:cNvPr id="7" name="Picture 6">
            <a:extLst>
              <a:ext uri="{FF2B5EF4-FFF2-40B4-BE49-F238E27FC236}">
                <a16:creationId xmlns:a16="http://schemas.microsoft.com/office/drawing/2014/main" id="{96FD0A0C-C13E-40DA-272A-1DF0CD143A4A}"/>
              </a:ext>
            </a:extLst>
          </p:cNvPr>
          <p:cNvPicPr>
            <a:picLocks noChangeAspect="1"/>
          </p:cNvPicPr>
          <p:nvPr/>
        </p:nvPicPr>
        <p:blipFill>
          <a:blip r:embed="rId4"/>
          <a:stretch>
            <a:fillRect/>
          </a:stretch>
        </p:blipFill>
        <p:spPr>
          <a:xfrm>
            <a:off x="4349207" y="883166"/>
            <a:ext cx="3878267" cy="1650484"/>
          </a:xfrm>
          <a:prstGeom prst="rect">
            <a:avLst/>
          </a:prstGeom>
        </p:spPr>
      </p:pic>
      <p:grpSp>
        <p:nvGrpSpPr>
          <p:cNvPr id="8" name="Group 7">
            <a:extLst>
              <a:ext uri="{FF2B5EF4-FFF2-40B4-BE49-F238E27FC236}">
                <a16:creationId xmlns:a16="http://schemas.microsoft.com/office/drawing/2014/main" id="{6E4957C1-0BD1-B398-210A-3F0404E713BF}"/>
              </a:ext>
            </a:extLst>
          </p:cNvPr>
          <p:cNvGrpSpPr/>
          <p:nvPr/>
        </p:nvGrpSpPr>
        <p:grpSpPr>
          <a:xfrm rot="20101935">
            <a:off x="690966" y="844552"/>
            <a:ext cx="2852334" cy="1346200"/>
            <a:chOff x="1347402" y="1596803"/>
            <a:chExt cx="3848705" cy="1651404"/>
          </a:xfrm>
        </p:grpSpPr>
        <p:grpSp>
          <p:nvGrpSpPr>
            <p:cNvPr id="9" name="Group 8">
              <a:extLst>
                <a:ext uri="{FF2B5EF4-FFF2-40B4-BE49-F238E27FC236}">
                  <a16:creationId xmlns:a16="http://schemas.microsoft.com/office/drawing/2014/main" id="{BA8E9C8B-D9B5-7392-C018-BC9FBF47F3B9}"/>
                </a:ext>
              </a:extLst>
            </p:cNvPr>
            <p:cNvGrpSpPr/>
            <p:nvPr/>
          </p:nvGrpSpPr>
          <p:grpSpPr>
            <a:xfrm>
              <a:off x="1347402" y="1596803"/>
              <a:ext cx="3848705" cy="1651404"/>
              <a:chOff x="1399759" y="1639297"/>
              <a:chExt cx="3848705" cy="1651404"/>
            </a:xfrm>
          </p:grpSpPr>
          <p:pic>
            <p:nvPicPr>
              <p:cNvPr id="11" name="Picture 10">
                <a:extLst>
                  <a:ext uri="{FF2B5EF4-FFF2-40B4-BE49-F238E27FC236}">
                    <a16:creationId xmlns:a16="http://schemas.microsoft.com/office/drawing/2014/main" id="{44AEE8CA-64EB-A80A-A3E2-CE17D6962D8A}"/>
                  </a:ext>
                </a:extLst>
              </p:cNvPr>
              <p:cNvPicPr>
                <a:picLocks noChangeAspect="1"/>
              </p:cNvPicPr>
              <p:nvPr/>
            </p:nvPicPr>
            <p:blipFill rotWithShape="1">
              <a:blip r:embed="rId5">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2" name="Rectangle 11">
                <a:extLst>
                  <a:ext uri="{FF2B5EF4-FFF2-40B4-BE49-F238E27FC236}">
                    <a16:creationId xmlns:a16="http://schemas.microsoft.com/office/drawing/2014/main" id="{F4D1245B-2CDB-500C-D065-4AB6CC8B256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229D632C-D02E-5394-292A-112DF8AD3D57}"/>
                </a:ext>
              </a:extLst>
            </p:cNvPr>
            <p:cNvSpPr txBox="1"/>
            <p:nvPr/>
          </p:nvSpPr>
          <p:spPr>
            <a:xfrm>
              <a:off x="1766946" y="2196493"/>
              <a:ext cx="30273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Broadway" panose="04040905080B02020502" pitchFamily="82" charset="0"/>
                  <a:ea typeface="+mn-ea"/>
                  <a:cs typeface="+mn-cs"/>
                </a:rPr>
                <a:t>BÀI 4</a:t>
              </a:r>
            </a:p>
          </p:txBody>
        </p:sp>
      </p:grpSp>
      <p:pic>
        <p:nvPicPr>
          <p:cNvPr id="15" name="Picture 14">
            <a:extLst>
              <a:ext uri="{FF2B5EF4-FFF2-40B4-BE49-F238E27FC236}">
                <a16:creationId xmlns:a16="http://schemas.microsoft.com/office/drawing/2014/main" id="{C63D75A6-435B-43A6-9B6F-C4104EBC245E}"/>
              </a:ext>
            </a:extLst>
          </p:cNvPr>
          <p:cNvPicPr>
            <a:picLocks noChangeAspect="1"/>
          </p:cNvPicPr>
          <p:nvPr/>
        </p:nvPicPr>
        <p:blipFill>
          <a:blip r:embed="rId6"/>
          <a:stretch>
            <a:fillRect/>
          </a:stretch>
        </p:blipFill>
        <p:spPr>
          <a:xfrm>
            <a:off x="4622541" y="4832164"/>
            <a:ext cx="3042168" cy="1365622"/>
          </a:xfrm>
          <a:prstGeom prst="rect">
            <a:avLst/>
          </a:prstGeom>
        </p:spPr>
      </p:pic>
      <p:pic>
        <p:nvPicPr>
          <p:cNvPr id="2" name="Picture 1">
            <a:extLst>
              <a:ext uri="{FF2B5EF4-FFF2-40B4-BE49-F238E27FC236}">
                <a16:creationId xmlns:a16="http://schemas.microsoft.com/office/drawing/2014/main" id="{2610B87D-FB76-BB96-7E80-752AB7D36690}"/>
              </a:ext>
            </a:extLst>
          </p:cNvPr>
          <p:cNvPicPr>
            <a:picLocks noChangeAspect="1"/>
          </p:cNvPicPr>
          <p:nvPr/>
        </p:nvPicPr>
        <p:blipFill>
          <a:blip r:embed="rId7"/>
          <a:stretch>
            <a:fillRect/>
          </a:stretch>
        </p:blipFill>
        <p:spPr>
          <a:xfrm>
            <a:off x="2357274" y="1879715"/>
            <a:ext cx="8163252" cy="3212870"/>
          </a:xfrm>
          <a:prstGeom prst="rect">
            <a:avLst/>
          </a:prstGeom>
        </p:spPr>
      </p:pic>
    </p:spTree>
    <p:extLst>
      <p:ext uri="{BB962C8B-B14F-4D97-AF65-F5344CB8AC3E}">
        <p14:creationId xmlns:p14="http://schemas.microsoft.com/office/powerpoint/2010/main" val="1181493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vi-VN" sz="3600" b="1" dirty="0">
                <a:solidFill>
                  <a:srgbClr val="FF2A2C"/>
                </a:solidFill>
                <a:latin typeface="Cambria" panose="02040503050406030204" pitchFamily="18" charset="0"/>
                <a:ea typeface="Cambria" panose="02040503050406030204" pitchFamily="18" charset="0"/>
                <a:cs typeface="Times New Roman" pitchFamily="18" charset="0"/>
              </a:rPr>
              <a:t>Chuẩn bị: Một chậu nước, một chai “rỗng" có nắp đậy, một miếng mút xốp.</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9" name="Rectangle: Rounded Corners 8">
            <a:extLst>
              <a:ext uri="{FF2B5EF4-FFF2-40B4-BE49-F238E27FC236}">
                <a16:creationId xmlns:a16="http://schemas.microsoft.com/office/drawing/2014/main" id="{86752F47-88F9-3A91-A975-072659DA3A04}"/>
              </a:ext>
            </a:extLst>
          </p:cNvPr>
          <p:cNvSpPr/>
          <p:nvPr/>
        </p:nvSpPr>
        <p:spPr>
          <a:xfrm>
            <a:off x="214367" y="1714500"/>
            <a:ext cx="6576958" cy="47910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212529"/>
                </a:solidFill>
                <a:latin typeface="Cambria" panose="02040503050406030204" pitchFamily="18" charset="0"/>
                <a:ea typeface="Cambria" panose="02040503050406030204" pitchFamily="18" charset="0"/>
                <a:cs typeface="Arial" panose="020B0604020202020204" pitchFamily="34" charset="0"/>
              </a:rPr>
              <a:t>Tiến hành:</a:t>
            </a:r>
          </a:p>
          <a:p>
            <a:pPr lvl="0" algn="just">
              <a:defRPr/>
            </a:pPr>
            <a:r>
              <a:rPr lang="vi-VN" sz="2800" dirty="0">
                <a:solidFill>
                  <a:srgbClr val="212529"/>
                </a:solidFill>
                <a:latin typeface="Cambria" panose="02040503050406030204" pitchFamily="18" charset="0"/>
                <a:ea typeface="Cambria" panose="02040503050406030204" pitchFamily="18" charset="0"/>
                <a:cs typeface="Arial" panose="020B0604020202020204" pitchFamily="34" charset="0"/>
              </a:rPr>
              <a:t>• Mở nắp, để chai ở bất kì vị trí nào xung quanh em rồi đóng nắp lại. Dự đoán trong chai có chứa gì. Sau đó:</a:t>
            </a:r>
          </a:p>
          <a:p>
            <a:pPr lvl="0" algn="just">
              <a:defRPr/>
            </a:pPr>
            <a:r>
              <a:rPr lang="vi-VN" sz="2800" dirty="0">
                <a:solidFill>
                  <a:srgbClr val="212529"/>
                </a:solidFill>
                <a:latin typeface="Cambria" panose="02040503050406030204" pitchFamily="18" charset="0"/>
                <a:ea typeface="Cambria" panose="02040503050406030204" pitchFamily="18" charset="0"/>
                <a:cs typeface="Arial" panose="020B0604020202020204" pitchFamily="34" charset="0"/>
              </a:rPr>
              <a:t>- Những phần miệng chai đã được đậy kín ngập trong nước rồi mở nắp chai, em thấy có gì nổi lên mặt nước. Vậy bên trong chai “rỗng" đó có chứa gì?</a:t>
            </a:r>
          </a:p>
          <a:p>
            <a:pPr lvl="0" algn="just">
              <a:defRPr/>
            </a:pPr>
            <a:r>
              <a:rPr lang="vi-VN" sz="2800" b="1" dirty="0">
                <a:solidFill>
                  <a:srgbClr val="212529"/>
                </a:solidFill>
                <a:latin typeface="Cambria" panose="02040503050406030204" pitchFamily="18" charset="0"/>
                <a:ea typeface="Cambria" panose="02040503050406030204" pitchFamily="18" charset="0"/>
                <a:cs typeface="Arial" panose="020B0604020202020204" pitchFamily="34" charset="0"/>
              </a:rPr>
              <a:t>- So sánh kết quả thí nghiệm với dự đoán của em.</a:t>
            </a:r>
          </a:p>
        </p:txBody>
      </p:sp>
      <p:pic>
        <p:nvPicPr>
          <p:cNvPr id="3" name="Picture 2">
            <a:extLst>
              <a:ext uri="{FF2B5EF4-FFF2-40B4-BE49-F238E27FC236}">
                <a16:creationId xmlns:a16="http://schemas.microsoft.com/office/drawing/2014/main" id="{A5992F71-4FD8-E212-0822-7AF981A9BBBE}"/>
              </a:ext>
            </a:extLst>
          </p:cNvPr>
          <p:cNvPicPr>
            <a:picLocks noChangeAspect="1"/>
          </p:cNvPicPr>
          <p:nvPr/>
        </p:nvPicPr>
        <p:blipFill>
          <a:blip r:embed="rId4"/>
          <a:stretch>
            <a:fillRect/>
          </a:stretch>
        </p:blipFill>
        <p:spPr>
          <a:xfrm>
            <a:off x="7239000" y="1747837"/>
            <a:ext cx="4662487" cy="2216349"/>
          </a:xfrm>
          <a:prstGeom prst="rect">
            <a:avLst/>
          </a:prstGeom>
        </p:spPr>
      </p:pic>
      <p:pic>
        <p:nvPicPr>
          <p:cNvPr id="1026" name="Picture 2" descr="Đặt chậu nước trong phòng điều hòa Album - Top videos and photos">
            <a:extLst>
              <a:ext uri="{FF2B5EF4-FFF2-40B4-BE49-F238E27FC236}">
                <a16:creationId xmlns:a16="http://schemas.microsoft.com/office/drawing/2014/main" id="{4E9AE9D5-BF97-5012-626E-8B8491CB9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6725" y="4033722"/>
            <a:ext cx="3105150" cy="231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4" name="Picture 3">
            <a:extLst>
              <a:ext uri="{FF2B5EF4-FFF2-40B4-BE49-F238E27FC236}">
                <a16:creationId xmlns:a16="http://schemas.microsoft.com/office/drawing/2014/main" id="{0C587DDF-E136-06FF-7BC8-C0ACE3851EAA}"/>
              </a:ext>
            </a:extLst>
          </p:cNvPr>
          <p:cNvPicPr>
            <a:picLocks noChangeAspect="1"/>
          </p:cNvPicPr>
          <p:nvPr/>
        </p:nvPicPr>
        <p:blipFill>
          <a:blip r:embed="rId3"/>
          <a:stretch>
            <a:fillRect/>
          </a:stretch>
        </p:blipFill>
        <p:spPr>
          <a:xfrm>
            <a:off x="7226348" y="1557337"/>
            <a:ext cx="4813252" cy="2671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Rounded Corners 4">
            <a:extLst>
              <a:ext uri="{FF2B5EF4-FFF2-40B4-BE49-F238E27FC236}">
                <a16:creationId xmlns:a16="http://schemas.microsoft.com/office/drawing/2014/main" id="{F16DB9FE-C955-EC30-F484-EA8A60434B02}"/>
              </a:ext>
            </a:extLst>
          </p:cNvPr>
          <p:cNvSpPr/>
          <p:nvPr/>
        </p:nvSpPr>
        <p:spPr>
          <a:xfrm>
            <a:off x="423917" y="1352550"/>
            <a:ext cx="6576958" cy="4010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212529"/>
                </a:solidFill>
                <a:latin typeface="Cambria" panose="02040503050406030204" pitchFamily="18" charset="0"/>
                <a:ea typeface="Cambria" panose="02040503050406030204" pitchFamily="18" charset="0"/>
                <a:cs typeface="Arial" panose="020B0604020202020204" pitchFamily="34" charset="0"/>
              </a:rPr>
              <a:t>Hãy đưa ra cách làm để chứng minh bên trong những lỗ nhỏ li ti của miếng mút xốp khô (hình 5) có chứa không khí và thực hiện theo cách làm đó.</a:t>
            </a:r>
          </a:p>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 Qua hai thí nghiệm trên, cho biết không khi có ở những đâu.</a:t>
            </a:r>
          </a:p>
        </p:txBody>
      </p:sp>
    </p:spTree>
    <p:extLst>
      <p:ext uri="{BB962C8B-B14F-4D97-AF65-F5344CB8AC3E}">
        <p14:creationId xmlns:p14="http://schemas.microsoft.com/office/powerpoint/2010/main" val="3674106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Chia </a:t>
              </a:r>
              <a:r>
                <a:rPr kumimoji="0" lang="en-US" sz="4400" b="1"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Calibri"/>
                  <a:ea typeface="+mn-ea"/>
                  <a:cs typeface="+mn-cs"/>
                </a:rPr>
                <a:t>sẻ</a:t>
              </a:r>
              <a:endParaRPr kumimoji="0" lang="en-US" sz="4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Nhận xét</a:t>
              </a:r>
            </a:p>
          </p:txBody>
        </p:sp>
      </p:grpSp>
      <p:pic>
        <p:nvPicPr>
          <p:cNvPr id="2" name="Picture 1">
            <a:extLst>
              <a:ext uri="{FF2B5EF4-FFF2-40B4-BE49-F238E27FC236}">
                <a16:creationId xmlns:a16="http://schemas.microsoft.com/office/drawing/2014/main" id="{0EAC85E9-658B-21E1-B1F8-26250649A32C}"/>
              </a:ext>
            </a:extLst>
          </p:cNvPr>
          <p:cNvPicPr>
            <a:picLocks noChangeAspect="1"/>
          </p:cNvPicPr>
          <p:nvPr/>
        </p:nvPicPr>
        <p:blipFill>
          <a:blip r:embed="rId8"/>
          <a:stretch>
            <a:fillRect/>
          </a:stretch>
        </p:blipFill>
        <p:spPr>
          <a:xfrm>
            <a:off x="3082807" y="616791"/>
            <a:ext cx="5645385" cy="1109568"/>
          </a:xfrm>
          <a:prstGeom prst="rect">
            <a:avLst/>
          </a:prstGeom>
        </p:spPr>
      </p:pic>
    </p:spTree>
    <p:extLst>
      <p:ext uri="{BB962C8B-B14F-4D97-AF65-F5344CB8AC3E}">
        <p14:creationId xmlns:p14="http://schemas.microsoft.com/office/powerpoint/2010/main" val="11560551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642125"/>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i="1" kern="0" dirty="0" err="1">
                <a:solidFill>
                  <a:srgbClr val="FF0000"/>
                </a:solidFill>
                <a:latin typeface="Calibri" panose="020F0502020204030204" pitchFamily="34" charset="0"/>
                <a:cs typeface="Calibri" panose="020F0502020204030204" pitchFamily="34" charset="0"/>
                <a:sym typeface="Arial"/>
              </a:rPr>
              <a:t>Bên</a:t>
            </a:r>
            <a:r>
              <a:rPr lang="en-US" sz="5400" b="1" i="1" kern="0" dirty="0">
                <a:solidFill>
                  <a:srgbClr val="FF0000"/>
                </a:solidFill>
                <a:latin typeface="Calibri" panose="020F0502020204030204" pitchFamily="34" charset="0"/>
                <a:cs typeface="Calibri" panose="020F0502020204030204" pitchFamily="34" charset="0"/>
                <a:sym typeface="Arial"/>
              </a:rPr>
              <a:t> </a:t>
            </a:r>
            <a:r>
              <a:rPr lang="en-US" sz="5400" b="1" i="1" kern="0" dirty="0" err="1">
                <a:solidFill>
                  <a:srgbClr val="FF0000"/>
                </a:solidFill>
                <a:latin typeface="Calibri" panose="020F0502020204030204" pitchFamily="34" charset="0"/>
                <a:cs typeface="Calibri" panose="020F0502020204030204" pitchFamily="34" charset="0"/>
                <a:sym typeface="Arial"/>
              </a:rPr>
              <a:t>trong</a:t>
            </a:r>
            <a:r>
              <a:rPr lang="en-US" sz="5400" b="1" i="1" kern="0" dirty="0">
                <a:solidFill>
                  <a:srgbClr val="FF0000"/>
                </a:solidFill>
                <a:latin typeface="Calibri" panose="020F0502020204030204" pitchFamily="34" charset="0"/>
                <a:cs typeface="Calibri" panose="020F0502020204030204" pitchFamily="34" charset="0"/>
                <a:sym typeface="Arial"/>
              </a:rPr>
              <a:t> chai “</a:t>
            </a:r>
            <a:r>
              <a:rPr lang="en-US" sz="5400" b="1" i="1" kern="0" dirty="0" err="1">
                <a:solidFill>
                  <a:srgbClr val="FF0000"/>
                </a:solidFill>
                <a:latin typeface="Calibri" panose="020F0502020204030204" pitchFamily="34" charset="0"/>
                <a:cs typeface="Calibri" panose="020F0502020204030204" pitchFamily="34" charset="0"/>
                <a:sym typeface="Arial"/>
              </a:rPr>
              <a:t>rỗng</a:t>
            </a:r>
            <a:r>
              <a:rPr lang="en-US" sz="5400" b="1" i="1" kern="0" dirty="0">
                <a:solidFill>
                  <a:srgbClr val="FF0000"/>
                </a:solidFill>
                <a:latin typeface="Calibri" panose="020F0502020204030204" pitchFamily="34" charset="0"/>
                <a:cs typeface="Calibri" panose="020F0502020204030204" pitchFamily="34" charset="0"/>
                <a:sym typeface="Arial"/>
              </a:rPr>
              <a:t>" </a:t>
            </a:r>
            <a:r>
              <a:rPr lang="en-US" sz="5400" b="1" i="1" kern="0" dirty="0" err="1">
                <a:solidFill>
                  <a:srgbClr val="FF0000"/>
                </a:solidFill>
                <a:latin typeface="Calibri" panose="020F0502020204030204" pitchFamily="34" charset="0"/>
                <a:cs typeface="Calibri" panose="020F0502020204030204" pitchFamily="34" charset="0"/>
                <a:sym typeface="Arial"/>
              </a:rPr>
              <a:t>đó</a:t>
            </a:r>
            <a:r>
              <a:rPr lang="en-US" sz="5400" b="1" i="1" kern="0" dirty="0">
                <a:solidFill>
                  <a:srgbClr val="FF0000"/>
                </a:solidFill>
                <a:latin typeface="Calibri" panose="020F0502020204030204" pitchFamily="34" charset="0"/>
                <a:cs typeface="Calibri" panose="020F0502020204030204" pitchFamily="34" charset="0"/>
                <a:sym typeface="Arial"/>
              </a:rPr>
              <a:t> </a:t>
            </a:r>
            <a:r>
              <a:rPr lang="en-US" sz="5400" b="1" i="1" kern="0" dirty="0" err="1">
                <a:solidFill>
                  <a:srgbClr val="FF0000"/>
                </a:solidFill>
                <a:latin typeface="Calibri" panose="020F0502020204030204" pitchFamily="34" charset="0"/>
                <a:cs typeface="Calibri" panose="020F0502020204030204" pitchFamily="34" charset="0"/>
                <a:sym typeface="Arial"/>
              </a:rPr>
              <a:t>có</a:t>
            </a:r>
            <a:r>
              <a:rPr lang="en-US" sz="5400" b="1" i="1" kern="0" dirty="0">
                <a:solidFill>
                  <a:srgbClr val="FF0000"/>
                </a:solidFill>
                <a:latin typeface="Calibri" panose="020F0502020204030204" pitchFamily="34" charset="0"/>
                <a:cs typeface="Calibri" panose="020F0502020204030204" pitchFamily="34" charset="0"/>
                <a:sym typeface="Arial"/>
              </a:rPr>
              <a:t> </a:t>
            </a:r>
            <a:r>
              <a:rPr lang="en-US" sz="5400" b="1" i="1" kern="0" dirty="0" err="1">
                <a:solidFill>
                  <a:srgbClr val="FF0000"/>
                </a:solidFill>
                <a:latin typeface="Calibri" panose="020F0502020204030204" pitchFamily="34" charset="0"/>
                <a:cs typeface="Calibri" panose="020F0502020204030204" pitchFamily="34" charset="0"/>
                <a:sym typeface="Arial"/>
              </a:rPr>
              <a:t>chứa</a:t>
            </a:r>
            <a:r>
              <a:rPr lang="en-US" sz="5400" b="1" i="1" kern="0" dirty="0">
                <a:solidFill>
                  <a:srgbClr val="FF0000"/>
                </a:solidFill>
                <a:latin typeface="Calibri" panose="020F0502020204030204" pitchFamily="34" charset="0"/>
                <a:cs typeface="Calibri" panose="020F0502020204030204" pitchFamily="34" charset="0"/>
                <a:sym typeface="Arial"/>
              </a:rPr>
              <a:t> </a:t>
            </a:r>
            <a:r>
              <a:rPr lang="en-US" sz="5400" b="1" i="1" kern="0" dirty="0" err="1">
                <a:solidFill>
                  <a:srgbClr val="FF0000"/>
                </a:solidFill>
                <a:latin typeface="Calibri" panose="020F0502020204030204" pitchFamily="34" charset="0"/>
                <a:cs typeface="Calibri" panose="020F0502020204030204" pitchFamily="34" charset="0"/>
                <a:sym typeface="Arial"/>
              </a:rPr>
              <a:t>gì</a:t>
            </a:r>
            <a:r>
              <a:rPr lang="en-US" sz="5400" b="1" i="1" kern="0" dirty="0">
                <a:solidFill>
                  <a:srgbClr val="FF0000"/>
                </a:solidFill>
                <a:latin typeface="Calibri" panose="020F0502020204030204" pitchFamily="34" charset="0"/>
                <a:cs typeface="Calibri" panose="020F0502020204030204" pitchFamily="34" charset="0"/>
                <a:sym typeface="Arial"/>
              </a:rPr>
              <a:t>?</a:t>
            </a: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605790" y="3086101"/>
            <a:ext cx="11155680" cy="24393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defRPr/>
            </a:pPr>
            <a:r>
              <a:rPr lang="vi-VN" sz="4400" kern="0" dirty="0">
                <a:solidFill>
                  <a:srgbClr val="7030A0"/>
                </a:solidFill>
                <a:latin typeface="Arial"/>
                <a:sym typeface="Arial"/>
              </a:rPr>
              <a:t>Thấy có bong bóng nổi lên mặt nước. Vậy bên trong chai rỗng đó có chứa không khí.</a:t>
            </a:r>
            <a:endParaRPr lang="en-US" sz="4400" kern="0" dirty="0">
              <a:solidFill>
                <a:srgbClr val="7030A0"/>
              </a:solidFill>
              <a:latin typeface="Arial"/>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99085" y="2057401"/>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solidFill>
              <a:latin typeface="Arial"/>
              <a:sym typeface="Arial"/>
            </a:endParaRPr>
          </a:p>
        </p:txBody>
      </p:sp>
    </p:spTree>
    <p:extLst>
      <p:ext uri="{BB962C8B-B14F-4D97-AF65-F5344CB8AC3E}">
        <p14:creationId xmlns:p14="http://schemas.microsoft.com/office/powerpoint/2010/main" val="34068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41960" y="327800"/>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Cách</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làm</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để</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chứng</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minh</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bên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trong</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những</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lỗ</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nhỏ li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ti</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của</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miếng</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mút</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xốp</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có</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chứa</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khí</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586740" y="2771776"/>
            <a:ext cx="11155680" cy="14096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4400" kern="0" dirty="0">
                <a:solidFill>
                  <a:srgbClr val="7030A0"/>
                </a:solidFill>
                <a:latin typeface="Arial"/>
                <a:sym typeface="Arial"/>
              </a:rPr>
              <a:t>Nhúng miếng mút xốp vào nước sẽ thấy có bong bóng khí nổi lên mặt nước. </a:t>
            </a:r>
            <a:endParaRPr kumimoji="0" lang="en-US" sz="44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80035" y="17430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BFA7FA44-B82C-5C91-74AD-11EDBB6A8EC6}"/>
              </a:ext>
            </a:extLst>
          </p:cNvPr>
          <p:cNvPicPr>
            <a:picLocks noChangeAspect="1"/>
          </p:cNvPicPr>
          <p:nvPr/>
        </p:nvPicPr>
        <p:blipFill>
          <a:blip r:embed="rId3"/>
          <a:stretch>
            <a:fillRect/>
          </a:stretch>
        </p:blipFill>
        <p:spPr>
          <a:xfrm>
            <a:off x="4043362" y="4252912"/>
            <a:ext cx="3267075" cy="2371725"/>
          </a:xfrm>
          <a:prstGeom prst="rect">
            <a:avLst/>
          </a:prstGeom>
        </p:spPr>
      </p:pic>
    </p:spTree>
    <p:extLst>
      <p:ext uri="{BB962C8B-B14F-4D97-AF65-F5344CB8AC3E}">
        <p14:creationId xmlns:p14="http://schemas.microsoft.com/office/powerpoint/2010/main" val="361833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1051700"/>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Arial"/>
              </a:rPr>
              <a:t>Qua hai thí nghiệm trên, cho biết không khí có ở đâu?”</a:t>
            </a:r>
            <a:endPar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605790" y="3495676"/>
            <a:ext cx="11155680" cy="14096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sz="4800" kern="0" dirty="0">
                <a:solidFill>
                  <a:srgbClr val="7030A0"/>
                </a:solidFill>
                <a:latin typeface="Arial"/>
                <a:sym typeface="Arial"/>
              </a:rPr>
              <a:t>Không khí có ở khắp mọi nơi.</a:t>
            </a:r>
            <a:endParaRPr kumimoji="0" lang="en-US" sz="4800" b="0" i="0" u="none" strike="noStrike" kern="0" cap="none" spc="0" normalizeH="0" baseline="0" noProof="0" dirty="0">
              <a:ln>
                <a:noFill/>
              </a:ln>
              <a:solidFill>
                <a:srgbClr val="7030A0"/>
              </a:solidFill>
              <a:effectLst/>
              <a:uLnTx/>
              <a:uFillTx/>
              <a:latin typeface="Arial"/>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99085" y="24669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3596471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242857" y="401999"/>
            <a:ext cx="10958543" cy="2684101"/>
            <a:chOff x="6330073" y="2742745"/>
            <a:chExt cx="4557001" cy="2457905"/>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5385176" cy="1168372"/>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312575"/>
              <a:ext cx="3785744" cy="1606484"/>
            </a:xfrm>
            <a:prstGeom prst="rect">
              <a:avLst/>
            </a:prstGeom>
            <a:noFill/>
          </p:spPr>
          <p:txBody>
            <a:bodyPr wrap="square" rtlCol="0">
              <a:spAutoFit/>
            </a:bodyPr>
            <a:lstStyle/>
            <a:p>
              <a:pPr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b="1" i="1" dirty="0" err="1">
                  <a:effectLst/>
                  <a:latin typeface="Cambria" panose="02040503050406030204" pitchFamily="18" charset="0"/>
                  <a:ea typeface="Cambria" panose="02040503050406030204" pitchFamily="18" charset="0"/>
                </a:rPr>
                <a:t>Nhờ</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có</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không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khí</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hoà</a:t>
              </a:r>
              <a:r>
                <a:rPr lang="en-US" sz="3600" b="1" i="1" dirty="0">
                  <a:effectLst/>
                  <a:latin typeface="Cambria" panose="02040503050406030204" pitchFamily="18" charset="0"/>
                  <a:ea typeface="Cambria" panose="02040503050406030204" pitchFamily="18" charset="0"/>
                </a:rPr>
                <a:t> tan </a:t>
              </a:r>
              <a:r>
                <a:rPr lang="en-US" sz="3600" b="1" i="1" dirty="0" err="1">
                  <a:effectLst/>
                  <a:latin typeface="Cambria" panose="02040503050406030204" pitchFamily="18" charset="0"/>
                  <a:ea typeface="Cambria" panose="02040503050406030204" pitchFamily="18" charset="0"/>
                </a:rPr>
                <a:t>trong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mà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một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động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vật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thực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vật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được</a:t>
              </a:r>
              <a:r>
                <a:rPr lang="en-US" sz="3600" b="1" i="1" dirty="0">
                  <a:effectLst/>
                  <a:latin typeface="Cambria" panose="02040503050406030204" pitchFamily="18" charset="0"/>
                  <a:ea typeface="Cambria" panose="02040503050406030204" pitchFamily="18" charset="0"/>
                </a:rPr>
                <a:t> ở </a:t>
              </a:r>
              <a:r>
                <a:rPr lang="en-US" sz="3600" b="1" i="1" dirty="0" err="1">
                  <a:effectLst/>
                  <a:latin typeface="Cambria" panose="02040503050406030204" pitchFamily="18" charset="0"/>
                  <a:ea typeface="Cambria" panose="02040503050406030204" pitchFamily="18" charset="0"/>
                </a:rPr>
                <a:t>dưới</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endParaRPr lang="en-US" sz="3600" b="1" dirty="0">
                <a:latin typeface="Cambria" panose="02040503050406030204" pitchFamily="18" charset="0"/>
                <a:ea typeface="Cambria" panose="02040503050406030204" pitchFamily="18" charset="0"/>
              </a:endParaRPr>
            </a:p>
          </p:txBody>
        </p:sp>
      </p:grpSp>
      <p:pic>
        <p:nvPicPr>
          <p:cNvPr id="7170" name="Picture 2" descr="Báo Đà Nẵng điện tử">
            <a:extLst>
              <a:ext uri="{FF2B5EF4-FFF2-40B4-BE49-F238E27FC236}">
                <a16:creationId xmlns:a16="http://schemas.microsoft.com/office/drawing/2014/main" id="{18E30F1B-F154-402D-86A4-66B769801E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4" y="3223736"/>
            <a:ext cx="5591176" cy="3634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5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a:extLst>
              <a:ext uri="{FF2B5EF4-FFF2-40B4-BE49-F238E27FC236}">
                <a16:creationId xmlns:a16="http://schemas.microsoft.com/office/drawing/2014/main" id="{D1F7B253-20E6-C3AE-963B-C71351C6145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15256" y="1777430"/>
            <a:ext cx="5747382" cy="4597685"/>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2947957" y="268649"/>
            <a:ext cx="8445975" cy="2267676"/>
            <a:chOff x="6330073" y="2742745"/>
            <a:chExt cx="4557001" cy="2457905"/>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312575"/>
              <a:ext cx="3785744" cy="14344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rPr>
                <a:t>N</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êu thêm một số vật có chứa không khí xung quanh em.</a:t>
              </a:r>
              <a:endParaRPr kumimoji="0" lang="vi-VN"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Quả Bóng Bay Màu Xanh Lá Rạp Xiếc - Miễn Phí vector hình ảnh trên Pixabay -  Pixabay">
            <a:extLst>
              <a:ext uri="{FF2B5EF4-FFF2-40B4-BE49-F238E27FC236}">
                <a16:creationId xmlns:a16="http://schemas.microsoft.com/office/drawing/2014/main" id="{46E85936-15BB-6CB4-2845-C2ECC5C51B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2982288"/>
            <a:ext cx="2266950" cy="3056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i, lọ thủy tinh chưa sử dụng là chất thải rắn thông thường hay nguy hại?">
            <a:extLst>
              <a:ext uri="{FF2B5EF4-FFF2-40B4-BE49-F238E27FC236}">
                <a16:creationId xmlns:a16="http://schemas.microsoft.com/office/drawing/2014/main" id="{CA4DA39F-B265-F415-0118-084D1F73DF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4700" y="3017640"/>
            <a:ext cx="4533900" cy="302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49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54075" y="272360"/>
            <a:ext cx="3629660" cy="5377947"/>
          </a:xfrm>
          <a:prstGeom prst="rect">
            <a:avLst/>
          </a:prstGeom>
        </p:spPr>
      </p:pic>
      <p:sp>
        <p:nvSpPr>
          <p:cNvPr id="2209" name="Google Shape;2209;p54"/>
          <p:cNvSpPr txBox="1">
            <a:spLocks noGrp="1"/>
          </p:cNvSpPr>
          <p:nvPr>
            <p:ph type="title" idx="2"/>
          </p:nvPr>
        </p:nvSpPr>
        <p:spPr>
          <a:xfrm rot="20447779">
            <a:off x="403695" y="728406"/>
            <a:ext cx="1700547" cy="881247"/>
          </a:xfrm>
          <a:prstGeom prst="rect">
            <a:avLst/>
          </a:prstGeom>
        </p:spPr>
        <p:txBody>
          <a:bodyPr spcFirstLastPara="1" wrap="square" lIns="121900" tIns="121900" rIns="121900" bIns="121900" anchor="b" anchorCtr="0">
            <a:noAutofit/>
          </a:bodyPr>
          <a:lstStyle/>
          <a:p>
            <a:r>
              <a:rPr lang="en" sz="7200" b="1" dirty="0">
                <a:solidFill>
                  <a:srgbClr val="FFC000"/>
                </a:solidFill>
                <a:latin typeface="Calibri" panose="020F0502020204030204" pitchFamily="34" charset="0"/>
                <a:cs typeface="Calibri" panose="020F0502020204030204" pitchFamily="34" charset="0"/>
              </a:rPr>
              <a:t>03</a:t>
            </a:r>
            <a:endParaRPr sz="7200" b="1" dirty="0">
              <a:solidFill>
                <a:srgbClr val="FFC000"/>
              </a:solidFill>
              <a:latin typeface="Calibri" panose="020F0502020204030204" pitchFamily="34" charset="0"/>
              <a:cs typeface="Calibri" panose="020F0502020204030204" pitchFamily="34" charset="0"/>
            </a:endParaRPr>
          </a:p>
        </p:txBody>
      </p:sp>
      <p:grpSp>
        <p:nvGrpSpPr>
          <p:cNvPr id="2211" name="Google Shape;2211;p54"/>
          <p:cNvGrpSpPr/>
          <p:nvPr/>
        </p:nvGrpSpPr>
        <p:grpSpPr>
          <a:xfrm>
            <a:off x="5156630" y="1610224"/>
            <a:ext cx="5855749" cy="4421145"/>
            <a:chOff x="4785725" y="3342975"/>
            <a:chExt cx="1742300" cy="1421375"/>
          </a:xfrm>
        </p:grpSpPr>
        <p:sp>
          <p:nvSpPr>
            <p:cNvPr id="2212"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3"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4"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5"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6"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7"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8"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19"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0"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1"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2"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3"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4"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5"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6"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7"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8"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29"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0"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1"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2"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3"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4"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5"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6"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7"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8"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39"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0"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1"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2"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3"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4"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5"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6"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7"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8"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49"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0"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1"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2"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3"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4"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5"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6"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7"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8"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59"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0"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1"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2"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3"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4"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5"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6"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7"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8"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69"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0"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1"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2"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3"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4"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5"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6"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7"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8"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79"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0"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1"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2"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3"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4"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5"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6"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7"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8"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89"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0"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1"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2"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3"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4"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5"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6"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7"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8"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299"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0"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1"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2"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3"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4"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5"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6"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7"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8"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09"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0"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1"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2"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3"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4"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5"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6"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7"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8"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19"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0"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1"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2"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3"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4"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5"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6"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7"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8"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29"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0"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1"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2"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3"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4"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5"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6"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7"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8"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39"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0"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1"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2"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3"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4"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5"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6"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7"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8"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49"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0"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1"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2"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3"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4"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5"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6"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7"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8"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59"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0"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1"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2"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3"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4"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5"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6"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7"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8"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69"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0"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1"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2"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3"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4"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5"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6"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7"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8"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379"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4" name="Rectangle 3"/>
          <p:cNvSpPr/>
          <p:nvPr/>
        </p:nvSpPr>
        <p:spPr>
          <a:xfrm>
            <a:off x="1893113" y="2117174"/>
            <a:ext cx="2774137" cy="3046988"/>
          </a:xfrm>
          <a:prstGeom prst="rect">
            <a:avLst/>
          </a:prstGeom>
        </p:spPr>
        <p:txBody>
          <a:bodyPr wrap="square">
            <a:spAutoFit/>
          </a:bodyPr>
          <a:lstStyle/>
          <a:p>
            <a:pPr marL="0" marR="0" lvl="1" indent="0" algn="ctr" defTabSz="1219170" rtl="0" eaLnBrk="1" fontAlgn="auto" latinLnBrk="0" hangingPunct="1">
              <a:lnSpc>
                <a:spcPct val="100000"/>
              </a:lnSpc>
              <a:spcBef>
                <a:spcPct val="50000"/>
              </a:spcBef>
              <a:spcAft>
                <a:spcPts val="0"/>
              </a:spcAft>
              <a:buClr>
                <a:srgbClr val="000000"/>
              </a:buClr>
              <a:buSzTx/>
              <a:buFontTx/>
              <a:buNone/>
              <a:tabLst/>
              <a:defRPr/>
            </a:pPr>
            <a:r>
              <a:rPr kumimoji="0" lang="en-US" altLang="en-US" sz="4800" b="1" i="0" u="none" strike="noStrike" kern="0" cap="none" spc="0" normalizeH="0" baseline="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Một</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số</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tính</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chất</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của</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không</a:t>
            </a:r>
            <a:r>
              <a:rPr kumimoji="0" lang="en-US" altLang="en-US" sz="4800" b="1" i="0" u="none" strike="noStrike" kern="0" cap="none" spc="0" normalizeH="0" noProof="0" dirty="0">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 </a:t>
            </a:r>
            <a:r>
              <a:rPr kumimoji="0" lang="en-US" altLang="en-US" sz="4800" b="1" i="0" u="none" strike="noStrike" kern="0" cap="none" spc="0" normalizeH="0" noProof="0" dirty="0" err="1">
                <a:ln>
                  <a:noFill/>
                </a:ln>
                <a:solidFill>
                  <a:srgbClr val="00B050"/>
                </a:solidFill>
                <a:effectLst/>
                <a:uLnTx/>
                <a:uFillTx/>
                <a:latin typeface="Calibri" panose="020F0502020204030204" pitchFamily="34" charset="0"/>
                <a:ea typeface="字魂35号-经典雅黑" panose="00000500000000000000" pitchFamily="2" charset="-122"/>
                <a:cs typeface="Calibri" panose="020F0502020204030204" pitchFamily="34" charset="0"/>
                <a:sym typeface="Arial"/>
              </a:rPr>
              <a:t>khí</a:t>
            </a:r>
            <a:endParaRPr kumimoji="0" lang="en-US" altLang="en-US" sz="4800" b="1" i="0" u="none" strike="noStrike" kern="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sym typeface="Arial"/>
            </a:endParaRP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Tree>
    <p:extLst>
      <p:ext uri="{BB962C8B-B14F-4D97-AF65-F5344CB8AC3E}">
        <p14:creationId xmlns:p14="http://schemas.microsoft.com/office/powerpoint/2010/main" val="2105539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09"/>
                                        </p:tgtEl>
                                        <p:attrNameLst>
                                          <p:attrName>style.visibility</p:attrName>
                                        </p:attrNameLst>
                                      </p:cBhvr>
                                      <p:to>
                                        <p:strVal val="visible"/>
                                      </p:to>
                                    </p:set>
                                    <p:animEffect transition="in" filter="circle(in)">
                                      <p:cBhvr>
                                        <p:cTn id="10" dur="2000"/>
                                        <p:tgtEl>
                                          <p:spTgt spid="220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2211"/>
                                        </p:tgtEl>
                                        <p:attrNameLst>
                                          <p:attrName>style.visibility</p:attrName>
                                        </p:attrNameLst>
                                      </p:cBhvr>
                                      <p:to>
                                        <p:strVal val="visible"/>
                                      </p:to>
                                    </p:set>
                                    <p:animEffect transition="in" filter="circle(in)">
                                      <p:cBhvr>
                                        <p:cTn id="16" dur="2000"/>
                                        <p:tgtEl>
                                          <p:spTgt spid="2211"/>
                                        </p:tgtEl>
                                      </p:cBhvr>
                                    </p:animEffect>
                                  </p:childTnLst>
                                </p:cTn>
                              </p:par>
                              <p:par>
                                <p:cTn id="17" presetID="42" presetClass="entr" presetSubtype="0" fill="hold" nodeType="with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1000"/>
                                        <p:tgtEl>
                                          <p:spTgt spid="177"/>
                                        </p:tgtEl>
                                      </p:cBhvr>
                                    </p:animEffect>
                                    <p:anim calcmode="lin" valueType="num">
                                      <p:cBhvr>
                                        <p:cTn id="20" dur="1000" fill="hold"/>
                                        <p:tgtEl>
                                          <p:spTgt spid="177"/>
                                        </p:tgtEl>
                                        <p:attrNameLst>
                                          <p:attrName>ppt_x</p:attrName>
                                        </p:attrNameLst>
                                      </p:cBhvr>
                                      <p:tavLst>
                                        <p:tav tm="0">
                                          <p:val>
                                            <p:strVal val="#ppt_x"/>
                                          </p:val>
                                        </p:tav>
                                        <p:tav tm="100000">
                                          <p:val>
                                            <p:strVal val="#ppt_x"/>
                                          </p:val>
                                        </p:tav>
                                      </p:tavLst>
                                    </p:anim>
                                    <p:anim calcmode="lin" valueType="num">
                                      <p:cBhvr>
                                        <p:cTn id="21"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9"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528552">
            <a:off x="5540892" y="2031643"/>
            <a:ext cx="5825311" cy="1417639"/>
          </a:xfrm>
        </p:spPr>
        <p:txBody>
          <a:bodyPr>
            <a:noAutofit/>
          </a:bodyPr>
          <a:lstStyle/>
          <a:p>
            <a:pPr algn="ctr"/>
            <a:r>
              <a:rPr lang="vi-VN" b="1" dirty="0">
                <a:solidFill>
                  <a:srgbClr val="0070C0"/>
                </a:solidFill>
                <a:latin typeface="Calibri" panose="020F0502020204030204" pitchFamily="34" charset="0"/>
                <a:cs typeface="Calibri" panose="020F0502020204030204" pitchFamily="34" charset="0"/>
              </a:rPr>
              <a:t>Hoạt động 5: Tìm hiểu một số tính chất của không khí</a:t>
            </a:r>
          </a:p>
        </p:txBody>
      </p:sp>
      <p:pic>
        <p:nvPicPr>
          <p:cNvPr id="12" name="Picture 11" descr="A cartoon of a child&#10;&#10;Description automatically generated with low confidence">
            <a:extLst>
              <a:ext uri="{FF2B5EF4-FFF2-40B4-BE49-F238E27FC236}">
                <a16:creationId xmlns:a16="http://schemas.microsoft.com/office/drawing/2014/main" id="{A74B8F4B-B486-40A3-A7FA-023C78BED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spTree>
    <p:extLst>
      <p:ext uri="{BB962C8B-B14F-4D97-AF65-F5344CB8AC3E}">
        <p14:creationId xmlns:p14="http://schemas.microsoft.com/office/powerpoint/2010/main" val="4127292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3" name="Picture 2">
            <a:extLst>
              <a:ext uri="{FF2B5EF4-FFF2-40B4-BE49-F238E27FC236}">
                <a16:creationId xmlns:a16="http://schemas.microsoft.com/office/drawing/2014/main" id="{67F9313D-B866-44C7-09DF-92E6AE42CCD8}"/>
              </a:ext>
            </a:extLst>
          </p:cNvPr>
          <p:cNvPicPr>
            <a:picLocks noChangeAspect="1"/>
          </p:cNvPicPr>
          <p:nvPr/>
        </p:nvPicPr>
        <p:blipFill>
          <a:blip r:embed="rId6"/>
          <a:stretch>
            <a:fillRect/>
          </a:stretch>
        </p:blipFill>
        <p:spPr>
          <a:xfrm>
            <a:off x="1010368" y="1885811"/>
            <a:ext cx="9809314" cy="3200677"/>
          </a:xfrm>
          <a:prstGeom prst="rect">
            <a:avLst/>
          </a:prstGeom>
        </p:spPr>
      </p:pic>
    </p:spTree>
    <p:extLst>
      <p:ext uri="{BB962C8B-B14F-4D97-AF65-F5344CB8AC3E}">
        <p14:creationId xmlns:p14="http://schemas.microsoft.com/office/powerpoint/2010/main" val="294711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642125"/>
            <a:ext cx="11155680" cy="872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kern="0" dirty="0" err="1">
                <a:solidFill>
                  <a:srgbClr val="FF0000"/>
                </a:solidFill>
                <a:latin typeface="Calibri" panose="020F0502020204030204" pitchFamily="34" charset="0"/>
                <a:cs typeface="Calibri" panose="020F0502020204030204" pitchFamily="34" charset="0"/>
                <a:sym typeface="Arial"/>
              </a:rPr>
              <a:t>Em</a:t>
            </a:r>
            <a:r>
              <a:rPr lang="en-US" sz="4400" b="1" i="1" kern="0" dirty="0">
                <a:solidFill>
                  <a:srgbClr val="FF0000"/>
                </a:solidFill>
                <a:latin typeface="Calibri" panose="020F0502020204030204" pitchFamily="34" charset="0"/>
                <a:cs typeface="Calibri" panose="020F0502020204030204" pitchFamily="34" charset="0"/>
                <a:sym typeface="Arial"/>
              </a:rPr>
              <a:t> c</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ó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nhìn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thấy</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khí</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Vì</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sao</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p>
        </p:txBody>
      </p:sp>
      <p:sp>
        <p:nvSpPr>
          <p:cNvPr id="5" name="Rectangle: Rounded Corners 4">
            <a:extLst>
              <a:ext uri="{FF2B5EF4-FFF2-40B4-BE49-F238E27FC236}">
                <a16:creationId xmlns:a16="http://schemas.microsoft.com/office/drawing/2014/main" id="{8CF9092A-3C63-26ED-EED0-AE4790DAFD38}"/>
              </a:ext>
            </a:extLst>
          </p:cNvPr>
          <p:cNvSpPr/>
          <p:nvPr/>
        </p:nvSpPr>
        <p:spPr>
          <a:xfrm>
            <a:off x="2499360" y="1747025"/>
            <a:ext cx="9178290" cy="872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kern="0" dirty="0" err="1">
                <a:solidFill>
                  <a:srgbClr val="FF0000"/>
                </a:solidFill>
                <a:latin typeface="Calibri" panose="020F0502020204030204" pitchFamily="34" charset="0"/>
                <a:cs typeface="Calibri" panose="020F0502020204030204" pitchFamily="34" charset="0"/>
                <a:sym typeface="Arial"/>
              </a:rPr>
              <a:t>Không</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khí</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có</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mùi</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gì</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vị</a:t>
            </a: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400" b="1" i="1" kern="0" dirty="0" err="1">
                <a:solidFill>
                  <a:srgbClr val="FF0000"/>
                </a:solidFill>
                <a:latin typeface="Calibri" panose="020F0502020204030204" pitchFamily="34" charset="0"/>
                <a:cs typeface="Calibri" panose="020F0502020204030204" pitchFamily="34" charset="0"/>
                <a:sym typeface="Arial"/>
              </a:rPr>
              <a:t>gì</a:t>
            </a:r>
            <a:r>
              <a:rPr lang="en-US" sz="4400" b="1" i="1" kern="0" dirty="0">
                <a:solidFill>
                  <a:srgbClr val="FF0000"/>
                </a:solidFill>
                <a:latin typeface="Calibri" panose="020F0502020204030204" pitchFamily="34" charset="0"/>
                <a:cs typeface="Calibri" panose="020F0502020204030204" pitchFamily="34" charset="0"/>
                <a:sym typeface="Arial"/>
              </a:rPr>
              <a:t>? </a:t>
            </a:r>
            <a:endPar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55F9F034-BAE1-4BE8-7803-F5CD6BF570FF}"/>
              </a:ext>
            </a:extLst>
          </p:cNvPr>
          <p:cNvSpPr/>
          <p:nvPr/>
        </p:nvSpPr>
        <p:spPr>
          <a:xfrm>
            <a:off x="4190999" y="3013849"/>
            <a:ext cx="7800975" cy="1872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1" kern="0" dirty="0">
                <a:solidFill>
                  <a:srgbClr val="FF0000"/>
                </a:solidFill>
                <a:latin typeface="Calibri" panose="020F0502020204030204" pitchFamily="34" charset="0"/>
                <a:cs typeface="Calibri" panose="020F0502020204030204" pitchFamily="34" charset="0"/>
                <a:sym typeface="Arial"/>
              </a:rPr>
              <a:t>Khi </a:t>
            </a:r>
            <a:r>
              <a:rPr lang="en-US" sz="4000" b="1" i="1" kern="0" dirty="0" err="1">
                <a:solidFill>
                  <a:srgbClr val="FF0000"/>
                </a:solidFill>
                <a:latin typeface="Calibri" panose="020F0502020204030204" pitchFamily="34" charset="0"/>
                <a:cs typeface="Calibri" panose="020F0502020204030204" pitchFamily="34" charset="0"/>
                <a:sym typeface="Arial"/>
              </a:rPr>
              <a:t>em</a:t>
            </a:r>
            <a:r>
              <a:rPr lang="en-US" sz="4000" b="1" i="1" kern="0" dirty="0">
                <a:solidFill>
                  <a:srgbClr val="FF0000"/>
                </a:solidFill>
                <a:latin typeface="Calibri" panose="020F0502020204030204" pitchFamily="34" charset="0"/>
                <a:cs typeface="Calibri" panose="020F0502020204030204" pitchFamily="34" charset="0"/>
                <a:sym typeface="Arial"/>
              </a:rPr>
              <a:t> </a:t>
            </a:r>
            <a:r>
              <a:rPr lang="vi-VN" sz="4000" b="1" i="1" kern="0" dirty="0">
                <a:solidFill>
                  <a:srgbClr val="FF0000"/>
                </a:solidFill>
                <a:latin typeface="Calibri" panose="020F0502020204030204" pitchFamily="34" charset="0"/>
                <a:cs typeface="Calibri" panose="020F0502020204030204" pitchFamily="34" charset="0"/>
                <a:sym typeface="Arial"/>
              </a:rPr>
              <a:t>ngửi thấy mùi thơm hay mùi khó chịu thì đó có phải là mùi của không khí không? Ví dụ?</a:t>
            </a:r>
            <a:endPar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nvGrpSpPr>
          <p:cNvPr id="8" name="Group 7">
            <a:extLst>
              <a:ext uri="{FF2B5EF4-FFF2-40B4-BE49-F238E27FC236}">
                <a16:creationId xmlns:a16="http://schemas.microsoft.com/office/drawing/2014/main" id="{DB2227D4-8CA7-664F-CFBC-BA0FBD1C9E41}"/>
              </a:ext>
            </a:extLst>
          </p:cNvPr>
          <p:cNvGrpSpPr/>
          <p:nvPr/>
        </p:nvGrpSpPr>
        <p:grpSpPr>
          <a:xfrm>
            <a:off x="-172129" y="3781425"/>
            <a:ext cx="5439454" cy="2733675"/>
            <a:chOff x="6752546" y="3762375"/>
            <a:chExt cx="5439454" cy="2733675"/>
          </a:xfrm>
        </p:grpSpPr>
        <p:pic>
          <p:nvPicPr>
            <p:cNvPr id="9" name="Picture 318">
              <a:extLst>
                <a:ext uri="{FF2B5EF4-FFF2-40B4-BE49-F238E27FC236}">
                  <a16:creationId xmlns:a16="http://schemas.microsoft.com/office/drawing/2014/main" id="{9DE95D96-048B-3468-E26D-B0D2CDC0EE37}"/>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0" name="TextBox 9">
              <a:extLst>
                <a:ext uri="{FF2B5EF4-FFF2-40B4-BE49-F238E27FC236}">
                  <a16:creationId xmlns:a16="http://schemas.microsoft.com/office/drawing/2014/main" id="{7EC6B87B-2243-E55E-85C6-986B90C73930}"/>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305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Chia </a:t>
              </a:r>
              <a:r>
                <a:rPr kumimoji="0" lang="en-US" sz="4400" b="1" i="0" u="none" strike="noStrike" kern="1200" cap="none" spc="0" normalizeH="0" baseline="0" noProof="0" dirty="0" err="1">
                  <a:ln>
                    <a:noFill/>
                  </a:ln>
                  <a:solidFill>
                    <a:prstClr val="white"/>
                  </a:solidFill>
                  <a:effectLst>
                    <a:outerShdw blurRad="50800" dist="38100" dir="2700000" algn="tl" rotWithShape="0">
                      <a:prstClr val="black">
                        <a:alpha val="40000"/>
                      </a:prstClr>
                    </a:outerShdw>
                  </a:effectLst>
                  <a:uLnTx/>
                  <a:uFillTx/>
                  <a:latin typeface="Calibri"/>
                  <a:ea typeface="+mn-ea"/>
                  <a:cs typeface="+mn-cs"/>
                </a:rPr>
                <a:t>sẻ</a:t>
              </a:r>
              <a:endParaRPr kumimoji="0" lang="en-US" sz="4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mn-ea"/>
                  <a:cs typeface="+mn-cs"/>
                </a:rPr>
                <a:t>Nhận xét</a:t>
              </a:r>
            </a:p>
          </p:txBody>
        </p:sp>
      </p:grpSp>
      <p:pic>
        <p:nvPicPr>
          <p:cNvPr id="2" name="Picture 1">
            <a:extLst>
              <a:ext uri="{FF2B5EF4-FFF2-40B4-BE49-F238E27FC236}">
                <a16:creationId xmlns:a16="http://schemas.microsoft.com/office/drawing/2014/main" id="{0EAC85E9-658B-21E1-B1F8-26250649A32C}"/>
              </a:ext>
            </a:extLst>
          </p:cNvPr>
          <p:cNvPicPr>
            <a:picLocks noChangeAspect="1"/>
          </p:cNvPicPr>
          <p:nvPr/>
        </p:nvPicPr>
        <p:blipFill>
          <a:blip r:embed="rId8"/>
          <a:stretch>
            <a:fillRect/>
          </a:stretch>
        </p:blipFill>
        <p:spPr>
          <a:xfrm>
            <a:off x="3082807" y="616791"/>
            <a:ext cx="5645385" cy="1109568"/>
          </a:xfrm>
          <a:prstGeom prst="rect">
            <a:avLst/>
          </a:prstGeom>
        </p:spPr>
      </p:pic>
    </p:spTree>
    <p:extLst>
      <p:ext uri="{BB962C8B-B14F-4D97-AF65-F5344CB8AC3E}">
        <p14:creationId xmlns:p14="http://schemas.microsoft.com/office/powerpoint/2010/main" val="34842112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1051700"/>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Em</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có</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nhìn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thấy</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khí</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Vì</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sao</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605790" y="3495676"/>
            <a:ext cx="11155680" cy="19335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sz="4800" kern="0" dirty="0">
                <a:solidFill>
                  <a:srgbClr val="7030A0"/>
                </a:solidFill>
                <a:latin typeface="Arial"/>
                <a:sym typeface="Arial"/>
              </a:rPr>
              <a:t>Em không nhìn thấy không khí vì không khí không có màu. </a:t>
            </a:r>
            <a:endParaRPr kumimoji="0" lang="en-US" sz="48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99085" y="24669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896568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1051700"/>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Không</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khí</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có</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mùi</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gì</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vị</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gì</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605790" y="3495676"/>
            <a:ext cx="11155680" cy="1419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sz="4800" kern="0" dirty="0">
                <a:solidFill>
                  <a:srgbClr val="7030A0"/>
                </a:solidFill>
                <a:latin typeface="Arial"/>
                <a:sym typeface="Arial"/>
              </a:rPr>
              <a:t>Không khí không có mùi, không có vị.</a:t>
            </a:r>
            <a:endParaRPr kumimoji="0" lang="en-US" sz="4800" b="0" i="0" u="none" strike="noStrike" kern="0" cap="none" spc="0" normalizeH="0" baseline="0" noProof="0" dirty="0">
              <a:ln>
                <a:noFill/>
              </a:ln>
              <a:solidFill>
                <a:srgbClr val="7030A0"/>
              </a:solidFill>
              <a:effectLst/>
              <a:uLnTx/>
              <a:uFillTx/>
              <a:latin typeface="Arial"/>
              <a:ea typeface="+mn-ea"/>
              <a:cs typeface="+mn-cs"/>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99085" y="24669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15650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Rectangle: Rounded Corners 1">
            <a:extLst>
              <a:ext uri="{FF2B5EF4-FFF2-40B4-BE49-F238E27FC236}">
                <a16:creationId xmlns:a16="http://schemas.microsoft.com/office/drawing/2014/main" id="{D9ECA290-1A21-D514-6D40-D0A3D2FFB268}"/>
              </a:ext>
            </a:extLst>
          </p:cNvPr>
          <p:cNvSpPr/>
          <p:nvPr/>
        </p:nvSpPr>
        <p:spPr>
          <a:xfrm>
            <a:off x="461010" y="137300"/>
            <a:ext cx="11155680" cy="1491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Khi em ngửi thấy mùi thơm hay mùi khó chịu thì đó có phải là mùi của không khí không? Ví dụ?</a:t>
            </a:r>
          </a:p>
        </p:txBody>
      </p:sp>
      <p:sp>
        <p:nvSpPr>
          <p:cNvPr id="3" name="Rectangle: Rounded Corners 2">
            <a:extLst>
              <a:ext uri="{FF2B5EF4-FFF2-40B4-BE49-F238E27FC236}">
                <a16:creationId xmlns:a16="http://schemas.microsoft.com/office/drawing/2014/main" id="{31946AD0-3EE6-AC5D-0813-9BF994657E04}"/>
              </a:ext>
            </a:extLst>
          </p:cNvPr>
          <p:cNvSpPr/>
          <p:nvPr/>
        </p:nvSpPr>
        <p:spPr>
          <a:xfrm>
            <a:off x="605790" y="2581275"/>
            <a:ext cx="11155680" cy="16192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sz="4000" kern="0" dirty="0">
                <a:solidFill>
                  <a:srgbClr val="7030A0"/>
                </a:solidFill>
                <a:latin typeface="Arial"/>
                <a:sym typeface="Arial"/>
              </a:rPr>
              <a:t>Khi em ngửi thấy mùi thơm hay mùi khó chịu thì đó không phải là mùi của không khí không.</a:t>
            </a:r>
            <a:endParaRPr kumimoji="0" lang="en-US" sz="4000" b="0" i="0" u="none" strike="noStrike" kern="0" cap="none" spc="0" normalizeH="0" baseline="0" noProof="0" dirty="0">
              <a:ln>
                <a:noFill/>
              </a:ln>
              <a:solidFill>
                <a:srgbClr val="7030A0"/>
              </a:solidFill>
              <a:effectLst/>
              <a:uLnTx/>
              <a:uFillTx/>
              <a:latin typeface="Arial"/>
              <a:sym typeface="Arial"/>
            </a:endParaRPr>
          </a:p>
        </p:txBody>
      </p:sp>
      <p:sp>
        <p:nvSpPr>
          <p:cNvPr id="6" name="Arrow: Curved Right 5">
            <a:extLst>
              <a:ext uri="{FF2B5EF4-FFF2-40B4-BE49-F238E27FC236}">
                <a16:creationId xmlns:a16="http://schemas.microsoft.com/office/drawing/2014/main" id="{82686639-B894-1054-307E-7A26D9194885}"/>
              </a:ext>
            </a:extLst>
          </p:cNvPr>
          <p:cNvSpPr/>
          <p:nvPr/>
        </p:nvSpPr>
        <p:spPr>
          <a:xfrm>
            <a:off x="299085" y="15525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63C6A660-30B7-30CA-781C-1D1BD85C34EC}"/>
              </a:ext>
            </a:extLst>
          </p:cNvPr>
          <p:cNvSpPr txBox="1"/>
          <p:nvPr/>
        </p:nvSpPr>
        <p:spPr>
          <a:xfrm>
            <a:off x="1085850" y="4648200"/>
            <a:ext cx="10553700" cy="1569660"/>
          </a:xfrm>
          <a:prstGeom prst="rect">
            <a:avLst/>
          </a:prstGeom>
          <a:noFill/>
        </p:spPr>
        <p:txBody>
          <a:bodyPr wrap="square" rtlCol="0">
            <a:spAutoFit/>
          </a:bodyPr>
          <a:lstStyle/>
          <a:p>
            <a:pPr algn="just"/>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VD: Khi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giặt</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đồ</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sẽ</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ngửi</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mùi</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thơm</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thoang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thoảng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mùi</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hương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liệu</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xà</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chứ</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mùi</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a:t>
            </a:r>
            <a:r>
              <a:rPr lang="en-US"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91153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53012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603499" y="68973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vi-VN" sz="3200" b="1" dirty="0">
                <a:solidFill>
                  <a:srgbClr val="002060"/>
                </a:solidFill>
                <a:latin typeface="Cambria" panose="02040503050406030204" pitchFamily="18" charset="0"/>
                <a:ea typeface="Cambria" panose="02040503050406030204" pitchFamily="18" charset="0"/>
                <a:cs typeface="Times New Roman" pitchFamily="18" charset="0"/>
              </a:rPr>
              <a:t>Em có nhận xét gì về hình dạng của không khí chứa trong các vật dưới đây. Từ đó cho biết không khí có hình dạng nhất định không.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675D6A7A-6018-6553-BE9A-BCB6FC231F71}"/>
              </a:ext>
            </a:extLst>
          </p:cNvPr>
          <p:cNvPicPr>
            <a:picLocks noChangeAspect="1"/>
          </p:cNvPicPr>
          <p:nvPr/>
        </p:nvPicPr>
        <p:blipFill>
          <a:blip r:embed="rId4"/>
          <a:stretch>
            <a:fillRect/>
          </a:stretch>
        </p:blipFill>
        <p:spPr>
          <a:xfrm>
            <a:off x="390525" y="2270907"/>
            <a:ext cx="11620500" cy="2355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a:extLst>
              <a:ext uri="{FF2B5EF4-FFF2-40B4-BE49-F238E27FC236}">
                <a16:creationId xmlns:a16="http://schemas.microsoft.com/office/drawing/2014/main" id="{6D33F492-51A7-39E9-0BF0-DA7D8CFAE3D7}"/>
              </a:ext>
            </a:extLst>
          </p:cNvPr>
          <p:cNvGrpSpPr/>
          <p:nvPr/>
        </p:nvGrpSpPr>
        <p:grpSpPr>
          <a:xfrm>
            <a:off x="523875" y="5134731"/>
            <a:ext cx="11544299" cy="1037470"/>
            <a:chOff x="6488431" y="3071819"/>
            <a:chExt cx="4398643" cy="2128831"/>
          </a:xfrm>
        </p:grpSpPr>
        <p:grpSp>
          <p:nvGrpSpPr>
            <p:cNvPr id="6" name="Nhóm 31">
              <a:extLst>
                <a:ext uri="{FF2B5EF4-FFF2-40B4-BE49-F238E27FC236}">
                  <a16:creationId xmlns:a16="http://schemas.microsoft.com/office/drawing/2014/main" id="{49F63CF9-0531-1924-915A-FCB2DCD1584C}"/>
                </a:ext>
              </a:extLst>
            </p:cNvPr>
            <p:cNvGrpSpPr/>
            <p:nvPr/>
          </p:nvGrpSpPr>
          <p:grpSpPr>
            <a:xfrm>
              <a:off x="6488431" y="3071819"/>
              <a:ext cx="4398643" cy="2128831"/>
              <a:chOff x="1922830" y="773002"/>
              <a:chExt cx="5400981" cy="1282973"/>
            </a:xfrm>
          </p:grpSpPr>
          <p:sp>
            <p:nvSpPr>
              <p:cNvPr id="10" name="Freeform: Shape 34">
                <a:extLst>
                  <a:ext uri="{FF2B5EF4-FFF2-40B4-BE49-F238E27FC236}">
                    <a16:creationId xmlns:a16="http://schemas.microsoft.com/office/drawing/2014/main" id="{0C32AEDB-B93C-F448-BE1B-7C1D6D321BFF}"/>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Freeform: Shape 35">
                <a:extLst>
                  <a:ext uri="{FF2B5EF4-FFF2-40B4-BE49-F238E27FC236}">
                    <a16:creationId xmlns:a16="http://schemas.microsoft.com/office/drawing/2014/main" id="{17992CF3-B76A-C97F-9853-76E2F7053D53}"/>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8" name="TextBox 7">
              <a:extLst>
                <a:ext uri="{FF2B5EF4-FFF2-40B4-BE49-F238E27FC236}">
                  <a16:creationId xmlns:a16="http://schemas.microsoft.com/office/drawing/2014/main" id="{67FF8B6E-E895-4D05-DF7A-1CA35B5B3C6F}"/>
                </a:ext>
              </a:extLst>
            </p:cNvPr>
            <p:cNvSpPr txBox="1"/>
            <p:nvPr/>
          </p:nvSpPr>
          <p:spPr>
            <a:xfrm>
              <a:off x="6825132" y="3312575"/>
              <a:ext cx="3785744" cy="700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rPr>
                <a:t>Không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khí</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mang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hình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dạng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các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vật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chứa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nó</a:t>
              </a:r>
              <a:r>
                <a:rPr lang="en-US" sz="3600" b="1" dirty="0">
                  <a:solidFill>
                    <a:prstClr val="black"/>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89798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id="{D0ED1651-586A-A339-127C-3A5221D4FE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11371021" cy="7536304"/>
          </a:xfrm>
          <a:prstGeom prst="rect">
            <a:avLst/>
          </a:prstGeom>
        </p:spPr>
      </p:pic>
      <p:sp>
        <p:nvSpPr>
          <p:cNvPr id="5" name="Rectangle 4">
            <a:extLst>
              <a:ext uri="{FF2B5EF4-FFF2-40B4-BE49-F238E27FC236}">
                <a16:creationId xmlns:a16="http://schemas.microsoft.com/office/drawing/2014/main" id="{AD51B7F8-B75C-DE09-BA19-12284DCC1977}"/>
              </a:ext>
            </a:extLst>
          </p:cNvPr>
          <p:cNvSpPr/>
          <p:nvPr/>
        </p:nvSpPr>
        <p:spPr>
          <a:xfrm>
            <a:off x="53073" y="221936"/>
            <a:ext cx="3092514"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6600" b="1" i="0" u="sng" strike="noStrike" kern="0" cap="none" spc="0" normalizeH="0" baseline="0" noProof="0" dirty="0" err="1">
                <a:ln>
                  <a:noFill/>
                </a:ln>
                <a:solidFill>
                  <a:srgbClr val="002060"/>
                </a:solidFill>
                <a:effectLst>
                  <a:reflection blurRad="6350" stA="55000" endA="300" endPos="45500" dir="5400000" sy="-100000" algn="bl" rotWithShape="0"/>
                </a:effectLst>
                <a:uLnTx/>
                <a:uFillTx/>
                <a:latin typeface="+mn-lt"/>
                <a:cs typeface="Arial"/>
                <a:sym typeface="Arial"/>
              </a:rPr>
              <a:t>Kết</a:t>
            </a:r>
            <a:r>
              <a:rPr kumimoji="0" lang="en-US" altLang="en-US" sz="6600" b="1" i="0" u="sng" strike="noStrike" kern="0" cap="none" spc="0" normalizeH="0" baseline="0" noProof="0" dirty="0">
                <a:ln>
                  <a:noFill/>
                </a:ln>
                <a:solidFill>
                  <a:srgbClr val="002060"/>
                </a:solidFill>
                <a:effectLst>
                  <a:reflection blurRad="6350" stA="55000" endA="300" endPos="45500" dir="5400000" sy="-100000" algn="bl" rotWithShape="0"/>
                </a:effectLst>
                <a:uLnTx/>
                <a:uFillTx/>
                <a:latin typeface="+mn-lt"/>
                <a:cs typeface="Arial"/>
                <a:sym typeface="Arial"/>
              </a:rPr>
              <a:t> </a:t>
            </a:r>
            <a:r>
              <a:rPr kumimoji="0" lang="en-US" altLang="en-US" sz="6600" b="1" i="0" u="sng" strike="noStrike" kern="0" cap="none" spc="0" normalizeH="0" baseline="0" noProof="0" dirty="0" err="1">
                <a:ln>
                  <a:noFill/>
                </a:ln>
                <a:solidFill>
                  <a:srgbClr val="002060"/>
                </a:solidFill>
                <a:effectLst>
                  <a:reflection blurRad="6350" stA="55000" endA="300" endPos="45500" dir="5400000" sy="-100000" algn="bl" rotWithShape="0"/>
                </a:effectLst>
                <a:uLnTx/>
                <a:uFillTx/>
                <a:latin typeface="+mn-lt"/>
                <a:cs typeface="Arial"/>
                <a:sym typeface="Arial"/>
              </a:rPr>
              <a:t>luận</a:t>
            </a:r>
            <a:endParaRPr kumimoji="0" lang="en-US" altLang="en-US" sz="6600" b="1" i="0" u="none" strike="noStrike" kern="0" cap="none" spc="0" normalizeH="0" baseline="0" noProof="0" dirty="0">
              <a:ln>
                <a:noFill/>
              </a:ln>
              <a:solidFill>
                <a:srgbClr val="002060"/>
              </a:solidFill>
              <a:effectLst/>
              <a:uLnTx/>
              <a:uFillTx/>
              <a:latin typeface="+mn-lt"/>
              <a:cs typeface="Arial"/>
              <a:sym typeface="Arial"/>
            </a:endParaRPr>
          </a:p>
        </p:txBody>
      </p:sp>
      <p:sp>
        <p:nvSpPr>
          <p:cNvPr id="7" name="TextBox 6">
            <a:extLst>
              <a:ext uri="{FF2B5EF4-FFF2-40B4-BE49-F238E27FC236}">
                <a16:creationId xmlns:a16="http://schemas.microsoft.com/office/drawing/2014/main" id="{C622240D-AE6B-C06B-50F4-62C3ADA4FA78}"/>
              </a:ext>
            </a:extLst>
          </p:cNvPr>
          <p:cNvSpPr txBox="1"/>
          <p:nvPr/>
        </p:nvSpPr>
        <p:spPr>
          <a:xfrm>
            <a:off x="2647950" y="3009900"/>
            <a:ext cx="6486525" cy="1754326"/>
          </a:xfrm>
          <a:prstGeom prst="rect">
            <a:avLst/>
          </a:prstGeom>
          <a:noFill/>
        </p:spPr>
        <p:txBody>
          <a:bodyPr wrap="square" rtlCol="0">
            <a:spAutoFit/>
          </a:bodyPr>
          <a:lstStyle/>
          <a:p>
            <a:pPr algn="ctr"/>
            <a:r>
              <a:rPr lang="en-US" sz="5400" dirty="0" err="1">
                <a:solidFill>
                  <a:srgbClr val="FF0000"/>
                </a:solidFill>
                <a:latin typeface="Cambria" panose="02040503050406030204" pitchFamily="18" charset="0"/>
                <a:ea typeface="Cambria" panose="02040503050406030204" pitchFamily="18" charset="0"/>
              </a:rPr>
              <a:t>Không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khí</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không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hình</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dạng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nhất</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định</a:t>
            </a:r>
            <a:r>
              <a:rPr lang="en-US" sz="54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93197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12955"/>
            <a:ext cx="12123506" cy="78717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17749" y="27063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itchFamily="18" charset="0"/>
              </a:rPr>
              <a:t>T</a:t>
            </a:r>
            <a:r>
              <a:rPr lang="vi-VN" sz="3600" b="1" dirty="0">
                <a:solidFill>
                  <a:srgbClr val="FF2A2C"/>
                </a:solidFill>
                <a:latin typeface="Cambria" panose="02040503050406030204" pitchFamily="18" charset="0"/>
                <a:ea typeface="Cambria" panose="02040503050406030204" pitchFamily="18" charset="0"/>
                <a:cs typeface="Times New Roman" pitchFamily="18" charset="0"/>
              </a:rPr>
              <a:t>ìm hiểu tính chất giãn nở của không khí </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9" name="Rectangle: Rounded Corners 8">
            <a:extLst>
              <a:ext uri="{FF2B5EF4-FFF2-40B4-BE49-F238E27FC236}">
                <a16:creationId xmlns:a16="http://schemas.microsoft.com/office/drawing/2014/main" id="{86752F47-88F9-3A91-A975-072659DA3A04}"/>
              </a:ext>
            </a:extLst>
          </p:cNvPr>
          <p:cNvSpPr/>
          <p:nvPr/>
        </p:nvSpPr>
        <p:spPr>
          <a:xfrm>
            <a:off x="214367" y="1714500"/>
            <a:ext cx="6576958" cy="47910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Chuẩn bị: </a:t>
            </a:r>
            <a:r>
              <a:rPr lang="vi-VN" sz="3200" dirty="0">
                <a:solidFill>
                  <a:srgbClr val="212529"/>
                </a:solidFill>
                <a:latin typeface="Cambria" panose="02040503050406030204" pitchFamily="18" charset="0"/>
                <a:ea typeface="Cambria" panose="02040503050406030204" pitchFamily="18" charset="0"/>
                <a:cs typeface="Arial" panose="020B0604020202020204" pitchFamily="34" charset="0"/>
              </a:rPr>
              <a:t>Một chiếc bơm tiêm như hình 10a.</a:t>
            </a:r>
          </a:p>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Tiến hành:</a:t>
            </a:r>
          </a:p>
          <a:p>
            <a:pPr marL="457200" lvl="0" indent="-457200" algn="just">
              <a:buFont typeface="Arial" panose="020B0604020202020204" pitchFamily="34" charset="0"/>
              <a:buChar char="•"/>
              <a:defRPr/>
            </a:pPr>
            <a:r>
              <a:rPr lang="vi-VN" sz="3200" dirty="0">
                <a:solidFill>
                  <a:srgbClr val="212529"/>
                </a:solidFill>
                <a:latin typeface="Cambria" panose="02040503050406030204" pitchFamily="18" charset="0"/>
                <a:ea typeface="Cambria" panose="02040503050406030204" pitchFamily="18" charset="0"/>
                <a:cs typeface="Arial" panose="020B0604020202020204" pitchFamily="34" charset="0"/>
              </a:rPr>
              <a:t>Bịt kín đầu dưới bơm tiêm rồi dùng tay ấn ruột bơm tiêm như hình 10b. Sau đó thả tay ra.</a:t>
            </a:r>
          </a:p>
          <a:p>
            <a:pPr marL="457200" lvl="0" indent="-457200" algn="just">
              <a:buFont typeface="Arial" panose="020B0604020202020204" pitchFamily="34" charset="0"/>
              <a:buChar char="•"/>
              <a:defRPr/>
            </a:pPr>
            <a:r>
              <a:rPr lang="vi-VN" sz="3200" dirty="0">
                <a:solidFill>
                  <a:srgbClr val="212529"/>
                </a:solidFill>
                <a:latin typeface="Cambria" panose="02040503050406030204" pitchFamily="18" charset="0"/>
                <a:ea typeface="Cambria" panose="02040503050406030204" pitchFamily="18" charset="0"/>
                <a:cs typeface="Arial" panose="020B0604020202020204" pitchFamily="34" charset="0"/>
              </a:rPr>
              <a:t>Mô tả hiện tượng xảy ra và giải thích.</a:t>
            </a:r>
          </a:p>
        </p:txBody>
      </p:sp>
      <p:pic>
        <p:nvPicPr>
          <p:cNvPr id="4" name="Picture 3">
            <a:extLst>
              <a:ext uri="{FF2B5EF4-FFF2-40B4-BE49-F238E27FC236}">
                <a16:creationId xmlns:a16="http://schemas.microsoft.com/office/drawing/2014/main" id="{B13DC5F4-9977-8BE3-7928-621A9F5BDEF5}"/>
              </a:ext>
            </a:extLst>
          </p:cNvPr>
          <p:cNvPicPr>
            <a:picLocks noChangeAspect="1"/>
          </p:cNvPicPr>
          <p:nvPr/>
        </p:nvPicPr>
        <p:blipFill>
          <a:blip r:embed="rId4"/>
          <a:stretch>
            <a:fillRect/>
          </a:stretch>
        </p:blipFill>
        <p:spPr>
          <a:xfrm>
            <a:off x="7119937" y="2028824"/>
            <a:ext cx="4586288" cy="4115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9825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B13DC5F4-9977-8BE3-7928-621A9F5BDEF5}"/>
              </a:ext>
            </a:extLst>
          </p:cNvPr>
          <p:cNvPicPr>
            <a:picLocks noChangeAspect="1"/>
          </p:cNvPicPr>
          <p:nvPr/>
        </p:nvPicPr>
        <p:blipFill>
          <a:blip r:embed="rId4"/>
          <a:stretch>
            <a:fillRect/>
          </a:stretch>
        </p:blipFill>
        <p:spPr>
          <a:xfrm>
            <a:off x="300037" y="1428749"/>
            <a:ext cx="4586288" cy="4115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Rounded Corners 1">
            <a:extLst>
              <a:ext uri="{FF2B5EF4-FFF2-40B4-BE49-F238E27FC236}">
                <a16:creationId xmlns:a16="http://schemas.microsoft.com/office/drawing/2014/main" id="{4C912189-6989-EB5D-B6A8-E4E534EE100B}"/>
              </a:ext>
            </a:extLst>
          </p:cNvPr>
          <p:cNvSpPr/>
          <p:nvPr/>
        </p:nvSpPr>
        <p:spPr>
          <a:xfrm>
            <a:off x="5756910" y="680225"/>
            <a:ext cx="4377690" cy="872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Kết</a:t>
            </a:r>
            <a:r>
              <a:rPr kumimoji="0" lang="en-US" sz="40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quả</a:t>
            </a:r>
            <a:r>
              <a:rPr kumimoji="0" lang="en-US" sz="40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thí</a:t>
            </a:r>
            <a:r>
              <a:rPr kumimoji="0" lang="en-US" sz="40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 </a:t>
            </a:r>
            <a:r>
              <a:rPr kumimoji="0" lang="en-US" sz="40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Arial"/>
              </a:rPr>
              <a:t>nghiệm</a:t>
            </a:r>
            <a:endParaRPr kumimoji="0" lang="vi-VN" sz="40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id="{C44AE14C-0EF1-AD70-2AE0-AF1771FFEA6D}"/>
              </a:ext>
            </a:extLst>
          </p:cNvPr>
          <p:cNvSpPr/>
          <p:nvPr/>
        </p:nvSpPr>
        <p:spPr>
          <a:xfrm>
            <a:off x="5705475" y="2695575"/>
            <a:ext cx="6389370" cy="2638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4000" kern="0" dirty="0">
                <a:solidFill>
                  <a:srgbClr val="7030A0"/>
                </a:solidFill>
                <a:latin typeface="Calibri" panose="020F0502020204030204" pitchFamily="34" charset="0"/>
                <a:cs typeface="Calibri" panose="020F0502020204030204" pitchFamily="34" charset="0"/>
                <a:sym typeface="Arial"/>
              </a:rPr>
              <a:t>Ruột bơm tiêm sẽ dần dần di chuyển lại vị trí ban đầu vì bị không khí có trong ống bơm đẩy lên.</a:t>
            </a:r>
            <a:endParaRPr kumimoji="0" lang="en-US" sz="40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sym typeface="Arial"/>
            </a:endParaRPr>
          </a:p>
        </p:txBody>
      </p:sp>
      <p:sp>
        <p:nvSpPr>
          <p:cNvPr id="5" name="Arrow: Curved Right 4">
            <a:extLst>
              <a:ext uri="{FF2B5EF4-FFF2-40B4-BE49-F238E27FC236}">
                <a16:creationId xmlns:a16="http://schemas.microsoft.com/office/drawing/2014/main" id="{285F31ED-7488-5BF6-95D0-9BCFEBC59DFF}"/>
              </a:ext>
            </a:extLst>
          </p:cNvPr>
          <p:cNvSpPr/>
          <p:nvPr/>
        </p:nvSpPr>
        <p:spPr>
          <a:xfrm>
            <a:off x="5185410" y="1476376"/>
            <a:ext cx="899160" cy="1384153"/>
          </a:xfrm>
          <a:prstGeom prst="curved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285374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a:extLst>
              <a:ext uri="{FF2B5EF4-FFF2-40B4-BE49-F238E27FC236}">
                <a16:creationId xmlns:a16="http://schemas.microsoft.com/office/drawing/2014/main" id="{D1F7B253-20E6-C3AE-963B-C71351C6145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15256" y="1777430"/>
            <a:ext cx="5747382" cy="4597685"/>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2947957" y="268648"/>
            <a:ext cx="8445975" cy="3122252"/>
            <a:chOff x="6330073" y="2742745"/>
            <a:chExt cx="4557001" cy="2671479"/>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312575"/>
              <a:ext cx="3785744" cy="21016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nêu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107543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hlinkClick r:id="rId2" action="ppaction://hlinksldjump"/>
            <a:extLst>
              <a:ext uri="{FF2B5EF4-FFF2-40B4-BE49-F238E27FC236}">
                <a16:creationId xmlns:a16="http://schemas.microsoft.com/office/drawing/2014/main" id="{F65969CC-A099-4773-B8FA-4159917DA9A9}"/>
              </a:ext>
            </a:extLst>
          </p:cNvPr>
          <p:cNvSpPr txBox="1"/>
          <p:nvPr/>
        </p:nvSpPr>
        <p:spPr>
          <a:xfrm>
            <a:off x="1004609" y="1188188"/>
            <a:ext cx="10366601" cy="1559400"/>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333" b="0" i="0" u="none" strike="noStrike" kern="0" cap="none" spc="0" normalizeH="0" baseline="0" noProof="0" dirty="0" err="1">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Vừng</a:t>
            </a:r>
            <a:r>
              <a:rPr kumimoji="0" lang="en-US" sz="9333" b="0" i="0" u="none" strike="noStrike" kern="0" cap="none" spc="0" normalizeH="0" baseline="0" noProof="0" dirty="0">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 </a:t>
            </a:r>
            <a:r>
              <a:rPr kumimoji="0" lang="en-US" sz="9333" b="0" i="0" u="none" strike="noStrike" kern="0" cap="none" spc="0" normalizeH="0" baseline="0" noProof="0" dirty="0" err="1">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ơi</a:t>
            </a:r>
            <a:r>
              <a:rPr kumimoji="0" lang="en-US" sz="9333" b="0" i="0" u="none" strike="noStrike" kern="0" cap="none" spc="0" normalizeH="0" baseline="0" noProof="0" dirty="0">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 </a:t>
            </a:r>
            <a:r>
              <a:rPr kumimoji="0" lang="en-US" sz="9333" b="0" i="0" u="none" strike="noStrike" kern="0" cap="none" spc="0" normalizeH="0" baseline="0" noProof="0" dirty="0" err="1">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Mở</a:t>
            </a:r>
            <a:r>
              <a:rPr kumimoji="0" lang="en-US" sz="9333" b="0" i="0" u="none" strike="noStrike" kern="0" cap="none" spc="0" normalizeH="0" baseline="0" noProof="0" dirty="0">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 </a:t>
            </a:r>
            <a:r>
              <a:rPr kumimoji="0" lang="en-US" sz="9333" b="0" i="0" u="none" strike="noStrike" kern="0" cap="none" spc="0" normalizeH="0" baseline="0" noProof="0" dirty="0" err="1">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ra</a:t>
            </a:r>
            <a:r>
              <a:rPr kumimoji="0" lang="en-US" sz="9333" b="0" i="0" u="none" strike="noStrike" kern="0" cap="none" spc="0" normalizeH="0" baseline="0" noProof="0" dirty="0">
                <a:ln>
                  <a:solidFill>
                    <a:srgbClr val="FFFF00"/>
                  </a:solidFill>
                </a:ln>
                <a:solidFill>
                  <a:srgbClr val="FFFFFF">
                    <a:lumMod val="60000"/>
                    <a:lumOff val="40000"/>
                  </a:srgbClr>
                </a:solidFill>
                <a:effectLst>
                  <a:glow rad="63500">
                    <a:srgbClr val="F9A320">
                      <a:satMod val="175000"/>
                      <a:alpha val="40000"/>
                    </a:srgbClr>
                  </a:glow>
                </a:effectLst>
                <a:uLnTx/>
                <a:uFillTx/>
                <a:latin typeface="Calibri" panose="020F0502020204030204" pitchFamily="34" charset="0"/>
                <a:ea typeface="+mn-ea"/>
                <a:cs typeface="Calibri" panose="020F0502020204030204" pitchFamily="34" charset="0"/>
                <a:sym typeface="Arial"/>
              </a:rPr>
              <a:t>!</a:t>
            </a:r>
          </a:p>
        </p:txBody>
      </p:sp>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sp>
        <p:nvSpPr>
          <p:cNvPr id="47" name="Title 1">
            <a:extLst>
              <a:ext uri="{FF2B5EF4-FFF2-40B4-BE49-F238E27FC236}">
                <a16:creationId xmlns:a16="http://schemas.microsoft.com/office/drawing/2014/main" id="{C1A96916-724C-494F-B4F9-AFCFF2F22B67}"/>
              </a:ext>
            </a:extLst>
          </p:cNvPr>
          <p:cNvSpPr txBox="1">
            <a:spLocks/>
          </p:cNvSpPr>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Tx/>
              <a:buNone/>
              <a:tabLst/>
              <a:defRPr/>
            </a:pPr>
            <a:r>
              <a:rPr kumimoji="0" lang="en-US" sz="2133"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a:rPr>
              <a:t>DIỆU HIỀN</a:t>
            </a:r>
            <a:endParaRPr kumimoji="0" lang="en-US" sz="2133"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a:endParaRPr>
          </a:p>
        </p:txBody>
      </p:sp>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578265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50" presetClass="exit" presetSubtype="0" accel="100000" fill="hold" nodeType="clickEffect">
                                  <p:stCondLst>
                                    <p:cond delay="0"/>
                                  </p:stCondLst>
                                  <p:childTnLst>
                                    <p:anim calcmode="lin" valueType="num">
                                      <p:cBhvr>
                                        <p:cTn id="12" dur="1000"/>
                                        <p:tgtEl>
                                          <p:spTgt spid="44"/>
                                        </p:tgtEl>
                                        <p:attrNameLst>
                                          <p:attrName>ppt_w</p:attrName>
                                        </p:attrNameLst>
                                      </p:cBhvr>
                                      <p:tavLst>
                                        <p:tav tm="0">
                                          <p:val>
                                            <p:strVal val="ppt_w"/>
                                          </p:val>
                                        </p:tav>
                                        <p:tav tm="100000">
                                          <p:val>
                                            <p:strVal val="ppt_w+.3"/>
                                          </p:val>
                                        </p:tav>
                                      </p:tavLst>
                                    </p:anim>
                                    <p:anim calcmode="lin" valueType="num">
                                      <p:cBhvr>
                                        <p:cTn id="13" dur="1000"/>
                                        <p:tgtEl>
                                          <p:spTgt spid="44"/>
                                        </p:tgtEl>
                                        <p:attrNameLst>
                                          <p:attrName>ppt_h</p:attrName>
                                        </p:attrNameLst>
                                      </p:cBhvr>
                                      <p:tavLst>
                                        <p:tav tm="0">
                                          <p:val>
                                            <p:strVal val="ppt_h"/>
                                          </p:val>
                                        </p:tav>
                                        <p:tav tm="100000">
                                          <p:val>
                                            <p:strVal val="ppt_h"/>
                                          </p:val>
                                        </p:tav>
                                      </p:tavLst>
                                    </p:anim>
                                    <p:animEffect transition="out" filter="fade">
                                      <p:cBhvr>
                                        <p:cTn id="14" dur="1000"/>
                                        <p:tgtEl>
                                          <p:spTgt spid="44"/>
                                        </p:tgtEl>
                                      </p:cBhvr>
                                    </p:animEffect>
                                    <p:set>
                                      <p:cBhvr>
                                        <p:cTn id="15"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 restart="whenNotActive" fill="hold" evtFilter="cancelBubble" nodeType="interactiveSeq">
                <p:stCondLst>
                  <p:cond evt="onClick" delay="0">
                    <p:tgtEl>
                      <p:spTgt spid="45"/>
                    </p:tgtEl>
                  </p:cond>
                </p:stCondLst>
                <p:endSync evt="end" delay="0">
                  <p:rtn val="all"/>
                </p:endSync>
                <p:childTnLst>
                  <p:par>
                    <p:cTn id="17" fill="hold">
                      <p:stCondLst>
                        <p:cond delay="0"/>
                      </p:stCondLst>
                      <p:childTnLst>
                        <p:par>
                          <p:cTn id="18" fill="hold">
                            <p:stCondLst>
                              <p:cond delay="0"/>
                            </p:stCondLst>
                            <p:childTnLst>
                              <p:par>
                                <p:cTn id="19" presetID="50" presetClass="exit" presetSubtype="0" accel="100000" fill="hold" nodeType="clickEffect">
                                  <p:stCondLst>
                                    <p:cond delay="0"/>
                                  </p:stCondLst>
                                  <p:childTnLst>
                                    <p:anim calcmode="lin" valueType="num">
                                      <p:cBhvr>
                                        <p:cTn id="20" dur="1000"/>
                                        <p:tgtEl>
                                          <p:spTgt spid="45"/>
                                        </p:tgtEl>
                                        <p:attrNameLst>
                                          <p:attrName>ppt_w</p:attrName>
                                        </p:attrNameLst>
                                      </p:cBhvr>
                                      <p:tavLst>
                                        <p:tav tm="0">
                                          <p:val>
                                            <p:strVal val="ppt_w"/>
                                          </p:val>
                                        </p:tav>
                                        <p:tav tm="100000">
                                          <p:val>
                                            <p:strVal val="ppt_w+.3"/>
                                          </p:val>
                                        </p:tav>
                                      </p:tavLst>
                                    </p:anim>
                                    <p:anim calcmode="lin" valueType="num">
                                      <p:cBhvr>
                                        <p:cTn id="21" dur="1000"/>
                                        <p:tgtEl>
                                          <p:spTgt spid="45"/>
                                        </p:tgtEl>
                                        <p:attrNameLst>
                                          <p:attrName>ppt_h</p:attrName>
                                        </p:attrNameLst>
                                      </p:cBhvr>
                                      <p:tavLst>
                                        <p:tav tm="0">
                                          <p:val>
                                            <p:strVal val="ppt_h"/>
                                          </p:val>
                                        </p:tav>
                                        <p:tav tm="100000">
                                          <p:val>
                                            <p:strVal val="ppt_h"/>
                                          </p:val>
                                        </p:tav>
                                      </p:tavLst>
                                    </p:anim>
                                    <p:animEffect transition="out" filter="fade">
                                      <p:cBhvr>
                                        <p:cTn id="22" dur="1000"/>
                                        <p:tgtEl>
                                          <p:spTgt spid="45"/>
                                        </p:tgtEl>
                                      </p:cBhvr>
                                    </p:animEffect>
                                    <p:set>
                                      <p:cBhvr>
                                        <p:cTn id="23"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4" restart="whenNotActive" fill="hold" evtFilter="cancelBubble" nodeType="interactiveSeq">
                <p:stCondLst>
                  <p:cond evt="onClick" delay="0">
                    <p:tgtEl>
                      <p:spTgt spid="46"/>
                    </p:tgtEl>
                  </p:cond>
                </p:stCondLst>
                <p:endSync evt="end" delay="0">
                  <p:rtn val="all"/>
                </p:endSync>
                <p:childTnLst>
                  <p:par>
                    <p:cTn id="25" fill="hold">
                      <p:stCondLst>
                        <p:cond delay="0"/>
                      </p:stCondLst>
                      <p:childTnLst>
                        <p:par>
                          <p:cTn id="26" fill="hold">
                            <p:stCondLst>
                              <p:cond delay="0"/>
                            </p:stCondLst>
                            <p:childTnLst>
                              <p:par>
                                <p:cTn id="27" presetID="50" presetClass="exit" presetSubtype="0" accel="100000" fill="hold" nodeType="clickEffect">
                                  <p:stCondLst>
                                    <p:cond delay="0"/>
                                  </p:stCondLst>
                                  <p:childTnLst>
                                    <p:anim calcmode="lin" valueType="num">
                                      <p:cBhvr>
                                        <p:cTn id="28" dur="1000"/>
                                        <p:tgtEl>
                                          <p:spTgt spid="46"/>
                                        </p:tgtEl>
                                        <p:attrNameLst>
                                          <p:attrName>ppt_w</p:attrName>
                                        </p:attrNameLst>
                                      </p:cBhvr>
                                      <p:tavLst>
                                        <p:tav tm="0">
                                          <p:val>
                                            <p:strVal val="ppt_w"/>
                                          </p:val>
                                        </p:tav>
                                        <p:tav tm="100000">
                                          <p:val>
                                            <p:strVal val="ppt_w+.3"/>
                                          </p:val>
                                        </p:tav>
                                      </p:tavLst>
                                    </p:anim>
                                    <p:anim calcmode="lin" valueType="num">
                                      <p:cBhvr>
                                        <p:cTn id="29" dur="1000"/>
                                        <p:tgtEl>
                                          <p:spTgt spid="46"/>
                                        </p:tgtEl>
                                        <p:attrNameLst>
                                          <p:attrName>ppt_h</p:attrName>
                                        </p:attrNameLst>
                                      </p:cBhvr>
                                      <p:tavLst>
                                        <p:tav tm="0">
                                          <p:val>
                                            <p:strVal val="ppt_h"/>
                                          </p:val>
                                        </p:tav>
                                        <p:tav tm="100000">
                                          <p:val>
                                            <p:strVal val="ppt_h"/>
                                          </p:val>
                                        </p:tav>
                                      </p:tavLst>
                                    </p:anim>
                                    <p:animEffect transition="out" filter="fade">
                                      <p:cBhvr>
                                        <p:cTn id="30" dur="1000"/>
                                        <p:tgtEl>
                                          <p:spTgt spid="46"/>
                                        </p:tgtEl>
                                      </p:cBhvr>
                                    </p:animEffect>
                                    <p:set>
                                      <p:cBhvr>
                                        <p:cTn id="31"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62C3BF34-8218-8A2E-C224-5DA3797046EE}"/>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5" name="图片 2">
            <a:extLst>
              <a:ext uri="{FF2B5EF4-FFF2-40B4-BE49-F238E27FC236}">
                <a16:creationId xmlns:a16="http://schemas.microsoft.com/office/drawing/2014/main" id="{04222BF3-F80E-6C8A-A185-9A536658D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sp>
        <p:nvSpPr>
          <p:cNvPr id="6" name="Rectangle: Rounded Corners 5">
            <a:extLst>
              <a:ext uri="{FF2B5EF4-FFF2-40B4-BE49-F238E27FC236}">
                <a16:creationId xmlns:a16="http://schemas.microsoft.com/office/drawing/2014/main" id="{E0E5248A-6AC5-0DBB-4575-B3833A0C3A90}"/>
              </a:ext>
            </a:extLst>
          </p:cNvPr>
          <p:cNvSpPr/>
          <p:nvPr/>
        </p:nvSpPr>
        <p:spPr>
          <a:xfrm>
            <a:off x="482885" y="688369"/>
            <a:ext cx="11260477" cy="6169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Freeform 8">
            <a:extLst>
              <a:ext uri="{FF2B5EF4-FFF2-40B4-BE49-F238E27FC236}">
                <a16:creationId xmlns:a16="http://schemas.microsoft.com/office/drawing/2014/main" id="{CEA2AA9F-6381-8B13-3473-E25EAB8B9001}"/>
              </a:ext>
            </a:extLst>
          </p:cNvPr>
          <p:cNvSpPr/>
          <p:nvPr/>
        </p:nvSpPr>
        <p:spPr>
          <a:xfrm rot="16200000">
            <a:off x="5512206" y="205045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a:extLst>
              <a:ext uri="{FF2B5EF4-FFF2-40B4-BE49-F238E27FC236}">
                <a16:creationId xmlns:a16="http://schemas.microsoft.com/office/drawing/2014/main" id="{643D42C4-D91F-B816-F500-32A419B95E8C}"/>
              </a:ext>
            </a:extLst>
          </p:cNvPr>
          <p:cNvSpPr/>
          <p:nvPr/>
        </p:nvSpPr>
        <p:spPr>
          <a:xfrm rot="8800745" flipH="1">
            <a:off x="7024796" y="2759947"/>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8">
            <a:extLst>
              <a:ext uri="{FF2B5EF4-FFF2-40B4-BE49-F238E27FC236}">
                <a16:creationId xmlns:a16="http://schemas.microsoft.com/office/drawing/2014/main" id="{883260CA-ACDC-83E2-15AE-12670B109392}"/>
              </a:ext>
            </a:extLst>
          </p:cNvPr>
          <p:cNvSpPr/>
          <p:nvPr/>
        </p:nvSpPr>
        <p:spPr>
          <a:xfrm rot="8800745" flipV="1">
            <a:off x="3847323" y="4626809"/>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8">
            <a:extLst>
              <a:ext uri="{FF2B5EF4-FFF2-40B4-BE49-F238E27FC236}">
                <a16:creationId xmlns:a16="http://schemas.microsoft.com/office/drawing/2014/main" id="{1B01AF16-EFF9-67EC-2782-5333FB65D641}"/>
              </a:ext>
            </a:extLst>
          </p:cNvPr>
          <p:cNvSpPr/>
          <p:nvPr/>
        </p:nvSpPr>
        <p:spPr>
          <a:xfrm rot="12799255" flipH="1" flipV="1">
            <a:off x="7024796" y="466366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8">
            <a:extLst>
              <a:ext uri="{FF2B5EF4-FFF2-40B4-BE49-F238E27FC236}">
                <a16:creationId xmlns:a16="http://schemas.microsoft.com/office/drawing/2014/main" id="{0A03B059-5B45-8D50-7431-C19225167471}"/>
              </a:ext>
            </a:extLst>
          </p:cNvPr>
          <p:cNvSpPr/>
          <p:nvPr/>
        </p:nvSpPr>
        <p:spPr>
          <a:xfrm rot="12461594">
            <a:off x="3867485" y="2692221"/>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Picture 11">
            <a:extLst>
              <a:ext uri="{FF2B5EF4-FFF2-40B4-BE49-F238E27FC236}">
                <a16:creationId xmlns:a16="http://schemas.microsoft.com/office/drawing/2014/main" id="{FA81151F-ACDF-EB2E-63BA-C6EF18F73C5A}"/>
              </a:ext>
            </a:extLst>
          </p:cNvPr>
          <p:cNvPicPr>
            <a:picLocks noChangeAspect="1"/>
          </p:cNvPicPr>
          <p:nvPr/>
        </p:nvPicPr>
        <p:blipFill>
          <a:blip r:embed="rId6"/>
          <a:stretch>
            <a:fillRect/>
          </a:stretch>
        </p:blipFill>
        <p:spPr>
          <a:xfrm>
            <a:off x="4465289" y="2899422"/>
            <a:ext cx="3097036" cy="2682472"/>
          </a:xfrm>
          <a:prstGeom prst="rect">
            <a:avLst/>
          </a:prstGeom>
        </p:spPr>
      </p:pic>
      <p:pic>
        <p:nvPicPr>
          <p:cNvPr id="13" name="Picture 12">
            <a:extLst>
              <a:ext uri="{FF2B5EF4-FFF2-40B4-BE49-F238E27FC236}">
                <a16:creationId xmlns:a16="http://schemas.microsoft.com/office/drawing/2014/main" id="{200D7D9C-420E-8FEA-AD16-0CD0A9575ABE}"/>
              </a:ext>
            </a:extLst>
          </p:cNvPr>
          <p:cNvPicPr>
            <a:picLocks noChangeAspect="1"/>
          </p:cNvPicPr>
          <p:nvPr/>
        </p:nvPicPr>
        <p:blipFill>
          <a:blip r:embed="rId7"/>
          <a:stretch>
            <a:fillRect/>
          </a:stretch>
        </p:blipFill>
        <p:spPr>
          <a:xfrm>
            <a:off x="0" y="0"/>
            <a:ext cx="4151736" cy="1566808"/>
          </a:xfrm>
          <a:prstGeom prst="rect">
            <a:avLst/>
          </a:prstGeom>
        </p:spPr>
      </p:pic>
      <p:pic>
        <p:nvPicPr>
          <p:cNvPr id="14" name="Picture 13">
            <a:extLst>
              <a:ext uri="{FF2B5EF4-FFF2-40B4-BE49-F238E27FC236}">
                <a16:creationId xmlns:a16="http://schemas.microsoft.com/office/drawing/2014/main" id="{5F45FD24-D1E2-7773-4BDC-29A54EA92B3F}"/>
              </a:ext>
            </a:extLst>
          </p:cNvPr>
          <p:cNvPicPr>
            <a:picLocks noChangeAspect="1"/>
          </p:cNvPicPr>
          <p:nvPr/>
        </p:nvPicPr>
        <p:blipFill>
          <a:blip r:embed="rId8"/>
          <a:stretch>
            <a:fillRect/>
          </a:stretch>
        </p:blipFill>
        <p:spPr>
          <a:xfrm>
            <a:off x="5140884" y="-106059"/>
            <a:ext cx="2102397" cy="2085532"/>
          </a:xfrm>
          <a:prstGeom prst="rect">
            <a:avLst/>
          </a:prstGeom>
        </p:spPr>
      </p:pic>
      <p:pic>
        <p:nvPicPr>
          <p:cNvPr id="15" name="Picture 14">
            <a:extLst>
              <a:ext uri="{FF2B5EF4-FFF2-40B4-BE49-F238E27FC236}">
                <a16:creationId xmlns:a16="http://schemas.microsoft.com/office/drawing/2014/main" id="{6363EEFA-7F48-AAAA-4DB2-25D482B342AC}"/>
              </a:ext>
            </a:extLst>
          </p:cNvPr>
          <p:cNvPicPr>
            <a:picLocks noChangeAspect="1"/>
          </p:cNvPicPr>
          <p:nvPr/>
        </p:nvPicPr>
        <p:blipFill>
          <a:blip r:embed="rId9"/>
          <a:stretch>
            <a:fillRect/>
          </a:stretch>
        </p:blipFill>
        <p:spPr>
          <a:xfrm>
            <a:off x="7948778" y="1753563"/>
            <a:ext cx="1996608" cy="1985902"/>
          </a:xfrm>
          <a:prstGeom prst="rect">
            <a:avLst/>
          </a:prstGeom>
        </p:spPr>
      </p:pic>
      <p:pic>
        <p:nvPicPr>
          <p:cNvPr id="16" name="Picture 15">
            <a:extLst>
              <a:ext uri="{FF2B5EF4-FFF2-40B4-BE49-F238E27FC236}">
                <a16:creationId xmlns:a16="http://schemas.microsoft.com/office/drawing/2014/main" id="{D79177BB-1D0A-7E2B-D0C2-2493CA05E658}"/>
              </a:ext>
            </a:extLst>
          </p:cNvPr>
          <p:cNvPicPr>
            <a:picLocks noChangeAspect="1"/>
          </p:cNvPicPr>
          <p:nvPr/>
        </p:nvPicPr>
        <p:blipFill>
          <a:blip r:embed="rId10"/>
          <a:stretch>
            <a:fillRect/>
          </a:stretch>
        </p:blipFill>
        <p:spPr>
          <a:xfrm>
            <a:off x="8038196" y="4229635"/>
            <a:ext cx="2102397" cy="2085532"/>
          </a:xfrm>
          <a:prstGeom prst="rect">
            <a:avLst/>
          </a:prstGeom>
        </p:spPr>
      </p:pic>
      <p:pic>
        <p:nvPicPr>
          <p:cNvPr id="17" name="Picture 16">
            <a:extLst>
              <a:ext uri="{FF2B5EF4-FFF2-40B4-BE49-F238E27FC236}">
                <a16:creationId xmlns:a16="http://schemas.microsoft.com/office/drawing/2014/main" id="{8877E69D-F5FB-D8E7-0663-EA53B8A62343}"/>
              </a:ext>
            </a:extLst>
          </p:cNvPr>
          <p:cNvPicPr>
            <a:picLocks noChangeAspect="1"/>
          </p:cNvPicPr>
          <p:nvPr/>
        </p:nvPicPr>
        <p:blipFill>
          <a:blip r:embed="rId11"/>
          <a:stretch>
            <a:fillRect/>
          </a:stretch>
        </p:blipFill>
        <p:spPr>
          <a:xfrm>
            <a:off x="658324" y="4473397"/>
            <a:ext cx="3395766" cy="2493480"/>
          </a:xfrm>
          <a:prstGeom prst="rect">
            <a:avLst/>
          </a:prstGeom>
        </p:spPr>
      </p:pic>
      <p:pic>
        <p:nvPicPr>
          <p:cNvPr id="18" name="Picture 17">
            <a:extLst>
              <a:ext uri="{FF2B5EF4-FFF2-40B4-BE49-F238E27FC236}">
                <a16:creationId xmlns:a16="http://schemas.microsoft.com/office/drawing/2014/main" id="{71DF4AC3-D47D-C02A-20FE-8CCCA1BEF93E}"/>
              </a:ext>
            </a:extLst>
          </p:cNvPr>
          <p:cNvPicPr>
            <a:picLocks noChangeAspect="1"/>
          </p:cNvPicPr>
          <p:nvPr/>
        </p:nvPicPr>
        <p:blipFill>
          <a:blip r:embed="rId12"/>
          <a:stretch>
            <a:fillRect/>
          </a:stretch>
        </p:blipFill>
        <p:spPr>
          <a:xfrm>
            <a:off x="831176" y="1617631"/>
            <a:ext cx="3255546" cy="2389839"/>
          </a:xfrm>
          <a:prstGeom prst="rect">
            <a:avLst/>
          </a:prstGeom>
        </p:spPr>
      </p:pic>
    </p:spTree>
    <p:extLst>
      <p:ext uri="{BB962C8B-B14F-4D97-AF65-F5344CB8AC3E}">
        <p14:creationId xmlns:p14="http://schemas.microsoft.com/office/powerpoint/2010/main" val="336253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14" name="图片 13">
            <a:extLst>
              <a:ext uri="{FF2B5EF4-FFF2-40B4-BE49-F238E27FC236}">
                <a16:creationId xmlns:a16="http://schemas.microsoft.com/office/drawing/2014/main" id="{ECC7123B-1B6E-45EA-83B9-708343E9EB16}"/>
              </a:ext>
            </a:extLst>
          </p:cNvPr>
          <p:cNvPicPr>
            <a:picLocks noChangeAspect="1"/>
          </p:cNvPicPr>
          <p:nvPr/>
        </p:nvPicPr>
        <p:blipFill rotWithShape="1">
          <a:blip r:embed="rId6">
            <a:extLst>
              <a:ext uri="{28A0092B-C50C-407E-A947-70E740481C1C}">
                <a14:useLocalDpi xmlns:a14="http://schemas.microsoft.com/office/drawing/2010/main" val="0"/>
              </a:ext>
            </a:extLst>
          </a:blip>
          <a:srcRect r="66461" b="93748"/>
          <a:stretch/>
        </p:blipFill>
        <p:spPr>
          <a:xfrm rot="17307783">
            <a:off x="2545678" y="2170250"/>
            <a:ext cx="483195" cy="340468"/>
          </a:xfrm>
          <a:prstGeom prst="rect">
            <a:avLst/>
          </a:prstGeom>
        </p:spPr>
      </p:pic>
      <p:pic>
        <p:nvPicPr>
          <p:cNvPr id="15" name="图片 14">
            <a:extLst>
              <a:ext uri="{FF2B5EF4-FFF2-40B4-BE49-F238E27FC236}">
                <a16:creationId xmlns:a16="http://schemas.microsoft.com/office/drawing/2014/main" id="{DD32CF41-48FE-4E3E-8345-866F19BB251C}"/>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7872590" y="3945836"/>
            <a:ext cx="523748" cy="523232"/>
          </a:xfrm>
          <a:prstGeom prst="rect">
            <a:avLst/>
          </a:prstGeom>
        </p:spPr>
      </p:pic>
      <p:pic>
        <p:nvPicPr>
          <p:cNvPr id="16" name="图片 15">
            <a:extLst>
              <a:ext uri="{FF2B5EF4-FFF2-40B4-BE49-F238E27FC236}">
                <a16:creationId xmlns:a16="http://schemas.microsoft.com/office/drawing/2014/main" id="{34CB6CC6-E997-4DA3-8198-7EE6ACCB9FBF}"/>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9485618" y="2105580"/>
            <a:ext cx="316471" cy="316159"/>
          </a:xfrm>
          <a:prstGeom prst="rect">
            <a:avLst/>
          </a:prstGeom>
        </p:spPr>
      </p:pic>
      <p:pic>
        <p:nvPicPr>
          <p:cNvPr id="6" name="Picture 5">
            <a:extLst>
              <a:ext uri="{FF2B5EF4-FFF2-40B4-BE49-F238E27FC236}">
                <a16:creationId xmlns:a16="http://schemas.microsoft.com/office/drawing/2014/main" id="{2FD79093-B72B-382C-93CB-4B4321FEE094}"/>
              </a:ext>
            </a:extLst>
          </p:cNvPr>
          <p:cNvPicPr>
            <a:picLocks noChangeAspect="1"/>
          </p:cNvPicPr>
          <p:nvPr/>
        </p:nvPicPr>
        <p:blipFill>
          <a:blip r:embed="rId7"/>
          <a:stretch>
            <a:fillRect/>
          </a:stretch>
        </p:blipFill>
        <p:spPr>
          <a:xfrm>
            <a:off x="2862545" y="1354626"/>
            <a:ext cx="6657409" cy="4834547"/>
          </a:xfrm>
          <a:prstGeom prst="rect">
            <a:avLst/>
          </a:prstGeom>
        </p:spPr>
      </p:pic>
    </p:spTree>
    <p:extLst>
      <p:ext uri="{BB962C8B-B14F-4D97-AF65-F5344CB8AC3E}">
        <p14:creationId xmlns:p14="http://schemas.microsoft.com/office/powerpoint/2010/main" val="398535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528552">
            <a:off x="5540892" y="2031643"/>
            <a:ext cx="5825311" cy="1417639"/>
          </a:xfrm>
        </p:spPr>
        <p:txBody>
          <a:bodyPr>
            <a:noAutofit/>
          </a:bodyPr>
          <a:lstStyle/>
          <a:p>
            <a:pPr algn="ctr"/>
            <a:r>
              <a:rPr lang="vi-VN" sz="4000" b="1" dirty="0">
                <a:solidFill>
                  <a:srgbClr val="0070C0"/>
                </a:solidFill>
                <a:latin typeface="Calibri" panose="020F0502020204030204" pitchFamily="34" charset="0"/>
                <a:cs typeface="Calibri" panose="020F0502020204030204" pitchFamily="34" charset="0"/>
              </a:rPr>
              <a:t>HĐ6: Tìm hiểu một số ứng dụng tính chất của không khí đối với đời sống</a:t>
            </a:r>
          </a:p>
        </p:txBody>
      </p:sp>
      <p:pic>
        <p:nvPicPr>
          <p:cNvPr id="12" name="Picture 11" descr="A cartoon of a child&#10;&#10;Description automatically generated with low confidence">
            <a:extLst>
              <a:ext uri="{FF2B5EF4-FFF2-40B4-BE49-F238E27FC236}">
                <a16:creationId xmlns:a16="http://schemas.microsoft.com/office/drawing/2014/main" id="{A74B8F4B-B486-40A3-A7FA-023C78BED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spTree>
    <p:extLst>
      <p:ext uri="{BB962C8B-B14F-4D97-AF65-F5344CB8AC3E}">
        <p14:creationId xmlns:p14="http://schemas.microsoft.com/office/powerpoint/2010/main" val="3330720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vi-VN" sz="3600" b="1" dirty="0">
                <a:solidFill>
                  <a:srgbClr val="002060"/>
                </a:solidFill>
                <a:latin typeface="Cambria" panose="02040503050406030204" pitchFamily="18" charset="0"/>
                <a:ea typeface="Cambria" panose="02040503050406030204" pitchFamily="18" charset="0"/>
                <a:cs typeface="Times New Roman" pitchFamily="18" charset="0"/>
              </a:rPr>
              <a:t>Tính chất nào của không khí được ứng dụng để làm những đồ dùng trong mỗi hình dưới đây?</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39A6097B-05DA-579E-5791-525025997AB1}"/>
              </a:ext>
            </a:extLst>
          </p:cNvPr>
          <p:cNvPicPr>
            <a:picLocks noChangeAspect="1"/>
          </p:cNvPicPr>
          <p:nvPr/>
        </p:nvPicPr>
        <p:blipFill>
          <a:blip r:embed="rId4"/>
          <a:stretch>
            <a:fillRect/>
          </a:stretch>
        </p:blipFill>
        <p:spPr>
          <a:xfrm>
            <a:off x="276225" y="2164580"/>
            <a:ext cx="11577637" cy="2507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803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3" name="Picture 2">
            <a:extLst>
              <a:ext uri="{FF2B5EF4-FFF2-40B4-BE49-F238E27FC236}">
                <a16:creationId xmlns:a16="http://schemas.microsoft.com/office/drawing/2014/main" id="{EA8F836E-5CDB-4B66-6E2B-A84FC2E878FC}"/>
              </a:ext>
            </a:extLst>
          </p:cNvPr>
          <p:cNvPicPr>
            <a:picLocks noChangeAspect="1"/>
          </p:cNvPicPr>
          <p:nvPr/>
        </p:nvPicPr>
        <p:blipFill>
          <a:blip r:embed="rId3"/>
          <a:stretch>
            <a:fillRect/>
          </a:stretch>
        </p:blipFill>
        <p:spPr>
          <a:xfrm>
            <a:off x="271462" y="1704975"/>
            <a:ext cx="5394960" cy="2783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Group 4">
            <a:extLst>
              <a:ext uri="{FF2B5EF4-FFF2-40B4-BE49-F238E27FC236}">
                <a16:creationId xmlns:a16="http://schemas.microsoft.com/office/drawing/2014/main" id="{392A3DCD-4BE2-9DB2-1C4D-82B21D22FB7C}"/>
              </a:ext>
            </a:extLst>
          </p:cNvPr>
          <p:cNvGrpSpPr/>
          <p:nvPr/>
        </p:nvGrpSpPr>
        <p:grpSpPr>
          <a:xfrm>
            <a:off x="5819775" y="1662899"/>
            <a:ext cx="5793231" cy="2623351"/>
            <a:chOff x="6488431" y="3071819"/>
            <a:chExt cx="4398643" cy="2128831"/>
          </a:xfrm>
        </p:grpSpPr>
        <p:grpSp>
          <p:nvGrpSpPr>
            <p:cNvPr id="6" name="Nhóm 31">
              <a:extLst>
                <a:ext uri="{FF2B5EF4-FFF2-40B4-BE49-F238E27FC236}">
                  <a16:creationId xmlns:a16="http://schemas.microsoft.com/office/drawing/2014/main" id="{3091B809-B95D-3CDC-CDFA-608D85709F11}"/>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FF4C06BE-40DF-0C70-8BF3-6178538F1736}"/>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AEA782FA-B79F-E755-3566-7C330BEE0D45}"/>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8" name="TextBox 7">
              <a:extLst>
                <a:ext uri="{FF2B5EF4-FFF2-40B4-BE49-F238E27FC236}">
                  <a16:creationId xmlns:a16="http://schemas.microsoft.com/office/drawing/2014/main" id="{77FDCF29-A888-3505-BB21-68E35A58D325}"/>
                </a:ext>
              </a:extLst>
            </p:cNvPr>
            <p:cNvSpPr txBox="1"/>
            <p:nvPr/>
          </p:nvSpPr>
          <p:spPr>
            <a:xfrm>
              <a:off x="6825132" y="3312575"/>
              <a:ext cx="3785744" cy="1056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định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127767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grpSp>
        <p:nvGrpSpPr>
          <p:cNvPr id="5" name="Group 4">
            <a:extLst>
              <a:ext uri="{FF2B5EF4-FFF2-40B4-BE49-F238E27FC236}">
                <a16:creationId xmlns:a16="http://schemas.microsoft.com/office/drawing/2014/main" id="{392A3DCD-4BE2-9DB2-1C4D-82B21D22FB7C}"/>
              </a:ext>
            </a:extLst>
          </p:cNvPr>
          <p:cNvGrpSpPr/>
          <p:nvPr/>
        </p:nvGrpSpPr>
        <p:grpSpPr>
          <a:xfrm>
            <a:off x="5810250" y="2072474"/>
            <a:ext cx="6191250" cy="2223301"/>
            <a:chOff x="6488431" y="3071819"/>
            <a:chExt cx="4398643" cy="2128831"/>
          </a:xfrm>
        </p:grpSpPr>
        <p:grpSp>
          <p:nvGrpSpPr>
            <p:cNvPr id="6" name="Nhóm 31">
              <a:extLst>
                <a:ext uri="{FF2B5EF4-FFF2-40B4-BE49-F238E27FC236}">
                  <a16:creationId xmlns:a16="http://schemas.microsoft.com/office/drawing/2014/main" id="{3091B809-B95D-3CDC-CDFA-608D85709F11}"/>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FF4C06BE-40DF-0C70-8BF3-6178538F1736}"/>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AEA782FA-B79F-E755-3566-7C330BEE0D45}"/>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8" name="TextBox 7">
              <a:extLst>
                <a:ext uri="{FF2B5EF4-FFF2-40B4-BE49-F238E27FC236}">
                  <a16:creationId xmlns:a16="http://schemas.microsoft.com/office/drawing/2014/main" id="{77FDCF29-A888-3505-BB21-68E35A58D325}"/>
                </a:ext>
              </a:extLst>
            </p:cNvPr>
            <p:cNvSpPr txBox="1"/>
            <p:nvPr/>
          </p:nvSpPr>
          <p:spPr>
            <a:xfrm>
              <a:off x="6825132" y="3312575"/>
              <a:ext cx="3785744" cy="1723334"/>
            </a:xfrm>
            <a:prstGeom prst="rect">
              <a:avLst/>
            </a:prstGeom>
            <a:noFill/>
          </p:spPr>
          <p:txBody>
            <a:bodyPr wrap="square" rtlCol="0">
              <a:spAutoFit/>
            </a:bodyPr>
            <a:lstStyle/>
            <a:p>
              <a:pPr marL="0" marR="0" algn="just">
                <a:spcBef>
                  <a:spcPts val="0"/>
                </a:spcBef>
                <a:spcAft>
                  <a:spcPts val="0"/>
                </a:spcAft>
              </a:pP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chất</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bị</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nén</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giãn</a:t>
              </a:r>
              <a:r>
                <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ra.</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52FE947B-92F8-60ED-53D2-8B31DC84F4AB}"/>
              </a:ext>
            </a:extLst>
          </p:cNvPr>
          <p:cNvPicPr>
            <a:picLocks noChangeAspect="1"/>
          </p:cNvPicPr>
          <p:nvPr/>
        </p:nvPicPr>
        <p:blipFill>
          <a:blip r:embed="rId3"/>
          <a:stretch>
            <a:fillRect/>
          </a:stretch>
        </p:blipFill>
        <p:spPr>
          <a:xfrm>
            <a:off x="823912" y="1428750"/>
            <a:ext cx="4484800" cy="3652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9179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grpSp>
        <p:nvGrpSpPr>
          <p:cNvPr id="5" name="Group 4">
            <a:extLst>
              <a:ext uri="{FF2B5EF4-FFF2-40B4-BE49-F238E27FC236}">
                <a16:creationId xmlns:a16="http://schemas.microsoft.com/office/drawing/2014/main" id="{392A3DCD-4BE2-9DB2-1C4D-82B21D22FB7C}"/>
              </a:ext>
            </a:extLst>
          </p:cNvPr>
          <p:cNvGrpSpPr/>
          <p:nvPr/>
        </p:nvGrpSpPr>
        <p:grpSpPr>
          <a:xfrm>
            <a:off x="5810250" y="1504950"/>
            <a:ext cx="6191250" cy="3609975"/>
            <a:chOff x="6488431" y="3071819"/>
            <a:chExt cx="4398643" cy="2128831"/>
          </a:xfrm>
        </p:grpSpPr>
        <p:grpSp>
          <p:nvGrpSpPr>
            <p:cNvPr id="6" name="Nhóm 31">
              <a:extLst>
                <a:ext uri="{FF2B5EF4-FFF2-40B4-BE49-F238E27FC236}">
                  <a16:creationId xmlns:a16="http://schemas.microsoft.com/office/drawing/2014/main" id="{3091B809-B95D-3CDC-CDFA-608D85709F11}"/>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FF4C06BE-40DF-0C70-8BF3-6178538F1736}"/>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AEA782FA-B79F-E755-3566-7C330BEE0D45}"/>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8" name="TextBox 7">
              <a:extLst>
                <a:ext uri="{FF2B5EF4-FFF2-40B4-BE49-F238E27FC236}">
                  <a16:creationId xmlns:a16="http://schemas.microsoft.com/office/drawing/2014/main" id="{77FDCF29-A888-3505-BB21-68E35A58D325}"/>
                </a:ext>
              </a:extLst>
            </p:cNvPr>
            <p:cNvSpPr txBox="1"/>
            <p:nvPr/>
          </p:nvSpPr>
          <p:spPr>
            <a:xfrm>
              <a:off x="6825132" y="3312575"/>
              <a:ext cx="3785744" cy="14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chất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hình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dạng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định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chất</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thể</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bị</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nén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hoặc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giãn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ra.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grpSp>
      <p:pic>
        <p:nvPicPr>
          <p:cNvPr id="3" name="Picture 2">
            <a:extLst>
              <a:ext uri="{FF2B5EF4-FFF2-40B4-BE49-F238E27FC236}">
                <a16:creationId xmlns:a16="http://schemas.microsoft.com/office/drawing/2014/main" id="{C815DC83-5CE3-C4BD-A875-19C8AABDD37B}"/>
              </a:ext>
            </a:extLst>
          </p:cNvPr>
          <p:cNvPicPr>
            <a:picLocks noChangeAspect="1"/>
          </p:cNvPicPr>
          <p:nvPr/>
        </p:nvPicPr>
        <p:blipFill>
          <a:blip r:embed="rId3"/>
          <a:stretch>
            <a:fillRect/>
          </a:stretch>
        </p:blipFill>
        <p:spPr>
          <a:xfrm>
            <a:off x="695324" y="1485900"/>
            <a:ext cx="4603659" cy="3633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3176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2" name="圆角矩形 14">
            <a:extLst>
              <a:ext uri="{FF2B5EF4-FFF2-40B4-BE49-F238E27FC236}">
                <a16:creationId xmlns:a16="http://schemas.microsoft.com/office/drawing/2014/main" id="{334B0A42-FC77-D3B7-C1B0-E8077EB5512A}"/>
              </a:ext>
            </a:extLst>
          </p:cNvPr>
          <p:cNvSpPr/>
          <p:nvPr/>
        </p:nvSpPr>
        <p:spPr>
          <a:xfrm>
            <a:off x="1248616" y="714375"/>
            <a:ext cx="9790859" cy="5343525"/>
          </a:xfrm>
          <a:prstGeom prst="roundRect">
            <a:avLst/>
          </a:prstGeom>
          <a:pattFill prst="dkHorz">
            <a:fgClr>
              <a:srgbClr val="FFF9B2"/>
            </a:fgClr>
            <a:bgClr>
              <a:srgbClr val="FEFDDA"/>
            </a:bgClr>
          </a:pattFill>
          <a:ln w="38100">
            <a:solidFill>
              <a:srgbClr val="B2A47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Clr>
                <a:srgbClr val="000000"/>
              </a:buClr>
              <a:buFont typeface="Arial" panose="020B0604020202020204" pitchFamily="34" charset="0"/>
              <a:buChar char="•"/>
              <a:defRPr/>
            </a:pPr>
            <a:r>
              <a:rPr lang="vi-VN" altLang="zh-CN" sz="3200" b="1" kern="0" dirty="0">
                <a:solidFill>
                  <a:srgbClr val="002060"/>
                </a:solidFill>
                <a:latin typeface="Cambria" panose="02040503050406030204" pitchFamily="18" charset="0"/>
                <a:ea typeface="Cambria" panose="02040503050406030204" pitchFamily="18" charset="0"/>
                <a:sym typeface="Arial"/>
              </a:rPr>
              <a:t>Không khí gồm hai thành phần chính là khí ni-tơ và khí ô-xi. Ngoài ra, thành phần không khí còn có khí các-bô-nic và các chất khi khác. Trong không khí có chứa hơi nước, bụi,...</a:t>
            </a:r>
          </a:p>
          <a:p>
            <a:pPr marL="457200" lvl="0" indent="-457200" algn="just">
              <a:buClr>
                <a:srgbClr val="000000"/>
              </a:buClr>
              <a:buFont typeface="Arial" panose="020B0604020202020204" pitchFamily="34" charset="0"/>
              <a:buChar char="•"/>
              <a:defRPr/>
            </a:pPr>
            <a:r>
              <a:rPr lang="vi-VN" altLang="zh-CN" sz="3200" b="1" kern="0" dirty="0">
                <a:solidFill>
                  <a:srgbClr val="002060"/>
                </a:solidFill>
                <a:latin typeface="Cambria" panose="02040503050406030204" pitchFamily="18" charset="0"/>
                <a:ea typeface="Cambria" panose="02040503050406030204" pitchFamily="18" charset="0"/>
                <a:sym typeface="Arial"/>
              </a:rPr>
              <a:t>Không khí có ở xung quanh chúng ta và có trong những chố rỗng của vật.</a:t>
            </a:r>
          </a:p>
          <a:p>
            <a:pPr marL="457200" lvl="0" indent="-457200" algn="just">
              <a:buClr>
                <a:srgbClr val="000000"/>
              </a:buClr>
              <a:buFont typeface="Arial" panose="020B0604020202020204" pitchFamily="34" charset="0"/>
              <a:buChar char="•"/>
              <a:defRPr/>
            </a:pPr>
            <a:r>
              <a:rPr lang="vi-VN" altLang="zh-CN" sz="3200" b="1" kern="0" dirty="0">
                <a:solidFill>
                  <a:srgbClr val="002060"/>
                </a:solidFill>
                <a:latin typeface="Cambria" panose="02040503050406030204" pitchFamily="18" charset="0"/>
                <a:ea typeface="Cambria" panose="02040503050406030204" pitchFamily="18" charset="0"/>
                <a:sym typeface="Arial"/>
              </a:rPr>
              <a:t>Không khí trong suốt, không màu, không mùi, không vị, không có hình dạng nhất định. Không khí có thể bị nén lại hoặc giãn ra.</a:t>
            </a:r>
          </a:p>
        </p:txBody>
      </p:sp>
      <p:pic>
        <p:nvPicPr>
          <p:cNvPr id="7" name="Picture 6">
            <a:extLst>
              <a:ext uri="{FF2B5EF4-FFF2-40B4-BE49-F238E27FC236}">
                <a16:creationId xmlns:a16="http://schemas.microsoft.com/office/drawing/2014/main" id="{27D7AD21-2881-8895-C3AD-40DCFE9EAE9E}"/>
              </a:ext>
            </a:extLst>
          </p:cNvPr>
          <p:cNvPicPr>
            <a:picLocks noChangeAspect="1"/>
          </p:cNvPicPr>
          <p:nvPr/>
        </p:nvPicPr>
        <p:blipFill>
          <a:blip r:embed="rId3"/>
          <a:stretch>
            <a:fillRect/>
          </a:stretch>
        </p:blipFill>
        <p:spPr>
          <a:xfrm>
            <a:off x="0" y="0"/>
            <a:ext cx="1133475" cy="952500"/>
          </a:xfrm>
          <a:prstGeom prst="rect">
            <a:avLst/>
          </a:prstGeom>
        </p:spPr>
      </p:pic>
    </p:spTree>
    <p:extLst>
      <p:ext uri="{BB962C8B-B14F-4D97-AF65-F5344CB8AC3E}">
        <p14:creationId xmlns:p14="http://schemas.microsoft.com/office/powerpoint/2010/main" val="2814383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99F8933-734E-4953-B002-2F016A47F4DA}"/>
              </a:ext>
            </a:extLst>
          </p:cNvPr>
          <p:cNvSpPr/>
          <p:nvPr/>
        </p:nvSpPr>
        <p:spPr>
          <a:xfrm>
            <a:off x="345759" y="508348"/>
            <a:ext cx="11531815" cy="581545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F2CC0960-FB57-4D3E-99D2-5C75642E0DA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3" name="图片 2">
            <a:extLst>
              <a:ext uri="{FF2B5EF4-FFF2-40B4-BE49-F238E27FC236}">
                <a16:creationId xmlns:a16="http://schemas.microsoft.com/office/drawing/2014/main" id="{5AF319CB-C90F-4A45-97A4-FE69DF0401EF}"/>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0" y="4355188"/>
            <a:ext cx="12192000" cy="2502812"/>
          </a:xfrm>
          <a:prstGeom prst="rect">
            <a:avLst/>
          </a:prstGeom>
        </p:spPr>
      </p:pic>
      <p:pic>
        <p:nvPicPr>
          <p:cNvPr id="6" name="图片 5">
            <a:extLst>
              <a:ext uri="{FF2B5EF4-FFF2-40B4-BE49-F238E27FC236}">
                <a16:creationId xmlns:a16="http://schemas.microsoft.com/office/drawing/2014/main" id="{AA023DA7-ECFB-41A3-8A24-93473B98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sp>
        <p:nvSpPr>
          <p:cNvPr id="7" name="矩形: 圆角 6">
            <a:extLst>
              <a:ext uri="{FF2B5EF4-FFF2-40B4-BE49-F238E27FC236}">
                <a16:creationId xmlns:a16="http://schemas.microsoft.com/office/drawing/2014/main" id="{6F5DB061-3DC8-4054-8393-D635AB76A9C6}"/>
              </a:ext>
            </a:extLst>
          </p:cNvPr>
          <p:cNvSpPr/>
          <p:nvPr/>
        </p:nvSpPr>
        <p:spPr>
          <a:xfrm>
            <a:off x="1130204" y="2063101"/>
            <a:ext cx="120753" cy="2922163"/>
          </a:xfrm>
          <a:prstGeom prst="roundRect">
            <a:avLst/>
          </a:prstGeom>
          <a:gradFill>
            <a:gsLst>
              <a:gs pos="0">
                <a:srgbClr val="68E2C5"/>
              </a:gs>
              <a:gs pos="100000">
                <a:srgbClr val="33C9D8"/>
              </a:gs>
            </a:gsLst>
            <a:lin ang="2700000" scaled="0"/>
          </a:gradFill>
          <a:ln>
            <a:noFill/>
          </a:ln>
          <a:effectLst>
            <a:outerShdw blurRad="139700" dist="38100" dir="2700000" algn="tl" rotWithShape="0">
              <a:schemeClr val="accent5">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1" name="Picture 10" descr="Shape&#10;&#10;Description automatically generated">
            <a:extLst>
              <a:ext uri="{FF2B5EF4-FFF2-40B4-BE49-F238E27FC236}">
                <a16:creationId xmlns:a16="http://schemas.microsoft.com/office/drawing/2014/main" id="{F31F688A-1CF9-4C67-B52B-DFAAD2F1B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8528" y="1424604"/>
            <a:ext cx="2833954" cy="4543049"/>
          </a:xfrm>
          <a:prstGeom prst="rect">
            <a:avLst/>
          </a:prstGeom>
        </p:spPr>
      </p:pic>
      <p:sp>
        <p:nvSpPr>
          <p:cNvPr id="20" name="文本框 27">
            <a:extLst>
              <a:ext uri="{FF2B5EF4-FFF2-40B4-BE49-F238E27FC236}">
                <a16:creationId xmlns:a16="http://schemas.microsoft.com/office/drawing/2014/main" id="{4608CDA0-1717-49AD-8370-6B6A07504FF5}"/>
              </a:ext>
            </a:extLst>
          </p:cNvPr>
          <p:cNvSpPr txBox="1"/>
          <p:nvPr/>
        </p:nvSpPr>
        <p:spPr>
          <a:xfrm>
            <a:off x="1800009" y="2220985"/>
            <a:ext cx="794640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Ghi</a:t>
            </a:r>
            <a:r>
              <a:rPr kumimoji="0" lang="en-US" altLang="zh-CN"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 </a:t>
            </a:r>
            <a:r>
              <a:rPr kumimoji="0" lang="en-US" altLang="zh-CN" sz="6000" b="1" i="0" u="none" strike="noStrike" kern="1200" cap="none" spc="0" normalizeH="0" baseline="0" noProof="0" dirty="0" err="1">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nhớ</a:t>
            </a:r>
            <a:r>
              <a:rPr kumimoji="0" lang="en-US" altLang="zh-CN"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 </a:t>
            </a:r>
            <a:r>
              <a:rPr kumimoji="0" lang="en-US" altLang="zh-CN" sz="6000" b="1" i="0" u="none" strike="noStrike" kern="1200" cap="none" spc="0" normalizeH="0" baseline="0" noProof="0" dirty="0" err="1">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nội</a:t>
            </a:r>
            <a:r>
              <a:rPr kumimoji="0" lang="en-US" altLang="zh-CN"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 dung </a:t>
            </a:r>
            <a:r>
              <a:rPr kumimoji="0" lang="en-US" altLang="zh-CN" sz="6000" b="1" i="0" u="none" strike="noStrike" kern="1200" cap="none" spc="0" normalizeH="0" baseline="0" noProof="0" dirty="0" err="1">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bài</a:t>
            </a:r>
            <a:endParaRPr kumimoji="0" lang="zh-CN" altLang="en-US"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sp>
        <p:nvSpPr>
          <p:cNvPr id="21" name="文本框 27">
            <a:extLst>
              <a:ext uri="{FF2B5EF4-FFF2-40B4-BE49-F238E27FC236}">
                <a16:creationId xmlns:a16="http://schemas.microsoft.com/office/drawing/2014/main" id="{3FD2656D-E9EC-4F85-8B6F-A993D8EC8347}"/>
              </a:ext>
            </a:extLst>
          </p:cNvPr>
          <p:cNvSpPr txBox="1"/>
          <p:nvPr/>
        </p:nvSpPr>
        <p:spPr>
          <a:xfrm>
            <a:off x="1743455" y="3707617"/>
            <a:ext cx="769849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rPr>
              <a:t>Tìm hiểu trước nội dung bài 5</a:t>
            </a:r>
            <a:endParaRPr kumimoji="0" lang="zh-CN" altLang="en-US" sz="6000" b="1" i="0" u="none" strike="noStrike" kern="1200" cap="none" spc="0" normalizeH="0" baseline="0" noProof="0" dirty="0">
              <a:ln>
                <a:noFill/>
              </a:ln>
              <a:solidFill>
                <a:prstClr val="black"/>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pic>
        <p:nvPicPr>
          <p:cNvPr id="5" name="Picture 4">
            <a:extLst>
              <a:ext uri="{FF2B5EF4-FFF2-40B4-BE49-F238E27FC236}">
                <a16:creationId xmlns:a16="http://schemas.microsoft.com/office/drawing/2014/main" id="{E49C98E9-3208-AE2F-345B-D110171C48AC}"/>
              </a:ext>
            </a:extLst>
          </p:cNvPr>
          <p:cNvPicPr>
            <a:picLocks noChangeAspect="1"/>
          </p:cNvPicPr>
          <p:nvPr/>
        </p:nvPicPr>
        <p:blipFill>
          <a:blip r:embed="rId5"/>
          <a:stretch>
            <a:fillRect/>
          </a:stretch>
        </p:blipFill>
        <p:spPr>
          <a:xfrm>
            <a:off x="3579013" y="862750"/>
            <a:ext cx="3718882" cy="1700931"/>
          </a:xfrm>
          <a:prstGeom prst="rect">
            <a:avLst/>
          </a:prstGeom>
        </p:spPr>
      </p:pic>
    </p:spTree>
    <p:extLst>
      <p:ext uri="{BB962C8B-B14F-4D97-AF65-F5344CB8AC3E}">
        <p14:creationId xmlns:p14="http://schemas.microsoft.com/office/powerpoint/2010/main" val="333755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99F8933-734E-4953-B002-2F016A47F4DA}"/>
              </a:ext>
            </a:extLst>
          </p:cNvPr>
          <p:cNvSpPr/>
          <p:nvPr/>
        </p:nvSpPr>
        <p:spPr>
          <a:xfrm>
            <a:off x="345759" y="508348"/>
            <a:ext cx="11531815" cy="581545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F2CC0960-FB57-4D3E-99D2-5C75642E0DA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3" name="图片 2">
            <a:extLst>
              <a:ext uri="{FF2B5EF4-FFF2-40B4-BE49-F238E27FC236}">
                <a16:creationId xmlns:a16="http://schemas.microsoft.com/office/drawing/2014/main" id="{5AF319CB-C90F-4A45-97A4-FE69DF0401EF}"/>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0" y="4355188"/>
            <a:ext cx="12192000" cy="2502812"/>
          </a:xfrm>
          <a:prstGeom prst="rect">
            <a:avLst/>
          </a:prstGeom>
        </p:spPr>
      </p:pic>
      <p:pic>
        <p:nvPicPr>
          <p:cNvPr id="6" name="图片 5">
            <a:extLst>
              <a:ext uri="{FF2B5EF4-FFF2-40B4-BE49-F238E27FC236}">
                <a16:creationId xmlns:a16="http://schemas.microsoft.com/office/drawing/2014/main" id="{AA023DA7-ECFB-41A3-8A24-93473B98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8" name="Picture 7">
            <a:extLst>
              <a:ext uri="{FF2B5EF4-FFF2-40B4-BE49-F238E27FC236}">
                <a16:creationId xmlns:a16="http://schemas.microsoft.com/office/drawing/2014/main" id="{7FD484E8-E40E-F1C6-CAF9-5EF587E17FD0}"/>
              </a:ext>
            </a:extLst>
          </p:cNvPr>
          <p:cNvPicPr>
            <a:picLocks noChangeAspect="1"/>
          </p:cNvPicPr>
          <p:nvPr/>
        </p:nvPicPr>
        <p:blipFill>
          <a:blip r:embed="rId4"/>
          <a:stretch>
            <a:fillRect/>
          </a:stretch>
        </p:blipFill>
        <p:spPr>
          <a:xfrm>
            <a:off x="1487027" y="1929282"/>
            <a:ext cx="9144793" cy="2359356"/>
          </a:xfrm>
          <a:prstGeom prst="rect">
            <a:avLst/>
          </a:prstGeom>
        </p:spPr>
      </p:pic>
      <p:pic>
        <p:nvPicPr>
          <p:cNvPr id="9" name="Picture 2" descr="Cute girl smiling welcoming posture character cartoon logo hand drawn art illustration">
            <a:extLst>
              <a:ext uri="{FF2B5EF4-FFF2-40B4-BE49-F238E27FC236}">
                <a16:creationId xmlns:a16="http://schemas.microsoft.com/office/drawing/2014/main" id="{CB5DE3DF-125E-781A-389C-84096781B6A1}"/>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105873" y="3137775"/>
            <a:ext cx="2552700" cy="357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26426" y="915645"/>
            <a:ext cx="105157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vi-VN" altLang="en-US" sz="5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Cái gì bao phủ khắp nơi. Không mùi, không sắc mà ai cũng cần?</a:t>
            </a:r>
            <a:endParaRPr kumimoji="0" lang="en-US" altLang="en-US" sz="5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2952750" y="3390900"/>
            <a:ext cx="6667500" cy="96012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Đáp</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án</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Không</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khí</a:t>
            </a:r>
            <a:endPar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3"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Tree>
    <p:extLst>
      <p:ext uri="{BB962C8B-B14F-4D97-AF65-F5344CB8AC3E}">
        <p14:creationId xmlns:p14="http://schemas.microsoft.com/office/powerpoint/2010/main" val="50775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A4158735-1184-B488-7F48-6ECC66C55FC9}"/>
              </a:ext>
            </a:extLst>
          </p:cNvPr>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Không</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khí</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có</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màu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gì</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p:sp>
        <p:nvSpPr>
          <p:cNvPr id="3" name="Google Shape;476;p35">
            <a:extLst>
              <a:ext uri="{FF2B5EF4-FFF2-40B4-BE49-F238E27FC236}">
                <a16:creationId xmlns:a16="http://schemas.microsoft.com/office/drawing/2014/main" id="{5EF42008-C9CA-31AF-4741-C778B6032F52}"/>
              </a:ext>
            </a:extLst>
          </p:cNvPr>
          <p:cNvSpPr txBox="1">
            <a:spLocks/>
          </p:cNvSpPr>
          <p:nvPr/>
        </p:nvSpPr>
        <p:spPr>
          <a:xfrm>
            <a:off x="3695700" y="2876550"/>
            <a:ext cx="6667500" cy="96012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Đáp</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án</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Không</a:t>
            </a:r>
            <a:r>
              <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rPr>
              <a:t> </a:t>
            </a:r>
            <a:r>
              <a:rPr kumimoji="0" lang="en-US" sz="4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sym typeface="Fredoka One"/>
              </a:rPr>
              <a:t>màu</a:t>
            </a:r>
            <a:endPar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endParaRPr>
          </a:p>
        </p:txBody>
      </p:sp>
      <p:sp>
        <p:nvSpPr>
          <p:cNvPr id="4" name="Arrow: Notched Right 3">
            <a:hlinkClick r:id="rId3" action="ppaction://hlinksldjump"/>
            <a:extLst>
              <a:ext uri="{FF2B5EF4-FFF2-40B4-BE49-F238E27FC236}">
                <a16:creationId xmlns:a16="http://schemas.microsoft.com/office/drawing/2014/main" id="{837C31D4-109C-9C22-CC8F-528A8F9AC2CC}"/>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Tree>
    <p:extLst>
      <p:ext uri="{BB962C8B-B14F-4D97-AF65-F5344CB8AC3E}">
        <p14:creationId xmlns:p14="http://schemas.microsoft.com/office/powerpoint/2010/main" val="11331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2876C3C3-6842-C4B1-3759-010E6D3E04FB}"/>
              </a:ext>
            </a:extLst>
          </p:cNvPr>
          <p:cNvSpPr txBox="1">
            <a:spLocks noChangeArrowheads="1"/>
          </p:cNvSpPr>
          <p:nvPr/>
        </p:nvSpPr>
        <p:spPr bwMode="auto">
          <a:xfrm>
            <a:off x="466725" y="991845"/>
            <a:ext cx="1144904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defTabSz="1219170">
              <a:spcBef>
                <a:spcPct val="0"/>
              </a:spcBef>
              <a:buClr>
                <a:srgbClr val="000000"/>
              </a:buClr>
              <a:buNone/>
              <a:defRPr/>
            </a:pP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Người ta nói không khí ẩm tức là</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không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khí</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có</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chứa</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gì</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3" name="Google Shape;476;p35">
            <a:extLst>
              <a:ext uri="{FF2B5EF4-FFF2-40B4-BE49-F238E27FC236}">
                <a16:creationId xmlns:a16="http://schemas.microsoft.com/office/drawing/2014/main" id="{364E5A11-7A79-C37E-09A7-5DE8E6A09B2F}"/>
              </a:ext>
            </a:extLst>
          </p:cNvPr>
          <p:cNvSpPr txBox="1">
            <a:spLocks/>
          </p:cNvSpPr>
          <p:nvPr/>
        </p:nvSpPr>
        <p:spPr>
          <a:xfrm>
            <a:off x="1190625" y="2876550"/>
            <a:ext cx="9172575" cy="96012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defRPr/>
            </a:pPr>
            <a:r>
              <a:rPr lang="en-US" sz="4800" b="1" kern="0" dirty="0" err="1">
                <a:solidFill>
                  <a:srgbClr val="FF0000"/>
                </a:solidFill>
                <a:latin typeface="Cambria" panose="02040503050406030204" pitchFamily="18" charset="0"/>
                <a:ea typeface="Cambria" panose="02040503050406030204" pitchFamily="18" charset="0"/>
              </a:rPr>
              <a:t>Đáp</a:t>
            </a:r>
            <a:r>
              <a:rPr lang="en-US" sz="4800" b="1" kern="0" dirty="0">
                <a:solidFill>
                  <a:srgbClr val="FF0000"/>
                </a:solidFill>
                <a:latin typeface="Cambria" panose="02040503050406030204" pitchFamily="18" charset="0"/>
                <a:ea typeface="Cambria" panose="02040503050406030204" pitchFamily="18" charset="0"/>
              </a:rPr>
              <a:t> </a:t>
            </a:r>
            <a:r>
              <a:rPr lang="en-US" sz="4800" b="1" kern="0" dirty="0" err="1">
                <a:solidFill>
                  <a:srgbClr val="FF0000"/>
                </a:solidFill>
                <a:latin typeface="Cambria" panose="02040503050406030204" pitchFamily="18" charset="0"/>
                <a:ea typeface="Cambria" panose="02040503050406030204" pitchFamily="18" charset="0"/>
              </a:rPr>
              <a:t>án</a:t>
            </a:r>
            <a:r>
              <a:rPr lang="en-US" sz="4800" b="1" kern="0" dirty="0">
                <a:solidFill>
                  <a:srgbClr val="FF0000"/>
                </a:solidFill>
                <a:latin typeface="Cambria" panose="02040503050406030204" pitchFamily="18" charset="0"/>
                <a:ea typeface="Cambria" panose="02040503050406030204" pitchFamily="18" charset="0"/>
              </a:rPr>
              <a:t>: </a:t>
            </a:r>
            <a:r>
              <a:rPr lang="vi-VN" sz="4800" b="1" kern="0" dirty="0">
                <a:solidFill>
                  <a:srgbClr val="FF0000"/>
                </a:solidFill>
                <a:latin typeface="Cambria" panose="02040503050406030204" pitchFamily="18" charset="0"/>
                <a:ea typeface="Cambria" panose="02040503050406030204" pitchFamily="18" charset="0"/>
              </a:rPr>
              <a:t>Không khí có hơi nước</a:t>
            </a:r>
            <a:endParaRPr kumimoji="0" lang="en-US" sz="4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Fredoka One"/>
            </a:endParaRPr>
          </a:p>
        </p:txBody>
      </p:sp>
      <p:sp>
        <p:nvSpPr>
          <p:cNvPr id="4" name="Arrow: Notched Right 3">
            <a:hlinkClick r:id="rId3" action="ppaction://hlinksldjump"/>
            <a:extLst>
              <a:ext uri="{FF2B5EF4-FFF2-40B4-BE49-F238E27FC236}">
                <a16:creationId xmlns:a16="http://schemas.microsoft.com/office/drawing/2014/main" id="{FEB4BA26-B542-82D2-C63C-5222AA3F10F9}"/>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Tree>
    <p:extLst>
      <p:ext uri="{BB962C8B-B14F-4D97-AF65-F5344CB8AC3E}">
        <p14:creationId xmlns:p14="http://schemas.microsoft.com/office/powerpoint/2010/main" val="233047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14" name="图片 13">
            <a:extLst>
              <a:ext uri="{FF2B5EF4-FFF2-40B4-BE49-F238E27FC236}">
                <a16:creationId xmlns:a16="http://schemas.microsoft.com/office/drawing/2014/main" id="{ECC7123B-1B6E-45EA-83B9-708343E9EB16}"/>
              </a:ext>
            </a:extLst>
          </p:cNvPr>
          <p:cNvPicPr>
            <a:picLocks noChangeAspect="1"/>
          </p:cNvPicPr>
          <p:nvPr/>
        </p:nvPicPr>
        <p:blipFill rotWithShape="1">
          <a:blip r:embed="rId6">
            <a:extLst>
              <a:ext uri="{28A0092B-C50C-407E-A947-70E740481C1C}">
                <a14:useLocalDpi xmlns:a14="http://schemas.microsoft.com/office/drawing/2010/main" val="0"/>
              </a:ext>
            </a:extLst>
          </a:blip>
          <a:srcRect r="66461" b="93748"/>
          <a:stretch/>
        </p:blipFill>
        <p:spPr>
          <a:xfrm rot="17307783">
            <a:off x="2545678" y="2170250"/>
            <a:ext cx="483195" cy="340468"/>
          </a:xfrm>
          <a:prstGeom prst="rect">
            <a:avLst/>
          </a:prstGeom>
        </p:spPr>
      </p:pic>
      <p:pic>
        <p:nvPicPr>
          <p:cNvPr id="15" name="图片 14">
            <a:extLst>
              <a:ext uri="{FF2B5EF4-FFF2-40B4-BE49-F238E27FC236}">
                <a16:creationId xmlns:a16="http://schemas.microsoft.com/office/drawing/2014/main" id="{DD32CF41-48FE-4E3E-8345-866F19BB251C}"/>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7872590" y="3945836"/>
            <a:ext cx="523748" cy="523232"/>
          </a:xfrm>
          <a:prstGeom prst="rect">
            <a:avLst/>
          </a:prstGeom>
        </p:spPr>
      </p:pic>
      <p:pic>
        <p:nvPicPr>
          <p:cNvPr id="16" name="图片 15">
            <a:extLst>
              <a:ext uri="{FF2B5EF4-FFF2-40B4-BE49-F238E27FC236}">
                <a16:creationId xmlns:a16="http://schemas.microsoft.com/office/drawing/2014/main" id="{34CB6CC6-E997-4DA3-8198-7EE6ACCB9FBF}"/>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9485618" y="2105580"/>
            <a:ext cx="316471" cy="316159"/>
          </a:xfrm>
          <a:prstGeom prst="rect">
            <a:avLst/>
          </a:prstGeom>
        </p:spPr>
      </p:pic>
      <p:pic>
        <p:nvPicPr>
          <p:cNvPr id="3" name="Picture 2">
            <a:extLst>
              <a:ext uri="{FF2B5EF4-FFF2-40B4-BE49-F238E27FC236}">
                <a16:creationId xmlns:a16="http://schemas.microsoft.com/office/drawing/2014/main" id="{EBA2283F-E1C2-67AB-4B13-990937B7DB7E}"/>
              </a:ext>
            </a:extLst>
          </p:cNvPr>
          <p:cNvPicPr>
            <a:picLocks noChangeAspect="1"/>
          </p:cNvPicPr>
          <p:nvPr/>
        </p:nvPicPr>
        <p:blipFill>
          <a:blip r:embed="rId7"/>
          <a:stretch>
            <a:fillRect/>
          </a:stretch>
        </p:blipFill>
        <p:spPr>
          <a:xfrm>
            <a:off x="1476352" y="2155179"/>
            <a:ext cx="9315495" cy="3176291"/>
          </a:xfrm>
          <a:prstGeom prst="rect">
            <a:avLst/>
          </a:prstGeom>
        </p:spPr>
      </p:pic>
    </p:spTree>
    <p:extLst>
      <p:ext uri="{BB962C8B-B14F-4D97-AF65-F5344CB8AC3E}">
        <p14:creationId xmlns:p14="http://schemas.microsoft.com/office/powerpoint/2010/main" val="230915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pic>
        <p:nvPicPr>
          <p:cNvPr id="183" name="PA_图片 2" descr="图片包含 事情, 物体&#10;&#10;已生成极高可信度的说明"/>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354075" y="272360"/>
            <a:ext cx="3629660" cy="5377947"/>
          </a:xfrm>
          <a:prstGeom prst="rect">
            <a:avLst/>
          </a:prstGeom>
        </p:spPr>
      </p:pic>
      <p:sp>
        <p:nvSpPr>
          <p:cNvPr id="2209" name="Google Shape;2209;p54"/>
          <p:cNvSpPr txBox="1">
            <a:spLocks noGrp="1"/>
          </p:cNvSpPr>
          <p:nvPr>
            <p:ph type="title" idx="2"/>
          </p:nvPr>
        </p:nvSpPr>
        <p:spPr>
          <a:xfrm rot="20447779">
            <a:off x="403695" y="728406"/>
            <a:ext cx="1700547" cy="881247"/>
          </a:xfrm>
          <a:prstGeom prst="rect">
            <a:avLst/>
          </a:prstGeom>
        </p:spPr>
        <p:txBody>
          <a:bodyPr spcFirstLastPara="1" wrap="square" lIns="121900" tIns="121900" rIns="121900" bIns="121900" anchor="b" anchorCtr="0">
            <a:noAutofit/>
          </a:bodyPr>
          <a:lstStyle/>
          <a:p>
            <a:r>
              <a:rPr lang="en" sz="7200" b="1" dirty="0">
                <a:solidFill>
                  <a:srgbClr val="FFC000"/>
                </a:solidFill>
                <a:latin typeface="Calibri" panose="020F0502020204030204" pitchFamily="34" charset="0"/>
                <a:cs typeface="Calibri" panose="020F0502020204030204" pitchFamily="34" charset="0"/>
              </a:rPr>
              <a:t>02</a:t>
            </a:r>
            <a:endParaRPr sz="7200" b="1" dirty="0">
              <a:solidFill>
                <a:srgbClr val="FFC000"/>
              </a:solidFill>
              <a:latin typeface="Calibri" panose="020F0502020204030204" pitchFamily="34" charset="0"/>
              <a:cs typeface="Calibri" panose="020F0502020204030204" pitchFamily="34" charset="0"/>
            </a:endParaRPr>
          </a:p>
        </p:txBody>
      </p:sp>
      <p:grpSp>
        <p:nvGrpSpPr>
          <p:cNvPr id="2211" name="Google Shape;2211;p54"/>
          <p:cNvGrpSpPr/>
          <p:nvPr/>
        </p:nvGrpSpPr>
        <p:grpSpPr>
          <a:xfrm>
            <a:off x="5156630" y="1610224"/>
            <a:ext cx="5855749" cy="4421145"/>
            <a:chOff x="4785725" y="3342975"/>
            <a:chExt cx="1742300" cy="1421375"/>
          </a:xfrm>
        </p:grpSpPr>
        <p:sp>
          <p:nvSpPr>
            <p:cNvPr id="2212"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3"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4"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5"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6"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7"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8"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19"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0"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1"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2"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3"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4"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5"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6"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7"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8"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29"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0"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1"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2"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3"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4"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5"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6"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7"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8"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39"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0"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1"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2"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3"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4"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5"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6"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7"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8"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49"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0"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1"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2"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3"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4"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5"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6"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7"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8"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59"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0"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1"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2"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3"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4"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5"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6"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7"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8"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69"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0"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1"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2"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3"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4"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5"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6"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7"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8"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79"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0"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1"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2"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3"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4"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5"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6"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7"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8"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89"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0"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1"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2"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3"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4"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5"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6"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7"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8"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299"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0"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1"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2"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3"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4"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5"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6"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7"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8"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09"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0"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1"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2"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3"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4"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5"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6"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7"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8"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19"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0"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1"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2"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3"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4"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5"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6"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7"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8"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29"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0"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1"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2"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3"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4"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5"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6"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7"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8"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39"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0"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1"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2"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3"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4"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5"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6"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7"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8"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49"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0"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1"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2"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3"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4"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5"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6"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7"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8"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59"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0"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1"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2"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3"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4"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5"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6"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7"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8"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69"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0"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1"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2"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3"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4"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5"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6"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7"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8"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sp>
          <p:nvSpPr>
            <p:cNvPr id="2379"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Calibri" panose="020F0502020204030204" pitchFamily="34" charset="0"/>
                <a:cs typeface="Calibri" panose="020F0502020204030204" pitchFamily="34" charset="0"/>
                <a:sym typeface="Arial"/>
              </a:endParaRPr>
            </a:p>
          </p:txBody>
        </p:sp>
      </p:grpSp>
      <p:sp>
        <p:nvSpPr>
          <p:cNvPr id="4" name="Rectangle 3"/>
          <p:cNvSpPr/>
          <p:nvPr/>
        </p:nvSpPr>
        <p:spPr>
          <a:xfrm>
            <a:off x="1893113" y="2117174"/>
            <a:ext cx="2774137" cy="2554354"/>
          </a:xfrm>
          <a:prstGeom prst="rect">
            <a:avLst/>
          </a:prstGeom>
        </p:spPr>
        <p:txBody>
          <a:bodyPr wrap="square">
            <a:spAutoFit/>
          </a:bodyPr>
          <a:lstStyle/>
          <a:p>
            <a:pPr marL="0" lvl="1" algn="ctr" defTabSz="1219170">
              <a:spcBef>
                <a:spcPct val="50000"/>
              </a:spcBef>
              <a:buClr>
                <a:srgbClr val="000000"/>
              </a:buClr>
              <a:defRPr/>
            </a:pPr>
            <a:r>
              <a:rPr lang="en-US" altLang="en-US" sz="5333" b="1" kern="0" dirty="0" err="1">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Không</a:t>
            </a:r>
            <a:r>
              <a:rPr lang="en-US" altLang="en-US" sz="5333" b="1" kern="0" dirty="0">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 </a:t>
            </a:r>
            <a:r>
              <a:rPr lang="en-US" altLang="en-US" sz="5333" b="1" kern="0" dirty="0" err="1">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khí</a:t>
            </a:r>
            <a:r>
              <a:rPr lang="en-US" altLang="en-US" sz="5333" b="1" kern="0" dirty="0">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 </a:t>
            </a:r>
            <a:r>
              <a:rPr lang="en-US" altLang="en-US" sz="5333" b="1" kern="0" dirty="0" err="1">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có</a:t>
            </a:r>
            <a:r>
              <a:rPr lang="en-US" altLang="en-US" sz="5333" b="1" kern="0" dirty="0">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 ở </a:t>
            </a:r>
            <a:r>
              <a:rPr lang="en-US" altLang="en-US" sz="5333" b="1" kern="0" dirty="0" err="1">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khắp</a:t>
            </a:r>
            <a:r>
              <a:rPr lang="en-US" altLang="en-US" sz="5333" b="1" kern="0" dirty="0">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 </a:t>
            </a:r>
            <a:r>
              <a:rPr lang="en-US" altLang="en-US" sz="5333" b="1" kern="0" dirty="0" err="1">
                <a:solidFill>
                  <a:srgbClr val="00B050"/>
                </a:solidFill>
                <a:latin typeface="Calibri" panose="020F0502020204030204" pitchFamily="34" charset="0"/>
                <a:ea typeface="字魂35号-经典雅黑" panose="00000500000000000000" pitchFamily="2" charset="-122"/>
                <a:cs typeface="Calibri" panose="020F0502020204030204" pitchFamily="34" charset="0"/>
                <a:sym typeface="Arial"/>
              </a:rPr>
              <a:t>nơi</a:t>
            </a:r>
            <a:endParaRPr lang="en-US" altLang="en-US" sz="5333" b="1" kern="0" dirty="0">
              <a:solidFill>
                <a:srgbClr val="00B050"/>
              </a:solidFill>
              <a:latin typeface="Calibri" panose="020F0502020204030204" pitchFamily="34" charset="0"/>
              <a:cs typeface="Calibri" panose="020F0502020204030204" pitchFamily="34" charset="0"/>
              <a:sym typeface="Arial"/>
            </a:endParaRPr>
          </a:p>
        </p:txBody>
      </p:sp>
      <p:pic>
        <p:nvPicPr>
          <p:cNvPr id="177"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23" y="-156372"/>
            <a:ext cx="5562061" cy="1418787"/>
          </a:xfrm>
          <a:prstGeom prst="rect">
            <a:avLst/>
          </a:prstGeom>
        </p:spPr>
      </p:pic>
    </p:spTree>
    <p:extLst>
      <p:ext uri="{BB962C8B-B14F-4D97-AF65-F5344CB8AC3E}">
        <p14:creationId xmlns:p14="http://schemas.microsoft.com/office/powerpoint/2010/main" val="3643222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barn(inVertical)">
                                      <p:cBhvr>
                                        <p:cTn id="7" dur="500"/>
                                        <p:tgtEl>
                                          <p:spTgt spid="18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09"/>
                                        </p:tgtEl>
                                        <p:attrNameLst>
                                          <p:attrName>style.visibility</p:attrName>
                                        </p:attrNameLst>
                                      </p:cBhvr>
                                      <p:to>
                                        <p:strVal val="visible"/>
                                      </p:to>
                                    </p:set>
                                    <p:animEffect transition="in" filter="circle(in)">
                                      <p:cBhvr>
                                        <p:cTn id="10" dur="2000"/>
                                        <p:tgtEl>
                                          <p:spTgt spid="220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2211"/>
                                        </p:tgtEl>
                                        <p:attrNameLst>
                                          <p:attrName>style.visibility</p:attrName>
                                        </p:attrNameLst>
                                      </p:cBhvr>
                                      <p:to>
                                        <p:strVal val="visible"/>
                                      </p:to>
                                    </p:set>
                                    <p:animEffect transition="in" filter="circle(in)">
                                      <p:cBhvr>
                                        <p:cTn id="16" dur="2000"/>
                                        <p:tgtEl>
                                          <p:spTgt spid="2211"/>
                                        </p:tgtEl>
                                      </p:cBhvr>
                                    </p:animEffect>
                                  </p:childTnLst>
                                </p:cTn>
                              </p:par>
                              <p:par>
                                <p:cTn id="17" presetID="42" presetClass="entr" presetSubtype="0" fill="hold" nodeType="with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1000"/>
                                        <p:tgtEl>
                                          <p:spTgt spid="177"/>
                                        </p:tgtEl>
                                      </p:cBhvr>
                                    </p:animEffect>
                                    <p:anim calcmode="lin" valueType="num">
                                      <p:cBhvr>
                                        <p:cTn id="20" dur="1000" fill="hold"/>
                                        <p:tgtEl>
                                          <p:spTgt spid="177"/>
                                        </p:tgtEl>
                                        <p:attrNameLst>
                                          <p:attrName>ppt_x</p:attrName>
                                        </p:attrNameLst>
                                      </p:cBhvr>
                                      <p:tavLst>
                                        <p:tav tm="0">
                                          <p:val>
                                            <p:strVal val="#ppt_x"/>
                                          </p:val>
                                        </p:tav>
                                        <p:tav tm="100000">
                                          <p:val>
                                            <p:strVal val="#ppt_x"/>
                                          </p:val>
                                        </p:tav>
                                      </p:tavLst>
                                    </p:anim>
                                    <p:anim calcmode="lin" valueType="num">
                                      <p:cBhvr>
                                        <p:cTn id="21"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528552">
            <a:off x="5540892" y="2031643"/>
            <a:ext cx="5825311" cy="1417639"/>
          </a:xfrm>
        </p:spPr>
        <p:txBody>
          <a:bodyPr>
            <a:noAutofit/>
          </a:bodyPr>
          <a:lstStyle/>
          <a:p>
            <a:pPr algn="ctr"/>
            <a:r>
              <a:rPr lang="vi-VN" sz="4000" b="1" dirty="0">
                <a:solidFill>
                  <a:srgbClr val="0070C0"/>
                </a:solidFill>
                <a:latin typeface="Calibri" panose="020F0502020204030204" pitchFamily="34" charset="0"/>
                <a:cs typeface="Calibri" panose="020F0502020204030204" pitchFamily="34" charset="0"/>
              </a:rPr>
              <a:t>Hoạt động 4: Tiến hành thí nghiệm nhận biết không khí ở khắp nơi</a:t>
            </a:r>
          </a:p>
        </p:txBody>
      </p:sp>
      <p:pic>
        <p:nvPicPr>
          <p:cNvPr id="12" name="Picture 11" descr="A cartoon of a child&#10;&#10;Description automatically generated with low confidence">
            <a:extLst>
              <a:ext uri="{FF2B5EF4-FFF2-40B4-BE49-F238E27FC236}">
                <a16:creationId xmlns:a16="http://schemas.microsoft.com/office/drawing/2014/main" id="{A74B8F4B-B486-40A3-A7FA-023C78BED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spTree>
    <p:extLst>
      <p:ext uri="{BB962C8B-B14F-4D97-AF65-F5344CB8AC3E}">
        <p14:creationId xmlns:p14="http://schemas.microsoft.com/office/powerpoint/2010/main" val="320983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imate and Water Lesson by Slidesgo">
  <a:themeElements>
    <a:clrScheme name="Simple Light">
      <a:dk1>
        <a:srgbClr val="E1D3CE"/>
      </a:dk1>
      <a:lt1>
        <a:srgbClr val="D3CADD"/>
      </a:lt1>
      <a:dk2>
        <a:srgbClr val="87D8CE"/>
      </a:dk2>
      <a:lt2>
        <a:srgbClr val="357887"/>
      </a:lt2>
      <a:accent1>
        <a:srgbClr val="203424"/>
      </a:accent1>
      <a:accent2>
        <a:srgbClr val="FCDA89"/>
      </a:accent2>
      <a:accent3>
        <a:srgbClr val="EF89A1"/>
      </a:accent3>
      <a:accent4>
        <a:srgbClr val="87CC6A"/>
      </a:accent4>
      <a:accent5>
        <a:srgbClr val="E59F5A"/>
      </a:accent5>
      <a:accent6>
        <a:srgbClr val="CA6D36"/>
      </a:accent6>
      <a:hlink>
        <a:srgbClr val="0C1D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975</Words>
  <Application>Microsoft Office PowerPoint</Application>
  <PresentationFormat>Widescreen</PresentationFormat>
  <Paragraphs>74</Paragraphs>
  <Slides>39</Slides>
  <Notes>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39</vt:i4>
      </vt:variant>
    </vt:vector>
  </HeadingPairs>
  <TitlesOfParts>
    <vt:vector size="58" baseType="lpstr">
      <vt:lpstr>Black Han Sans</vt:lpstr>
      <vt:lpstr>Bubblegum Sans</vt:lpstr>
      <vt:lpstr>Comfortaa</vt:lpstr>
      <vt:lpstr>Comfortaa Light</vt:lpstr>
      <vt:lpstr>等线</vt:lpstr>
      <vt:lpstr>Holtwood One SC</vt:lpstr>
      <vt:lpstr>#9Slide07 Altus</vt:lpstr>
      <vt:lpstr>Abel</vt:lpstr>
      <vt:lpstr>Arial</vt:lpstr>
      <vt:lpstr>Broadway</vt:lpstr>
      <vt:lpstr>Calibri</vt:lpstr>
      <vt:lpstr>Calibri Light</vt:lpstr>
      <vt:lpstr>Cambria</vt:lpstr>
      <vt:lpstr>Fredoka One</vt:lpstr>
      <vt:lpstr>UVN Da Lat</vt:lpstr>
      <vt:lpstr>1_Office Theme</vt:lpstr>
      <vt:lpstr>Math Lesson by Slidesgo</vt:lpstr>
      <vt:lpstr>Office 主题</vt:lpstr>
      <vt:lpstr>Climate and Water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Hoạt động 4: Tiến hành thí nghiệm nhận biết không khí ở khắp nơi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Hoạt động 5: Tìm hiểu một số tính chất của không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HĐ6: Tìm hiểu một số ứng dụng tính chất của không khí đối với đời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34</cp:revision>
  <dcterms:created xsi:type="dcterms:W3CDTF">2023-09-02T13:50:14Z</dcterms:created>
  <dcterms:modified xsi:type="dcterms:W3CDTF">2023-09-03T00:42:28Z</dcterms:modified>
</cp:coreProperties>
</file>