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257" r:id="rId3"/>
    <p:sldId id="291" r:id="rId4"/>
    <p:sldId id="329" r:id="rId5"/>
    <p:sldId id="327" r:id="rId6"/>
    <p:sldId id="264" r:id="rId7"/>
    <p:sldId id="282" r:id="rId8"/>
    <p:sldId id="323" r:id="rId9"/>
    <p:sldId id="332" r:id="rId10"/>
    <p:sldId id="333" r:id="rId11"/>
    <p:sldId id="336" r:id="rId12"/>
    <p:sldId id="337" r:id="rId13"/>
    <p:sldId id="338" r:id="rId14"/>
    <p:sldId id="334" r:id="rId15"/>
    <p:sldId id="335" r:id="rId16"/>
    <p:sldId id="339" r:id="rId17"/>
    <p:sldId id="340" r:id="rId18"/>
    <p:sldId id="341" r:id="rId19"/>
    <p:sldId id="342" r:id="rId20"/>
    <p:sldId id="284" r:id="rId21"/>
    <p:sldId id="330" r:id="rId22"/>
    <p:sldId id="331" r:id="rId23"/>
    <p:sldId id="344" r:id="rId24"/>
    <p:sldId id="316" r:id="rId25"/>
    <p:sldId id="343" r:id="rId26"/>
    <p:sldId id="345" r:id="rId27"/>
    <p:sldId id="346" r:id="rId28"/>
    <p:sldId id="347" r:id="rId29"/>
    <p:sldId id="328" r:id="rId30"/>
    <p:sldId id="25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1" autoAdjust="0"/>
    <p:restoredTop sz="94660"/>
  </p:normalViewPr>
  <p:slideViewPr>
    <p:cSldViewPr snapToGrid="0">
      <p:cViewPr varScale="1">
        <p:scale>
          <a:sx n="67" d="100"/>
          <a:sy n="67" d="100"/>
        </p:scale>
        <p:origin x="6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600C6-15AC-43E2-A6E9-11316AAB90EE}"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BCB2-AE9E-478C-B361-B8A9FEB652D0}" type="slidenum">
              <a:rPr lang="en-US" smtClean="0"/>
              <a:t>‹#›</a:t>
            </a:fld>
            <a:endParaRPr lang="en-US"/>
          </a:p>
        </p:txBody>
      </p:sp>
    </p:spTree>
    <p:extLst>
      <p:ext uri="{BB962C8B-B14F-4D97-AF65-F5344CB8AC3E}">
        <p14:creationId xmlns:p14="http://schemas.microsoft.com/office/powerpoint/2010/main" val="248751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84683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50892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40173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31229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115617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65066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312026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876817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95690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80071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8BD30-507F-4FF2-BA1B-CB0BF5E624A1}"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15408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98D1-4D8A-448C-9589-827FCB8CC5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DBFB8775-53A1-428D-8F2A-E1C093CF92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AA8024E9-AE77-4282-9185-71555D66130B}"/>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5" name="Footer Placeholder 4">
            <a:extLst>
              <a:ext uri="{FF2B5EF4-FFF2-40B4-BE49-F238E27FC236}">
                <a16:creationId xmlns:a16="http://schemas.microsoft.com/office/drawing/2014/main" id="{C2F51C01-582F-4793-86F6-A25F71B1B8D9}"/>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a:extLst>
              <a:ext uri="{FF2B5EF4-FFF2-40B4-BE49-F238E27FC236}">
                <a16:creationId xmlns:a16="http://schemas.microsoft.com/office/drawing/2014/main" id="{B813CC98-6389-400D-B03B-3ADDF1C9151A}"/>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401988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CFE5-A28D-4C1E-80FC-34D939D637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8F062C29-AF75-4844-9AB9-5942152B8C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C0071D8-17A3-4409-9DC3-68E880258E76}"/>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5" name="Footer Placeholder 4">
            <a:extLst>
              <a:ext uri="{FF2B5EF4-FFF2-40B4-BE49-F238E27FC236}">
                <a16:creationId xmlns:a16="http://schemas.microsoft.com/office/drawing/2014/main" id="{C856EFD1-2EC1-4F0B-BF0A-F6597F1A9831}"/>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a:extLst>
              <a:ext uri="{FF2B5EF4-FFF2-40B4-BE49-F238E27FC236}">
                <a16:creationId xmlns:a16="http://schemas.microsoft.com/office/drawing/2014/main" id="{4FBDBA58-2674-45C4-9983-BC95EEA09A49}"/>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80543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D5897-0709-455D-A0CB-CDF9FFF064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E2445DD2-9A95-4330-9D4C-16A9AE7A04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7CBC301-ACC5-43D5-BDFC-835322D76D5D}"/>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5" name="Footer Placeholder 4">
            <a:extLst>
              <a:ext uri="{FF2B5EF4-FFF2-40B4-BE49-F238E27FC236}">
                <a16:creationId xmlns:a16="http://schemas.microsoft.com/office/drawing/2014/main" id="{8C0E4E1A-B194-4218-9A07-71B8DDAB8330}"/>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a:extLst>
              <a:ext uri="{FF2B5EF4-FFF2-40B4-BE49-F238E27FC236}">
                <a16:creationId xmlns:a16="http://schemas.microsoft.com/office/drawing/2014/main" id="{D202D069-74AE-4C8C-8A84-6D29059839D4}"/>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216258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2023/8/25</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410215768"/>
      </p:ext>
    </p:extLst>
  </p:cSld>
  <p:clrMapOvr>
    <a:masterClrMapping/>
  </p:clrMapOvr>
  <p:transition spd="slow" advClick="0"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5B34-92B4-43B0-B597-071782A6DC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2EAE6451-F7C7-46BC-B3A0-25F051095E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3B5C5EC6-A1B0-48FD-B6F9-E84672BF5149}"/>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5" name="Footer Placeholder 4">
            <a:extLst>
              <a:ext uri="{FF2B5EF4-FFF2-40B4-BE49-F238E27FC236}">
                <a16:creationId xmlns:a16="http://schemas.microsoft.com/office/drawing/2014/main" id="{E32ED88C-E758-4AE3-B050-680576CFB696}"/>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a:extLst>
              <a:ext uri="{FF2B5EF4-FFF2-40B4-BE49-F238E27FC236}">
                <a16:creationId xmlns:a16="http://schemas.microsoft.com/office/drawing/2014/main" id="{D8665DA3-40CF-4E3B-9697-ACEFF0C6EEE9}"/>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100577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ECDD-A8B1-4CF4-9E0E-A928FEA24B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54543087-59B1-4BB6-A36D-00962E04161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F2CC5-20F9-46D2-8333-1A72A13B6BA6}"/>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5" name="Footer Placeholder 4">
            <a:extLst>
              <a:ext uri="{FF2B5EF4-FFF2-40B4-BE49-F238E27FC236}">
                <a16:creationId xmlns:a16="http://schemas.microsoft.com/office/drawing/2014/main" id="{622A6FBE-11FF-4108-9E21-69101C24A4AD}"/>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a:extLst>
              <a:ext uri="{FF2B5EF4-FFF2-40B4-BE49-F238E27FC236}">
                <a16:creationId xmlns:a16="http://schemas.microsoft.com/office/drawing/2014/main" id="{4B1DEB86-0DD4-4718-B63F-1FA8A971AC91}"/>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10951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EB00-E8CF-46D4-B944-567B4D1948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91BEDBF1-D2D9-4754-9A7B-29FA9451B2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6B82F067-60FC-4532-AB38-67B7722A15B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F6F5D268-02B3-49CA-887E-444FDB2E64AD}"/>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6" name="Footer Placeholder 5">
            <a:extLst>
              <a:ext uri="{FF2B5EF4-FFF2-40B4-BE49-F238E27FC236}">
                <a16:creationId xmlns:a16="http://schemas.microsoft.com/office/drawing/2014/main" id="{618D8637-1E1F-4A6C-B4A6-C931852DA1AA}"/>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7" name="Slide Number Placeholder 6">
            <a:extLst>
              <a:ext uri="{FF2B5EF4-FFF2-40B4-BE49-F238E27FC236}">
                <a16:creationId xmlns:a16="http://schemas.microsoft.com/office/drawing/2014/main" id="{5CBA29CA-3F0B-448C-85E8-63ACD840F5F2}"/>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437621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ABD4-55E9-47A6-9BC9-2F0046C0146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3B0A93AC-C870-4B94-B872-3D2AEB58F0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C51666-A04F-46F2-ABCA-A86626AD52C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051AEF6A-E235-4BE2-A7AB-1F40FDA7893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FA838-CB1C-4092-8AC8-60B508502C5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EA7D46A7-81B1-4527-9433-C2E951E8155B}"/>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8" name="Footer Placeholder 7">
            <a:extLst>
              <a:ext uri="{FF2B5EF4-FFF2-40B4-BE49-F238E27FC236}">
                <a16:creationId xmlns:a16="http://schemas.microsoft.com/office/drawing/2014/main" id="{4D9F285F-3300-4843-9822-02286D0EC85A}"/>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9" name="Slide Number Placeholder 8">
            <a:extLst>
              <a:ext uri="{FF2B5EF4-FFF2-40B4-BE49-F238E27FC236}">
                <a16:creationId xmlns:a16="http://schemas.microsoft.com/office/drawing/2014/main" id="{E9DB5136-6501-4ECC-9082-068D38FA8596}"/>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993954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95CB-AD08-4BD3-BCE1-5FF87989A8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AC100A98-BE20-4310-8473-0B197F5FEB6E}"/>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4" name="Footer Placeholder 3">
            <a:extLst>
              <a:ext uri="{FF2B5EF4-FFF2-40B4-BE49-F238E27FC236}">
                <a16:creationId xmlns:a16="http://schemas.microsoft.com/office/drawing/2014/main" id="{C1BCE437-F1E6-4FD7-97CA-16868149B089}"/>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5" name="Slide Number Placeholder 4">
            <a:extLst>
              <a:ext uri="{FF2B5EF4-FFF2-40B4-BE49-F238E27FC236}">
                <a16:creationId xmlns:a16="http://schemas.microsoft.com/office/drawing/2014/main" id="{2E39DDA7-860B-4283-9AA2-2C7A977BDFBA}"/>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685945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3F1D0-BC70-411A-95AA-3FE42CE820FE}"/>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3" name="Footer Placeholder 2">
            <a:extLst>
              <a:ext uri="{FF2B5EF4-FFF2-40B4-BE49-F238E27FC236}">
                <a16:creationId xmlns:a16="http://schemas.microsoft.com/office/drawing/2014/main" id="{0E4D3D36-3064-4412-BF49-424BDF968FD9}"/>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4" name="Slide Number Placeholder 3">
            <a:extLst>
              <a:ext uri="{FF2B5EF4-FFF2-40B4-BE49-F238E27FC236}">
                <a16:creationId xmlns:a16="http://schemas.microsoft.com/office/drawing/2014/main" id="{4DBBC56B-043B-4B0A-9B7B-83AD772B2A11}"/>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92327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D48B-3E05-4C71-BDE8-1957EEF07A9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B5425F14-0DB6-4B7D-904E-08C7F00981C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781F78B3-77BD-40B4-8958-529ACBED72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9D395-2F45-4FDF-A3E1-C48B7F9B02B1}"/>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6" name="Footer Placeholder 5">
            <a:extLst>
              <a:ext uri="{FF2B5EF4-FFF2-40B4-BE49-F238E27FC236}">
                <a16:creationId xmlns:a16="http://schemas.microsoft.com/office/drawing/2014/main" id="{FC31AC23-4D4A-4D8A-A583-DE066B1693DB}"/>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7" name="Slide Number Placeholder 6">
            <a:extLst>
              <a:ext uri="{FF2B5EF4-FFF2-40B4-BE49-F238E27FC236}">
                <a16:creationId xmlns:a16="http://schemas.microsoft.com/office/drawing/2014/main" id="{63E32DD1-F1D3-48BD-BE62-AD71ADA46850}"/>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4288677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7A3E-E04F-468C-B56E-5220947166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73747463-B7B1-4FBC-8956-AA329A1C41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288613CD-0150-46DA-ABB7-CAADB2759F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11D872-131C-4914-B90F-DF26D03950D9}"/>
              </a:ext>
            </a:extLst>
          </p:cNvPr>
          <p:cNvSpPr>
            <a:spLocks noGrp="1"/>
          </p:cNvSpPr>
          <p:nvPr>
            <p:ph type="dt" sz="half" idx="10"/>
          </p:nvPr>
        </p:nvSpPr>
        <p:spPr>
          <a:xfrm>
            <a:off x="838200" y="6356350"/>
            <a:ext cx="2743200" cy="365125"/>
          </a:xfrm>
          <a:prstGeom prst="rect">
            <a:avLst/>
          </a:prstGeom>
        </p:spPr>
        <p:txBody>
          <a:bodyPr/>
          <a:lstStyle/>
          <a:p>
            <a:fld id="{9B3AB6BF-F8A4-4257-9D06-D69E9E235CE3}" type="datetimeFigureOut">
              <a:rPr lang="id-ID" smtClean="0"/>
              <a:t>25/08/2023</a:t>
            </a:fld>
            <a:endParaRPr lang="id-ID"/>
          </a:p>
        </p:txBody>
      </p:sp>
      <p:sp>
        <p:nvSpPr>
          <p:cNvPr id="6" name="Footer Placeholder 5">
            <a:extLst>
              <a:ext uri="{FF2B5EF4-FFF2-40B4-BE49-F238E27FC236}">
                <a16:creationId xmlns:a16="http://schemas.microsoft.com/office/drawing/2014/main" id="{6A31C55D-FA92-4EA1-99AD-C389303AD457}"/>
              </a:ext>
            </a:extLst>
          </p:cNvPr>
          <p:cNvSpPr>
            <a:spLocks noGrp="1"/>
          </p:cNvSpPr>
          <p:nvPr>
            <p:ph type="ftr" sz="quarter" idx="11"/>
          </p:nvPr>
        </p:nvSpPr>
        <p:spPr>
          <a:xfrm>
            <a:off x="4038600" y="6356350"/>
            <a:ext cx="4114800" cy="365125"/>
          </a:xfrm>
          <a:prstGeom prst="rect">
            <a:avLst/>
          </a:prstGeom>
        </p:spPr>
        <p:txBody>
          <a:bodyPr/>
          <a:lstStyle/>
          <a:p>
            <a:endParaRPr lang="id-ID"/>
          </a:p>
        </p:txBody>
      </p:sp>
      <p:sp>
        <p:nvSpPr>
          <p:cNvPr id="7" name="Slide Number Placeholder 6">
            <a:extLst>
              <a:ext uri="{FF2B5EF4-FFF2-40B4-BE49-F238E27FC236}">
                <a16:creationId xmlns:a16="http://schemas.microsoft.com/office/drawing/2014/main" id="{B5A9D746-BFAC-4BBE-84E5-84EDBF6F811E}"/>
              </a:ext>
            </a:extLst>
          </p:cNvPr>
          <p:cNvSpPr>
            <a:spLocks noGrp="1"/>
          </p:cNvSpPr>
          <p:nvPr>
            <p:ph type="sldNum" sz="quarter" idx="12"/>
          </p:nvPr>
        </p:nvSpPr>
        <p:spPr>
          <a:xfrm>
            <a:off x="8610600" y="6356350"/>
            <a:ext cx="2743200" cy="365125"/>
          </a:xfrm>
          <a:prstGeom prst="rect">
            <a:avLst/>
          </a:prstGeom>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2902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pink background with white leaves and black text&#10;&#10;Description automatically generated">
            <a:extLst>
              <a:ext uri="{FF2B5EF4-FFF2-40B4-BE49-F238E27FC236}">
                <a16:creationId xmlns:a16="http://schemas.microsoft.com/office/drawing/2014/main" id="{D58906C5-16BC-CFCD-58C0-2E685F2BD2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77749" y="238124"/>
            <a:ext cx="1390651" cy="1390651"/>
          </a:xfrm>
          <a:prstGeom prst="rect">
            <a:avLst/>
          </a:prstGeom>
        </p:spPr>
      </p:pic>
    </p:spTree>
    <p:extLst>
      <p:ext uri="{BB962C8B-B14F-4D97-AF65-F5344CB8AC3E}">
        <p14:creationId xmlns:p14="http://schemas.microsoft.com/office/powerpoint/2010/main" val="3608861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8" name="图片 7">
            <a:extLst>
              <a:ext uri="{FF2B5EF4-FFF2-40B4-BE49-F238E27FC236}">
                <a16:creationId xmlns:a16="http://schemas.microsoft.com/office/drawing/2014/main" id="{7CACE31A-9FD6-45CC-AAF2-0D693A85D4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spTree>
    <p:extLst>
      <p:ext uri="{BB962C8B-B14F-4D97-AF65-F5344CB8AC3E}">
        <p14:creationId xmlns:p14="http://schemas.microsoft.com/office/powerpoint/2010/main" val="752528109"/>
      </p:ext>
    </p:extLst>
  </p:cSld>
  <p:clrMap bg1="lt1" tx1="dk1" bg2="lt2" tx2="dk2" accent1="accent1" accent2="accent2" accent3="accent3" accent4="accent4" accent5="accent5" accent6="accent6" hlink="hlink" folHlink="folHlink"/>
  <p:sldLayoutIdLst>
    <p:sldLayoutId id="2147483673"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701A"/>
        </a:solidFill>
        <a:effectLst/>
      </p:bgPr>
    </p:bg>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50" y="-1685925"/>
            <a:ext cx="8096250" cy="5246799"/>
          </a:xfrm>
          <a:prstGeom prst="rect">
            <a:avLst/>
          </a:prstGeom>
        </p:spPr>
      </p:pic>
      <p:grpSp>
        <p:nvGrpSpPr>
          <p:cNvPr id="4" name="Group 3">
            <a:extLst>
              <a:ext uri="{FF2B5EF4-FFF2-40B4-BE49-F238E27FC236}">
                <a16:creationId xmlns:a16="http://schemas.microsoft.com/office/drawing/2014/main" id="{EB91E232-4CA2-4734-BCF5-7B7B3F15BF5D}"/>
              </a:ext>
            </a:extLst>
          </p:cNvPr>
          <p:cNvGrpSpPr/>
          <p:nvPr/>
        </p:nvGrpSpPr>
        <p:grpSpPr>
          <a:xfrm>
            <a:off x="494567" y="1809749"/>
            <a:ext cx="3524983" cy="4829109"/>
            <a:chOff x="2563494" y="1080900"/>
            <a:chExt cx="7267350" cy="4179324"/>
          </a:xfrm>
          <a:blipFill dpi="0" rotWithShape="1">
            <a:blip r:embed="rId3">
              <a:extLst>
                <a:ext uri="{28A0092B-C50C-407E-A947-70E740481C1C}">
                  <a14:useLocalDpi xmlns:a14="http://schemas.microsoft.com/office/drawing/2010/main" val="0"/>
                </a:ext>
              </a:extLst>
            </a:blip>
            <a:srcRect/>
            <a:stretch>
              <a:fillRect/>
            </a:stretch>
          </a:blipFill>
        </p:grpSpPr>
        <p:sp>
          <p:nvSpPr>
            <p:cNvPr id="50" name="Rectangle 49">
              <a:extLst>
                <a:ext uri="{FF2B5EF4-FFF2-40B4-BE49-F238E27FC236}">
                  <a16:creationId xmlns:a16="http://schemas.microsoft.com/office/drawing/2014/main" id="{3C4C4237-4DA5-49A2-84AB-AB31B15B7F8D}"/>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4" name="Rectangle 43">
              <a:extLst>
                <a:ext uri="{FF2B5EF4-FFF2-40B4-BE49-F238E27FC236}">
                  <a16:creationId xmlns:a16="http://schemas.microsoft.com/office/drawing/2014/main" id="{CB0FDC7E-EA38-41D8-81F0-58AE337184A5}"/>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5" name="Half Frame 44">
              <a:extLst>
                <a:ext uri="{FF2B5EF4-FFF2-40B4-BE49-F238E27FC236}">
                  <a16:creationId xmlns:a16="http://schemas.microsoft.com/office/drawing/2014/main" id="{A362B6CB-9E71-4B90-90C5-3F853F89EA7C}"/>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46" name="Half Frame 45">
              <a:extLst>
                <a:ext uri="{FF2B5EF4-FFF2-40B4-BE49-F238E27FC236}">
                  <a16:creationId xmlns:a16="http://schemas.microsoft.com/office/drawing/2014/main" id="{5E082A42-8F42-4F67-924D-BD6AA599E473}"/>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47" name="Half Frame 46">
              <a:extLst>
                <a:ext uri="{FF2B5EF4-FFF2-40B4-BE49-F238E27FC236}">
                  <a16:creationId xmlns:a16="http://schemas.microsoft.com/office/drawing/2014/main" id="{D1821F16-BB4E-45BF-A22B-05C84C4E4981}"/>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48" name="Half Frame 47">
              <a:extLst>
                <a:ext uri="{FF2B5EF4-FFF2-40B4-BE49-F238E27FC236}">
                  <a16:creationId xmlns:a16="http://schemas.microsoft.com/office/drawing/2014/main" id="{CB79A749-CEE6-4875-99BA-2624BD5DEBDA}"/>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4">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pic>
        <p:nvPicPr>
          <p:cNvPr id="53" name="Picture 52">
            <a:extLst>
              <a:ext uri="{FF2B5EF4-FFF2-40B4-BE49-F238E27FC236}">
                <a16:creationId xmlns:a16="http://schemas.microsoft.com/office/drawing/2014/main" id="{5623FF14-BE4C-490B-B7E8-AAF90A9D0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20216" y="3402727"/>
            <a:ext cx="5682004" cy="3455273"/>
          </a:xfrm>
          <a:prstGeom prst="rect">
            <a:avLst/>
          </a:prstGeom>
          <a:effectLst>
            <a:glow rad="101600">
              <a:schemeClr val="bg1">
                <a:alpha val="60000"/>
              </a:schemeClr>
            </a:glow>
          </a:effectLst>
        </p:spPr>
      </p:pic>
      <p:pic>
        <p:nvPicPr>
          <p:cNvPr id="62" name="Picture 61">
            <a:extLst>
              <a:ext uri="{FF2B5EF4-FFF2-40B4-BE49-F238E27FC236}">
                <a16:creationId xmlns:a16="http://schemas.microsoft.com/office/drawing/2014/main" id="{7AF232E1-CAF0-4CE9-B03A-458A1226B8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61255">
            <a:off x="521399" y="67898"/>
            <a:ext cx="1580651" cy="1275059"/>
          </a:xfrm>
          <a:prstGeom prst="rect">
            <a:avLst/>
          </a:prstGeom>
          <a:effectLst>
            <a:glow rad="101600">
              <a:schemeClr val="bg1">
                <a:alpha val="60000"/>
              </a:schemeClr>
            </a:glow>
          </a:effectLst>
        </p:spPr>
      </p:pic>
      <p:pic>
        <p:nvPicPr>
          <p:cNvPr id="51" name="Picture 50">
            <a:extLst>
              <a:ext uri="{FF2B5EF4-FFF2-40B4-BE49-F238E27FC236}">
                <a16:creationId xmlns:a16="http://schemas.microsoft.com/office/drawing/2014/main" id="{8FBF66AB-03CD-963B-ED6E-DB34B8D512D0}"/>
              </a:ext>
            </a:extLst>
          </p:cNvPr>
          <p:cNvPicPr>
            <a:picLocks noChangeAspect="1"/>
          </p:cNvPicPr>
          <p:nvPr/>
        </p:nvPicPr>
        <p:blipFill>
          <a:blip r:embed="rId7"/>
          <a:stretch>
            <a:fillRect/>
          </a:stretch>
        </p:blipFill>
        <p:spPr>
          <a:xfrm>
            <a:off x="5840528" y="372956"/>
            <a:ext cx="4663844" cy="987638"/>
          </a:xfrm>
          <a:prstGeom prst="rect">
            <a:avLst/>
          </a:prstGeom>
        </p:spPr>
      </p:pic>
      <p:pic>
        <p:nvPicPr>
          <p:cNvPr id="58" name="Picture 57">
            <a:extLst>
              <a:ext uri="{FF2B5EF4-FFF2-40B4-BE49-F238E27FC236}">
                <a16:creationId xmlns:a16="http://schemas.microsoft.com/office/drawing/2014/main" id="{708301F0-3D53-EC96-7063-FAD0CF492839}"/>
              </a:ext>
            </a:extLst>
          </p:cNvPr>
          <p:cNvPicPr>
            <a:picLocks noChangeAspect="1"/>
          </p:cNvPicPr>
          <p:nvPr/>
        </p:nvPicPr>
        <p:blipFill>
          <a:blip r:embed="rId8"/>
          <a:stretch>
            <a:fillRect/>
          </a:stretch>
        </p:blipFill>
        <p:spPr>
          <a:xfrm>
            <a:off x="4363260" y="1459933"/>
            <a:ext cx="7675529" cy="1347333"/>
          </a:xfrm>
          <a:prstGeom prst="rect">
            <a:avLst/>
          </a:prstGeom>
        </p:spPr>
      </p:pic>
      <p:sp>
        <p:nvSpPr>
          <p:cNvPr id="59" name="TextBox 58">
            <a:extLst>
              <a:ext uri="{FF2B5EF4-FFF2-40B4-BE49-F238E27FC236}">
                <a16:creationId xmlns:a16="http://schemas.microsoft.com/office/drawing/2014/main" id="{161C607A-0BDE-7660-19D0-685E7978A964}"/>
              </a:ext>
            </a:extLst>
          </p:cNvPr>
          <p:cNvSpPr txBox="1"/>
          <p:nvPr/>
        </p:nvSpPr>
        <p:spPr>
          <a:xfrm>
            <a:off x="7429500" y="2638425"/>
            <a:ext cx="1628775"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10130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anim calcmode="lin" valueType="num">
                                      <p:cBhvr>
                                        <p:cTn id="14" dur="1000" fill="hold"/>
                                        <p:tgtEl>
                                          <p:spTgt spid="53"/>
                                        </p:tgtEl>
                                        <p:attrNameLst>
                                          <p:attrName>ppt_x</p:attrName>
                                        </p:attrNameLst>
                                      </p:cBhvr>
                                      <p:tavLst>
                                        <p:tav tm="0">
                                          <p:val>
                                            <p:strVal val="#ppt_x"/>
                                          </p:val>
                                        </p:tav>
                                        <p:tav tm="100000">
                                          <p:val>
                                            <p:strVal val="#ppt_x"/>
                                          </p:val>
                                        </p:tav>
                                      </p:tavLst>
                                    </p:anim>
                                    <p:anim calcmode="lin" valueType="num">
                                      <p:cBhvr>
                                        <p:cTn id="15" dur="10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down)">
                                      <p:cBhvr>
                                        <p:cTn id="30" dur="5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 name="Rectangle 3">
            <a:extLst>
              <a:ext uri="{FF2B5EF4-FFF2-40B4-BE49-F238E27FC236}">
                <a16:creationId xmlns:a16="http://schemas.microsoft.com/office/drawing/2014/main" id="{FA180B89-C60A-489C-B593-238C0C35B069}"/>
              </a:ext>
            </a:extLst>
          </p:cNvPr>
          <p:cNvSpPr/>
          <p:nvPr/>
        </p:nvSpPr>
        <p:spPr>
          <a:xfrm>
            <a:off x="3895724" y="314878"/>
            <a:ext cx="5324475"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VỀ TRANG PHỤC</a:t>
            </a:r>
          </a:p>
        </p:txBody>
      </p:sp>
      <p:pic>
        <p:nvPicPr>
          <p:cNvPr id="49" name="Picture 2">
            <a:extLst>
              <a:ext uri="{FF2B5EF4-FFF2-40B4-BE49-F238E27FC236}">
                <a16:creationId xmlns:a16="http://schemas.microsoft.com/office/drawing/2014/main" id="{3CCDD3D7-CE40-06B7-BD62-51473AD4F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96" y="1546267"/>
            <a:ext cx="10641496" cy="519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47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228" fill="hold">
                                          <p:stCondLst>
                                            <p:cond delay="0"/>
                                          </p:stCondLst>
                                        </p:cTn>
                                        <p:tgtEl>
                                          <p:spTgt spid="4"/>
                                        </p:tgtEl>
                                        <p:attrNameLst>
                                          <p:attrName>style.rotation</p:attrName>
                                        </p:attrNameLst>
                                      </p:cBhvr>
                                      <p:to>
                                        <p:strVal val="-45.0"/>
                                      </p:to>
                                    </p:set>
                                    <p:anim calcmode="lin" valueType="num">
                                      <p:cBhvr>
                                        <p:cTn id="8" dur="228" fill="hold">
                                          <p:stCondLst>
                                            <p:cond delay="228"/>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1000"/>
                                        <p:tgtEl>
                                          <p:spTgt spid="49"/>
                                        </p:tgtEl>
                                      </p:cBhvr>
                                    </p:animEffect>
                                    <p:anim calcmode="lin" valueType="num">
                                      <p:cBhvr>
                                        <p:cTn id="17" dur="1000" fill="hold"/>
                                        <p:tgtEl>
                                          <p:spTgt spid="49"/>
                                        </p:tgtEl>
                                        <p:attrNameLst>
                                          <p:attrName>ppt_x</p:attrName>
                                        </p:attrNameLst>
                                      </p:cBhvr>
                                      <p:tavLst>
                                        <p:tav tm="0">
                                          <p:val>
                                            <p:strVal val="#ppt_x"/>
                                          </p:val>
                                        </p:tav>
                                        <p:tav tm="100000">
                                          <p:val>
                                            <p:strVal val="#ppt_x"/>
                                          </p:val>
                                        </p:tav>
                                      </p:tavLst>
                                    </p:anim>
                                    <p:anim calcmode="lin" valueType="num">
                                      <p:cBhvr>
                                        <p:cTn id="1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21199B0-C6DA-3FC0-6796-8E0352F5D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0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06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pic>
        <p:nvPicPr>
          <p:cNvPr id="45" name="Picture 2">
            <a:extLst>
              <a:ext uri="{FF2B5EF4-FFF2-40B4-BE49-F238E27FC236}">
                <a16:creationId xmlns:a16="http://schemas.microsoft.com/office/drawing/2014/main" id="{B30A9E23-A74A-E5EB-D9DB-F73D56BF4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9070">
            <a:off x="227831" y="1697871"/>
            <a:ext cx="5879193" cy="391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 name="Rectangle 45">
            <a:extLst>
              <a:ext uri="{FF2B5EF4-FFF2-40B4-BE49-F238E27FC236}">
                <a16:creationId xmlns:a16="http://schemas.microsoft.com/office/drawing/2014/main" id="{05F9B36D-C19A-1BA1-4333-F3D2BECCD7BC}"/>
              </a:ext>
            </a:extLst>
          </p:cNvPr>
          <p:cNvSpPr/>
          <p:nvPr/>
        </p:nvSpPr>
        <p:spPr>
          <a:xfrm>
            <a:off x="6500191" y="1878496"/>
            <a:ext cx="5565914"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 Áo dài Hà Nội luôn là trang phục thanh lịch, ẩn chứa và phô diễn những triết lý sống của mỗi người phụ nữ Thủ đô Hà Nội.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80981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 name="Rectangle 3">
            <a:extLst>
              <a:ext uri="{FF2B5EF4-FFF2-40B4-BE49-F238E27FC236}">
                <a16:creationId xmlns:a16="http://schemas.microsoft.com/office/drawing/2014/main" id="{FA180B89-C60A-489C-B593-238C0C35B069}"/>
              </a:ext>
            </a:extLst>
          </p:cNvPr>
          <p:cNvSpPr/>
          <p:nvPr/>
        </p:nvSpPr>
        <p:spPr>
          <a:xfrm>
            <a:off x="3895725" y="314878"/>
            <a:ext cx="4242766"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VỀ</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Rectangle 47">
            <a:extLst>
              <a:ext uri="{FF2B5EF4-FFF2-40B4-BE49-F238E27FC236}">
                <a16:creationId xmlns:a16="http://schemas.microsoft.com/office/drawing/2014/main" id="{8027BB76-7D86-C1B5-A949-5308BD3C2FB6}"/>
              </a:ext>
            </a:extLst>
          </p:cNvPr>
          <p:cNvSpPr/>
          <p:nvPr/>
        </p:nvSpPr>
        <p:spPr>
          <a:xfrm>
            <a:off x="496956" y="1755060"/>
            <a:ext cx="6211957"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Nhà ở truyền thống được đắp bằng đất hoặc xây bằng gạch, mái lợp lá hoặc ngói. Nhà thường có ba gian: gian chính là nơi thờ cúng và tiếp khách; hai gian bên gọi là buồng, dùng làm phòng ngủ hoặc chứa thóc, gạo, đồ dùng....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9" name="Picture 48">
            <a:extLst>
              <a:ext uri="{FF2B5EF4-FFF2-40B4-BE49-F238E27FC236}">
                <a16:creationId xmlns:a16="http://schemas.microsoft.com/office/drawing/2014/main" id="{E3C1F6CE-AF80-1451-8E96-04CC792132C6}"/>
              </a:ext>
            </a:extLst>
          </p:cNvPr>
          <p:cNvPicPr>
            <a:picLocks noChangeAspect="1"/>
          </p:cNvPicPr>
          <p:nvPr/>
        </p:nvPicPr>
        <p:blipFill>
          <a:blip r:embed="rId4"/>
          <a:stretch>
            <a:fillRect/>
          </a:stretch>
        </p:blipFill>
        <p:spPr>
          <a:xfrm rot="540543">
            <a:off x="6854685" y="2415208"/>
            <a:ext cx="5035827" cy="377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979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228" fill="hold">
                                          <p:stCondLst>
                                            <p:cond delay="0"/>
                                          </p:stCondLst>
                                        </p:cTn>
                                        <p:tgtEl>
                                          <p:spTgt spid="4"/>
                                        </p:tgtEl>
                                        <p:attrNameLst>
                                          <p:attrName>style.rotation</p:attrName>
                                        </p:attrNameLst>
                                      </p:cBhvr>
                                      <p:to>
                                        <p:strVal val="-45.0"/>
                                      </p:to>
                                    </p:set>
                                    <p:anim calcmode="lin" valueType="num">
                                      <p:cBhvr>
                                        <p:cTn id="8" dur="228" fill="hold">
                                          <p:stCondLst>
                                            <p:cond delay="228"/>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500" fill="hold"/>
                                        <p:tgtEl>
                                          <p:spTgt spid="48"/>
                                        </p:tgtEl>
                                        <p:attrNameLst>
                                          <p:attrName>ppt_x</p:attrName>
                                        </p:attrNameLst>
                                      </p:cBhvr>
                                      <p:tavLst>
                                        <p:tav tm="0">
                                          <p:val>
                                            <p:strVal val="#ppt_x"/>
                                          </p:val>
                                        </p:tav>
                                        <p:tav tm="100000">
                                          <p:val>
                                            <p:strVal val="#ppt_x"/>
                                          </p:val>
                                        </p:tav>
                                      </p:tavLst>
                                    </p:anim>
                                    <p:anim calcmode="lin" valueType="num">
                                      <p:cBhvr additive="base">
                                        <p:cTn id="17" dur="500" fill="hold"/>
                                        <p:tgtEl>
                                          <p:spTgt spid="4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additive="base">
                                        <p:cTn id="20" dur="500" fill="hold"/>
                                        <p:tgtEl>
                                          <p:spTgt spid="49"/>
                                        </p:tgtEl>
                                        <p:attrNameLst>
                                          <p:attrName>ppt_x</p:attrName>
                                        </p:attrNameLst>
                                      </p:cBhvr>
                                      <p:tavLst>
                                        <p:tav tm="0">
                                          <p:val>
                                            <p:strVal val="#ppt_x"/>
                                          </p:val>
                                        </p:tav>
                                        <p:tav tm="100000">
                                          <p:val>
                                            <p:strVal val="#ppt_x"/>
                                          </p:val>
                                        </p:tav>
                                      </p:tavLst>
                                    </p:anim>
                                    <p:anim calcmode="lin" valueType="num">
                                      <p:cBhvr additive="base">
                                        <p:cTn id="2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 name="Rectangle 3">
            <a:extLst>
              <a:ext uri="{FF2B5EF4-FFF2-40B4-BE49-F238E27FC236}">
                <a16:creationId xmlns:a16="http://schemas.microsoft.com/office/drawing/2014/main" id="{FA180B89-C60A-489C-B593-238C0C35B069}"/>
              </a:ext>
            </a:extLst>
          </p:cNvPr>
          <p:cNvSpPr/>
          <p:nvPr/>
        </p:nvSpPr>
        <p:spPr>
          <a:xfrm>
            <a:off x="3895725" y="314878"/>
            <a:ext cx="4242766"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VỀ NHÀ Ở</a:t>
            </a:r>
          </a:p>
        </p:txBody>
      </p:sp>
      <p:sp>
        <p:nvSpPr>
          <p:cNvPr id="45" name="Rectangle 44">
            <a:extLst>
              <a:ext uri="{FF2B5EF4-FFF2-40B4-BE49-F238E27FC236}">
                <a16:creationId xmlns:a16="http://schemas.microsoft.com/office/drawing/2014/main" id="{8105A8FB-09A9-0461-28F4-23DA5094726E}"/>
              </a:ext>
            </a:extLst>
          </p:cNvPr>
          <p:cNvSpPr/>
          <p:nvPr/>
        </p:nvSpPr>
        <p:spPr>
          <a:xfrm>
            <a:off x="357808" y="2295939"/>
            <a:ext cx="5486401" cy="2882348"/>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Hiện nay, nhà ở của người dân có sự thay đổi theo hướng hiện đại và tiện nghi hơn.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6" name="Picture 45">
            <a:extLst>
              <a:ext uri="{FF2B5EF4-FFF2-40B4-BE49-F238E27FC236}">
                <a16:creationId xmlns:a16="http://schemas.microsoft.com/office/drawing/2014/main" id="{A6299169-425F-17FE-F54A-B88EC96408C3}"/>
              </a:ext>
            </a:extLst>
          </p:cNvPr>
          <p:cNvPicPr>
            <a:picLocks noChangeAspect="1"/>
          </p:cNvPicPr>
          <p:nvPr/>
        </p:nvPicPr>
        <p:blipFill>
          <a:blip r:embed="rId4"/>
          <a:stretch>
            <a:fillRect/>
          </a:stretch>
        </p:blipFill>
        <p:spPr>
          <a:xfrm rot="251914">
            <a:off x="6324601" y="2206487"/>
            <a:ext cx="5247860" cy="3935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373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 name="Rectangle 3">
            <a:extLst>
              <a:ext uri="{FF2B5EF4-FFF2-40B4-BE49-F238E27FC236}">
                <a16:creationId xmlns:a16="http://schemas.microsoft.com/office/drawing/2014/main" id="{FA180B89-C60A-489C-B593-238C0C35B069}"/>
              </a:ext>
            </a:extLst>
          </p:cNvPr>
          <p:cNvSpPr/>
          <p:nvPr/>
        </p:nvSpPr>
        <p:spPr>
          <a:xfrm>
            <a:off x="1857375" y="314878"/>
            <a:ext cx="7696200"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a:t>
            </a:r>
            <a:r>
              <a:rPr lang="en-US" sz="4400" b="1" dirty="0">
                <a:solidFill>
                  <a:prstClr val="white"/>
                </a:solidFill>
                <a:latin typeface="Cambria" panose="02040503050406030204" pitchFamily="18" charset="0"/>
                <a:ea typeface="Cambria" panose="02040503050406030204" pitchFamily="18" charset="0"/>
              </a:rPr>
              <a:t>VỀ PHONG TỤC TẬP QUÁN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5" name="Picture 2" descr="Cách bày mâm ngũ quả ngày Tết của 3 miền để đúng phong tục truyền thống">
            <a:extLst>
              <a:ext uri="{FF2B5EF4-FFF2-40B4-BE49-F238E27FC236}">
                <a16:creationId xmlns:a16="http://schemas.microsoft.com/office/drawing/2014/main" id="{88F9F7AB-5D35-33D5-2D13-A10AEC66D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7435">
            <a:off x="513522" y="1772478"/>
            <a:ext cx="6096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 name="Rectangle 45">
            <a:extLst>
              <a:ext uri="{FF2B5EF4-FFF2-40B4-BE49-F238E27FC236}">
                <a16:creationId xmlns:a16="http://schemas.microsoft.com/office/drawing/2014/main" id="{CB7DB5B5-ADB1-09BC-A717-CF17518752D1}"/>
              </a:ext>
            </a:extLst>
          </p:cNvPr>
          <p:cNvSpPr/>
          <p:nvPr/>
        </p:nvSpPr>
        <p:spPr>
          <a:xfrm>
            <a:off x="1497294" y="5885761"/>
            <a:ext cx="4754563" cy="7905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Bày</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mâm</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ngũ</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quả</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3967A665-B43D-2D15-66B1-25AC6F46604D}"/>
              </a:ext>
            </a:extLst>
          </p:cNvPr>
          <p:cNvPicPr>
            <a:picLocks noChangeAspect="1"/>
          </p:cNvPicPr>
          <p:nvPr/>
        </p:nvPicPr>
        <p:blipFill>
          <a:blip r:embed="rId5"/>
          <a:stretch>
            <a:fillRect/>
          </a:stretch>
        </p:blipFill>
        <p:spPr>
          <a:xfrm rot="467588">
            <a:off x="7068279" y="1639956"/>
            <a:ext cx="4906486" cy="3538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 name="Rectangle 49">
            <a:extLst>
              <a:ext uri="{FF2B5EF4-FFF2-40B4-BE49-F238E27FC236}">
                <a16:creationId xmlns:a16="http://schemas.microsoft.com/office/drawing/2014/main" id="{3633AAB4-AF10-3F94-4E71-32A20E41041D}"/>
              </a:ext>
            </a:extLst>
          </p:cNvPr>
          <p:cNvSpPr/>
          <p:nvPr/>
        </p:nvSpPr>
        <p:spPr>
          <a:xfrm>
            <a:off x="7543801" y="5577648"/>
            <a:ext cx="4075187" cy="7905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rPr>
              <a:t>Xông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47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228" fill="hold">
                                          <p:stCondLst>
                                            <p:cond delay="0"/>
                                          </p:stCondLst>
                                        </p:cTn>
                                        <p:tgtEl>
                                          <p:spTgt spid="4"/>
                                        </p:tgtEl>
                                        <p:attrNameLst>
                                          <p:attrName>style.rotation</p:attrName>
                                        </p:attrNameLst>
                                      </p:cBhvr>
                                      <p:to>
                                        <p:strVal val="-45.0"/>
                                      </p:to>
                                    </p:set>
                                    <p:anim calcmode="lin" valueType="num">
                                      <p:cBhvr>
                                        <p:cTn id="8" dur="228" fill="hold">
                                          <p:stCondLst>
                                            <p:cond delay="228"/>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anim calcmode="lin" valueType="num">
                                      <p:cBhvr>
                                        <p:cTn id="17" dur="1000" fill="hold"/>
                                        <p:tgtEl>
                                          <p:spTgt spid="46"/>
                                        </p:tgtEl>
                                        <p:attrNameLst>
                                          <p:attrName>ppt_x</p:attrName>
                                        </p:attrNameLst>
                                      </p:cBhvr>
                                      <p:tavLst>
                                        <p:tav tm="0">
                                          <p:val>
                                            <p:strVal val="#ppt_x"/>
                                          </p:val>
                                        </p:tav>
                                        <p:tav tm="100000">
                                          <p:val>
                                            <p:strVal val="#ppt_x"/>
                                          </p:val>
                                        </p:tav>
                                      </p:tavLst>
                                    </p:anim>
                                    <p:anim calcmode="lin" valueType="num">
                                      <p:cBhvr>
                                        <p:cTn id="18" dur="1000" fill="hold"/>
                                        <p:tgtEl>
                                          <p:spTgt spid="4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1000"/>
                                        <p:tgtEl>
                                          <p:spTgt spid="47"/>
                                        </p:tgtEl>
                                      </p:cBhvr>
                                    </p:animEffect>
                                    <p:anim calcmode="lin" valueType="num">
                                      <p:cBhvr>
                                        <p:cTn id="34" dur="1000" fill="hold"/>
                                        <p:tgtEl>
                                          <p:spTgt spid="47"/>
                                        </p:tgtEl>
                                        <p:attrNameLst>
                                          <p:attrName>ppt_x</p:attrName>
                                        </p:attrNameLst>
                                      </p:cBhvr>
                                      <p:tavLst>
                                        <p:tav tm="0">
                                          <p:val>
                                            <p:strVal val="#ppt_x"/>
                                          </p:val>
                                        </p:tav>
                                        <p:tav tm="100000">
                                          <p:val>
                                            <p:strVal val="#ppt_x"/>
                                          </p:val>
                                        </p:tav>
                                      </p:tavLst>
                                    </p:anim>
                                    <p:anim calcmode="lin" valueType="num">
                                      <p:cBhvr>
                                        <p:cTn id="3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6"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 name="Rectangle 3">
            <a:extLst>
              <a:ext uri="{FF2B5EF4-FFF2-40B4-BE49-F238E27FC236}">
                <a16:creationId xmlns:a16="http://schemas.microsoft.com/office/drawing/2014/main" id="{FA180B89-C60A-489C-B593-238C0C35B069}"/>
              </a:ext>
            </a:extLst>
          </p:cNvPr>
          <p:cNvSpPr/>
          <p:nvPr/>
        </p:nvSpPr>
        <p:spPr>
          <a:xfrm>
            <a:off x="1857375" y="314878"/>
            <a:ext cx="7696200"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VỀ PHONG TỤC TẬP QUÁN</a:t>
            </a:r>
          </a:p>
        </p:txBody>
      </p:sp>
      <p:sp>
        <p:nvSpPr>
          <p:cNvPr id="48" name="Rectangle 47">
            <a:extLst>
              <a:ext uri="{FF2B5EF4-FFF2-40B4-BE49-F238E27FC236}">
                <a16:creationId xmlns:a16="http://schemas.microsoft.com/office/drawing/2014/main" id="{8F13C856-B851-389E-F5C4-1CE3D8966C8C}"/>
              </a:ext>
            </a:extLst>
          </p:cNvPr>
          <p:cNvSpPr/>
          <p:nvPr/>
        </p:nvSpPr>
        <p:spPr>
          <a:xfrm>
            <a:off x="572956" y="5756553"/>
            <a:ext cx="4784236" cy="7905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Cúng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id="{A20B66C4-E5AD-AE0F-9CAC-F196AC0BD0A4}"/>
              </a:ext>
            </a:extLst>
          </p:cNvPr>
          <p:cNvSpPr/>
          <p:nvPr/>
        </p:nvSpPr>
        <p:spPr>
          <a:xfrm>
            <a:off x="7543801" y="5547830"/>
            <a:ext cx="4075187" cy="7905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Lì</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xì</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 name="Picture 2" descr="Cách chuẩn bị mâm cỗ cúng ông Công ông Táo đầy đủ nhất">
            <a:extLst>
              <a:ext uri="{FF2B5EF4-FFF2-40B4-BE49-F238E27FC236}">
                <a16:creationId xmlns:a16="http://schemas.microsoft.com/office/drawing/2014/main" id="{AF2D2A12-F249-6BB3-1738-1B85177DC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7456">
            <a:off x="523461" y="1488385"/>
            <a:ext cx="5330687" cy="38980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2" name="Picture 4" descr="Ý nghĩa và bài học dạy trẻ về lì xì ngày Tết - Phần 2 - Bệnh Viện Nhi Đồng  Thành Phố">
            <a:extLst>
              <a:ext uri="{FF2B5EF4-FFF2-40B4-BE49-F238E27FC236}">
                <a16:creationId xmlns:a16="http://schemas.microsoft.com/office/drawing/2014/main" id="{B02BEBF2-2EDE-5BC1-213C-DEF3D7A34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79482">
            <a:off x="6488595" y="1514060"/>
            <a:ext cx="5377070" cy="3584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79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 name="Rectangle 3">
            <a:extLst>
              <a:ext uri="{FF2B5EF4-FFF2-40B4-BE49-F238E27FC236}">
                <a16:creationId xmlns:a16="http://schemas.microsoft.com/office/drawing/2014/main" id="{FA180B89-C60A-489C-B593-238C0C35B069}"/>
              </a:ext>
            </a:extLst>
          </p:cNvPr>
          <p:cNvSpPr/>
          <p:nvPr/>
        </p:nvSpPr>
        <p:spPr>
          <a:xfrm>
            <a:off x="3895725" y="314878"/>
            <a:ext cx="4242766"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LỄ HỘI</a:t>
            </a:r>
          </a:p>
        </p:txBody>
      </p:sp>
      <p:pic>
        <p:nvPicPr>
          <p:cNvPr id="47" name="Picture 2" descr="Lễ hội chùa Hương: Nguồn gốc, ý nghĩa đặc trưng ít ai biết">
            <a:extLst>
              <a:ext uri="{FF2B5EF4-FFF2-40B4-BE49-F238E27FC236}">
                <a16:creationId xmlns:a16="http://schemas.microsoft.com/office/drawing/2014/main" id="{5863CA25-F467-62C3-7FA8-D233D002C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2178">
            <a:off x="275077" y="1895040"/>
            <a:ext cx="5909590" cy="3217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 name="Rectangle 47">
            <a:extLst>
              <a:ext uri="{FF2B5EF4-FFF2-40B4-BE49-F238E27FC236}">
                <a16:creationId xmlns:a16="http://schemas.microsoft.com/office/drawing/2014/main" id="{24B93915-4F94-6BF5-0526-6715CB5218EA}"/>
              </a:ext>
            </a:extLst>
          </p:cNvPr>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a:solidFill>
                  <a:srgbClr val="FF0000"/>
                </a:solidFill>
                <a:latin typeface="Cambria" panose="02040503050406030204" pitchFamily="18" charset="0"/>
                <a:ea typeface="Cambria" panose="02040503050406030204" pitchFamily="18" charset="0"/>
              </a:rPr>
              <a:t>L</a:t>
            </a:r>
            <a:r>
              <a:rPr lang="vi-VN" sz="3200" b="1" dirty="0">
                <a:solidFill>
                  <a:srgbClr val="FF0000"/>
                </a:solidFill>
                <a:latin typeface="Cambria" panose="02040503050406030204" pitchFamily="18" charset="0"/>
                <a:ea typeface="Cambria" panose="02040503050406030204" pitchFamily="18" charset="0"/>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9" name="Picture 4" descr="Đặc sắc lễ hội Gióng 2023 tại huyện Sóc Sơn">
            <a:extLst>
              <a:ext uri="{FF2B5EF4-FFF2-40B4-BE49-F238E27FC236}">
                <a16:creationId xmlns:a16="http://schemas.microsoft.com/office/drawing/2014/main" id="{EFC7ED2D-65B5-9E52-CCA8-C7831A642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3450">
            <a:off x="6130056" y="1888501"/>
            <a:ext cx="5909420" cy="3102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 name="Rectangle 49">
            <a:extLst>
              <a:ext uri="{FF2B5EF4-FFF2-40B4-BE49-F238E27FC236}">
                <a16:creationId xmlns:a16="http://schemas.microsoft.com/office/drawing/2014/main" id="{17C617D8-F4D1-1246-7DC1-C0E2167E1C7B}"/>
              </a:ext>
            </a:extLst>
          </p:cNvPr>
          <p:cNvSpPr/>
          <p:nvPr/>
        </p:nvSpPr>
        <p:spPr>
          <a:xfrm>
            <a:off x="6943938" y="5547832"/>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Sóc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3395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 name="Rectangle 3">
            <a:extLst>
              <a:ext uri="{FF2B5EF4-FFF2-40B4-BE49-F238E27FC236}">
                <a16:creationId xmlns:a16="http://schemas.microsoft.com/office/drawing/2014/main" id="{FA180B89-C60A-489C-B593-238C0C35B069}"/>
              </a:ext>
            </a:extLst>
          </p:cNvPr>
          <p:cNvSpPr/>
          <p:nvPr/>
        </p:nvSpPr>
        <p:spPr>
          <a:xfrm>
            <a:off x="3895725" y="314878"/>
            <a:ext cx="4242766"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LỄ HỘI</a:t>
            </a:r>
          </a:p>
        </p:txBody>
      </p:sp>
      <p:sp>
        <p:nvSpPr>
          <p:cNvPr id="45" name="Rectangle 44">
            <a:extLst>
              <a:ext uri="{FF2B5EF4-FFF2-40B4-BE49-F238E27FC236}">
                <a16:creationId xmlns:a16="http://schemas.microsoft.com/office/drawing/2014/main" id="{1A3B2A1F-36A5-AF2F-078A-1CF6E056813A}"/>
              </a:ext>
            </a:extLst>
          </p:cNvPr>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hội chùa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Thầy</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(huyện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Oai</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6" name="Picture 2" descr="Khám phá lễ hội chùa Thầy - Nét đẹp văn hóa tín ngưỡng Việt Nam">
            <a:extLst>
              <a:ext uri="{FF2B5EF4-FFF2-40B4-BE49-F238E27FC236}">
                <a16:creationId xmlns:a16="http://schemas.microsoft.com/office/drawing/2014/main" id="{A6E46B5D-D788-97AB-933E-9F121F54B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716">
            <a:off x="222458" y="1828800"/>
            <a:ext cx="5783009" cy="3737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 name="Picture 4" descr="Độc đáo điệu múa của lễ hội làng Triều Khúc - con đĩ đánh bồng">
            <a:extLst>
              <a:ext uri="{FF2B5EF4-FFF2-40B4-BE49-F238E27FC236}">
                <a16:creationId xmlns:a16="http://schemas.microsoft.com/office/drawing/2014/main" id="{3957F92C-6D17-B5F5-9DA2-657D66844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4094">
            <a:off x="6457949" y="1689031"/>
            <a:ext cx="5234922" cy="3737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 name="Rectangle 51">
            <a:extLst>
              <a:ext uri="{FF2B5EF4-FFF2-40B4-BE49-F238E27FC236}">
                <a16:creationId xmlns:a16="http://schemas.microsoft.com/office/drawing/2014/main" id="{CC1F9630-878A-D4B5-CB4E-71ACCCA06AA8}"/>
              </a:ext>
            </a:extLst>
          </p:cNvPr>
          <p:cNvSpPr/>
          <p:nvPr/>
        </p:nvSpPr>
        <p:spPr>
          <a:xfrm>
            <a:off x="7156174" y="5736675"/>
            <a:ext cx="4552122"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Khúc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huyện</a:t>
            </a:r>
            <a:r>
              <a:rPr lang="en-US" sz="3200" b="1" dirty="0">
                <a:solidFill>
                  <a:srgbClr val="FF0000"/>
                </a:solidFill>
                <a:latin typeface="Cambria" panose="02040503050406030204" pitchFamily="18" charset="0"/>
                <a:ea typeface="Cambria" panose="02040503050406030204" pitchFamily="18" charset="0"/>
              </a:rPr>
              <a:t> Thanh </a:t>
            </a:r>
            <a:r>
              <a:rPr lang="en-US" sz="3200" b="1" dirty="0" err="1">
                <a:solidFill>
                  <a:srgbClr val="FF0000"/>
                </a:solidFill>
                <a:latin typeface="Cambria" panose="02040503050406030204" pitchFamily="18" charset="0"/>
                <a:ea typeface="Cambria" panose="02040503050406030204" pitchFamily="18" charset="0"/>
              </a:rPr>
              <a:t>Trì</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965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grpSp>
        <p:nvGrpSpPr>
          <p:cNvPr id="49" name="Group 48">
            <a:extLst>
              <a:ext uri="{FF2B5EF4-FFF2-40B4-BE49-F238E27FC236}">
                <a16:creationId xmlns:a16="http://schemas.microsoft.com/office/drawing/2014/main" id="{E864BBE4-F949-C063-473B-4E2EC6AD1377}"/>
              </a:ext>
            </a:extLst>
          </p:cNvPr>
          <p:cNvGrpSpPr/>
          <p:nvPr/>
        </p:nvGrpSpPr>
        <p:grpSpPr>
          <a:xfrm>
            <a:off x="504825" y="3362325"/>
            <a:ext cx="5715000" cy="2619375"/>
            <a:chOff x="3561100" y="3623389"/>
            <a:chExt cx="6238626" cy="2834561"/>
          </a:xfrm>
        </p:grpSpPr>
        <p:pic>
          <p:nvPicPr>
            <p:cNvPr id="50" name="Picture 318">
              <a:extLst>
                <a:ext uri="{FF2B5EF4-FFF2-40B4-BE49-F238E27FC236}">
                  <a16:creationId xmlns:a16="http://schemas.microsoft.com/office/drawing/2014/main" id="{630FF48F-7F42-1D38-669F-93BC76193795}"/>
                </a:ext>
              </a:extLst>
            </p:cNvPr>
            <p:cNvPicPr>
              <a:picLocks noChangeAspect="1"/>
            </p:cNvPicPr>
            <p:nvPr/>
          </p:nvPicPr>
          <p:blipFill>
            <a:blip r:embed="rId3"/>
            <a:stretch>
              <a:fillRect/>
            </a:stretch>
          </p:blipFill>
          <p:spPr>
            <a:xfrm>
              <a:off x="3561100" y="3623389"/>
              <a:ext cx="6238626" cy="2834561"/>
            </a:xfrm>
            <a:prstGeom prst="rect">
              <a:avLst/>
            </a:prstGeom>
          </p:spPr>
        </p:pic>
        <p:sp>
          <p:nvSpPr>
            <p:cNvPr id="51" name="TextBox 50">
              <a:extLst>
                <a:ext uri="{FF2B5EF4-FFF2-40B4-BE49-F238E27FC236}">
                  <a16:creationId xmlns:a16="http://schemas.microsoft.com/office/drawing/2014/main" id="{C8683CFE-421C-F805-C22A-4395FAC5C4B9}"/>
                </a:ext>
              </a:extLst>
            </p:cNvPr>
            <p:cNvSpPr txBox="1"/>
            <p:nvPr/>
          </p:nvSpPr>
          <p:spPr>
            <a:xfrm>
              <a:off x="5115739" y="5871680"/>
              <a:ext cx="311467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Thảo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luận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nhóm</a:t>
              </a:r>
              <a:endParaRPr lang="en-US" sz="2800" dirty="0">
                <a:latin typeface="Calibri" panose="020F0502020204030204" pitchFamily="34" charset="0"/>
                <a:cs typeface="Calibri" panose="020F0502020204030204" pitchFamily="34" charset="0"/>
              </a:endParaRPr>
            </a:p>
          </p:txBody>
        </p:sp>
      </p:grpSp>
      <p:sp>
        <p:nvSpPr>
          <p:cNvPr id="52" name="TextBox 51">
            <a:extLst>
              <a:ext uri="{FF2B5EF4-FFF2-40B4-BE49-F238E27FC236}">
                <a16:creationId xmlns:a16="http://schemas.microsoft.com/office/drawing/2014/main" id="{64540AE0-E136-5A8A-8353-C20A5ED3726B}"/>
              </a:ext>
            </a:extLst>
          </p:cNvPr>
          <p:cNvSpPr txBox="1"/>
          <p:nvPr/>
        </p:nvSpPr>
        <p:spPr>
          <a:xfrm>
            <a:off x="4257674" y="543597"/>
            <a:ext cx="7934325" cy="1200329"/>
          </a:xfrm>
          <a:custGeom>
            <a:avLst/>
            <a:gdLst>
              <a:gd name="connsiteX0" fmla="*/ 0 w 7934325"/>
              <a:gd name="connsiteY0" fmla="*/ 0 h 1200329"/>
              <a:gd name="connsiteX1" fmla="*/ 7934325 w 7934325"/>
              <a:gd name="connsiteY1" fmla="*/ 0 h 1200329"/>
              <a:gd name="connsiteX2" fmla="*/ 7934325 w 7934325"/>
              <a:gd name="connsiteY2" fmla="*/ 1200329 h 1200329"/>
              <a:gd name="connsiteX3" fmla="*/ 0 w 7934325"/>
              <a:gd name="connsiteY3" fmla="*/ 1200329 h 1200329"/>
              <a:gd name="connsiteX4" fmla="*/ 0 w 793432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4325" h="1200329" fill="none" extrusionOk="0">
                <a:moveTo>
                  <a:pt x="0" y="0"/>
                </a:moveTo>
                <a:cubicBezTo>
                  <a:pt x="1165857" y="5222"/>
                  <a:pt x="5273162" y="24918"/>
                  <a:pt x="7934325" y="0"/>
                </a:cubicBezTo>
                <a:cubicBezTo>
                  <a:pt x="8001059" y="180425"/>
                  <a:pt x="7987342" y="1037242"/>
                  <a:pt x="7934325" y="1200329"/>
                </a:cubicBezTo>
                <a:cubicBezTo>
                  <a:pt x="5751653" y="1035568"/>
                  <a:pt x="2886891" y="1318479"/>
                  <a:pt x="0" y="1200329"/>
                </a:cubicBezTo>
                <a:cubicBezTo>
                  <a:pt x="40680" y="790633"/>
                  <a:pt x="-39089" y="241570"/>
                  <a:pt x="0" y="0"/>
                </a:cubicBezTo>
                <a:close/>
              </a:path>
              <a:path w="7934325" h="1200329" stroke="0" extrusionOk="0">
                <a:moveTo>
                  <a:pt x="0" y="0"/>
                </a:moveTo>
                <a:cubicBezTo>
                  <a:pt x="2706814" y="11849"/>
                  <a:pt x="4192371" y="-161459"/>
                  <a:pt x="7934325" y="0"/>
                </a:cubicBezTo>
                <a:cubicBezTo>
                  <a:pt x="7859283" y="255061"/>
                  <a:pt x="8004847" y="845340"/>
                  <a:pt x="7934325" y="1200329"/>
                </a:cubicBezTo>
                <a:cubicBezTo>
                  <a:pt x="4196026" y="1054469"/>
                  <a:pt x="1721899" y="1122005"/>
                  <a:pt x="0" y="1200329"/>
                </a:cubicBezTo>
                <a:cubicBezTo>
                  <a:pt x="-104018" y="661816"/>
                  <a:pt x="-19313" y="34284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mbria" panose="02040503050406030204" pitchFamily="18" charset="0"/>
                <a:ea typeface="Cambria" panose="02040503050406030204" pitchFamily="18" charset="0"/>
                <a:cs typeface="Arial" panose="020B0604020202020204" pitchFamily="34" charset="0"/>
              </a:rPr>
              <a:t>Đ</a:t>
            </a:r>
            <a:r>
              <a:rPr lang="vi-VN" sz="3600" b="1" dirty="0">
                <a:latin typeface="Cambria" panose="02040503050406030204" pitchFamily="18" charset="0"/>
                <a:ea typeface="Cambria" panose="02040503050406030204" pitchFamily="18" charset="0"/>
                <a:cs typeface="Arial" panose="020B0604020202020204" pitchFamily="34" charset="0"/>
              </a:rPr>
              <a:t>ọc Tài liệu giáo dục địa phương và SHS tr.11, 12 thực hiện nhiệm vụ</a:t>
            </a:r>
            <a:r>
              <a:rPr lang="en-US" sz="3600" b="1" dirty="0">
                <a:latin typeface="Cambria" panose="02040503050406030204" pitchFamily="18" charset="0"/>
                <a:ea typeface="Cambria" panose="02040503050406030204" pitchFamily="18" charset="0"/>
                <a:cs typeface="Arial" panose="020B0604020202020204" pitchFamily="34" charset="0"/>
              </a:rPr>
              <a:t>.</a:t>
            </a:r>
            <a:endParaRPr lang="vi-VN" sz="3600" b="1" dirty="0">
              <a:latin typeface="Cambria" panose="02040503050406030204" pitchFamily="18" charset="0"/>
              <a:ea typeface="Cambria" panose="02040503050406030204" pitchFamily="18" charset="0"/>
              <a:cs typeface="Arial" panose="020B0604020202020204" pitchFamily="34" charset="0"/>
            </a:endParaRPr>
          </a:p>
        </p:txBody>
      </p:sp>
      <p:sp>
        <p:nvSpPr>
          <p:cNvPr id="53" name="TextBox 52">
            <a:extLst>
              <a:ext uri="{FF2B5EF4-FFF2-40B4-BE49-F238E27FC236}">
                <a16:creationId xmlns:a16="http://schemas.microsoft.com/office/drawing/2014/main" id="{2C1417AB-3D69-A25E-D13A-6E4DBBB1C44F}"/>
              </a:ext>
            </a:extLst>
          </p:cNvPr>
          <p:cNvSpPr txBox="1"/>
          <p:nvPr/>
        </p:nvSpPr>
        <p:spPr>
          <a:xfrm>
            <a:off x="4257675" y="2286672"/>
            <a:ext cx="7934325" cy="1200329"/>
          </a:xfrm>
          <a:custGeom>
            <a:avLst/>
            <a:gdLst>
              <a:gd name="connsiteX0" fmla="*/ 0 w 7934325"/>
              <a:gd name="connsiteY0" fmla="*/ 0 h 1200329"/>
              <a:gd name="connsiteX1" fmla="*/ 7934325 w 7934325"/>
              <a:gd name="connsiteY1" fmla="*/ 0 h 1200329"/>
              <a:gd name="connsiteX2" fmla="*/ 7934325 w 7934325"/>
              <a:gd name="connsiteY2" fmla="*/ 1200329 h 1200329"/>
              <a:gd name="connsiteX3" fmla="*/ 0 w 7934325"/>
              <a:gd name="connsiteY3" fmla="*/ 1200329 h 1200329"/>
              <a:gd name="connsiteX4" fmla="*/ 0 w 793432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4325" h="1200329" fill="none" extrusionOk="0">
                <a:moveTo>
                  <a:pt x="0" y="0"/>
                </a:moveTo>
                <a:cubicBezTo>
                  <a:pt x="1165857" y="5222"/>
                  <a:pt x="5273162" y="24918"/>
                  <a:pt x="7934325" y="0"/>
                </a:cubicBezTo>
                <a:cubicBezTo>
                  <a:pt x="8001059" y="180425"/>
                  <a:pt x="7987342" y="1037242"/>
                  <a:pt x="7934325" y="1200329"/>
                </a:cubicBezTo>
                <a:cubicBezTo>
                  <a:pt x="5751653" y="1035568"/>
                  <a:pt x="2886891" y="1318479"/>
                  <a:pt x="0" y="1200329"/>
                </a:cubicBezTo>
                <a:cubicBezTo>
                  <a:pt x="40680" y="790633"/>
                  <a:pt x="-39089" y="241570"/>
                  <a:pt x="0" y="0"/>
                </a:cubicBezTo>
                <a:close/>
              </a:path>
              <a:path w="7934325" h="1200329" stroke="0" extrusionOk="0">
                <a:moveTo>
                  <a:pt x="0" y="0"/>
                </a:moveTo>
                <a:cubicBezTo>
                  <a:pt x="2706814" y="11849"/>
                  <a:pt x="4192371" y="-161459"/>
                  <a:pt x="7934325" y="0"/>
                </a:cubicBezTo>
                <a:cubicBezTo>
                  <a:pt x="7859283" y="255061"/>
                  <a:pt x="8004847" y="845340"/>
                  <a:pt x="7934325" y="1200329"/>
                </a:cubicBezTo>
                <a:cubicBezTo>
                  <a:pt x="4196026" y="1054469"/>
                  <a:pt x="1721899" y="1122005"/>
                  <a:pt x="0" y="1200329"/>
                </a:cubicBezTo>
                <a:cubicBezTo>
                  <a:pt x="-104018" y="661816"/>
                  <a:pt x="-19313" y="34284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err="1">
                <a:latin typeface="Cambria" panose="02040503050406030204" pitchFamily="18" charset="0"/>
                <a:ea typeface="Cambria" panose="02040503050406030204" pitchFamily="18" charset="0"/>
                <a:cs typeface="Arial" panose="020B0604020202020204" pitchFamily="34" charset="0"/>
              </a:rPr>
              <a:t>Mỗi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nhóm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chọn</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một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nhiệm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vụ</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để</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tìm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hiểu</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và</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tiến</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hành</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thuyết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trình</a:t>
            </a:r>
            <a:endParaRPr lang="vi-VN" sz="3600" b="1"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0456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1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pic>
        <p:nvPicPr>
          <p:cNvPr id="4" name="Picture 3">
            <a:extLst>
              <a:ext uri="{FF2B5EF4-FFF2-40B4-BE49-F238E27FC236}">
                <a16:creationId xmlns:a16="http://schemas.microsoft.com/office/drawing/2014/main" id="{12B740A8-BC50-AA52-913D-B06AFB30F8D5}"/>
              </a:ext>
            </a:extLst>
          </p:cNvPr>
          <p:cNvPicPr>
            <a:picLocks noChangeAspect="1"/>
          </p:cNvPicPr>
          <p:nvPr/>
        </p:nvPicPr>
        <p:blipFill>
          <a:blip r:embed="rId5"/>
          <a:stretch>
            <a:fillRect/>
          </a:stretch>
        </p:blipFill>
        <p:spPr>
          <a:xfrm>
            <a:off x="958547" y="1305900"/>
            <a:ext cx="9912955" cy="3865199"/>
          </a:xfrm>
          <a:prstGeom prst="rect">
            <a:avLst/>
          </a:prstGeom>
        </p:spPr>
      </p:pic>
    </p:spTree>
    <p:extLst>
      <p:ext uri="{BB962C8B-B14F-4D97-AF65-F5344CB8AC3E}">
        <p14:creationId xmlns:p14="http://schemas.microsoft.com/office/powerpoint/2010/main" val="708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53" name="TextBox 52">
            <a:extLst>
              <a:ext uri="{FF2B5EF4-FFF2-40B4-BE49-F238E27FC236}">
                <a16:creationId xmlns:a16="http://schemas.microsoft.com/office/drawing/2014/main" id="{A2AD9D7A-3EF4-42E1-A779-B6CD9DD77A92}"/>
              </a:ext>
            </a:extLst>
          </p:cNvPr>
          <p:cNvSpPr txBox="1"/>
          <p:nvPr/>
        </p:nvSpPr>
        <p:spPr>
          <a:xfrm>
            <a:off x="929130" y="0"/>
            <a:ext cx="10556172" cy="1304806"/>
          </a:xfrm>
          <a:prstGeom prst="snip1Rect">
            <a:avLst/>
          </a:prstGeom>
          <a:solidFill>
            <a:srgbClr val="FFFF00"/>
          </a:solidFill>
          <a:ln w="38100">
            <a:solidFill>
              <a:srgbClr val="00B050"/>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Lựa chọn và giới thiệu về một món ăn tiêu biểu ở địa phương em theo gợi ý của hình 4 </a:t>
            </a:r>
            <a:endParaRPr kumimoji="0" lang="id-ID"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5" name="Picture 44">
            <a:extLst>
              <a:ext uri="{FF2B5EF4-FFF2-40B4-BE49-F238E27FC236}">
                <a16:creationId xmlns:a16="http://schemas.microsoft.com/office/drawing/2014/main" id="{BE89C19B-EDBD-0D30-CA89-FE3EE3E20B37}"/>
              </a:ext>
            </a:extLst>
          </p:cNvPr>
          <p:cNvPicPr>
            <a:picLocks noChangeAspect="1"/>
          </p:cNvPicPr>
          <p:nvPr/>
        </p:nvPicPr>
        <p:blipFill>
          <a:blip r:embed="rId3"/>
          <a:stretch>
            <a:fillRect/>
          </a:stretch>
        </p:blipFill>
        <p:spPr>
          <a:xfrm>
            <a:off x="1481137" y="1766887"/>
            <a:ext cx="9372450" cy="4262438"/>
          </a:xfrm>
          <a:prstGeom prst="rect">
            <a:avLst/>
          </a:prstGeom>
        </p:spPr>
      </p:pic>
    </p:spTree>
    <p:extLst>
      <p:ext uri="{BB962C8B-B14F-4D97-AF65-F5344CB8AC3E}">
        <p14:creationId xmlns:p14="http://schemas.microsoft.com/office/powerpoint/2010/main" val="48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53" name="TextBox 52">
            <a:extLst>
              <a:ext uri="{FF2B5EF4-FFF2-40B4-BE49-F238E27FC236}">
                <a16:creationId xmlns:a16="http://schemas.microsoft.com/office/drawing/2014/main" id="{A2AD9D7A-3EF4-42E1-A779-B6CD9DD77A92}"/>
              </a:ext>
            </a:extLst>
          </p:cNvPr>
          <p:cNvSpPr txBox="1"/>
          <p:nvPr/>
        </p:nvSpPr>
        <p:spPr>
          <a:xfrm>
            <a:off x="929130" y="0"/>
            <a:ext cx="10556172" cy="1304806"/>
          </a:xfrm>
          <a:prstGeom prst="snip1Rect">
            <a:avLst/>
          </a:prstGeom>
          <a:solidFill>
            <a:srgbClr val="FFFF00"/>
          </a:solidFill>
          <a:ln w="38100">
            <a:solidFill>
              <a:srgbClr val="00B050"/>
            </a:solidFill>
            <a:prstDash val="sysDash"/>
          </a:ln>
        </p:spPr>
        <p:txBody>
          <a:bodyPr wrap="square" rtlCol="0">
            <a:spAutoFit/>
          </a:bodyPr>
          <a:lstStyle/>
          <a:p>
            <a:pPr lvl="0" algn="ctr"/>
            <a:r>
              <a:rPr lang="vi-VN" altLang="en-US" sz="3600" b="1" dirty="0">
                <a:solidFill>
                  <a:srgbClr val="002060"/>
                </a:solidFill>
                <a:cs typeface="Arial" panose="020B0604020202020204" pitchFamily="34" charset="0"/>
              </a:rPr>
              <a:t>Lựa chọn và giới thiệu về một trang phục tiêu biểu ở địa phương em theo gợi ý của hình 5 </a:t>
            </a:r>
            <a:endParaRPr kumimoji="0" lang="id-ID"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6" name="Picture 45">
            <a:extLst>
              <a:ext uri="{FF2B5EF4-FFF2-40B4-BE49-F238E27FC236}">
                <a16:creationId xmlns:a16="http://schemas.microsoft.com/office/drawing/2014/main" id="{90755FD3-B0D7-6AD6-39B0-CD32A1857B89}"/>
              </a:ext>
            </a:extLst>
          </p:cNvPr>
          <p:cNvPicPr>
            <a:picLocks noChangeAspect="1"/>
          </p:cNvPicPr>
          <p:nvPr/>
        </p:nvPicPr>
        <p:blipFill>
          <a:blip r:embed="rId3"/>
          <a:stretch>
            <a:fillRect/>
          </a:stretch>
        </p:blipFill>
        <p:spPr>
          <a:xfrm>
            <a:off x="1438275" y="1704975"/>
            <a:ext cx="9124950" cy="4667250"/>
          </a:xfrm>
          <a:prstGeom prst="rect">
            <a:avLst/>
          </a:prstGeom>
        </p:spPr>
      </p:pic>
    </p:spTree>
    <p:extLst>
      <p:ext uri="{BB962C8B-B14F-4D97-AF65-F5344CB8AC3E}">
        <p14:creationId xmlns:p14="http://schemas.microsoft.com/office/powerpoint/2010/main" val="36241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53" name="TextBox 52">
            <a:extLst>
              <a:ext uri="{FF2B5EF4-FFF2-40B4-BE49-F238E27FC236}">
                <a16:creationId xmlns:a16="http://schemas.microsoft.com/office/drawing/2014/main" id="{A2AD9D7A-3EF4-42E1-A779-B6CD9DD77A92}"/>
              </a:ext>
            </a:extLst>
          </p:cNvPr>
          <p:cNvSpPr txBox="1"/>
          <p:nvPr/>
        </p:nvSpPr>
        <p:spPr>
          <a:xfrm>
            <a:off x="929130" y="0"/>
            <a:ext cx="10556172" cy="1304806"/>
          </a:xfrm>
          <a:prstGeom prst="snip1Rect">
            <a:avLst/>
          </a:prstGeom>
          <a:solidFill>
            <a:srgbClr val="FFFF00"/>
          </a:solidFill>
          <a:ln w="38100">
            <a:solidFill>
              <a:srgbClr val="00B050"/>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Lựa chọn và giới thiệu về một lễ hội tiêu biểu ở địa phương em theo gợi ý của hình 6 </a:t>
            </a:r>
            <a:endParaRPr kumimoji="0" lang="id-ID"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5" name="Picture 44">
            <a:extLst>
              <a:ext uri="{FF2B5EF4-FFF2-40B4-BE49-F238E27FC236}">
                <a16:creationId xmlns:a16="http://schemas.microsoft.com/office/drawing/2014/main" id="{C48D9723-397A-D4DB-FC9F-25A598062E03}"/>
              </a:ext>
            </a:extLst>
          </p:cNvPr>
          <p:cNvPicPr>
            <a:picLocks noChangeAspect="1"/>
          </p:cNvPicPr>
          <p:nvPr/>
        </p:nvPicPr>
        <p:blipFill>
          <a:blip r:embed="rId3"/>
          <a:stretch>
            <a:fillRect/>
          </a:stretch>
        </p:blipFill>
        <p:spPr>
          <a:xfrm>
            <a:off x="1181100" y="1547812"/>
            <a:ext cx="10439400" cy="5229225"/>
          </a:xfrm>
          <a:prstGeom prst="rect">
            <a:avLst/>
          </a:prstGeom>
        </p:spPr>
      </p:pic>
    </p:spTree>
    <p:extLst>
      <p:ext uri="{BB962C8B-B14F-4D97-AF65-F5344CB8AC3E}">
        <p14:creationId xmlns:p14="http://schemas.microsoft.com/office/powerpoint/2010/main" val="38982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39EB8-D718-4605-8243-072129846868}"/>
              </a:ext>
            </a:extLst>
          </p:cNvPr>
          <p:cNvPicPr>
            <a:picLocks noChangeAspect="1"/>
          </p:cNvPicPr>
          <p:nvPr/>
        </p:nvPicPr>
        <p:blipFill rotWithShape="1">
          <a:blip r:embed="rId2"/>
          <a:srcRect t="1141" b="1141"/>
          <a:stretch/>
        </p:blipFill>
        <p:spPr>
          <a:xfrm>
            <a:off x="0" y="0"/>
            <a:ext cx="12192000" cy="6858000"/>
          </a:xfrm>
          <a:prstGeom prst="rect">
            <a:avLst/>
          </a:prstGeom>
        </p:spPr>
      </p:pic>
      <p:sp>
        <p:nvSpPr>
          <p:cNvPr id="3" name="TextBox 2">
            <a:extLst>
              <a:ext uri="{FF2B5EF4-FFF2-40B4-BE49-F238E27FC236}">
                <a16:creationId xmlns:a16="http://schemas.microsoft.com/office/drawing/2014/main" id="{F1A39170-DC79-4BD1-9637-EE9FA8256A44}"/>
              </a:ext>
            </a:extLst>
          </p:cNvPr>
          <p:cNvSpPr txBox="1"/>
          <p:nvPr/>
        </p:nvSpPr>
        <p:spPr>
          <a:xfrm>
            <a:off x="2416748" y="1485534"/>
            <a:ext cx="7832099" cy="2123658"/>
          </a:xfrm>
          <a:prstGeom prst="rect">
            <a:avLst/>
          </a:prstGeom>
          <a:noFill/>
        </p:spPr>
        <p:txBody>
          <a:bodyPr wrap="square" rtlCol="0">
            <a:spAutoFit/>
          </a:bodyPr>
          <a:lstStyle/>
          <a:p>
            <a:pPr marL="0" marR="0" lvl="0" indent="0" algn="ctr" defTabSz="96875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Các</a:t>
            </a:r>
            <a:r>
              <a:rPr kumimoji="0" lang="en-US" sz="6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thuyết</a:t>
            </a:r>
            <a:r>
              <a:rPr kumimoji="0" lang="en-US" sz="6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trình</a:t>
            </a:r>
            <a:r>
              <a:rPr kumimoji="0" lang="en-US" sz="6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trước</a:t>
            </a:r>
            <a:r>
              <a:rPr kumimoji="0" lang="en-US" sz="6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cs"/>
              </a:rPr>
              <a:t>lớp</a:t>
            </a:r>
            <a:endParaRPr kumimoji="0" lang="en-US" sz="6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01453162"/>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graphicFrame>
        <p:nvGraphicFramePr>
          <p:cNvPr id="4" name="Table 3">
            <a:extLst>
              <a:ext uri="{FF2B5EF4-FFF2-40B4-BE49-F238E27FC236}">
                <a16:creationId xmlns:a16="http://schemas.microsoft.com/office/drawing/2014/main" id="{791ADA99-EC97-1F5E-B561-23D19F1647F0}"/>
              </a:ext>
            </a:extLst>
          </p:cNvPr>
          <p:cNvGraphicFramePr>
            <a:graphicFrameLocks noGrp="1"/>
          </p:cNvGraphicFramePr>
          <p:nvPr>
            <p:extLst>
              <p:ext uri="{D42A27DB-BD31-4B8C-83A1-F6EECF244321}">
                <p14:modId xmlns:p14="http://schemas.microsoft.com/office/powerpoint/2010/main" val="208768271"/>
              </p:ext>
            </p:extLst>
          </p:nvPr>
        </p:nvGraphicFramePr>
        <p:xfrm>
          <a:off x="809625" y="0"/>
          <a:ext cx="10944225" cy="6828901"/>
        </p:xfrm>
        <a:graphic>
          <a:graphicData uri="http://schemas.openxmlformats.org/drawingml/2006/table">
            <a:tbl>
              <a:tblPr firstRow="1" firstCol="1" bandRow="1">
                <a:tableStyleId>{21E4AEA4-8DFA-4A89-87EB-49C32662AFE0}</a:tableStyleId>
              </a:tblPr>
              <a:tblGrid>
                <a:gridCol w="7420574">
                  <a:extLst>
                    <a:ext uri="{9D8B030D-6E8A-4147-A177-3AD203B41FA5}">
                      <a16:colId xmlns:a16="http://schemas.microsoft.com/office/drawing/2014/main" val="4205893567"/>
                    </a:ext>
                  </a:extLst>
                </a:gridCol>
                <a:gridCol w="3523651">
                  <a:extLst>
                    <a:ext uri="{9D8B030D-6E8A-4147-A177-3AD203B41FA5}">
                      <a16:colId xmlns:a16="http://schemas.microsoft.com/office/drawing/2014/main" val="70818644"/>
                    </a:ext>
                  </a:extLst>
                </a:gridCol>
              </a:tblGrid>
              <a:tr h="249130">
                <a:tc gridSpan="2">
                  <a:txBody>
                    <a:bodyPr/>
                    <a:lstStyle/>
                    <a:p>
                      <a:pPr marL="0" marR="0" algn="ctr">
                        <a:lnSpc>
                          <a:spcPct val="150000"/>
                        </a:lnSpc>
                        <a:spcBef>
                          <a:spcPts val="0"/>
                        </a:spcBef>
                        <a:spcAft>
                          <a:spcPts val="0"/>
                        </a:spcAft>
                      </a:pPr>
                      <a:r>
                        <a:rPr lang="en-US" sz="1600" dirty="0">
                          <a:solidFill>
                            <a:srgbClr val="002060"/>
                          </a:solidFill>
                          <a:effectLst/>
                        </a:rPr>
                        <a:t>PHIẾU ĐÁNH GIÁ BÀI THUYẾT TRÌNH</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3999804085"/>
                  </a:ext>
                </a:extLst>
              </a:tr>
              <a:tr h="528045">
                <a:tc>
                  <a:txBody>
                    <a:bodyPr/>
                    <a:lstStyle/>
                    <a:p>
                      <a:pPr marL="0" marR="0">
                        <a:lnSpc>
                          <a:spcPct val="150000"/>
                        </a:lnSpc>
                        <a:spcBef>
                          <a:spcPts val="0"/>
                        </a:spcBef>
                        <a:spcAft>
                          <a:spcPts val="0"/>
                        </a:spcAft>
                      </a:pPr>
                      <a:r>
                        <a:rPr lang="en-US" sz="1600" dirty="0" err="1">
                          <a:solidFill>
                            <a:srgbClr val="002060"/>
                          </a:solidFill>
                          <a:effectLst/>
                        </a:rPr>
                        <a:t>Người</a:t>
                      </a:r>
                      <a:r>
                        <a:rPr lang="en-US" sz="1600" dirty="0">
                          <a:solidFill>
                            <a:srgbClr val="002060"/>
                          </a:solidFill>
                          <a:effectLst/>
                        </a:rPr>
                        <a:t> </a:t>
                      </a:r>
                      <a:r>
                        <a:rPr lang="en-US" sz="1600" dirty="0" err="1">
                          <a:solidFill>
                            <a:srgbClr val="002060"/>
                          </a:solidFill>
                          <a:effectLst/>
                        </a:rPr>
                        <a:t>thực</a:t>
                      </a:r>
                      <a:r>
                        <a:rPr lang="en-US" sz="1600" dirty="0">
                          <a:solidFill>
                            <a:srgbClr val="002060"/>
                          </a:solidFill>
                          <a:effectLst/>
                        </a:rPr>
                        <a:t> </a:t>
                      </a:r>
                      <a:r>
                        <a:rPr lang="en-US" sz="1600" dirty="0" err="1">
                          <a:solidFill>
                            <a:srgbClr val="002060"/>
                          </a:solidFill>
                          <a:effectLst/>
                        </a:rPr>
                        <a:t>hiện</a:t>
                      </a:r>
                      <a:r>
                        <a:rPr lang="en-US" sz="1600" dirty="0">
                          <a:solidFill>
                            <a:srgbClr val="002060"/>
                          </a:solidFill>
                          <a:effectLst/>
                        </a:rPr>
                        <a:t>:</a:t>
                      </a:r>
                    </a:p>
                    <a:p>
                      <a:pPr marL="0" marR="0">
                        <a:lnSpc>
                          <a:spcPct val="150000"/>
                        </a:lnSpc>
                        <a:spcBef>
                          <a:spcPts val="0"/>
                        </a:spcBef>
                        <a:spcAft>
                          <a:spcPts val="0"/>
                        </a:spcAft>
                      </a:pPr>
                      <a:r>
                        <a:rPr lang="en-US" sz="1600" dirty="0">
                          <a:solidFill>
                            <a:srgbClr val="002060"/>
                          </a:solidFill>
                          <a:effectLst/>
                        </a:rPr>
                        <a:t>………………………………………</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600" dirty="0" err="1">
                          <a:solidFill>
                            <a:srgbClr val="002060"/>
                          </a:solidFill>
                          <a:effectLst/>
                        </a:rPr>
                        <a:t>Người</a:t>
                      </a:r>
                      <a:r>
                        <a:rPr lang="en-US" sz="1600" dirty="0">
                          <a:solidFill>
                            <a:srgbClr val="002060"/>
                          </a:solidFill>
                          <a:effectLst/>
                        </a:rPr>
                        <a:t> </a:t>
                      </a:r>
                      <a:r>
                        <a:rPr lang="en-US" sz="1600" dirty="0" err="1">
                          <a:solidFill>
                            <a:srgbClr val="002060"/>
                          </a:solidFill>
                          <a:effectLst/>
                        </a:rPr>
                        <a:t>đánh</a:t>
                      </a:r>
                      <a:r>
                        <a:rPr lang="en-US" sz="1600" dirty="0">
                          <a:solidFill>
                            <a:srgbClr val="002060"/>
                          </a:solidFill>
                          <a:effectLst/>
                        </a:rPr>
                        <a:t> </a:t>
                      </a:r>
                      <a:r>
                        <a:rPr lang="en-US" sz="1600" dirty="0" err="1">
                          <a:solidFill>
                            <a:srgbClr val="002060"/>
                          </a:solidFill>
                          <a:effectLst/>
                        </a:rPr>
                        <a:t>giá</a:t>
                      </a:r>
                      <a:r>
                        <a:rPr lang="en-US" sz="1600" dirty="0">
                          <a:solidFill>
                            <a:srgbClr val="002060"/>
                          </a:solidFill>
                          <a:effectLst/>
                        </a:rPr>
                        <a:t>:</a:t>
                      </a:r>
                    </a:p>
                    <a:p>
                      <a:pPr marL="0" marR="0">
                        <a:lnSpc>
                          <a:spcPct val="150000"/>
                        </a:lnSpc>
                        <a:spcBef>
                          <a:spcPts val="0"/>
                        </a:spcBef>
                        <a:spcAft>
                          <a:spcPts val="0"/>
                        </a:spcAft>
                      </a:pPr>
                      <a:r>
                        <a:rPr lang="en-US" sz="1600" dirty="0">
                          <a:solidFill>
                            <a:srgbClr val="002060"/>
                          </a:solidFill>
                          <a:effectLst/>
                        </a:rPr>
                        <a:t>………………...</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4782201"/>
                  </a:ext>
                </a:extLst>
              </a:tr>
              <a:tr h="249130">
                <a:tc>
                  <a:txBody>
                    <a:bodyPr/>
                    <a:lstStyle/>
                    <a:p>
                      <a:pPr marL="0" marR="0" algn="ctr">
                        <a:lnSpc>
                          <a:spcPct val="150000"/>
                        </a:lnSpc>
                        <a:spcBef>
                          <a:spcPts val="0"/>
                        </a:spcBef>
                        <a:spcAft>
                          <a:spcPts val="0"/>
                        </a:spcAft>
                      </a:pPr>
                      <a:r>
                        <a:rPr lang="en-US" sz="1600" b="1" dirty="0" err="1">
                          <a:solidFill>
                            <a:srgbClr val="002060"/>
                          </a:solidFill>
                          <a:effectLst/>
                        </a:rPr>
                        <a:t>Tiêu</a:t>
                      </a:r>
                      <a:r>
                        <a:rPr lang="en-US" sz="1600" b="1" dirty="0">
                          <a:solidFill>
                            <a:srgbClr val="002060"/>
                          </a:solidFill>
                          <a:effectLst/>
                        </a:rPr>
                        <a:t> </a:t>
                      </a:r>
                      <a:r>
                        <a:rPr lang="en-US" sz="1600" b="1" dirty="0" err="1">
                          <a:solidFill>
                            <a:srgbClr val="002060"/>
                          </a:solidFill>
                          <a:effectLst/>
                        </a:rPr>
                        <a:t>chí</a:t>
                      </a:r>
                      <a:endParaRPr lang="en-US"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b="1" dirty="0" err="1">
                          <a:solidFill>
                            <a:srgbClr val="002060"/>
                          </a:solidFill>
                          <a:effectLst/>
                        </a:rPr>
                        <a:t>Điểm</a:t>
                      </a:r>
                      <a:endParaRPr lang="en-US"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124977"/>
                  </a:ext>
                </a:extLst>
              </a:tr>
              <a:tr h="249130">
                <a:tc>
                  <a:txBody>
                    <a:bodyPr/>
                    <a:lstStyle/>
                    <a:p>
                      <a:pPr marL="0" marR="0">
                        <a:lnSpc>
                          <a:spcPct val="150000"/>
                        </a:lnSpc>
                        <a:spcBef>
                          <a:spcPts val="0"/>
                        </a:spcBef>
                        <a:spcAft>
                          <a:spcPts val="0"/>
                        </a:spcAft>
                      </a:pPr>
                      <a:r>
                        <a:rPr lang="en-US" sz="1600">
                          <a:solidFill>
                            <a:srgbClr val="002060"/>
                          </a:solidFill>
                          <a:effectLst/>
                        </a:rPr>
                        <a:t>Hình thức</a:t>
                      </a:r>
                      <a:endParaRPr lang="en-US"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dirty="0">
                          <a:solidFill>
                            <a:srgbClr val="002060"/>
                          </a:solidFill>
                          <a:effectLst/>
                        </a:rPr>
                        <a:t>2,0</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8332614"/>
                  </a:ext>
                </a:extLst>
              </a:tr>
              <a:tr h="528045">
                <a:tc>
                  <a:txBody>
                    <a:bodyPr/>
                    <a:lstStyle/>
                    <a:p>
                      <a:pPr marL="0" marR="0">
                        <a:lnSpc>
                          <a:spcPct val="150000"/>
                        </a:lnSpc>
                        <a:spcBef>
                          <a:spcPts val="0"/>
                        </a:spcBef>
                        <a:spcAft>
                          <a:spcPts val="0"/>
                        </a:spcAft>
                      </a:pPr>
                      <a:r>
                        <a:rPr lang="en-US" sz="1600" dirty="0" err="1">
                          <a:solidFill>
                            <a:srgbClr val="002060"/>
                          </a:solidFill>
                          <a:effectLst/>
                        </a:rPr>
                        <a:t>Bố</a:t>
                      </a:r>
                      <a:r>
                        <a:rPr lang="en-US" sz="1600" dirty="0">
                          <a:solidFill>
                            <a:srgbClr val="002060"/>
                          </a:solidFill>
                          <a:effectLst/>
                        </a:rPr>
                        <a:t> </a:t>
                      </a:r>
                      <a:r>
                        <a:rPr lang="en-US" sz="1600" dirty="0" err="1">
                          <a:solidFill>
                            <a:srgbClr val="002060"/>
                          </a:solidFill>
                          <a:effectLst/>
                        </a:rPr>
                        <a:t>cục</a:t>
                      </a:r>
                      <a:r>
                        <a:rPr lang="en-US" sz="1600" dirty="0">
                          <a:solidFill>
                            <a:srgbClr val="002060"/>
                          </a:solidFill>
                          <a:effectLst/>
                        </a:rPr>
                        <a:t> </a:t>
                      </a:r>
                      <a:r>
                        <a:rPr lang="en-US" sz="1600" dirty="0" err="1">
                          <a:solidFill>
                            <a:srgbClr val="002060"/>
                          </a:solidFill>
                          <a:effectLst/>
                        </a:rPr>
                        <a:t>gồm</a:t>
                      </a:r>
                      <a:r>
                        <a:rPr lang="en-US" sz="1600" dirty="0">
                          <a:solidFill>
                            <a:srgbClr val="002060"/>
                          </a:solidFill>
                          <a:effectLst/>
                        </a:rPr>
                        <a:t> 3 </a:t>
                      </a:r>
                      <a:r>
                        <a:rPr lang="en-US" sz="1600" dirty="0" err="1">
                          <a:solidFill>
                            <a:srgbClr val="002060"/>
                          </a:solidFill>
                          <a:effectLst/>
                        </a:rPr>
                        <a:t>phần</a:t>
                      </a:r>
                      <a:r>
                        <a:rPr lang="en-US" sz="1600" dirty="0">
                          <a:solidFill>
                            <a:srgbClr val="002060"/>
                          </a:solidFill>
                          <a:effectLst/>
                        </a:rPr>
                        <a:t>: </a:t>
                      </a:r>
                      <a:r>
                        <a:rPr lang="en-US" sz="1600" dirty="0" err="1">
                          <a:solidFill>
                            <a:srgbClr val="002060"/>
                          </a:solidFill>
                          <a:effectLst/>
                        </a:rPr>
                        <a:t>mở</a:t>
                      </a:r>
                      <a:r>
                        <a:rPr lang="en-US" sz="1600" dirty="0">
                          <a:solidFill>
                            <a:srgbClr val="002060"/>
                          </a:solidFill>
                          <a:effectLst/>
                        </a:rPr>
                        <a:t> </a:t>
                      </a:r>
                      <a:r>
                        <a:rPr lang="en-US" sz="1600" dirty="0" err="1">
                          <a:solidFill>
                            <a:srgbClr val="002060"/>
                          </a:solidFill>
                          <a:effectLst/>
                        </a:rPr>
                        <a:t>đầu</a:t>
                      </a:r>
                      <a:r>
                        <a:rPr lang="en-US" sz="1600" dirty="0">
                          <a:solidFill>
                            <a:srgbClr val="002060"/>
                          </a:solidFill>
                          <a:effectLst/>
                        </a:rPr>
                        <a:t>, </a:t>
                      </a:r>
                      <a:r>
                        <a:rPr lang="en-US" sz="1600" dirty="0" err="1">
                          <a:solidFill>
                            <a:srgbClr val="002060"/>
                          </a:solidFill>
                          <a:effectLst/>
                        </a:rPr>
                        <a:t>nội</a:t>
                      </a:r>
                      <a:r>
                        <a:rPr lang="en-US" sz="1600" dirty="0">
                          <a:solidFill>
                            <a:srgbClr val="002060"/>
                          </a:solidFill>
                          <a:effectLst/>
                        </a:rPr>
                        <a:t> dung, </a:t>
                      </a:r>
                      <a:r>
                        <a:rPr lang="en-US" sz="1600" dirty="0" err="1">
                          <a:solidFill>
                            <a:srgbClr val="002060"/>
                          </a:solidFill>
                          <a:effectLst/>
                        </a:rPr>
                        <a:t>chính</a:t>
                      </a:r>
                      <a:r>
                        <a:rPr lang="en-US" sz="1600" dirty="0">
                          <a:solidFill>
                            <a:srgbClr val="002060"/>
                          </a:solidFill>
                          <a:effectLst/>
                        </a:rPr>
                        <a:t>, </a:t>
                      </a:r>
                      <a:r>
                        <a:rPr lang="en-US" sz="1600" dirty="0" err="1">
                          <a:solidFill>
                            <a:srgbClr val="002060"/>
                          </a:solidFill>
                          <a:effectLst/>
                        </a:rPr>
                        <a:t>kết</a:t>
                      </a:r>
                      <a:r>
                        <a:rPr lang="en-US" sz="1600" dirty="0">
                          <a:solidFill>
                            <a:srgbClr val="002060"/>
                          </a:solidFill>
                          <a:effectLst/>
                        </a:rPr>
                        <a:t> </a:t>
                      </a:r>
                      <a:r>
                        <a:rPr lang="en-US" sz="1600" dirty="0" err="1">
                          <a:solidFill>
                            <a:srgbClr val="002060"/>
                          </a:solidFill>
                          <a:effectLst/>
                        </a:rPr>
                        <a:t>luận</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a:solidFill>
                            <a:srgbClr val="002060"/>
                          </a:solidFill>
                          <a:effectLst/>
                        </a:rPr>
                        <a:t>2,0</a:t>
                      </a:r>
                      <a:endParaRPr lang="en-US"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0055628"/>
                  </a:ext>
                </a:extLst>
              </a:tr>
              <a:tr h="249130">
                <a:tc>
                  <a:txBody>
                    <a:bodyPr/>
                    <a:lstStyle/>
                    <a:p>
                      <a:pPr marL="0" marR="0">
                        <a:lnSpc>
                          <a:spcPct val="150000"/>
                        </a:lnSpc>
                        <a:spcBef>
                          <a:spcPts val="0"/>
                        </a:spcBef>
                        <a:spcAft>
                          <a:spcPts val="0"/>
                        </a:spcAft>
                      </a:pPr>
                      <a:r>
                        <a:rPr lang="en-US" sz="1600">
                          <a:solidFill>
                            <a:srgbClr val="002060"/>
                          </a:solidFill>
                          <a:effectLst/>
                        </a:rPr>
                        <a:t>Nội dung</a:t>
                      </a:r>
                      <a:endParaRPr lang="en-US"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dirty="0">
                          <a:solidFill>
                            <a:srgbClr val="002060"/>
                          </a:solidFill>
                          <a:effectLst/>
                        </a:rPr>
                        <a:t>5,0</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0069660"/>
                  </a:ext>
                </a:extLst>
              </a:tr>
              <a:tr h="528045">
                <a:tc>
                  <a:txBody>
                    <a:bodyPr/>
                    <a:lstStyle/>
                    <a:p>
                      <a:pPr marL="0" marR="0">
                        <a:lnSpc>
                          <a:spcPct val="150000"/>
                        </a:lnSpc>
                        <a:spcBef>
                          <a:spcPts val="0"/>
                        </a:spcBef>
                        <a:spcAft>
                          <a:spcPts val="0"/>
                        </a:spcAft>
                      </a:pPr>
                      <a:r>
                        <a:rPr lang="en-US" sz="1600">
                          <a:solidFill>
                            <a:srgbClr val="002060"/>
                          </a:solidFill>
                          <a:effectLst/>
                        </a:rPr>
                        <a:t>Lựa chọn và sử dụng thông tin chính xác, khoa học</a:t>
                      </a:r>
                      <a:endParaRPr lang="en-US"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dirty="0">
                          <a:solidFill>
                            <a:srgbClr val="002060"/>
                          </a:solidFill>
                          <a:effectLst/>
                        </a:rPr>
                        <a:t>1,0</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660672"/>
                  </a:ext>
                </a:extLst>
              </a:tr>
              <a:tr h="806962">
                <a:tc>
                  <a:txBody>
                    <a:bodyPr/>
                    <a:lstStyle/>
                    <a:p>
                      <a:pPr marL="0" marR="0">
                        <a:lnSpc>
                          <a:spcPct val="150000"/>
                        </a:lnSpc>
                        <a:spcBef>
                          <a:spcPts val="0"/>
                        </a:spcBef>
                        <a:spcAft>
                          <a:spcPts val="0"/>
                        </a:spcAft>
                      </a:pPr>
                      <a:r>
                        <a:rPr lang="en-US" sz="1600" dirty="0" err="1">
                          <a:solidFill>
                            <a:srgbClr val="002060"/>
                          </a:solidFill>
                          <a:effectLst/>
                        </a:rPr>
                        <a:t>Nội</a:t>
                      </a:r>
                      <a:r>
                        <a:rPr lang="en-US" sz="1600" dirty="0">
                          <a:solidFill>
                            <a:srgbClr val="002060"/>
                          </a:solidFill>
                          <a:effectLst/>
                        </a:rPr>
                        <a:t> dung </a:t>
                      </a:r>
                      <a:r>
                        <a:rPr lang="en-US" sz="1600" dirty="0" err="1">
                          <a:solidFill>
                            <a:srgbClr val="002060"/>
                          </a:solidFill>
                          <a:effectLst/>
                        </a:rPr>
                        <a:t>bài</a:t>
                      </a:r>
                      <a:r>
                        <a:rPr lang="en-US" sz="1600" dirty="0">
                          <a:solidFill>
                            <a:srgbClr val="002060"/>
                          </a:solidFill>
                          <a:effectLst/>
                        </a:rPr>
                        <a:t> </a:t>
                      </a:r>
                      <a:r>
                        <a:rPr lang="en-US" sz="1600" dirty="0" err="1">
                          <a:solidFill>
                            <a:srgbClr val="002060"/>
                          </a:solidFill>
                          <a:effectLst/>
                        </a:rPr>
                        <a:t>thuyết</a:t>
                      </a:r>
                      <a:r>
                        <a:rPr lang="en-US" sz="1600" dirty="0">
                          <a:solidFill>
                            <a:srgbClr val="002060"/>
                          </a:solidFill>
                          <a:effectLst/>
                        </a:rPr>
                        <a:t> </a:t>
                      </a:r>
                      <a:r>
                        <a:rPr lang="en-US" sz="1600" dirty="0" err="1">
                          <a:solidFill>
                            <a:srgbClr val="002060"/>
                          </a:solidFill>
                          <a:effectLst/>
                        </a:rPr>
                        <a:t>trình</a:t>
                      </a:r>
                      <a:r>
                        <a:rPr lang="en-US" sz="1600" dirty="0">
                          <a:solidFill>
                            <a:srgbClr val="002060"/>
                          </a:solidFill>
                          <a:effectLst/>
                        </a:rPr>
                        <a:t> </a:t>
                      </a:r>
                      <a:r>
                        <a:rPr lang="en-US" sz="1600" dirty="0" err="1">
                          <a:solidFill>
                            <a:srgbClr val="002060"/>
                          </a:solidFill>
                          <a:effectLst/>
                        </a:rPr>
                        <a:t>đảm</a:t>
                      </a:r>
                      <a:r>
                        <a:rPr lang="en-US" sz="1600" dirty="0">
                          <a:solidFill>
                            <a:srgbClr val="002060"/>
                          </a:solidFill>
                          <a:effectLst/>
                        </a:rPr>
                        <a:t> </a:t>
                      </a:r>
                      <a:r>
                        <a:rPr lang="en-US" sz="1600" dirty="0" err="1">
                          <a:solidFill>
                            <a:srgbClr val="002060"/>
                          </a:solidFill>
                          <a:effectLst/>
                        </a:rPr>
                        <a:t>bảo</a:t>
                      </a:r>
                      <a:r>
                        <a:rPr lang="en-US" sz="1600" dirty="0">
                          <a:solidFill>
                            <a:srgbClr val="002060"/>
                          </a:solidFill>
                          <a:effectLst/>
                        </a:rPr>
                        <a:t> </a:t>
                      </a:r>
                      <a:r>
                        <a:rPr lang="en-US" sz="1600" dirty="0" err="1">
                          <a:solidFill>
                            <a:srgbClr val="002060"/>
                          </a:solidFill>
                          <a:effectLst/>
                        </a:rPr>
                        <a:t>được</a:t>
                      </a:r>
                      <a:r>
                        <a:rPr lang="en-US" sz="1600" dirty="0">
                          <a:solidFill>
                            <a:srgbClr val="002060"/>
                          </a:solidFill>
                          <a:effectLst/>
                        </a:rPr>
                        <a:t> </a:t>
                      </a:r>
                      <a:r>
                        <a:rPr lang="en-US" sz="1600" dirty="0" err="1">
                          <a:solidFill>
                            <a:srgbClr val="002060"/>
                          </a:solidFill>
                          <a:effectLst/>
                        </a:rPr>
                        <a:t>các</a:t>
                      </a:r>
                      <a:r>
                        <a:rPr lang="en-US" sz="1600" dirty="0">
                          <a:solidFill>
                            <a:srgbClr val="002060"/>
                          </a:solidFill>
                          <a:effectLst/>
                        </a:rPr>
                        <a:t> ý </a:t>
                      </a:r>
                      <a:r>
                        <a:rPr lang="en-US" sz="1600" dirty="0" err="1">
                          <a:solidFill>
                            <a:srgbClr val="002060"/>
                          </a:solidFill>
                          <a:effectLst/>
                        </a:rPr>
                        <a:t>cơ</a:t>
                      </a:r>
                      <a:r>
                        <a:rPr lang="en-US" sz="1600" dirty="0">
                          <a:solidFill>
                            <a:srgbClr val="002060"/>
                          </a:solidFill>
                          <a:effectLst/>
                        </a:rPr>
                        <a:t> </a:t>
                      </a:r>
                      <a:r>
                        <a:rPr lang="en-US" sz="1600" dirty="0" err="1">
                          <a:solidFill>
                            <a:srgbClr val="002060"/>
                          </a:solidFill>
                          <a:effectLst/>
                        </a:rPr>
                        <a:t>bản</a:t>
                      </a:r>
                      <a:r>
                        <a:rPr lang="en-US" sz="1600" dirty="0">
                          <a:solidFill>
                            <a:srgbClr val="002060"/>
                          </a:solidFill>
                          <a:effectLst/>
                        </a:rPr>
                        <a:t> </a:t>
                      </a:r>
                      <a:r>
                        <a:rPr lang="en-US" sz="1600" dirty="0" err="1">
                          <a:solidFill>
                            <a:srgbClr val="002060"/>
                          </a:solidFill>
                          <a:effectLst/>
                        </a:rPr>
                        <a:t>theo</a:t>
                      </a:r>
                      <a:r>
                        <a:rPr lang="en-US" sz="1600" dirty="0">
                          <a:solidFill>
                            <a:srgbClr val="002060"/>
                          </a:solidFill>
                          <a:effectLst/>
                        </a:rPr>
                        <a:t> </a:t>
                      </a:r>
                      <a:r>
                        <a:rPr lang="en-US" sz="1600" dirty="0" err="1">
                          <a:solidFill>
                            <a:srgbClr val="002060"/>
                          </a:solidFill>
                          <a:effectLst/>
                        </a:rPr>
                        <a:t>gợi</a:t>
                      </a:r>
                      <a:r>
                        <a:rPr lang="en-US" sz="1600" dirty="0">
                          <a:solidFill>
                            <a:srgbClr val="002060"/>
                          </a:solidFill>
                          <a:effectLst/>
                        </a:rPr>
                        <a:t> ý </a:t>
                      </a:r>
                      <a:r>
                        <a:rPr lang="en-US" sz="1600" dirty="0" err="1">
                          <a:solidFill>
                            <a:srgbClr val="002060"/>
                          </a:solidFill>
                          <a:effectLst/>
                        </a:rPr>
                        <a:t>trong</a:t>
                      </a:r>
                      <a:r>
                        <a:rPr lang="en-US" sz="1600" dirty="0">
                          <a:solidFill>
                            <a:srgbClr val="002060"/>
                          </a:solidFill>
                          <a:effectLst/>
                        </a:rPr>
                        <a:t> SGK </a:t>
                      </a:r>
                      <a:r>
                        <a:rPr lang="en-US" sz="1600" dirty="0" err="1">
                          <a:solidFill>
                            <a:srgbClr val="002060"/>
                          </a:solidFill>
                          <a:effectLst/>
                        </a:rPr>
                        <a:t>Lịch</a:t>
                      </a:r>
                      <a:r>
                        <a:rPr lang="en-US" sz="1600" dirty="0">
                          <a:solidFill>
                            <a:srgbClr val="002060"/>
                          </a:solidFill>
                          <a:effectLst/>
                        </a:rPr>
                        <a:t> </a:t>
                      </a:r>
                      <a:r>
                        <a:rPr lang="en-US" sz="1600" dirty="0" err="1">
                          <a:solidFill>
                            <a:srgbClr val="002060"/>
                          </a:solidFill>
                          <a:effectLst/>
                        </a:rPr>
                        <a:t>sử</a:t>
                      </a:r>
                      <a:r>
                        <a:rPr lang="en-US" sz="1600" dirty="0">
                          <a:solidFill>
                            <a:srgbClr val="002060"/>
                          </a:solidFill>
                          <a:effectLst/>
                        </a:rPr>
                        <a:t> </a:t>
                      </a:r>
                      <a:r>
                        <a:rPr lang="en-US" sz="1600" dirty="0" err="1">
                          <a:solidFill>
                            <a:srgbClr val="002060"/>
                          </a:solidFill>
                          <a:effectLst/>
                        </a:rPr>
                        <a:t>và</a:t>
                      </a:r>
                      <a:r>
                        <a:rPr lang="en-US" sz="1600" dirty="0">
                          <a:solidFill>
                            <a:srgbClr val="002060"/>
                          </a:solidFill>
                          <a:effectLst/>
                        </a:rPr>
                        <a:t> </a:t>
                      </a:r>
                      <a:r>
                        <a:rPr lang="en-US" sz="1600" dirty="0" err="1">
                          <a:solidFill>
                            <a:srgbClr val="002060"/>
                          </a:solidFill>
                          <a:effectLst/>
                        </a:rPr>
                        <a:t>Địa</a:t>
                      </a:r>
                      <a:r>
                        <a:rPr lang="en-US" sz="1600" dirty="0">
                          <a:solidFill>
                            <a:srgbClr val="002060"/>
                          </a:solidFill>
                          <a:effectLst/>
                        </a:rPr>
                        <a:t> </a:t>
                      </a:r>
                      <a:r>
                        <a:rPr lang="en-US" sz="1600" dirty="0" err="1">
                          <a:solidFill>
                            <a:srgbClr val="002060"/>
                          </a:solidFill>
                          <a:effectLst/>
                        </a:rPr>
                        <a:t>lí</a:t>
                      </a:r>
                      <a:r>
                        <a:rPr lang="en-US" sz="1600" dirty="0">
                          <a:solidFill>
                            <a:srgbClr val="002060"/>
                          </a:solidFill>
                          <a:effectLst/>
                        </a:rPr>
                        <a:t> 4 tr.11,12</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a:solidFill>
                            <a:srgbClr val="002060"/>
                          </a:solidFill>
                          <a:effectLst/>
                        </a:rPr>
                        <a:t>3,0</a:t>
                      </a:r>
                      <a:endParaRPr lang="en-US"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907897"/>
                  </a:ext>
                </a:extLst>
              </a:tr>
              <a:tr h="528045">
                <a:tc>
                  <a:txBody>
                    <a:bodyPr/>
                    <a:lstStyle/>
                    <a:p>
                      <a:pPr marL="0" marR="0">
                        <a:lnSpc>
                          <a:spcPct val="150000"/>
                        </a:lnSpc>
                        <a:spcBef>
                          <a:spcPts val="0"/>
                        </a:spcBef>
                        <a:spcAft>
                          <a:spcPts val="0"/>
                        </a:spcAft>
                      </a:pPr>
                      <a:r>
                        <a:rPr lang="en-US" sz="1600">
                          <a:solidFill>
                            <a:srgbClr val="002060"/>
                          </a:solidFill>
                          <a:effectLst/>
                        </a:rPr>
                        <a:t>Phân công nhiệm vụ các thành viên trong nhóm rõ ràng</a:t>
                      </a:r>
                      <a:endParaRPr lang="en-US"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dirty="0">
                          <a:solidFill>
                            <a:srgbClr val="002060"/>
                          </a:solidFill>
                          <a:effectLst/>
                        </a:rPr>
                        <a:t>1,0</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2642697"/>
                  </a:ext>
                </a:extLst>
              </a:tr>
              <a:tr h="249130">
                <a:tc>
                  <a:txBody>
                    <a:bodyPr/>
                    <a:lstStyle/>
                    <a:p>
                      <a:pPr marL="0" marR="0">
                        <a:lnSpc>
                          <a:spcPct val="150000"/>
                        </a:lnSpc>
                        <a:spcBef>
                          <a:spcPts val="0"/>
                        </a:spcBef>
                        <a:spcAft>
                          <a:spcPts val="0"/>
                        </a:spcAft>
                      </a:pPr>
                      <a:r>
                        <a:rPr lang="en-US" sz="1600" dirty="0" err="1">
                          <a:solidFill>
                            <a:srgbClr val="002060"/>
                          </a:solidFill>
                          <a:effectLst/>
                        </a:rPr>
                        <a:t>Kĩ</a:t>
                      </a:r>
                      <a:r>
                        <a:rPr lang="en-US" sz="1600" dirty="0">
                          <a:solidFill>
                            <a:srgbClr val="002060"/>
                          </a:solidFill>
                          <a:effectLst/>
                        </a:rPr>
                        <a:t> </a:t>
                      </a:r>
                      <a:r>
                        <a:rPr lang="en-US" sz="1600" dirty="0" err="1">
                          <a:solidFill>
                            <a:srgbClr val="002060"/>
                          </a:solidFill>
                          <a:effectLst/>
                        </a:rPr>
                        <a:t>năng</a:t>
                      </a:r>
                      <a:r>
                        <a:rPr lang="en-US" sz="1600" dirty="0">
                          <a:solidFill>
                            <a:srgbClr val="002060"/>
                          </a:solidFill>
                          <a:effectLst/>
                        </a:rPr>
                        <a:t> </a:t>
                      </a:r>
                      <a:r>
                        <a:rPr lang="en-US" sz="1600" dirty="0" err="1">
                          <a:solidFill>
                            <a:srgbClr val="002060"/>
                          </a:solidFill>
                          <a:effectLst/>
                        </a:rPr>
                        <a:t>thuyết</a:t>
                      </a:r>
                      <a:r>
                        <a:rPr lang="en-US" sz="1600" dirty="0">
                          <a:solidFill>
                            <a:srgbClr val="002060"/>
                          </a:solidFill>
                          <a:effectLst/>
                        </a:rPr>
                        <a:t> </a:t>
                      </a:r>
                      <a:r>
                        <a:rPr lang="en-US" sz="1600" dirty="0" err="1">
                          <a:solidFill>
                            <a:srgbClr val="002060"/>
                          </a:solidFill>
                          <a:effectLst/>
                        </a:rPr>
                        <a:t>trình</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a:solidFill>
                            <a:srgbClr val="002060"/>
                          </a:solidFill>
                          <a:effectLst/>
                        </a:rPr>
                        <a:t>3,0</a:t>
                      </a:r>
                      <a:endParaRPr lang="en-US"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5574973"/>
                  </a:ext>
                </a:extLst>
              </a:tr>
              <a:tr h="528045">
                <a:tc>
                  <a:txBody>
                    <a:bodyPr/>
                    <a:lstStyle/>
                    <a:p>
                      <a:pPr marL="0" marR="0">
                        <a:lnSpc>
                          <a:spcPct val="150000"/>
                        </a:lnSpc>
                        <a:spcBef>
                          <a:spcPts val="0"/>
                        </a:spcBef>
                        <a:spcAft>
                          <a:spcPts val="0"/>
                        </a:spcAft>
                      </a:pPr>
                      <a:r>
                        <a:rPr lang="en-US" sz="1600">
                          <a:solidFill>
                            <a:srgbClr val="002060"/>
                          </a:solidFill>
                          <a:effectLst/>
                        </a:rPr>
                        <a:t>Lời nói rõ ràng, chính xác, người nghe hiểu được đầy đủ nội dung</a:t>
                      </a:r>
                      <a:endParaRPr lang="en-US" sz="1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dirty="0">
                          <a:solidFill>
                            <a:srgbClr val="002060"/>
                          </a:solidFill>
                          <a:effectLst/>
                        </a:rPr>
                        <a:t>1,0</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177376"/>
                  </a:ext>
                </a:extLst>
              </a:tr>
              <a:tr h="528045">
                <a:tc>
                  <a:txBody>
                    <a:bodyPr/>
                    <a:lstStyle/>
                    <a:p>
                      <a:pPr marL="0" marR="0">
                        <a:lnSpc>
                          <a:spcPct val="150000"/>
                        </a:lnSpc>
                        <a:spcBef>
                          <a:spcPts val="0"/>
                        </a:spcBef>
                        <a:spcAft>
                          <a:spcPts val="0"/>
                        </a:spcAft>
                      </a:pPr>
                      <a:r>
                        <a:rPr lang="en-US" sz="1600" dirty="0" err="1">
                          <a:solidFill>
                            <a:srgbClr val="002060"/>
                          </a:solidFill>
                          <a:effectLst/>
                        </a:rPr>
                        <a:t>Nhấn</a:t>
                      </a:r>
                      <a:r>
                        <a:rPr lang="en-US" sz="1600" dirty="0">
                          <a:solidFill>
                            <a:srgbClr val="002060"/>
                          </a:solidFill>
                          <a:effectLst/>
                        </a:rPr>
                        <a:t> </a:t>
                      </a:r>
                      <a:r>
                        <a:rPr lang="en-US" sz="1600" dirty="0" err="1">
                          <a:solidFill>
                            <a:srgbClr val="002060"/>
                          </a:solidFill>
                          <a:effectLst/>
                        </a:rPr>
                        <a:t>mạnh</a:t>
                      </a:r>
                      <a:r>
                        <a:rPr lang="en-US" sz="1600" dirty="0">
                          <a:solidFill>
                            <a:srgbClr val="002060"/>
                          </a:solidFill>
                          <a:effectLst/>
                        </a:rPr>
                        <a:t> </a:t>
                      </a:r>
                      <a:r>
                        <a:rPr lang="en-US" sz="1600" dirty="0" err="1">
                          <a:solidFill>
                            <a:srgbClr val="002060"/>
                          </a:solidFill>
                          <a:effectLst/>
                        </a:rPr>
                        <a:t>những</a:t>
                      </a:r>
                      <a:r>
                        <a:rPr lang="en-US" sz="1600" dirty="0">
                          <a:solidFill>
                            <a:srgbClr val="002060"/>
                          </a:solidFill>
                          <a:effectLst/>
                        </a:rPr>
                        <a:t> </a:t>
                      </a:r>
                      <a:r>
                        <a:rPr lang="en-US" sz="1600" dirty="0" err="1">
                          <a:solidFill>
                            <a:srgbClr val="002060"/>
                          </a:solidFill>
                          <a:effectLst/>
                        </a:rPr>
                        <a:t>nội</a:t>
                      </a:r>
                      <a:r>
                        <a:rPr lang="en-US" sz="1600" dirty="0">
                          <a:solidFill>
                            <a:srgbClr val="002060"/>
                          </a:solidFill>
                          <a:effectLst/>
                        </a:rPr>
                        <a:t> dung </a:t>
                      </a:r>
                      <a:r>
                        <a:rPr lang="en-US" sz="1600" dirty="0" err="1">
                          <a:solidFill>
                            <a:srgbClr val="002060"/>
                          </a:solidFill>
                          <a:effectLst/>
                        </a:rPr>
                        <a:t>cốt</a:t>
                      </a:r>
                      <a:r>
                        <a:rPr lang="en-US" sz="1600" dirty="0">
                          <a:solidFill>
                            <a:srgbClr val="002060"/>
                          </a:solidFill>
                          <a:effectLst/>
                        </a:rPr>
                        <a:t> </a:t>
                      </a:r>
                      <a:r>
                        <a:rPr lang="en-US" sz="1600" dirty="0" err="1">
                          <a:solidFill>
                            <a:srgbClr val="002060"/>
                          </a:solidFill>
                          <a:effectLst/>
                        </a:rPr>
                        <a:t>lõi</a:t>
                      </a:r>
                      <a:r>
                        <a:rPr lang="en-US" sz="1600" dirty="0">
                          <a:solidFill>
                            <a:srgbClr val="002060"/>
                          </a:solidFill>
                          <a:effectLst/>
                        </a:rPr>
                        <a:t> </a:t>
                      </a:r>
                      <a:r>
                        <a:rPr lang="en-US" sz="1600" dirty="0" err="1">
                          <a:solidFill>
                            <a:srgbClr val="002060"/>
                          </a:solidFill>
                          <a:effectLst/>
                        </a:rPr>
                        <a:t>của</a:t>
                      </a:r>
                      <a:r>
                        <a:rPr lang="en-US" sz="1600" dirty="0">
                          <a:solidFill>
                            <a:srgbClr val="002060"/>
                          </a:solidFill>
                          <a:effectLst/>
                        </a:rPr>
                        <a:t> </a:t>
                      </a:r>
                      <a:r>
                        <a:rPr lang="en-US" sz="1600" dirty="0" err="1">
                          <a:solidFill>
                            <a:srgbClr val="002060"/>
                          </a:solidFill>
                          <a:effectLst/>
                        </a:rPr>
                        <a:t>bài</a:t>
                      </a:r>
                      <a:r>
                        <a:rPr lang="en-US" sz="1600" dirty="0">
                          <a:solidFill>
                            <a:srgbClr val="002060"/>
                          </a:solidFill>
                          <a:effectLst/>
                        </a:rPr>
                        <a:t> </a:t>
                      </a:r>
                      <a:r>
                        <a:rPr lang="en-US" sz="1600" dirty="0" err="1">
                          <a:solidFill>
                            <a:srgbClr val="002060"/>
                          </a:solidFill>
                          <a:effectLst/>
                        </a:rPr>
                        <a:t>thuyết</a:t>
                      </a:r>
                      <a:r>
                        <a:rPr lang="en-US" sz="1600" dirty="0">
                          <a:solidFill>
                            <a:srgbClr val="002060"/>
                          </a:solidFill>
                          <a:effectLst/>
                        </a:rPr>
                        <a:t> </a:t>
                      </a:r>
                      <a:r>
                        <a:rPr lang="en-US" sz="1600" dirty="0" err="1">
                          <a:solidFill>
                            <a:srgbClr val="002060"/>
                          </a:solidFill>
                          <a:effectLst/>
                        </a:rPr>
                        <a:t>trình</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dirty="0">
                          <a:solidFill>
                            <a:srgbClr val="002060"/>
                          </a:solidFill>
                          <a:effectLst/>
                        </a:rPr>
                        <a:t>1,0</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0041479"/>
                  </a:ext>
                </a:extLst>
              </a:tr>
              <a:tr h="528045">
                <a:tc>
                  <a:txBody>
                    <a:bodyPr/>
                    <a:lstStyle/>
                    <a:p>
                      <a:pPr marL="0" marR="0">
                        <a:lnSpc>
                          <a:spcPct val="150000"/>
                        </a:lnSpc>
                        <a:spcBef>
                          <a:spcPts val="0"/>
                        </a:spcBef>
                        <a:spcAft>
                          <a:spcPts val="0"/>
                        </a:spcAft>
                      </a:pPr>
                      <a:r>
                        <a:rPr lang="en-US" sz="1600" dirty="0" err="1">
                          <a:solidFill>
                            <a:srgbClr val="002060"/>
                          </a:solidFill>
                          <a:effectLst/>
                        </a:rPr>
                        <a:t>Có</a:t>
                      </a:r>
                      <a:r>
                        <a:rPr lang="en-US" sz="1600" dirty="0">
                          <a:solidFill>
                            <a:srgbClr val="002060"/>
                          </a:solidFill>
                          <a:effectLst/>
                        </a:rPr>
                        <a:t> </a:t>
                      </a:r>
                      <a:r>
                        <a:rPr lang="en-US" sz="1600" dirty="0" err="1">
                          <a:solidFill>
                            <a:srgbClr val="002060"/>
                          </a:solidFill>
                          <a:effectLst/>
                        </a:rPr>
                        <a:t>lắng</a:t>
                      </a:r>
                      <a:r>
                        <a:rPr lang="en-US" sz="1600" dirty="0">
                          <a:solidFill>
                            <a:srgbClr val="002060"/>
                          </a:solidFill>
                          <a:effectLst/>
                        </a:rPr>
                        <a:t> </a:t>
                      </a:r>
                      <a:r>
                        <a:rPr lang="en-US" sz="1600" dirty="0" err="1">
                          <a:solidFill>
                            <a:srgbClr val="002060"/>
                          </a:solidFill>
                          <a:effectLst/>
                        </a:rPr>
                        <a:t>nghe</a:t>
                      </a:r>
                      <a:r>
                        <a:rPr lang="en-US" sz="1600" dirty="0">
                          <a:solidFill>
                            <a:srgbClr val="002060"/>
                          </a:solidFill>
                          <a:effectLst/>
                        </a:rPr>
                        <a:t> </a:t>
                      </a:r>
                      <a:r>
                        <a:rPr lang="en-US" sz="1600" dirty="0" err="1">
                          <a:solidFill>
                            <a:srgbClr val="002060"/>
                          </a:solidFill>
                          <a:effectLst/>
                        </a:rPr>
                        <a:t>và</a:t>
                      </a:r>
                      <a:r>
                        <a:rPr lang="en-US" sz="1600" dirty="0">
                          <a:solidFill>
                            <a:srgbClr val="002060"/>
                          </a:solidFill>
                          <a:effectLst/>
                        </a:rPr>
                        <a:t> </a:t>
                      </a:r>
                      <a:r>
                        <a:rPr lang="en-US" sz="1600" dirty="0" err="1">
                          <a:solidFill>
                            <a:srgbClr val="002060"/>
                          </a:solidFill>
                          <a:effectLst/>
                        </a:rPr>
                        <a:t>phản</a:t>
                      </a:r>
                      <a:r>
                        <a:rPr lang="en-US" sz="1600" dirty="0">
                          <a:solidFill>
                            <a:srgbClr val="002060"/>
                          </a:solidFill>
                          <a:effectLst/>
                        </a:rPr>
                        <a:t> </a:t>
                      </a:r>
                      <a:r>
                        <a:rPr lang="en-US" sz="1600" dirty="0" err="1">
                          <a:solidFill>
                            <a:srgbClr val="002060"/>
                          </a:solidFill>
                          <a:effectLst/>
                        </a:rPr>
                        <a:t>hồi</a:t>
                      </a:r>
                      <a:r>
                        <a:rPr lang="en-US" sz="1600" dirty="0">
                          <a:solidFill>
                            <a:srgbClr val="002060"/>
                          </a:solidFill>
                          <a:effectLst/>
                        </a:rPr>
                        <a:t> </a:t>
                      </a:r>
                      <a:r>
                        <a:rPr lang="en-US" sz="1600" dirty="0" err="1">
                          <a:solidFill>
                            <a:srgbClr val="002060"/>
                          </a:solidFill>
                          <a:effectLst/>
                        </a:rPr>
                        <a:t>được</a:t>
                      </a:r>
                      <a:r>
                        <a:rPr lang="en-US" sz="1600" dirty="0">
                          <a:solidFill>
                            <a:srgbClr val="002060"/>
                          </a:solidFill>
                          <a:effectLst/>
                        </a:rPr>
                        <a:t> </a:t>
                      </a:r>
                      <a:r>
                        <a:rPr lang="en-US" sz="1600" dirty="0" err="1">
                          <a:solidFill>
                            <a:srgbClr val="002060"/>
                          </a:solidFill>
                          <a:effectLst/>
                        </a:rPr>
                        <a:t>các</a:t>
                      </a:r>
                      <a:r>
                        <a:rPr lang="en-US" sz="1600" dirty="0">
                          <a:solidFill>
                            <a:srgbClr val="002060"/>
                          </a:solidFill>
                          <a:effectLst/>
                        </a:rPr>
                        <a:t> </a:t>
                      </a:r>
                      <a:r>
                        <a:rPr lang="en-US" sz="1600" dirty="0" err="1">
                          <a:solidFill>
                            <a:srgbClr val="002060"/>
                          </a:solidFill>
                          <a:effectLst/>
                        </a:rPr>
                        <a:t>câu</a:t>
                      </a:r>
                      <a:r>
                        <a:rPr lang="en-US" sz="1600" dirty="0">
                          <a:solidFill>
                            <a:srgbClr val="002060"/>
                          </a:solidFill>
                          <a:effectLst/>
                        </a:rPr>
                        <a:t> </a:t>
                      </a:r>
                      <a:r>
                        <a:rPr lang="en-US" sz="1600" dirty="0" err="1">
                          <a:solidFill>
                            <a:srgbClr val="002060"/>
                          </a:solidFill>
                          <a:effectLst/>
                        </a:rPr>
                        <a:t>hỏi</a:t>
                      </a:r>
                      <a:r>
                        <a:rPr lang="en-US" sz="1600" dirty="0">
                          <a:solidFill>
                            <a:srgbClr val="002060"/>
                          </a:solidFill>
                          <a:effectLst/>
                        </a:rPr>
                        <a:t> </a:t>
                      </a:r>
                      <a:r>
                        <a:rPr lang="en-US" sz="1600" dirty="0" err="1">
                          <a:solidFill>
                            <a:srgbClr val="002060"/>
                          </a:solidFill>
                          <a:effectLst/>
                        </a:rPr>
                        <a:t>của</a:t>
                      </a:r>
                      <a:r>
                        <a:rPr lang="en-US" sz="1600" dirty="0">
                          <a:solidFill>
                            <a:srgbClr val="002060"/>
                          </a:solidFill>
                          <a:effectLst/>
                        </a:rPr>
                        <a:t> GV </a:t>
                      </a:r>
                      <a:r>
                        <a:rPr lang="en-US" sz="1600" dirty="0" err="1">
                          <a:solidFill>
                            <a:srgbClr val="002060"/>
                          </a:solidFill>
                          <a:effectLst/>
                        </a:rPr>
                        <a:t>hoặc</a:t>
                      </a:r>
                      <a:r>
                        <a:rPr lang="en-US" sz="1600" dirty="0">
                          <a:solidFill>
                            <a:srgbClr val="002060"/>
                          </a:solidFill>
                          <a:effectLst/>
                        </a:rPr>
                        <a:t> HS </a:t>
                      </a:r>
                      <a:r>
                        <a:rPr lang="en-US" sz="1600" dirty="0" err="1">
                          <a:solidFill>
                            <a:srgbClr val="002060"/>
                          </a:solidFill>
                          <a:effectLst/>
                        </a:rPr>
                        <a:t>khác</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dirty="0">
                          <a:solidFill>
                            <a:srgbClr val="002060"/>
                          </a:solidFill>
                          <a:effectLst/>
                        </a:rPr>
                        <a:t>0,5</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0262755"/>
                  </a:ext>
                </a:extLst>
              </a:tr>
              <a:tr h="528045">
                <a:tc>
                  <a:txBody>
                    <a:bodyPr/>
                    <a:lstStyle/>
                    <a:p>
                      <a:pPr marL="0" marR="0">
                        <a:lnSpc>
                          <a:spcPct val="150000"/>
                        </a:lnSpc>
                        <a:spcBef>
                          <a:spcPts val="0"/>
                        </a:spcBef>
                        <a:spcAft>
                          <a:spcPts val="0"/>
                        </a:spcAft>
                      </a:pPr>
                      <a:r>
                        <a:rPr lang="en-US" sz="1600" dirty="0" err="1">
                          <a:solidFill>
                            <a:srgbClr val="002060"/>
                          </a:solidFill>
                          <a:effectLst/>
                        </a:rPr>
                        <a:t>Sử</a:t>
                      </a:r>
                      <a:r>
                        <a:rPr lang="en-US" sz="1600" dirty="0">
                          <a:solidFill>
                            <a:srgbClr val="002060"/>
                          </a:solidFill>
                          <a:effectLst/>
                        </a:rPr>
                        <a:t> </a:t>
                      </a:r>
                      <a:r>
                        <a:rPr lang="en-US" sz="1600" dirty="0" err="1">
                          <a:solidFill>
                            <a:srgbClr val="002060"/>
                          </a:solidFill>
                          <a:effectLst/>
                        </a:rPr>
                        <a:t>dụng</a:t>
                      </a:r>
                      <a:r>
                        <a:rPr lang="en-US" sz="1600" dirty="0">
                          <a:solidFill>
                            <a:srgbClr val="002060"/>
                          </a:solidFill>
                          <a:effectLst/>
                        </a:rPr>
                        <a:t> </a:t>
                      </a:r>
                      <a:r>
                        <a:rPr lang="en-US" sz="1600" dirty="0" err="1">
                          <a:solidFill>
                            <a:srgbClr val="002060"/>
                          </a:solidFill>
                          <a:effectLst/>
                        </a:rPr>
                        <a:t>hiệu</a:t>
                      </a:r>
                      <a:r>
                        <a:rPr lang="en-US" sz="1600" dirty="0">
                          <a:solidFill>
                            <a:srgbClr val="002060"/>
                          </a:solidFill>
                          <a:effectLst/>
                        </a:rPr>
                        <a:t> </a:t>
                      </a:r>
                      <a:r>
                        <a:rPr lang="en-US" sz="1600" dirty="0" err="1">
                          <a:solidFill>
                            <a:srgbClr val="002060"/>
                          </a:solidFill>
                          <a:effectLst/>
                        </a:rPr>
                        <a:t>quả</a:t>
                      </a:r>
                      <a:r>
                        <a:rPr lang="en-US" sz="1600" dirty="0">
                          <a:solidFill>
                            <a:srgbClr val="002060"/>
                          </a:solidFill>
                          <a:effectLst/>
                        </a:rPr>
                        <a:t> </a:t>
                      </a:r>
                      <a:r>
                        <a:rPr lang="en-US" sz="1600" dirty="0" err="1">
                          <a:solidFill>
                            <a:srgbClr val="002060"/>
                          </a:solidFill>
                          <a:effectLst/>
                        </a:rPr>
                        <a:t>phương</a:t>
                      </a:r>
                      <a:r>
                        <a:rPr lang="en-US" sz="1600" dirty="0">
                          <a:solidFill>
                            <a:srgbClr val="002060"/>
                          </a:solidFill>
                          <a:effectLst/>
                        </a:rPr>
                        <a:t> </a:t>
                      </a:r>
                      <a:r>
                        <a:rPr lang="en-US" sz="1600" dirty="0" err="1">
                          <a:solidFill>
                            <a:srgbClr val="002060"/>
                          </a:solidFill>
                          <a:effectLst/>
                        </a:rPr>
                        <a:t>tiện</a:t>
                      </a:r>
                      <a:r>
                        <a:rPr lang="en-US" sz="1600" dirty="0">
                          <a:solidFill>
                            <a:srgbClr val="002060"/>
                          </a:solidFill>
                          <a:effectLst/>
                        </a:rPr>
                        <a:t> </a:t>
                      </a:r>
                      <a:r>
                        <a:rPr lang="en-US" sz="1600" dirty="0" err="1">
                          <a:solidFill>
                            <a:srgbClr val="002060"/>
                          </a:solidFill>
                          <a:effectLst/>
                        </a:rPr>
                        <a:t>học</a:t>
                      </a:r>
                      <a:r>
                        <a:rPr lang="en-US" sz="1600" dirty="0">
                          <a:solidFill>
                            <a:srgbClr val="002060"/>
                          </a:solidFill>
                          <a:effectLst/>
                        </a:rPr>
                        <a:t> </a:t>
                      </a:r>
                      <a:r>
                        <a:rPr lang="en-US" sz="1600" dirty="0" err="1">
                          <a:solidFill>
                            <a:srgbClr val="002060"/>
                          </a:solidFill>
                          <a:effectLst/>
                        </a:rPr>
                        <a:t>tập</a:t>
                      </a:r>
                      <a:r>
                        <a:rPr lang="en-US" sz="1600" dirty="0">
                          <a:solidFill>
                            <a:srgbClr val="002060"/>
                          </a:solidFill>
                          <a:effectLst/>
                        </a:rPr>
                        <a:t> </a:t>
                      </a:r>
                      <a:r>
                        <a:rPr lang="en-US" sz="1600" dirty="0" err="1">
                          <a:solidFill>
                            <a:srgbClr val="002060"/>
                          </a:solidFill>
                          <a:effectLst/>
                        </a:rPr>
                        <a:t>để</a:t>
                      </a:r>
                      <a:r>
                        <a:rPr lang="en-US" sz="1600" dirty="0">
                          <a:solidFill>
                            <a:srgbClr val="002060"/>
                          </a:solidFill>
                          <a:effectLst/>
                        </a:rPr>
                        <a:t> </a:t>
                      </a:r>
                      <a:r>
                        <a:rPr lang="en-US" sz="1600" dirty="0" err="1">
                          <a:solidFill>
                            <a:srgbClr val="002060"/>
                          </a:solidFill>
                          <a:effectLst/>
                        </a:rPr>
                        <a:t>hỗ</a:t>
                      </a:r>
                      <a:r>
                        <a:rPr lang="en-US" sz="1600" dirty="0">
                          <a:solidFill>
                            <a:srgbClr val="002060"/>
                          </a:solidFill>
                          <a:effectLst/>
                        </a:rPr>
                        <a:t> </a:t>
                      </a:r>
                      <a:r>
                        <a:rPr lang="en-US" sz="1600" dirty="0" err="1">
                          <a:solidFill>
                            <a:srgbClr val="002060"/>
                          </a:solidFill>
                          <a:effectLst/>
                        </a:rPr>
                        <a:t>trợ</a:t>
                      </a:r>
                      <a:r>
                        <a:rPr lang="en-US" sz="1600" dirty="0">
                          <a:solidFill>
                            <a:srgbClr val="002060"/>
                          </a:solidFill>
                          <a:effectLst/>
                        </a:rPr>
                        <a:t> </a:t>
                      </a:r>
                      <a:r>
                        <a:rPr lang="en-US" sz="1600" dirty="0" err="1">
                          <a:solidFill>
                            <a:srgbClr val="002060"/>
                          </a:solidFill>
                          <a:effectLst/>
                        </a:rPr>
                        <a:t>thuyết</a:t>
                      </a:r>
                      <a:r>
                        <a:rPr lang="en-US" sz="1600" dirty="0">
                          <a:solidFill>
                            <a:srgbClr val="002060"/>
                          </a:solidFill>
                          <a:effectLst/>
                        </a:rPr>
                        <a:t> </a:t>
                      </a:r>
                      <a:r>
                        <a:rPr lang="en-US" sz="1600" dirty="0" err="1">
                          <a:solidFill>
                            <a:srgbClr val="002060"/>
                          </a:solidFill>
                          <a:effectLst/>
                        </a:rPr>
                        <a:t>trình</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600" dirty="0">
                          <a:solidFill>
                            <a:srgbClr val="002060"/>
                          </a:solidFill>
                          <a:effectLst/>
                        </a:rPr>
                        <a:t>0,5</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985" marR="449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5132640"/>
                  </a:ext>
                </a:extLst>
              </a:tr>
            </a:tbl>
          </a:graphicData>
        </a:graphic>
      </p:graphicFrame>
    </p:spTree>
    <p:extLst>
      <p:ext uri="{BB962C8B-B14F-4D97-AF65-F5344CB8AC3E}">
        <p14:creationId xmlns:p14="http://schemas.microsoft.com/office/powerpoint/2010/main" val="237915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5" name="TextBox 44">
            <a:extLst>
              <a:ext uri="{FF2B5EF4-FFF2-40B4-BE49-F238E27FC236}">
                <a16:creationId xmlns:a16="http://schemas.microsoft.com/office/drawing/2014/main" id="{6CABCDCE-BF5C-1C6F-1B4F-0C51F67567E6}"/>
              </a:ext>
            </a:extLst>
          </p:cNvPr>
          <p:cNvSpPr txBox="1"/>
          <p:nvPr/>
        </p:nvSpPr>
        <p:spPr>
          <a:xfrm>
            <a:off x="323850" y="132039"/>
            <a:ext cx="11639550" cy="549593"/>
          </a:xfrm>
          <a:prstGeom prst="roundRect">
            <a:avLst>
              <a:gd name="adj" fmla="val 17994"/>
            </a:avLst>
          </a:prstGeom>
          <a:solidFill>
            <a:schemeClr val="accent4">
              <a:lumMod val="20000"/>
              <a:lumOff val="80000"/>
            </a:schemeClr>
          </a:solidFill>
          <a:ln w="38100">
            <a:solidFill>
              <a:srgbClr val="002060"/>
            </a:solidFill>
            <a:prstDash val="lgDash"/>
          </a:ln>
        </p:spPr>
        <p:txBody>
          <a:bodyPr wrap="square" rtlCol="0">
            <a:spAutoFit/>
          </a:bodyPr>
          <a:lstStyle/>
          <a:p>
            <a:pPr lvl="0" algn="ctr">
              <a:defRPr/>
            </a:pPr>
            <a:r>
              <a:rPr lang="en-US" sz="2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tham</a:t>
            </a:r>
            <a:r>
              <a:rPr lang="en-US" sz="2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khảo</a:t>
            </a:r>
            <a:r>
              <a:rPr lang="en-US" sz="2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Tìm hiểu về một lễ hội (lễ hội chùa Hương):</a:t>
            </a:r>
          </a:p>
        </p:txBody>
      </p:sp>
      <p:sp>
        <p:nvSpPr>
          <p:cNvPr id="46" name="Rectangle 45">
            <a:extLst>
              <a:ext uri="{FF2B5EF4-FFF2-40B4-BE49-F238E27FC236}">
                <a16:creationId xmlns:a16="http://schemas.microsoft.com/office/drawing/2014/main" id="{1CE669A4-2E37-20E8-F724-8731C9957399}"/>
              </a:ext>
            </a:extLst>
          </p:cNvPr>
          <p:cNvSpPr/>
          <p:nvPr/>
        </p:nvSpPr>
        <p:spPr>
          <a:xfrm>
            <a:off x="510209" y="1762125"/>
            <a:ext cx="6366842" cy="3990975"/>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Lễ hội Chùa Hương diễn ra trên địa bàn xã Hương Sơn, huyện Mỹ Đức, Hà Nội.</a:t>
            </a:r>
          </a:p>
          <a:p>
            <a:pPr marL="457200" lvl="0" indent="-4572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Lễ hội bắt đầu từ ngày 6 tháng Giêng và thường kéo dài đến hết tháng Ba âm lịch hằng năm.</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338" name="Picture 2" descr="Hàng vạn người đổ về chùa Hương trong ngày khai hội">
            <a:extLst>
              <a:ext uri="{FF2B5EF4-FFF2-40B4-BE49-F238E27FC236}">
                <a16:creationId xmlns:a16="http://schemas.microsoft.com/office/drawing/2014/main" id="{DB64A9D8-19EA-0D32-26BD-E96637D4F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44790">
            <a:off x="7067841" y="1943101"/>
            <a:ext cx="4833647" cy="3219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966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1000"/>
                                        <p:tgtEl>
                                          <p:spTgt spid="14338"/>
                                        </p:tgtEl>
                                      </p:cBhvr>
                                    </p:animEffect>
                                    <p:anim calcmode="lin" valueType="num">
                                      <p:cBhvr>
                                        <p:cTn id="18" dur="1000" fill="hold"/>
                                        <p:tgtEl>
                                          <p:spTgt spid="14338"/>
                                        </p:tgtEl>
                                        <p:attrNameLst>
                                          <p:attrName>ppt_x</p:attrName>
                                        </p:attrNameLst>
                                      </p:cBhvr>
                                      <p:tavLst>
                                        <p:tav tm="0">
                                          <p:val>
                                            <p:strVal val="#ppt_x"/>
                                          </p:val>
                                        </p:tav>
                                        <p:tav tm="100000">
                                          <p:val>
                                            <p:strVal val="#ppt_x"/>
                                          </p:val>
                                        </p:tav>
                                      </p:tavLst>
                                    </p:anim>
                                    <p:anim calcmode="lin" valueType="num">
                                      <p:cBhvr>
                                        <p:cTn id="1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6" name="Rectangle 45">
            <a:extLst>
              <a:ext uri="{FF2B5EF4-FFF2-40B4-BE49-F238E27FC236}">
                <a16:creationId xmlns:a16="http://schemas.microsoft.com/office/drawing/2014/main" id="{1CE669A4-2E37-20E8-F724-8731C9957399}"/>
              </a:ext>
            </a:extLst>
          </p:cNvPr>
          <p:cNvSpPr/>
          <p:nvPr/>
        </p:nvSpPr>
        <p:spPr>
          <a:xfrm>
            <a:off x="510209" y="1762125"/>
            <a:ext cx="6366842" cy="3990975"/>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Mở đầu là lễ dâng hương, gồm hương, hoa, đèn, nến,... Bên cạnh phần lễ, phần hội ở chùa Hương là nơi hội tụ nhiều nét sinh hoạt văn hoá dân tộc độc đáo như hát chèo, hát văn,...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5362" name="Picture 2" descr="Hàng vạn du khách trẩy hội chùa Hương trong ngày khai hội - Báo Công an  Nhân dân điện tử">
            <a:extLst>
              <a:ext uri="{FF2B5EF4-FFF2-40B4-BE49-F238E27FC236}">
                <a16:creationId xmlns:a16="http://schemas.microsoft.com/office/drawing/2014/main" id="{4C35D59E-F316-E096-BE5B-5346CBC9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472" y="390525"/>
            <a:ext cx="4039174"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ùng MIA.vn khám phá lễ hội chùa Hương - Nét đẹp văn hóa dân tộc Việt">
            <a:extLst>
              <a:ext uri="{FF2B5EF4-FFF2-40B4-BE49-F238E27FC236}">
                <a16:creationId xmlns:a16="http://schemas.microsoft.com/office/drawing/2014/main" id="{3AFABE91-26B8-3E88-58E1-0830FD576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3545396"/>
            <a:ext cx="4114800" cy="273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20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barn(inVertical)">
                                      <p:cBhvr>
                                        <p:cTn id="10" dur="500"/>
                                        <p:tgtEl>
                                          <p:spTgt spid="15362"/>
                                        </p:tgtEl>
                                      </p:cBhvr>
                                    </p:animEffect>
                                  </p:childTnLst>
                                </p:cTn>
                              </p:par>
                              <p:par>
                                <p:cTn id="11" presetID="16" presetClass="entr" presetSubtype="21" fill="hold" nodeType="withEffect">
                                  <p:stCondLst>
                                    <p:cond delay="0"/>
                                  </p:stCondLst>
                                  <p:childTnLst>
                                    <p:set>
                                      <p:cBhvr>
                                        <p:cTn id="12" dur="1" fill="hold">
                                          <p:stCondLst>
                                            <p:cond delay="0"/>
                                          </p:stCondLst>
                                        </p:cTn>
                                        <p:tgtEl>
                                          <p:spTgt spid="15366"/>
                                        </p:tgtEl>
                                        <p:attrNameLst>
                                          <p:attrName>style.visibility</p:attrName>
                                        </p:attrNameLst>
                                      </p:cBhvr>
                                      <p:to>
                                        <p:strVal val="visible"/>
                                      </p:to>
                                    </p:set>
                                    <p:animEffect transition="in" filter="barn(inVertical)">
                                      <p:cBhvr>
                                        <p:cTn id="13"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6" name="Rectangle 45">
            <a:extLst>
              <a:ext uri="{FF2B5EF4-FFF2-40B4-BE49-F238E27FC236}">
                <a16:creationId xmlns:a16="http://schemas.microsoft.com/office/drawing/2014/main" id="{1CE669A4-2E37-20E8-F724-8731C9957399}"/>
              </a:ext>
            </a:extLst>
          </p:cNvPr>
          <p:cNvSpPr/>
          <p:nvPr/>
        </p:nvSpPr>
        <p:spPr>
          <a:xfrm>
            <a:off x="510209" y="1762125"/>
            <a:ext cx="5566741" cy="3990975"/>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a:buFont typeface="Arial" panose="020B0604020202020204" pitchFamily="34" charset="0"/>
              <a:buChar char="•"/>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Lễ hội Chùa Hương là hoạt động mang đậm nét văn hoá của người dân vùng Đồng bằng Bắc Bộ.</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386" name="Picture 2" descr="Trang trọng lễ khai hội chùa Hương 2023">
            <a:extLst>
              <a:ext uri="{FF2B5EF4-FFF2-40B4-BE49-F238E27FC236}">
                <a16:creationId xmlns:a16="http://schemas.microsoft.com/office/drawing/2014/main" id="{A476E880-4C53-F7EC-51A7-91D107F1E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834" y="2152650"/>
            <a:ext cx="5774267"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758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wipe(down)">
                                      <p:cBhvr>
                                        <p:cTn id="10"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pic>
        <p:nvPicPr>
          <p:cNvPr id="4" name="Picture 3">
            <a:extLst>
              <a:ext uri="{FF2B5EF4-FFF2-40B4-BE49-F238E27FC236}">
                <a16:creationId xmlns:a16="http://schemas.microsoft.com/office/drawing/2014/main" id="{2420AEDB-F427-78C8-F40A-DD16DAFF1F8B}"/>
              </a:ext>
            </a:extLst>
          </p:cNvPr>
          <p:cNvPicPr>
            <a:picLocks noChangeAspect="1"/>
          </p:cNvPicPr>
          <p:nvPr/>
        </p:nvPicPr>
        <p:blipFill>
          <a:blip r:embed="rId5"/>
          <a:stretch>
            <a:fillRect/>
          </a:stretch>
        </p:blipFill>
        <p:spPr>
          <a:xfrm>
            <a:off x="2427037" y="1391625"/>
            <a:ext cx="7242676" cy="3865199"/>
          </a:xfrm>
          <a:prstGeom prst="rect">
            <a:avLst/>
          </a:prstGeom>
        </p:spPr>
      </p:pic>
    </p:spTree>
    <p:extLst>
      <p:ext uri="{BB962C8B-B14F-4D97-AF65-F5344CB8AC3E}">
        <p14:creationId xmlns:p14="http://schemas.microsoft.com/office/powerpoint/2010/main" val="204408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08A6C9-875C-4A12-BAEB-5A4EA239DF1F}"/>
              </a:ext>
            </a:extLst>
          </p:cNvPr>
          <p:cNvSpPr/>
          <p:nvPr/>
        </p:nvSpPr>
        <p:spPr>
          <a:xfrm>
            <a:off x="1"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pic>
        <p:nvPicPr>
          <p:cNvPr id="50" name="Picture 49">
            <a:extLst>
              <a:ext uri="{FF2B5EF4-FFF2-40B4-BE49-F238E27FC236}">
                <a16:creationId xmlns:a16="http://schemas.microsoft.com/office/drawing/2014/main" id="{67BFDB34-2DBE-450F-9040-5B11A1D36505}"/>
              </a:ext>
            </a:extLst>
          </p:cNvPr>
          <p:cNvPicPr>
            <a:picLocks noChangeAspect="1"/>
          </p:cNvPicPr>
          <p:nvPr/>
        </p:nvPicPr>
        <p:blipFill rotWithShape="1">
          <a:blip r:embed="rId3">
            <a:extLst>
              <a:ext uri="{28A0092B-C50C-407E-A947-70E740481C1C}">
                <a14:useLocalDpi xmlns:a14="http://schemas.microsoft.com/office/drawing/2010/main" val="0"/>
              </a:ext>
            </a:extLst>
          </a:blip>
          <a:srcRect b="23302"/>
          <a:stretch/>
        </p:blipFill>
        <p:spPr>
          <a:xfrm>
            <a:off x="900719" y="2803438"/>
            <a:ext cx="3121424" cy="3591105"/>
          </a:xfrm>
          <a:prstGeom prst="rect">
            <a:avLst/>
          </a:prstGeom>
        </p:spPr>
      </p:pic>
      <p:pic>
        <p:nvPicPr>
          <p:cNvPr id="52" name="Picture 51">
            <a:extLst>
              <a:ext uri="{FF2B5EF4-FFF2-40B4-BE49-F238E27FC236}">
                <a16:creationId xmlns:a16="http://schemas.microsoft.com/office/drawing/2014/main" id="{FF49A609-C52A-4277-AF5E-B22DDD763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234" y="861864"/>
            <a:ext cx="2468073" cy="3702110"/>
          </a:xfrm>
          <a:prstGeom prst="rect">
            <a:avLst/>
          </a:prstGeom>
        </p:spPr>
      </p:pic>
      <p:pic>
        <p:nvPicPr>
          <p:cNvPr id="56" name="Picture 55">
            <a:extLst>
              <a:ext uri="{FF2B5EF4-FFF2-40B4-BE49-F238E27FC236}">
                <a16:creationId xmlns:a16="http://schemas.microsoft.com/office/drawing/2014/main" id="{68C9CAE2-C129-46EC-BA5C-6AEF8B9CA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92659" y="3128317"/>
            <a:ext cx="1884711" cy="1817961"/>
          </a:xfrm>
          <a:prstGeom prst="rect">
            <a:avLst/>
          </a:prstGeom>
        </p:spPr>
      </p:pic>
      <p:pic>
        <p:nvPicPr>
          <p:cNvPr id="59" name="Picture 58">
            <a:extLst>
              <a:ext uri="{FF2B5EF4-FFF2-40B4-BE49-F238E27FC236}">
                <a16:creationId xmlns:a16="http://schemas.microsoft.com/office/drawing/2014/main" id="{C2B22E05-F75B-469C-9948-772142059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18" y="1893212"/>
            <a:ext cx="1527447" cy="1473350"/>
          </a:xfrm>
          <a:prstGeom prst="rect">
            <a:avLst/>
          </a:prstGeom>
        </p:spPr>
      </p:pic>
      <p:pic>
        <p:nvPicPr>
          <p:cNvPr id="44" name="Picture 43">
            <a:extLst>
              <a:ext uri="{FF2B5EF4-FFF2-40B4-BE49-F238E27FC236}">
                <a16:creationId xmlns:a16="http://schemas.microsoft.com/office/drawing/2014/main" id="{4288AA0C-293F-E690-749A-961FBF3A9DCF}"/>
              </a:ext>
            </a:extLst>
          </p:cNvPr>
          <p:cNvPicPr>
            <a:picLocks noChangeAspect="1"/>
          </p:cNvPicPr>
          <p:nvPr/>
        </p:nvPicPr>
        <p:blipFill>
          <a:blip r:embed="rId6"/>
          <a:stretch>
            <a:fillRect/>
          </a:stretch>
        </p:blipFill>
        <p:spPr>
          <a:xfrm>
            <a:off x="4068332" y="2082794"/>
            <a:ext cx="8455885" cy="3054361"/>
          </a:xfrm>
          <a:prstGeom prst="rect">
            <a:avLst/>
          </a:prstGeom>
        </p:spPr>
      </p:pic>
    </p:spTree>
    <p:extLst>
      <p:ext uri="{BB962C8B-B14F-4D97-AF65-F5344CB8AC3E}">
        <p14:creationId xmlns:p14="http://schemas.microsoft.com/office/powerpoint/2010/main" val="21102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Ê TÔI  2017 THUỲ CHI LYRIC MV_v720P">
            <a:hlinkClick r:id="" action="ppaction://media"/>
            <a:extLst>
              <a:ext uri="{FF2B5EF4-FFF2-40B4-BE49-F238E27FC236}">
                <a16:creationId xmlns:a16="http://schemas.microsoft.com/office/drawing/2014/main" id="{FF7319ED-7BD9-41BF-5216-E822ABC429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41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pic>
        <p:nvPicPr>
          <p:cNvPr id="4" name="Picture 3">
            <a:extLst>
              <a:ext uri="{FF2B5EF4-FFF2-40B4-BE49-F238E27FC236}">
                <a16:creationId xmlns:a16="http://schemas.microsoft.com/office/drawing/2014/main" id="{93942EB2-FD83-6F04-D285-C3F819F6D6B8}"/>
              </a:ext>
            </a:extLst>
          </p:cNvPr>
          <p:cNvPicPr>
            <a:picLocks noChangeAspect="1"/>
          </p:cNvPicPr>
          <p:nvPr/>
        </p:nvPicPr>
        <p:blipFill>
          <a:blip r:embed="rId5"/>
          <a:stretch>
            <a:fillRect/>
          </a:stretch>
        </p:blipFill>
        <p:spPr>
          <a:xfrm>
            <a:off x="1307177" y="1220175"/>
            <a:ext cx="9577646" cy="3865199"/>
          </a:xfrm>
          <a:prstGeom prst="rect">
            <a:avLst/>
          </a:prstGeom>
        </p:spPr>
      </p:pic>
    </p:spTree>
    <p:extLst>
      <p:ext uri="{BB962C8B-B14F-4D97-AF65-F5344CB8AC3E}">
        <p14:creationId xmlns:p14="http://schemas.microsoft.com/office/powerpoint/2010/main" val="396825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85725" y="106680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5" name="TextBox 44">
            <a:extLst>
              <a:ext uri="{FF2B5EF4-FFF2-40B4-BE49-F238E27FC236}">
                <a16:creationId xmlns:a16="http://schemas.microsoft.com/office/drawing/2014/main" id="{6FCF377C-B1A3-4C1C-ADED-F664B5BAD65D}"/>
              </a:ext>
            </a:extLst>
          </p:cNvPr>
          <p:cNvSpPr txBox="1"/>
          <p:nvPr/>
        </p:nvSpPr>
        <p:spPr>
          <a:xfrm>
            <a:off x="1739718" y="1152701"/>
            <a:ext cx="9078396" cy="1600438"/>
          </a:xfrm>
          <a:prstGeom prst="roundRect">
            <a:avLst/>
          </a:prstGeom>
          <a:solidFill>
            <a:schemeClr val="bg1"/>
          </a:solidFill>
          <a:ln w="38100">
            <a:solidFill>
              <a:srgbClr val="FF0000"/>
            </a:solidFill>
            <a:prstDash val="lgDashDotDot"/>
          </a:ln>
        </p:spPr>
        <p:txBody>
          <a:bodyPr wrap="square" rtlCol="0">
            <a:spAutoFit/>
          </a:bodyPr>
          <a:lstStyle/>
          <a:p>
            <a:pPr lvl="0" algn="ctr"/>
            <a:r>
              <a:rPr lang="vi-VN" altLang="en-US" sz="4400" b="1" dirty="0">
                <a:solidFill>
                  <a:prstClr val="black"/>
                </a:solidFill>
                <a:latin typeface="Cambria" panose="02040503050406030204" pitchFamily="18" charset="0"/>
                <a:ea typeface="Cambria" panose="02040503050406030204" pitchFamily="18" charset="0"/>
              </a:rPr>
              <a:t>Hoạt động 4: Mô tả một số nét văn hoá ở địa phương</a:t>
            </a:r>
            <a:endPar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598918" y="-173366"/>
            <a:ext cx="1858347" cy="1365908"/>
          </a:xfrm>
          <a:prstGeom prst="rect">
            <a:avLst/>
          </a:prstGeom>
        </p:spPr>
      </p:pic>
      <p:pic>
        <p:nvPicPr>
          <p:cNvPr id="1026" name="Picture 2" descr="Những nét đặc trưng trong văn hóa dân tộc - Vietnam Tours 24/7">
            <a:extLst>
              <a:ext uri="{FF2B5EF4-FFF2-40B4-BE49-F238E27FC236}">
                <a16:creationId xmlns:a16="http://schemas.microsoft.com/office/drawing/2014/main" id="{6E876AA1-BD26-3B3D-C4E2-D1617C2D7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1305">
            <a:off x="2114550" y="3572789"/>
            <a:ext cx="4076700" cy="2723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NÉT ĐẸP VĂN HOÁ TẾT CỔ TRUYỀN NGƯỜI VIỆT - Ha Binh Cruise">
            <a:extLst>
              <a:ext uri="{FF2B5EF4-FFF2-40B4-BE49-F238E27FC236}">
                <a16:creationId xmlns:a16="http://schemas.microsoft.com/office/drawing/2014/main" id="{B00604B9-DF0A-11DB-CE4F-418BB821A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71339">
            <a:off x="6905625" y="3949444"/>
            <a:ext cx="3906838" cy="2603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099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53" name="TextBox 52">
            <a:extLst>
              <a:ext uri="{FF2B5EF4-FFF2-40B4-BE49-F238E27FC236}">
                <a16:creationId xmlns:a16="http://schemas.microsoft.com/office/drawing/2014/main" id="{A2AD9D7A-3EF4-42E1-A779-B6CD9DD77A92}"/>
              </a:ext>
            </a:extLst>
          </p:cNvPr>
          <p:cNvSpPr txBox="1"/>
          <p:nvPr/>
        </p:nvSpPr>
        <p:spPr>
          <a:xfrm>
            <a:off x="929130" y="0"/>
            <a:ext cx="10556172" cy="1304806"/>
          </a:xfrm>
          <a:prstGeom prst="snip1Rect">
            <a:avLst/>
          </a:prstGeom>
          <a:solidFill>
            <a:srgbClr val="FFFF00"/>
          </a:solidFill>
          <a:ln w="38100">
            <a:solidFill>
              <a:srgbClr val="00B050"/>
            </a:solidFill>
            <a:prstDash val="sysDash"/>
          </a:ln>
        </p:spPr>
        <p:txBody>
          <a:bodyPr wrap="square" rtlCol="0">
            <a:spAutoFit/>
          </a:bodyPr>
          <a:lstStyle/>
          <a:p>
            <a:pPr lvl="0" algn="ctr"/>
            <a:r>
              <a:rPr lang="vi-VN" altLang="en-US" sz="3600" b="1" dirty="0">
                <a:solidFill>
                  <a:srgbClr val="002060"/>
                </a:solidFill>
                <a:cs typeface="Arial" panose="020B0604020202020204" pitchFamily="34" charset="0"/>
              </a:rPr>
              <a:t>Mô tả một số nét văn hoá ở địa phương em theo gợi ý hình 3</a:t>
            </a:r>
            <a:endParaRPr kumimoji="0" lang="id-ID"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F07015E0-6D33-5F39-695A-9DBDA59A6100}"/>
              </a:ext>
            </a:extLst>
          </p:cNvPr>
          <p:cNvPicPr>
            <a:picLocks noChangeAspect="1"/>
          </p:cNvPicPr>
          <p:nvPr/>
        </p:nvPicPr>
        <p:blipFill>
          <a:blip r:embed="rId3"/>
          <a:stretch>
            <a:fillRect/>
          </a:stretch>
        </p:blipFill>
        <p:spPr>
          <a:xfrm>
            <a:off x="2190750" y="1462082"/>
            <a:ext cx="8291512" cy="5257805"/>
          </a:xfrm>
          <a:prstGeom prst="rect">
            <a:avLst/>
          </a:prstGeom>
        </p:spPr>
      </p:pic>
    </p:spTree>
    <p:extLst>
      <p:ext uri="{BB962C8B-B14F-4D97-AF65-F5344CB8AC3E}">
        <p14:creationId xmlns:p14="http://schemas.microsoft.com/office/powerpoint/2010/main" val="227310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1609724" y="105725"/>
            <a:ext cx="9053875" cy="783193"/>
          </a:xfrm>
          <a:prstGeom prst="roundRect">
            <a:avLst/>
          </a:prstGeom>
          <a:solidFill>
            <a:schemeClr val="bg1"/>
          </a:solidFill>
          <a:ln w="38100">
            <a:solidFill>
              <a:srgbClr val="FF0000"/>
            </a:solidFill>
            <a:prstDash val="lgDashDotDot"/>
          </a:ln>
        </p:spPr>
        <p:txBody>
          <a:bodyPr wrap="square" rtlCol="0">
            <a:spAutoFit/>
          </a:bodyPr>
          <a:lstStyle/>
          <a:p>
            <a:pPr lvl="0" algn="ctr"/>
            <a:r>
              <a:rPr lang="en-US" altLang="en-US" sz="400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alt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a:solidFill>
                  <a:prstClr val="black"/>
                </a:solidFill>
                <a:latin typeface="Tahoma" panose="020B0604030504040204" pitchFamily="34" charset="0"/>
                <a:ea typeface="Tahoma" panose="020B0604030504040204" pitchFamily="34" charset="0"/>
                <a:cs typeface="Tahoma" panose="020B0604030504040204" pitchFamily="34" charset="0"/>
              </a:rPr>
              <a:t>số</a:t>
            </a:r>
            <a:r>
              <a:rPr lang="en-US" alt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a:solidFill>
                  <a:prstClr val="black"/>
                </a:solidFill>
                <a:latin typeface="Tahoma" panose="020B0604030504040204" pitchFamily="34" charset="0"/>
                <a:ea typeface="Tahoma" panose="020B0604030504040204" pitchFamily="34" charset="0"/>
                <a:cs typeface="Tahoma" panose="020B0604030504040204" pitchFamily="34" charset="0"/>
              </a:rPr>
              <a:t>nét</a:t>
            </a:r>
            <a:r>
              <a:rPr lang="en-US" alt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a:solidFill>
                  <a:prstClr val="black"/>
                </a:solidFill>
                <a:latin typeface="Tahoma" panose="020B0604030504040204" pitchFamily="34" charset="0"/>
                <a:ea typeface="Tahoma" panose="020B0604030504040204" pitchFamily="34" charset="0"/>
                <a:cs typeface="Tahoma" panose="020B0604030504040204" pitchFamily="34" charset="0"/>
              </a:rPr>
              <a:t>văn</a:t>
            </a:r>
            <a:r>
              <a:rPr lang="en-US" alt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a:solidFill>
                  <a:prstClr val="black"/>
                </a:solidFill>
                <a:latin typeface="Tahoma" panose="020B0604030504040204" pitchFamily="34" charset="0"/>
                <a:ea typeface="Tahoma" panose="020B0604030504040204" pitchFamily="34" charset="0"/>
                <a:cs typeface="Tahoma" panose="020B0604030504040204" pitchFamily="34" charset="0"/>
              </a:rPr>
              <a:t>hóa</a:t>
            </a:r>
            <a:r>
              <a:rPr lang="en-US" alt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 ở Hà </a:t>
            </a:r>
            <a:r>
              <a:rPr lang="en-US" altLang="en-US" sz="4000" b="1" dirty="0" err="1">
                <a:solidFill>
                  <a:prstClr val="black"/>
                </a:solidFill>
                <a:latin typeface="Tahoma" panose="020B0604030504040204" pitchFamily="34" charset="0"/>
                <a:ea typeface="Tahoma" panose="020B0604030504040204" pitchFamily="34" charset="0"/>
                <a:cs typeface="Tahoma" panose="020B0604030504040204" pitchFamily="34" charset="0"/>
              </a:rPr>
              <a:t>Nội</a:t>
            </a:r>
            <a:r>
              <a:rPr lang="en-US" alt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en-US" alt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Hà Nội - Thủ đô ngàn năm văn hiến">
            <a:extLst>
              <a:ext uri="{FF2B5EF4-FFF2-40B4-BE49-F238E27FC236}">
                <a16:creationId xmlns:a16="http://schemas.microsoft.com/office/drawing/2014/main" id="{45A5F5FB-29CA-B99B-9804-4B1CE369F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12685">
            <a:off x="1443039" y="2419350"/>
            <a:ext cx="4536858" cy="290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Thủ đô hà nội Album - Top videos and photos">
            <a:extLst>
              <a:ext uri="{FF2B5EF4-FFF2-40B4-BE49-F238E27FC236}">
                <a16:creationId xmlns:a16="http://schemas.microsoft.com/office/drawing/2014/main" id="{38923F8F-8060-6C16-3239-D068D6260A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99293">
            <a:off x="6873876" y="1619250"/>
            <a:ext cx="4318000" cy="3238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823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 name="Rectangle 3">
            <a:extLst>
              <a:ext uri="{FF2B5EF4-FFF2-40B4-BE49-F238E27FC236}">
                <a16:creationId xmlns:a16="http://schemas.microsoft.com/office/drawing/2014/main" id="{FA180B89-C60A-489C-B593-238C0C35B069}"/>
              </a:ext>
            </a:extLst>
          </p:cNvPr>
          <p:cNvSpPr/>
          <p:nvPr/>
        </p:nvSpPr>
        <p:spPr>
          <a:xfrm>
            <a:off x="3895725" y="314878"/>
            <a:ext cx="4242766"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a:solidFill>
                  <a:prstClr val="white"/>
                </a:solidFill>
                <a:latin typeface="Cambria" panose="02040503050406030204" pitchFamily="18" charset="0"/>
                <a:ea typeface="Cambria" panose="02040503050406030204" pitchFamily="18" charset="0"/>
              </a:rPr>
              <a:t>1. VỀ ẨM THỰC</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5" name="Rectangle 44">
            <a:extLst>
              <a:ext uri="{FF2B5EF4-FFF2-40B4-BE49-F238E27FC236}">
                <a16:creationId xmlns:a16="http://schemas.microsoft.com/office/drawing/2014/main" id="{02ABFEC9-6486-B822-CE43-69E6D1F7E344}"/>
              </a:ext>
            </a:extLst>
          </p:cNvPr>
          <p:cNvSpPr/>
          <p:nvPr/>
        </p:nvSpPr>
        <p:spPr>
          <a:xfrm>
            <a:off x="357809" y="1987826"/>
            <a:ext cx="6291470"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Món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Hà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Nội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phong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phú, đa dạng, mang nhiều nét tinh tế và đặc trưng riêng.</a:t>
            </a:r>
          </a:p>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Nhiều món ăn nổi tiếng, như: phở, bún chả, bún riêu, bún ốc nguội, chả rươi,...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6" name="Picture 2" descr="Cách làm bún chả bằng chảo chống dính dễ làm tại nhà">
            <a:extLst>
              <a:ext uri="{FF2B5EF4-FFF2-40B4-BE49-F238E27FC236}">
                <a16:creationId xmlns:a16="http://schemas.microsoft.com/office/drawing/2014/main" id="{40A8E0F0-034D-D9ED-46F6-43F9EE653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8372" y="1341782"/>
            <a:ext cx="4905513" cy="275935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ách nấu phở bò Nam Định chuẩn vị, thơm ngon như hàng quán">
            <a:extLst>
              <a:ext uri="{FF2B5EF4-FFF2-40B4-BE49-F238E27FC236}">
                <a16:creationId xmlns:a16="http://schemas.microsoft.com/office/drawing/2014/main" id="{453C5810-FF9D-8FB0-A787-25E172EF3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270" y="4334860"/>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1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228" fill="hold">
                                          <p:stCondLst>
                                            <p:cond delay="0"/>
                                          </p:stCondLst>
                                        </p:cTn>
                                        <p:tgtEl>
                                          <p:spTgt spid="4"/>
                                        </p:tgtEl>
                                        <p:attrNameLst>
                                          <p:attrName>style.rotation</p:attrName>
                                        </p:attrNameLst>
                                      </p:cBhvr>
                                      <p:to>
                                        <p:strVal val="-45.0"/>
                                      </p:to>
                                    </p:set>
                                    <p:anim calcmode="lin" valueType="num">
                                      <p:cBhvr>
                                        <p:cTn id="8" dur="228" fill="hold">
                                          <p:stCondLst>
                                            <p:cond delay="228"/>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grpSp>
      <p:sp>
        <p:nvSpPr>
          <p:cNvPr id="48" name="Rectangle 47">
            <a:extLst>
              <a:ext uri="{FF2B5EF4-FFF2-40B4-BE49-F238E27FC236}">
                <a16:creationId xmlns:a16="http://schemas.microsoft.com/office/drawing/2014/main" id="{12F74A78-5C45-EC1D-7567-9F2906A15CE7}"/>
              </a:ext>
            </a:extLst>
          </p:cNvPr>
          <p:cNvSpPr/>
          <p:nvPr/>
        </p:nvSpPr>
        <p:spPr>
          <a:xfrm>
            <a:off x="4690653" y="391078"/>
            <a:ext cx="3181138" cy="7905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id="{98247527-AB12-2E24-D7D5-6122820BF5BB}"/>
              </a:ext>
            </a:extLst>
          </p:cNvPr>
          <p:cNvSpPr/>
          <p:nvPr/>
        </p:nvSpPr>
        <p:spPr>
          <a:xfrm>
            <a:off x="357809" y="1987826"/>
            <a:ext cx="6291470" cy="447260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Thành phần chính của phở là: bánh phở (làm từ bột gạo), nước dùng (ninh từ xương bò cùng các loại thảo mộc) và thịt bò hoặc gà cắt lát mỏng.</a:t>
            </a:r>
          </a:p>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Khi ăn phở, thực khách có thể ăn kèm các gia vị như: hạt tiêu, chanh, ớt, hành lá, rau thơm,…</a:t>
            </a:r>
          </a:p>
        </p:txBody>
      </p:sp>
      <p:pic>
        <p:nvPicPr>
          <p:cNvPr id="50" name="Picture 4" descr="Cách nấu phở bò Nam Định chuẩn vị, thơm ngon như hàng quán">
            <a:extLst>
              <a:ext uri="{FF2B5EF4-FFF2-40B4-BE49-F238E27FC236}">
                <a16:creationId xmlns:a16="http://schemas.microsoft.com/office/drawing/2014/main" id="{2356F524-BADF-7A2E-4870-3BF2593C1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026" y="2665086"/>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1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1575</Words>
  <Application>Microsoft Office PowerPoint</Application>
  <PresentationFormat>Widescreen</PresentationFormat>
  <Paragraphs>91</Paragraphs>
  <Slides>29</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字魂80号-萌趣小鱼体</vt:lpstr>
      <vt:lpstr>Arial</vt:lpstr>
      <vt:lpstr>Calibri</vt:lpstr>
      <vt:lpstr>Calibri Light</vt:lpstr>
      <vt:lpstr>Cambria</vt:lpstr>
      <vt:lpstr>Tahoma</vt:lpstr>
      <vt:lpstr>Times New Roman</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2023-08-25T01:07:28Z</dcterms:created>
  <dcterms:modified xsi:type="dcterms:W3CDTF">2023-08-25T14:24:32Z</dcterms:modified>
</cp:coreProperties>
</file>