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73" r:id="rId3"/>
    <p:sldId id="269" r:id="rId4"/>
    <p:sldId id="256" r:id="rId5"/>
    <p:sldId id="274" r:id="rId6"/>
    <p:sldId id="265" r:id="rId7"/>
    <p:sldId id="258" r:id="rId8"/>
    <p:sldId id="262" r:id="rId9"/>
    <p:sldId id="460" r:id="rId10"/>
    <p:sldId id="461" r:id="rId11"/>
    <p:sldId id="462" r:id="rId12"/>
    <p:sldId id="463" r:id="rId13"/>
    <p:sldId id="464" r:id="rId14"/>
    <p:sldId id="465" r:id="rId15"/>
    <p:sldId id="272" r:id="rId16"/>
    <p:sldId id="466" r:id="rId17"/>
    <p:sldId id="261" r:id="rId18"/>
    <p:sldId id="467" r:id="rId19"/>
    <p:sldId id="468" r:id="rId20"/>
    <p:sldId id="469" r:id="rId21"/>
    <p:sldId id="470" r:id="rId22"/>
    <p:sldId id="459"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881"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10/19/2024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 </a:t>
            </a:r>
          </a:p>
        </p:txBody>
      </p:sp>
      <p:sp>
        <p:nvSpPr>
          <p:cNvPr id="4" name="Slide Number Placeholder 3"/>
          <p:cNvSpPr>
            <a:spLocks noGrp="1"/>
          </p:cNvSpPr>
          <p:nvPr>
            <p:ph type="sldNum" sz="quarter" idx="5"/>
          </p:nvPr>
        </p:nvSpPr>
        <p:spPr/>
        <p:txBody>
          <a:bodyPr/>
          <a:lstStyle/>
          <a:p>
            <a:fld id="{6D537A6E-470F-40A6-8E8F-E855D92C3D57}" type="slidenum">
              <a:rPr lang="en-US" smtClean="0"/>
              <a:t>1</a:t>
            </a:fld>
            <a:endParaRPr lang="en-US"/>
          </a:p>
        </p:txBody>
      </p:sp>
    </p:spTree>
    <p:extLst>
      <p:ext uri="{BB962C8B-B14F-4D97-AF65-F5344CB8AC3E}">
        <p14:creationId xmlns:p14="http://schemas.microsoft.com/office/powerpoint/2010/main" val="17296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99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352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742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66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 </a:t>
            </a:r>
          </a:p>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4</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8</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62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3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626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82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15</a:t>
            </a:fld>
            <a:endParaRPr lang="en-US"/>
          </a:p>
        </p:txBody>
      </p:sp>
    </p:spTree>
    <p:extLst>
      <p:ext uri="{BB962C8B-B14F-4D97-AF65-F5344CB8AC3E}">
        <p14:creationId xmlns:p14="http://schemas.microsoft.com/office/powerpoint/2010/main" val="4017962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A85BFB51-38AC-8F97-0A6A-4EA6A3C709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asvg="http://schemas.microsoft.com/office/drawing/2016/SVG/main" r:embed="rId4"/>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txBody>
          <a:bodyPr/>
          <a:lstStyle/>
          <a:p>
            <a:endParaRPr lang="en-US"/>
          </a:p>
        </p:txBody>
      </p:sp>
      <p:pic>
        <p:nvPicPr>
          <p:cNvPr id="14" name="Picture 13">
            <a:extLst>
              <a:ext uri="{FF2B5EF4-FFF2-40B4-BE49-F238E27FC236}">
                <a16:creationId xmlns:a16="http://schemas.microsoft.com/office/drawing/2014/main"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6705600" y="1638300"/>
            <a:ext cx="6019800" cy="1447800"/>
            <a:chOff x="3276600" y="2171700"/>
            <a:chExt cx="7010400" cy="914400"/>
          </a:xfrm>
        </p:grpSpPr>
        <p:cxnSp>
          <p:nvCxnSpPr>
            <p:cNvPr id="4" name="Straight Connector 3">
              <a:extLst>
                <a:ext uri="{FF2B5EF4-FFF2-40B4-BE49-F238E27FC236}">
                  <a16:creationId xmlns:a16="http://schemas.microsoft.com/office/drawing/2014/main"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934200" cy="2206310"/>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Bóng đèn: </a:t>
            </a:r>
            <a:r>
              <a:rPr lang="vi-VN" sz="6000" dirty="0">
                <a:solidFill>
                  <a:prstClr val="black"/>
                </a:solidFill>
                <a:latin typeface="Cambria" panose="02040503050406030204" pitchFamily="18" charset="0"/>
                <a:ea typeface="Cambria" panose="02040503050406030204" pitchFamily="18" charset="0"/>
              </a:rPr>
              <a:t>thắp sáng.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4360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143000" y="26289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7696200" y="1638300"/>
            <a:ext cx="5029200" cy="3581400"/>
            <a:chOff x="1557068" y="2171700"/>
            <a:chExt cx="8729932" cy="2261937"/>
          </a:xfrm>
        </p:grpSpPr>
        <p:cxnSp>
          <p:nvCxnSpPr>
            <p:cNvPr id="4" name="Straight Connector 3">
              <a:extLst>
                <a:ext uri="{FF2B5EF4-FFF2-40B4-BE49-F238E27FC236}">
                  <a16:creationId xmlns:a16="http://schemas.microsoft.com/office/drawing/2014/main" id="{DDA63EC8-2F62-8555-4BB2-89756288AD81}"/>
                </a:ext>
              </a:extLst>
            </p:cNvPr>
            <p:cNvCxnSpPr>
              <a:cxnSpLocks/>
            </p:cNvCxnSpPr>
            <p:nvPr/>
          </p:nvCxnSpPr>
          <p:spPr>
            <a:xfrm flipV="1">
              <a:off x="3276600" y="2171700"/>
              <a:ext cx="0" cy="22619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7DD1383-B0D4-D804-99D3-9C5F4B3407C5}"/>
                </a:ext>
              </a:extLst>
            </p:cNvPr>
            <p:cNvCxnSpPr>
              <a:cxnSpLocks/>
            </p:cNvCxnSpPr>
            <p:nvPr/>
          </p:nvCxnSpPr>
          <p:spPr>
            <a:xfrm flipH="1">
              <a:off x="1557068" y="4433637"/>
              <a:ext cx="17195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934200" cy="4422301"/>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Dây dẫn: </a:t>
            </a:r>
            <a:r>
              <a:rPr lang="vi-VN" sz="6000" dirty="0">
                <a:solidFill>
                  <a:prstClr val="black"/>
                </a:solidFill>
                <a:latin typeface="Cambria" panose="02040503050406030204" pitchFamily="18" charset="0"/>
                <a:ea typeface="Cambria" panose="02040503050406030204" pitchFamily="18" charset="0"/>
              </a:rPr>
              <a:t>nối nguồn với các thiết bị thành mạch kín, đảm bảo an toàn.</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683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5334000" y="1638300"/>
            <a:ext cx="7391400" cy="5334000"/>
            <a:chOff x="3276600" y="2171700"/>
            <a:chExt cx="7010400" cy="914400"/>
          </a:xfrm>
        </p:grpSpPr>
        <p:cxnSp>
          <p:nvCxnSpPr>
            <p:cNvPr id="4" name="Straight Connector 3">
              <a:extLst>
                <a:ext uri="{FF2B5EF4-FFF2-40B4-BE49-F238E27FC236}">
                  <a16:creationId xmlns:a16="http://schemas.microsoft.com/office/drawing/2014/main"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a:cxnSpLocks/>
            </p:cNvCxnSpPr>
            <p:nvPr/>
          </p:nvCxnSpPr>
          <p:spPr>
            <a:xfrm flipV="1">
              <a:off x="10287000" y="2171700"/>
              <a:ext cx="0" cy="2612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629400" cy="2206310"/>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Pin: </a:t>
            </a:r>
            <a:r>
              <a:rPr lang="vi-VN" sz="6000" dirty="0">
                <a:solidFill>
                  <a:prstClr val="black"/>
                </a:solidFill>
                <a:latin typeface="Cambria" panose="02040503050406030204" pitchFamily="18" charset="0"/>
                <a:ea typeface="Cambria" panose="02040503050406030204" pitchFamily="18" charset="0"/>
              </a:rPr>
              <a:t>cung cấp nguồn điện.</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2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914400" y="2476500"/>
            <a:ext cx="8661193" cy="6172200"/>
          </a:xfrm>
          <a:prstGeom prst="rect">
            <a:avLst/>
          </a:prstGeom>
        </p:spPr>
      </p:pic>
      <p:grpSp>
        <p:nvGrpSpPr>
          <p:cNvPr id="2" name="Group 8">
            <a:extLst>
              <a:ext uri="{FF2B5EF4-FFF2-40B4-BE49-F238E27FC236}">
                <a16:creationId xmlns:a16="http://schemas.microsoft.com/office/drawing/2014/main" id="{990586F3-28CC-68B2-5CF1-B6AEBE9FD53E}"/>
              </a:ext>
            </a:extLst>
          </p:cNvPr>
          <p:cNvGrpSpPr/>
          <p:nvPr/>
        </p:nvGrpSpPr>
        <p:grpSpPr>
          <a:xfrm>
            <a:off x="1066800" y="342900"/>
            <a:ext cx="16687800" cy="2057400"/>
            <a:chOff x="0" y="-62716"/>
            <a:chExt cx="3712790" cy="625553"/>
          </a:xfrm>
        </p:grpSpPr>
        <p:sp>
          <p:nvSpPr>
            <p:cNvPr id="6" name="Freeform 9">
              <a:extLst>
                <a:ext uri="{FF2B5EF4-FFF2-40B4-BE49-F238E27FC236}">
                  <a16:creationId xmlns:a16="http://schemas.microsoft.com/office/drawing/2014/main" id="{AD162EDF-EC04-581B-7CE2-2E1A3C7FFDB4}"/>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7" name="TextBox 10">
              <a:extLst>
                <a:ext uri="{FF2B5EF4-FFF2-40B4-BE49-F238E27FC236}">
                  <a16:creationId xmlns:a16="http://schemas.microsoft.com/office/drawing/2014/main" id="{7A1CD91D-CA25-F90D-ECAC-B1EB16CA65E5}"/>
                </a:ext>
              </a:extLst>
            </p:cNvPr>
            <p:cNvSpPr txBox="1"/>
            <p:nvPr/>
          </p:nvSpPr>
          <p:spPr>
            <a:xfrm>
              <a:off x="0" y="-62716"/>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2. Khi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đóng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công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kín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hay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mở</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công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hở</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thì</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đèn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sáng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sp>
        <p:nvSpPr>
          <p:cNvPr id="11" name="Rectangle 10">
            <a:extLst>
              <a:ext uri="{FF2B5EF4-FFF2-40B4-BE49-F238E27FC236}">
                <a16:creationId xmlns:a16="http://schemas.microsoft.com/office/drawing/2014/main" id="{5E91AA33-4D95-22C7-3FB4-F2E8291F4524}"/>
              </a:ext>
            </a:extLst>
          </p:cNvPr>
          <p:cNvSpPr/>
          <p:nvPr/>
        </p:nvSpPr>
        <p:spPr>
          <a:xfrm>
            <a:off x="9906000" y="3848100"/>
            <a:ext cx="6934200" cy="2669898"/>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4800" b="1" dirty="0">
                <a:solidFill>
                  <a:prstClr val="black"/>
                </a:solidFill>
                <a:latin typeface="Cambria" panose="02040503050406030204" pitchFamily="18" charset="0"/>
                <a:ea typeface="Cambria" panose="02040503050406030204" pitchFamily="18" charset="0"/>
              </a:rPr>
              <a:t>Khi đóng công tắc (mạch kín) thì đèn sáng.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380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762000" y="647700"/>
            <a:ext cx="16840200" cy="9144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1379753" cy="16993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F0B48493-1B3A-9F7A-56C4-5E16ADC28450}"/>
              </a:ext>
            </a:extLst>
          </p:cNvPr>
          <p:cNvPicPr>
            <a:picLocks noChangeAspect="1"/>
          </p:cNvPicPr>
          <p:nvPr/>
        </p:nvPicPr>
        <p:blipFill>
          <a:blip r:embed="rId2"/>
          <a:stretch>
            <a:fillRect/>
          </a:stretch>
        </p:blipFill>
        <p:spPr>
          <a:xfrm>
            <a:off x="1676400" y="3162300"/>
            <a:ext cx="15361920" cy="3200400"/>
          </a:xfrm>
          <a:prstGeom prst="rect">
            <a:avLst/>
          </a:prstGeom>
        </p:spPr>
      </p:pic>
    </p:spTree>
    <p:extLst>
      <p:ext uri="{BB962C8B-B14F-4D97-AF65-F5344CB8AC3E}">
        <p14:creationId xmlns:p14="http://schemas.microsoft.com/office/powerpoint/2010/main" val="363994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1257300"/>
            <a:ext cx="6705600" cy="6863417"/>
          </a:xfrm>
          <a:prstGeom prst="rect">
            <a:avLst/>
          </a:prstGeom>
          <a:noFill/>
        </p:spPr>
        <p:txBody>
          <a:bodyPr wrap="square" rtlCol="0">
            <a:spAutoFit/>
          </a:bodyPr>
          <a:lstStyle/>
          <a:p>
            <a:pPr algn="ctr"/>
            <a:r>
              <a:rPr lang="en-US" sz="8800" b="1" dirty="0" err="1">
                <a:solidFill>
                  <a:schemeClr val="bg1"/>
                </a:solidFill>
                <a:latin typeface="Cambria" panose="02040503050406030204" pitchFamily="18" charset="0"/>
                <a:ea typeface="Cambria" panose="02040503050406030204" pitchFamily="18" charset="0"/>
              </a:rPr>
              <a:t>Mô</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tả</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cấu</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tạo</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và</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hoạt</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động</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của</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mạch</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điện</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thắp</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sáng</a:t>
            </a:r>
            <a:r>
              <a:rPr lang="en-US" sz="8800" b="1" dirty="0">
                <a:solidFill>
                  <a:schemeClr val="bg1"/>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FD3F506A-0B90-3C64-F9FE-3B60485B3E75}"/>
              </a:ext>
            </a:extLst>
          </p:cNvPr>
          <p:cNvSpPr txBox="1"/>
          <p:nvPr/>
        </p:nvSpPr>
        <p:spPr>
          <a:xfrm>
            <a:off x="304800" y="190500"/>
            <a:ext cx="7391400" cy="9233297"/>
          </a:xfrm>
          <a:prstGeom prst="rect">
            <a:avLst/>
          </a:prstGeom>
          <a:noFill/>
        </p:spPr>
        <p:txBody>
          <a:bodyPr wrap="square" rtlCol="0">
            <a:spAutoFit/>
          </a:bodyPr>
          <a:lstStyle/>
          <a:p>
            <a:pPr algn="ctr"/>
            <a:r>
              <a:rPr lang="vi-VN" sz="5400" b="1" dirty="0">
                <a:solidFill>
                  <a:schemeClr val="bg1"/>
                </a:solidFill>
                <a:latin typeface="Cambria" panose="02040503050406030204" pitchFamily="18" charset="0"/>
                <a:ea typeface="Cambria" panose="02040503050406030204" pitchFamily="18" charset="0"/>
              </a:rPr>
              <a:t>Mạch điện thắp sáng gồm nguồn điện, bóng đèn, dây dẫn và công tắc được nối với nhau. Khi bật công tắc (đóng mạch) thì mạch kín, nguồn điện tạo ra dòng điện chạy trong mạch. Dòng điện qua bóng đèn làm cho đèn phát sáng.</a:t>
            </a:r>
            <a:endParaRPr lang="en-US" sz="54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2095500"/>
            <a:ext cx="6705600" cy="5509200"/>
          </a:xfrm>
          <a:prstGeom prst="rect">
            <a:avLst/>
          </a:prstGeom>
          <a:noFill/>
        </p:spPr>
        <p:txBody>
          <a:bodyPr wrap="square" rtlCol="0">
            <a:spAutoFit/>
          </a:bodyPr>
          <a:lstStyle/>
          <a:p>
            <a:pPr lvl="0" algn="ctr"/>
            <a:r>
              <a:rPr lang="en-US" sz="8800" b="1" dirty="0" err="1">
                <a:solidFill>
                  <a:prstClr val="white"/>
                </a:solidFill>
                <a:latin typeface="Cambria" panose="02040503050406030204" pitchFamily="18" charset="0"/>
                <a:ea typeface="Cambria" panose="02040503050406030204" pitchFamily="18" charset="0"/>
              </a:rPr>
              <a:t>Nêu</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ví</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dụ</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về</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mạch</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điện</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thắp</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sáng</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mà</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em</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biết</a:t>
            </a:r>
            <a:r>
              <a:rPr lang="en-US" sz="8800" b="1" dirty="0">
                <a:solidFill>
                  <a:prstClr val="white"/>
                </a:solidFill>
                <a:latin typeface="Cambria" panose="02040503050406030204" pitchFamily="18" charset="0"/>
                <a:ea typeface="Cambria" panose="02040503050406030204" pitchFamily="18" charset="0"/>
              </a:rPr>
              <a:t>.</a:t>
            </a:r>
            <a:endPar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7133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1" name="TextBox 10">
            <a:extLst>
              <a:ext uri="{FF2B5EF4-FFF2-40B4-BE49-F238E27FC236}">
                <a16:creationId xmlns:a16="http://schemas.microsoft.com/office/drawing/2014/main" id="{BD6950F1-6F57-30D2-1822-6D2BCCA310B8}"/>
              </a:ext>
            </a:extLst>
          </p:cNvPr>
          <p:cNvSpPr txBox="1"/>
          <p:nvPr/>
        </p:nvSpPr>
        <p:spPr>
          <a:xfrm>
            <a:off x="1981200" y="1562100"/>
            <a:ext cx="14630400" cy="7478970"/>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Mạch điện chiếu sáng của một bóng đèn trong nhà.</a:t>
            </a:r>
          </a:p>
          <a:p>
            <a:r>
              <a:rPr lang="vi-VN" sz="4000" dirty="0">
                <a:latin typeface="Cambria" panose="02040503050406030204" pitchFamily="18" charset="0"/>
                <a:ea typeface="Cambria" panose="02040503050406030204" pitchFamily="18" charset="0"/>
              </a:rPr>
              <a:t>1.    Nguồn cung cấp điện: Nguồn cung cấp điện có thể là nguồn điện từ lưới điện công cộng hoặc từ một nguồn năng lượng tái tạo như pin hoặc tấm pin mặt trời.</a:t>
            </a:r>
          </a:p>
          <a:p>
            <a:r>
              <a:rPr lang="vi-VN" sz="4000" dirty="0">
                <a:latin typeface="Cambria" panose="02040503050406030204" pitchFamily="18" charset="0"/>
                <a:ea typeface="Cambria" panose="02040503050406030204" pitchFamily="18" charset="0"/>
              </a:rPr>
              <a:t>2.    Công tắc: Công tắc được sử dụng để mở hoặc đóng mạch điện. Khi công tắc được bật, mạch điện được hoàn thành và dòng điện có thể chạy qua.</a:t>
            </a:r>
          </a:p>
          <a:p>
            <a:r>
              <a:rPr lang="vi-VN" sz="4000" dirty="0">
                <a:latin typeface="Cambria" panose="02040503050406030204" pitchFamily="18" charset="0"/>
                <a:ea typeface="Cambria" panose="02040503050406030204" pitchFamily="18" charset="0"/>
              </a:rPr>
              <a:t>3.    Dây dẫn điện: Dây dẫn điện là các dây dẫn cung cấp đường dẫn cho dòng điện từ nguồn cung cấp tới bóng đèn.</a:t>
            </a:r>
          </a:p>
          <a:p>
            <a:r>
              <a:rPr lang="vi-VN" sz="4000" dirty="0">
                <a:latin typeface="Cambria" panose="02040503050406030204" pitchFamily="18" charset="0"/>
                <a:ea typeface="Cambria" panose="02040503050406030204" pitchFamily="18" charset="0"/>
              </a:rPr>
              <a:t>4.    Bóng đèn: Bóng đèn là thành phần chuyển đổi năng lượng điện thành ánh sáng. Khi dòng điện chạy qua bóng đèn, các chất liệu trong bóng đèn bắt đầu phát ra ánh sáng.</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r:embed="rId3"/>
                </a:ext>
              </a:extLst>
            </a:blip>
            <a:stretch>
              <a:fillRect l="-3774" t="-38043" r="-2571"/>
            </a:stretch>
          </a:blip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79C3FB1-C951-B82D-7EB9-D728F1965092}"/>
              </a:ext>
            </a:extLst>
          </p:cNvPr>
          <p:cNvPicPr>
            <a:picLocks noChangeAspect="1"/>
          </p:cNvPicPr>
          <p:nvPr/>
        </p:nvPicPr>
        <p:blipFill>
          <a:blip r:embed="rId5"/>
          <a:stretch>
            <a:fillRect/>
          </a:stretch>
        </p:blipFill>
        <p:spPr>
          <a:xfrm>
            <a:off x="6019800" y="4533900"/>
            <a:ext cx="11833362" cy="3700593"/>
          </a:xfrm>
          <a:prstGeom prst="rect">
            <a:avLst/>
          </a:prstGeom>
        </p:spPr>
      </p:pic>
    </p:spTree>
    <p:extLst>
      <p:ext uri="{BB962C8B-B14F-4D97-AF65-F5344CB8AC3E}">
        <p14:creationId xmlns:p14="http://schemas.microsoft.com/office/powerpoint/2010/main" val="355239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3726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8">
            <a:extLst>
              <a:ext uri="{FF2B5EF4-FFF2-40B4-BE49-F238E27FC236}">
                <a16:creationId xmlns:a16="http://schemas.microsoft.com/office/drawing/2014/main" id="{BC68B294-A05E-1B55-0056-CB429DF7DC54}"/>
              </a:ext>
            </a:extLst>
          </p:cNvPr>
          <p:cNvGrpSpPr/>
          <p:nvPr/>
        </p:nvGrpSpPr>
        <p:grpSpPr>
          <a:xfrm>
            <a:off x="5334000" y="114300"/>
            <a:ext cx="8001000" cy="137160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thắp</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sáng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 name="Picture 3">
            <a:extLst>
              <a:ext uri="{FF2B5EF4-FFF2-40B4-BE49-F238E27FC236}">
                <a16:creationId xmlns:a16="http://schemas.microsoft.com/office/drawing/2014/main" id="{68A3AB92-5D1D-EE76-978E-8C3666C2D967}"/>
              </a:ext>
            </a:extLst>
          </p:cNvPr>
          <p:cNvPicPr>
            <a:picLocks noChangeAspect="1"/>
          </p:cNvPicPr>
          <p:nvPr/>
        </p:nvPicPr>
        <p:blipFill>
          <a:blip r:embed="rId3"/>
          <a:stretch>
            <a:fillRect/>
          </a:stretch>
        </p:blipFill>
        <p:spPr>
          <a:xfrm>
            <a:off x="2667000" y="1714500"/>
            <a:ext cx="13792200" cy="4933446"/>
          </a:xfrm>
          <a:prstGeom prst="rect">
            <a:avLst/>
          </a:prstGeom>
        </p:spPr>
      </p:pic>
      <p:sp>
        <p:nvSpPr>
          <p:cNvPr id="5" name="TextBox 4">
            <a:extLst>
              <a:ext uri="{FF2B5EF4-FFF2-40B4-BE49-F238E27FC236}">
                <a16:creationId xmlns:a16="http://schemas.microsoft.com/office/drawing/2014/main" id="{7A4A00AC-5F8F-7E07-0043-8A6239EDFC1B}"/>
              </a:ext>
            </a:extLst>
          </p:cNvPr>
          <p:cNvSpPr txBox="1"/>
          <p:nvPr/>
        </p:nvSpPr>
        <p:spPr>
          <a:xfrm>
            <a:off x="1600200" y="6819900"/>
            <a:ext cx="15163800" cy="2862322"/>
          </a:xfrm>
          <a:prstGeom prst="rect">
            <a:avLst/>
          </a:prstGeom>
          <a:noFill/>
        </p:spPr>
        <p:txBody>
          <a:bodyPr wrap="square" rtlCol="0">
            <a:spAutoFit/>
          </a:bodyPr>
          <a:lstStyle/>
          <a:p>
            <a:pPr marL="571500" indent="-571500" algn="just">
              <a:buFont typeface="Arial" panose="020B0604020202020204" pitchFamily="34" charset="0"/>
              <a:buChar char="•"/>
            </a:pPr>
            <a:r>
              <a:rPr lang="en-US" sz="3600" b="1" dirty="0" err="1">
                <a:latin typeface="Cambria" panose="02040503050406030204" pitchFamily="18" charset="0"/>
                <a:ea typeface="Cambria" panose="02040503050406030204" pitchFamily="18" charset="0"/>
              </a:rPr>
              <a:t>Tiến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hành</a:t>
            </a:r>
            <a:r>
              <a:rPr lang="en-US" sz="3600" b="1"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446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IẾT KIỆM ĐIỆN CHO CHÚNG TA_720p">
            <a:hlinkClick r:id="" action="ppaction://media"/>
            <a:extLst>
              <a:ext uri="{FF2B5EF4-FFF2-40B4-BE49-F238E27FC236}">
                <a16:creationId xmlns:a16="http://schemas.microsoft.com/office/drawing/2014/main" id="{A841F0CA-B6CF-FF7C-47D7-B3B5FF5D4E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286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3726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7A4A00AC-5F8F-7E07-0043-8A6239EDFC1B}"/>
              </a:ext>
            </a:extLst>
          </p:cNvPr>
          <p:cNvSpPr txBox="1"/>
          <p:nvPr/>
        </p:nvSpPr>
        <p:spPr>
          <a:xfrm>
            <a:off x="1676400" y="1333500"/>
            <a:ext cx="15163800" cy="7571303"/>
          </a:xfrm>
          <a:prstGeom prst="rect">
            <a:avLst/>
          </a:prstGeom>
          <a:noFill/>
        </p:spPr>
        <p:txBody>
          <a:bodyPr wrap="square" rtlCol="0">
            <a:spAutoFit/>
          </a:bodyPr>
          <a:lstStyle/>
          <a:p>
            <a:pPr marL="857250" lvl="0" indent="-857250" algn="just">
              <a:buFont typeface="Arial" panose="020B0604020202020204" pitchFamily="34" charset="0"/>
              <a:buChar char="•"/>
            </a:pPr>
            <a:r>
              <a:rPr lang="vi-VN" sz="6600" b="1" dirty="0">
                <a:solidFill>
                  <a:prstClr val="black"/>
                </a:solidFill>
                <a:latin typeface="Cambria" panose="02040503050406030204" pitchFamily="18" charset="0"/>
                <a:ea typeface="Cambria" panose="02040503050406030204" pitchFamily="18" charset="0"/>
              </a:rPr>
              <a:t>Lưu ý:</a:t>
            </a:r>
          </a:p>
          <a:p>
            <a:pPr lvl="0" algn="just"/>
            <a:r>
              <a:rPr lang="vi-VN" sz="6000" dirty="0">
                <a:solidFill>
                  <a:prstClr val="black"/>
                </a:solidFill>
                <a:latin typeface="Cambria" panose="02040503050406030204" pitchFamily="18" charset="0"/>
                <a:ea typeface="Cambria" panose="02040503050406030204" pitchFamily="18" charset="0"/>
              </a:rPr>
              <a:t>- Không để hai đầu của một dây dẫn nối trực tiếp với hai đầu của pin vì sẽ gây ra chập mạch, làm hỏng pin.</a:t>
            </a:r>
          </a:p>
          <a:p>
            <a:pPr lvl="0" algn="just"/>
            <a:r>
              <a:rPr lang="vi-VN" sz="6000" dirty="0">
                <a:solidFill>
                  <a:prstClr val="black"/>
                </a:solidFill>
                <a:latin typeface="Cambria" panose="02040503050406030204" pitchFamily="18" charset="0"/>
                <a:ea typeface="Cambria" panose="02040503050406030204" pitchFamily="18" charset="0"/>
              </a:rPr>
              <a:t>- Điện có thể gây nguy hiểm tới tính mạng. Vì vây, chỉ được làm thí nghiệm về điện với nguồn điện pin không gây nguy hiểm dưới sự hướng dẫn của thầy, cô giáo.</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34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0678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679026B-CB33-373D-038F-5D443A58E5A6}"/>
              </a:ext>
            </a:extLst>
          </p:cNvPr>
          <p:cNvPicPr>
            <a:picLocks noChangeAspect="1"/>
          </p:cNvPicPr>
          <p:nvPr/>
        </p:nvPicPr>
        <p:blipFill>
          <a:blip r:embed="rId3"/>
          <a:stretch>
            <a:fillRect/>
          </a:stretch>
        </p:blipFill>
        <p:spPr>
          <a:xfrm>
            <a:off x="1066800" y="2628900"/>
            <a:ext cx="15850590" cy="4343400"/>
          </a:xfrm>
          <a:prstGeom prst="rect">
            <a:avLst/>
          </a:prstGeom>
        </p:spPr>
      </p:pic>
    </p:spTree>
    <p:extLst>
      <p:ext uri="{BB962C8B-B14F-4D97-AF65-F5344CB8AC3E}">
        <p14:creationId xmlns:p14="http://schemas.microsoft.com/office/powerpoint/2010/main" val="230785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txBody>
          <a:bodyPr/>
          <a:lstStyle/>
          <a:p>
            <a:endParaRPr lang="en-US"/>
          </a:p>
        </p:txBody>
      </p:sp>
      <p:pic>
        <p:nvPicPr>
          <p:cNvPr id="2" name="Picture 1">
            <a:extLst>
              <a:ext uri="{FF2B5EF4-FFF2-40B4-BE49-F238E27FC236}">
                <a16:creationId xmlns:a16="http://schemas.microsoft.com/office/drawing/2014/main"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txBody>
            <a:bodyPr/>
            <a:lstStyle/>
            <a:p>
              <a:endParaRPr lang="en-US"/>
            </a:p>
          </p:txBody>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514600" y="1790700"/>
            <a:ext cx="7239000" cy="6771084"/>
          </a:xfrm>
          <a:prstGeom prst="rect">
            <a:avLst/>
          </a:prstGeom>
        </p:spPr>
        <p:txBody>
          <a:bodyPr wrap="square" lIns="0" tIns="0" rIns="0" bIns="0" rtlCol="0" anchor="t">
            <a:spAutoFit/>
          </a:bodyPr>
          <a:lstStyle/>
          <a:p>
            <a:pPr algn="ctr"/>
            <a:r>
              <a:rPr lang="vi-VN" sz="8800" dirty="0">
                <a:solidFill>
                  <a:srgbClr val="000001"/>
                </a:solidFill>
                <a:latin typeface="Cambria" panose="02040503050406030204" pitchFamily="18" charset="0"/>
                <a:ea typeface="Cambria" panose="02040503050406030204" pitchFamily="18" charset="0"/>
                <a:cs typeface="Inter"/>
                <a:sym typeface="Inter"/>
              </a:rPr>
              <a:t>Nêu vai trò của năng lượng điện trong đời sống và sản xuất.</a:t>
            </a:r>
            <a:endParaRPr lang="en-US" sz="8800" dirty="0">
              <a:solidFill>
                <a:srgbClr val="000001"/>
              </a:solidFill>
              <a:latin typeface="Cambria" panose="02040503050406030204" pitchFamily="18" charset="0"/>
              <a:ea typeface="Cambria" panose="02040503050406030204" pitchFamily="18" charset="0"/>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txBody>
          <a:bodyPr/>
          <a:lstStyle/>
          <a:p>
            <a:endParaRPr lang="en-US"/>
          </a:p>
        </p:txBody>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txBody>
          <a:bodyPr/>
          <a:lstStyle/>
          <a:p>
            <a:endParaRPr lang="en-US"/>
          </a:p>
        </p:txBody>
      </p:sp>
      <p:pic>
        <p:nvPicPr>
          <p:cNvPr id="3" name="Picture 2">
            <a:extLst>
              <a:ext uri="{FF2B5EF4-FFF2-40B4-BE49-F238E27FC236}">
                <a16:creationId xmlns:a16="http://schemas.microsoft.com/office/drawing/2014/main" id="{AC797C4F-6FDA-7C71-BB8D-2E6CC040A49C}"/>
              </a:ext>
            </a:extLst>
          </p:cNvPr>
          <p:cNvPicPr>
            <a:picLocks noChangeAspect="1"/>
          </p:cNvPicPr>
          <p:nvPr/>
        </p:nvPicPr>
        <p:blipFill>
          <a:blip r:embed="rId10"/>
          <a:stretch>
            <a:fillRect/>
          </a:stretch>
        </p:blipFill>
        <p:spPr>
          <a:xfrm>
            <a:off x="8229600" y="1638300"/>
            <a:ext cx="3511600" cy="1774090"/>
          </a:xfrm>
          <a:prstGeom prst="rect">
            <a:avLst/>
          </a:prstGeom>
        </p:spPr>
      </p:pic>
      <p:pic>
        <p:nvPicPr>
          <p:cNvPr id="5" name="Picture 4">
            <a:extLst>
              <a:ext uri="{FF2B5EF4-FFF2-40B4-BE49-F238E27FC236}">
                <a16:creationId xmlns:a16="http://schemas.microsoft.com/office/drawing/2014/main" id="{D18FD1A8-0FC6-0288-271C-D9EA113D6D4A}"/>
              </a:ext>
            </a:extLst>
          </p:cNvPr>
          <p:cNvPicPr>
            <a:picLocks noChangeAspect="1"/>
          </p:cNvPicPr>
          <p:nvPr/>
        </p:nvPicPr>
        <p:blipFill>
          <a:blip r:embed="rId11"/>
          <a:stretch>
            <a:fillRect/>
          </a:stretch>
        </p:blipFill>
        <p:spPr>
          <a:xfrm>
            <a:off x="3657600" y="2705100"/>
            <a:ext cx="12443014"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txBody>
          <a:bodyPr/>
          <a:lstStyle/>
          <a:p>
            <a:endParaRPr lang="en-US"/>
          </a:p>
        </p:txBody>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txBody>
          <a:bodyPr/>
          <a:lstStyle/>
          <a:p>
            <a:endParaRPr lang="en-US"/>
          </a:p>
        </p:txBody>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8" name="TextBox 27">
            <a:extLst>
              <a:ext uri="{FF2B5EF4-FFF2-40B4-BE49-F238E27FC236}">
                <a16:creationId xmlns:a16="http://schemas.microsoft.com/office/drawing/2014/main" id="{C07BA92A-B0ED-1148-553A-C7E1E02D9A8C}"/>
              </a:ext>
            </a:extLst>
          </p:cNvPr>
          <p:cNvSpPr txBox="1"/>
          <p:nvPr/>
        </p:nvSpPr>
        <p:spPr>
          <a:xfrm>
            <a:off x="5486400" y="4991100"/>
            <a:ext cx="7848600" cy="2800767"/>
          </a:xfrm>
          <a:prstGeom prst="rect">
            <a:avLst/>
          </a:prstGeom>
          <a:noFill/>
        </p:spPr>
        <p:txBody>
          <a:bodyPr wrap="square" rtlCol="0">
            <a:spAutoFit/>
          </a:bodyPr>
          <a:lstStyle/>
          <a:p>
            <a:pPr algn="ctr"/>
            <a:r>
              <a:rPr lang="en-US" sz="8800" b="1" dirty="0">
                <a:solidFill>
                  <a:srgbClr val="FF0000"/>
                </a:solidFill>
                <a:latin typeface="Cambria" panose="02040503050406030204" pitchFamily="18" charset="0"/>
                <a:ea typeface="Cambria" panose="02040503050406030204" pitchFamily="18" charset="0"/>
              </a:rPr>
              <a:t>1. MẠCH ĐIỆN THẮP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endParaRPr lang="en-US"/>
            </a:p>
          </p:txBody>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3" name="Picture 2">
            <a:extLst>
              <a:ext uri="{FF2B5EF4-FFF2-40B4-BE49-F238E27FC236}">
                <a16:creationId xmlns:a16="http://schemas.microsoft.com/office/drawing/2014/main" id="{851D3A64-839A-931D-B73D-0D3D789F96FC}"/>
              </a:ext>
            </a:extLst>
          </p:cNvPr>
          <p:cNvPicPr>
            <a:picLocks noChangeAspect="1"/>
          </p:cNvPicPr>
          <p:nvPr/>
        </p:nvPicPr>
        <p:blipFill>
          <a:blip r:embed="rId2"/>
          <a:stretch>
            <a:fillRect/>
          </a:stretch>
        </p:blipFill>
        <p:spPr>
          <a:xfrm>
            <a:off x="1219200" y="2857500"/>
            <a:ext cx="153924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endParaRPr lang="en-US"/>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grpSp>
        <p:nvGrpSpPr>
          <p:cNvPr id="27" name="Group 8">
            <a:extLst>
              <a:ext uri="{FF2B5EF4-FFF2-40B4-BE49-F238E27FC236}">
                <a16:creationId xmlns:a16="http://schemas.microsoft.com/office/drawing/2014/main" id="{BC68B294-A05E-1B55-0056-CB429DF7DC54}"/>
              </a:ext>
            </a:extLst>
          </p:cNvPr>
          <p:cNvGrpSpPr/>
          <p:nvPr/>
        </p:nvGrpSpPr>
        <p:grpSpPr>
          <a:xfrm>
            <a:off x="914400" y="114300"/>
            <a:ext cx="16687800" cy="205740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1. </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Nêu các bộ phận </a:t>
              </a:r>
              <a:r>
                <a:rPr kumimoji="0" lang="vi-VN" sz="4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có</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trong mạch điện thắp sáng ở hình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2. Cho biết vai trò của mỗi bộ phận đó.</a:t>
              </a: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5334000" y="2628900"/>
            <a:ext cx="8661193"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3276600" y="1638300"/>
            <a:ext cx="9448800" cy="1447800"/>
            <a:chOff x="3276600" y="2171700"/>
            <a:chExt cx="7010400" cy="914400"/>
          </a:xfrm>
        </p:grpSpPr>
        <p:cxnSp>
          <p:nvCxnSpPr>
            <p:cNvPr id="4" name="Straight Connector 3">
              <a:extLst>
                <a:ext uri="{FF2B5EF4-FFF2-40B4-BE49-F238E27FC236}">
                  <a16:creationId xmlns:a16="http://schemas.microsoft.com/office/drawing/2014/main"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934200" cy="4442691"/>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4800" b="1" dirty="0">
                <a:solidFill>
                  <a:prstClr val="black"/>
                </a:solidFill>
                <a:latin typeface="Cambria" panose="02040503050406030204" pitchFamily="18" charset="0"/>
                <a:ea typeface="Cambria" panose="02040503050406030204" pitchFamily="18" charset="0"/>
              </a:rPr>
              <a:t>Khóa K (công tắc): </a:t>
            </a:r>
            <a:r>
              <a:rPr lang="vi-VN" sz="4800" dirty="0">
                <a:solidFill>
                  <a:prstClr val="black"/>
                </a:solidFill>
                <a:latin typeface="Cambria" panose="02040503050406030204" pitchFamily="18" charset="0"/>
                <a:ea typeface="Cambria" panose="02040503050406030204" pitchFamily="18" charset="0"/>
              </a:rPr>
              <a:t>khóa K dùng để ngắt mạch khi cần thiết (K mở) hoặc để nối lại mạch khi dùng (K đóng).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9757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560</Words>
  <Application>Microsoft Office PowerPoint</Application>
  <PresentationFormat>Custom</PresentationFormat>
  <Paragraphs>42</Paragraphs>
  <Slides>22</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Thao Tran</cp:lastModifiedBy>
  <cp:revision>49</cp:revision>
  <dcterms:created xsi:type="dcterms:W3CDTF">2006-08-16T00:00:00Z</dcterms:created>
  <dcterms:modified xsi:type="dcterms:W3CDTF">2024-10-19T03:37:57Z</dcterms:modified>
  <dc:identifier>DAGMx3oqY8g</dc:identifier>
</cp:coreProperties>
</file>