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70" r:id="rId2"/>
    <p:sldId id="347" r:id="rId3"/>
    <p:sldId id="447" r:id="rId4"/>
    <p:sldId id="356" r:id="rId5"/>
    <p:sldId id="439" r:id="rId6"/>
    <p:sldId id="438" r:id="rId7"/>
    <p:sldId id="441" r:id="rId8"/>
    <p:sldId id="442" r:id="rId9"/>
    <p:sldId id="448" r:id="rId10"/>
    <p:sldId id="449" r:id="rId11"/>
    <p:sldId id="444" r:id="rId12"/>
    <p:sldId id="445" r:id="rId13"/>
    <p:sldId id="446" r:id="rId14"/>
  </p:sldIdLst>
  <p:sldSz cx="12192000" cy="6858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00FF"/>
    <a:srgbClr val="CE229D"/>
    <a:srgbClr val="BEF488"/>
    <a:srgbClr val="FF99CC"/>
    <a:srgbClr val="CBF9C5"/>
    <a:srgbClr val="DAE91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74" autoAdjust="0"/>
    <p:restoredTop sz="85063" autoAdjust="0"/>
  </p:normalViewPr>
  <p:slideViewPr>
    <p:cSldViewPr>
      <p:cViewPr varScale="1">
        <p:scale>
          <a:sx n="70" d="100"/>
          <a:sy n="70" d="100"/>
        </p:scale>
        <p:origin x="888" y="53"/>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C6A80E74-5C63-4567-9E1D-85990305E9E2}" type="slidenum">
              <a:rPr lang="en-US" altLang="en-US"/>
              <a:pPr/>
              <a:t>‹#›</a:t>
            </a:fld>
            <a:endParaRPr lang="en-US" altLang="en-US"/>
          </a:p>
        </p:txBody>
      </p:sp>
    </p:spTree>
    <p:extLst>
      <p:ext uri="{BB962C8B-B14F-4D97-AF65-F5344CB8AC3E}">
        <p14:creationId xmlns:p14="http://schemas.microsoft.com/office/powerpoint/2010/main" val="307716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C182D5-9A57-4D41-8004-71D48B91AAED}" type="slidenum">
              <a:rPr lang="en-US" altLang="en-US"/>
              <a:pPr/>
              <a:t>‹#›</a:t>
            </a:fld>
            <a:endParaRPr lang="en-US" altLang="en-US"/>
          </a:p>
        </p:txBody>
      </p:sp>
    </p:spTree>
    <p:extLst>
      <p:ext uri="{BB962C8B-B14F-4D97-AF65-F5344CB8AC3E}">
        <p14:creationId xmlns:p14="http://schemas.microsoft.com/office/powerpoint/2010/main" val="246013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D642696-76AD-4910-A61C-3CE08A888586}" type="slidenum">
              <a:rPr lang="en-US" altLang="en-US"/>
              <a:pPr/>
              <a:t>‹#›</a:t>
            </a:fld>
            <a:endParaRPr lang="en-US" altLang="en-US"/>
          </a:p>
        </p:txBody>
      </p:sp>
    </p:spTree>
    <p:extLst>
      <p:ext uri="{BB962C8B-B14F-4D97-AF65-F5344CB8AC3E}">
        <p14:creationId xmlns:p14="http://schemas.microsoft.com/office/powerpoint/2010/main" val="33832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C77251-FB86-4650-828E-17A56F22E60B}" type="slidenum">
              <a:rPr lang="en-US" altLang="en-US"/>
              <a:pPr/>
              <a:t>‹#›</a:t>
            </a:fld>
            <a:endParaRPr lang="en-US" altLang="en-US"/>
          </a:p>
        </p:txBody>
      </p:sp>
    </p:spTree>
    <p:extLst>
      <p:ext uri="{BB962C8B-B14F-4D97-AF65-F5344CB8AC3E}">
        <p14:creationId xmlns:p14="http://schemas.microsoft.com/office/powerpoint/2010/main" val="275908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DAEDF99-D713-483D-B8D5-55E056F88A06}" type="slidenum">
              <a:rPr lang="en-US" altLang="en-US"/>
              <a:pPr/>
              <a:t>‹#›</a:t>
            </a:fld>
            <a:endParaRPr lang="en-US" altLang="en-US"/>
          </a:p>
        </p:txBody>
      </p:sp>
    </p:spTree>
    <p:extLst>
      <p:ext uri="{BB962C8B-B14F-4D97-AF65-F5344CB8AC3E}">
        <p14:creationId xmlns:p14="http://schemas.microsoft.com/office/powerpoint/2010/main" val="229689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703958-85A8-4553-BC98-7A311689EA79}" type="slidenum">
              <a:rPr lang="en-US" altLang="en-US"/>
              <a:pPr/>
              <a:t>‹#›</a:t>
            </a:fld>
            <a:endParaRPr lang="en-US" altLang="en-US"/>
          </a:p>
        </p:txBody>
      </p:sp>
    </p:spTree>
    <p:extLst>
      <p:ext uri="{BB962C8B-B14F-4D97-AF65-F5344CB8AC3E}">
        <p14:creationId xmlns:p14="http://schemas.microsoft.com/office/powerpoint/2010/main" val="366637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D35E1B-FAE3-42FB-B73C-249FC76A0D5C}" type="slidenum">
              <a:rPr lang="en-US" altLang="en-US"/>
              <a:pPr/>
              <a:t>‹#›</a:t>
            </a:fld>
            <a:endParaRPr lang="en-US" altLang="en-US"/>
          </a:p>
        </p:txBody>
      </p:sp>
    </p:spTree>
    <p:extLst>
      <p:ext uri="{BB962C8B-B14F-4D97-AF65-F5344CB8AC3E}">
        <p14:creationId xmlns:p14="http://schemas.microsoft.com/office/powerpoint/2010/main" val="228025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50F60A-B2C2-4E61-93F5-1F7E1FE20ED7}" type="slidenum">
              <a:rPr lang="en-US" altLang="en-US"/>
              <a:pPr/>
              <a:t>‹#›</a:t>
            </a:fld>
            <a:endParaRPr lang="en-US" altLang="en-US"/>
          </a:p>
        </p:txBody>
      </p:sp>
    </p:spTree>
    <p:extLst>
      <p:ext uri="{BB962C8B-B14F-4D97-AF65-F5344CB8AC3E}">
        <p14:creationId xmlns:p14="http://schemas.microsoft.com/office/powerpoint/2010/main" val="331951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9C414E-8818-47C0-B21F-C4A253DB29FE}" type="slidenum">
              <a:rPr lang="en-US" altLang="en-US"/>
              <a:pPr/>
              <a:t>‹#›</a:t>
            </a:fld>
            <a:endParaRPr lang="en-US" altLang="en-US"/>
          </a:p>
        </p:txBody>
      </p:sp>
    </p:spTree>
    <p:extLst>
      <p:ext uri="{BB962C8B-B14F-4D97-AF65-F5344CB8AC3E}">
        <p14:creationId xmlns:p14="http://schemas.microsoft.com/office/powerpoint/2010/main" val="306458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8F29E7-4A63-4BC8-9C79-6DB6766CB83B}" type="slidenum">
              <a:rPr lang="en-US" altLang="en-US"/>
              <a:pPr/>
              <a:t>‹#›</a:t>
            </a:fld>
            <a:endParaRPr lang="en-US" altLang="en-US"/>
          </a:p>
        </p:txBody>
      </p:sp>
    </p:spTree>
    <p:extLst>
      <p:ext uri="{BB962C8B-B14F-4D97-AF65-F5344CB8AC3E}">
        <p14:creationId xmlns:p14="http://schemas.microsoft.com/office/powerpoint/2010/main" val="42785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FC1B41-189D-461C-B5D3-0D02BCB04056}" type="slidenum">
              <a:rPr lang="en-US" altLang="en-US"/>
              <a:pPr/>
              <a:t>‹#›</a:t>
            </a:fld>
            <a:endParaRPr lang="en-US" altLang="en-US"/>
          </a:p>
        </p:txBody>
      </p:sp>
    </p:spTree>
    <p:extLst>
      <p:ext uri="{BB962C8B-B14F-4D97-AF65-F5344CB8AC3E}">
        <p14:creationId xmlns:p14="http://schemas.microsoft.com/office/powerpoint/2010/main" val="258012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F9C9A-42F9-4C34-8C3D-8412EB6BEE67}" type="slidenum">
              <a:rPr lang="en-US" altLang="en-US"/>
              <a:pPr/>
              <a:t>‹#›</a:t>
            </a:fld>
            <a:endParaRPr lang="en-US" altLang="en-US"/>
          </a:p>
        </p:txBody>
      </p:sp>
    </p:spTree>
    <p:extLst>
      <p:ext uri="{BB962C8B-B14F-4D97-AF65-F5344CB8AC3E}">
        <p14:creationId xmlns:p14="http://schemas.microsoft.com/office/powerpoint/2010/main" val="275997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AB66E5-8B6A-48A2-893E-41C249D68AB6}" type="slidenum">
              <a:rPr lang="en-US" altLang="en-US"/>
              <a:pPr/>
              <a:t>‹#›</a:t>
            </a:fld>
            <a:endParaRPr lang="en-US" altLang="en-US"/>
          </a:p>
        </p:txBody>
      </p:sp>
    </p:spTree>
    <p:extLst>
      <p:ext uri="{BB962C8B-B14F-4D97-AF65-F5344CB8AC3E}">
        <p14:creationId xmlns:p14="http://schemas.microsoft.com/office/powerpoint/2010/main" val="325368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6000" r="-6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5F10DE5D-6CB7-436A-8139-AD8DFE82A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w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46" y="-29767"/>
            <a:ext cx="12539367" cy="68877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3125" y="4581994"/>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824647" y="-73002"/>
            <a:ext cx="4208780" cy="1571625"/>
          </a:xfrm>
          <a:prstGeom prst="rect">
            <a:avLst/>
          </a:prstGeom>
        </p:spPr>
      </p:pic>
      <p:pic>
        <p:nvPicPr>
          <p:cNvPr id="11"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671" y="4697122"/>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1350C4A-AE22-41F5-849A-ED1B23C2BF1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8974" t="17589" r="6123" b="17739"/>
          <a:stretch/>
        </p:blipFill>
        <p:spPr>
          <a:xfrm>
            <a:off x="1660772" y="1421231"/>
            <a:ext cx="9080189" cy="3415570"/>
          </a:xfrm>
          <a:prstGeom prst="rect">
            <a:avLst/>
          </a:prstGeom>
        </p:spPr>
      </p:pic>
      <p:sp>
        <p:nvSpPr>
          <p:cNvPr id="4" name="Rectangle 3">
            <a:extLst>
              <a:ext uri="{FF2B5EF4-FFF2-40B4-BE49-F238E27FC236}">
                <a16:creationId xmlns:a16="http://schemas.microsoft.com/office/drawing/2014/main" id="{131EA5F2-B497-4C35-AE91-FE1482BC873B}"/>
              </a:ext>
            </a:extLst>
          </p:cNvPr>
          <p:cNvSpPr/>
          <p:nvPr/>
        </p:nvSpPr>
        <p:spPr>
          <a:xfrm>
            <a:off x="2036918" y="2912852"/>
            <a:ext cx="8327895" cy="1379865"/>
          </a:xfrm>
          <a:prstGeom prst="rect">
            <a:avLst/>
          </a:prstGeom>
        </p:spPr>
        <p:txBody>
          <a:bodyPr wrap="square">
            <a:spAutoFit/>
          </a:bodyPr>
          <a:lstStyle/>
          <a:p>
            <a:pPr algn="ctr">
              <a:spcBef>
                <a:spcPts val="1350"/>
              </a:spcBef>
              <a:defRPr/>
            </a:pP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Luyện</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từ</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và</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câu</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a:t>
            </a:r>
          </a:p>
          <a:p>
            <a:pPr algn="ctr">
              <a:spcBef>
                <a:spcPts val="1350"/>
              </a:spcBef>
              <a:defRPr/>
            </a:pP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Danh</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từ</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chung</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danh</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từ</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riêng</a:t>
            </a:r>
            <a:endParaRPr lang="en-US" sz="2400" b="1" dirty="0">
              <a:solidFill>
                <a:srgbClr val="FF0000"/>
              </a:solidFill>
              <a:effectLst>
                <a:outerShdw blurRad="38100" dist="38100" dir="2700000" algn="tl">
                  <a:srgbClr val="000000">
                    <a:alpha val="43137"/>
                  </a:srgbClr>
                </a:outerShdw>
              </a:effectLst>
              <a:latin typeface="UTM Brushtip-C" panose="0204040305050602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4DAC6-0360-E348-2F57-3546809C3095}"/>
              </a:ext>
            </a:extLst>
          </p:cNvPr>
          <p:cNvSpPr txBox="1"/>
          <p:nvPr/>
        </p:nvSpPr>
        <p:spPr>
          <a:xfrm>
            <a:off x="263352" y="2082252"/>
            <a:ext cx="11593288" cy="2467663"/>
          </a:xfrm>
          <a:prstGeom prst="rect">
            <a:avLst/>
          </a:prstGeom>
          <a:noFill/>
        </p:spPr>
        <p:txBody>
          <a:bodyPr wrap="square">
            <a:spAutoFit/>
          </a:bodyPr>
          <a:lstStyle/>
          <a:p>
            <a:pPr algn="just">
              <a:lnSpc>
                <a:spcPct val="150000"/>
              </a:lnSpc>
              <a:spcAft>
                <a:spcPts val="800"/>
              </a:spcAft>
            </a:pPr>
            <a:r>
              <a:rPr lang="vi-VN"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2. Viết một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đoạn</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văn</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ngắn</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(2-3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câu</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về</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quê</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hương</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em</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hoặc</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nơi</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em</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ở).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Chỉ</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ra</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các</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danh</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từ</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chung</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và</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danh</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từ</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riêng</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trong</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đoạn</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văn</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đó</a:t>
            </a:r>
            <a:r>
              <a:rPr lang="vi-VN"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15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4DAC6-0360-E348-2F57-3546809C3095}"/>
              </a:ext>
            </a:extLst>
          </p:cNvPr>
          <p:cNvSpPr txBox="1"/>
          <p:nvPr/>
        </p:nvSpPr>
        <p:spPr>
          <a:xfrm>
            <a:off x="504056" y="1196752"/>
            <a:ext cx="11377264" cy="4776564"/>
          </a:xfrm>
          <a:prstGeom prst="rect">
            <a:avLst/>
          </a:prstGeom>
          <a:noFill/>
        </p:spPr>
        <p:txBody>
          <a:bodyPr wrap="square">
            <a:spAutoFit/>
          </a:bodyPr>
          <a:lstStyle/>
          <a:p>
            <a:pPr algn="just">
              <a:lnSpc>
                <a:spcPct val="107000"/>
              </a:lnSpc>
              <a:spcAft>
                <a:spcPts val="800"/>
              </a:spcAft>
            </a:pPr>
            <a:r>
              <a:rPr lang="en-US" sz="3600" i="1"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Em</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sinh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ra</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và</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lớn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lên</a:t>
            </a:r>
            <a:r>
              <a:rPr lang="en-US" sz="3600" dirty="0">
                <a:solidFill>
                  <a:srgbClr val="0070C0"/>
                </a:solidFill>
                <a:effectLst/>
                <a:latin typeface="UTM Avo" panose="02040603050506020204" pitchFamily="18" charset="0"/>
                <a:ea typeface="Times New Roman" panose="02020603050405020304" pitchFamily="18" charset="0"/>
              </a:rPr>
              <a:t> ở </a:t>
            </a:r>
            <a:r>
              <a:rPr lang="en-US" sz="3600" dirty="0" err="1">
                <a:solidFill>
                  <a:srgbClr val="0070C0"/>
                </a:solidFill>
                <a:effectLst/>
                <a:latin typeface="UTM Avo" panose="02040603050506020204" pitchFamily="18" charset="0"/>
                <a:ea typeface="Times New Roman" panose="02020603050405020304" pitchFamily="18" charset="0"/>
              </a:rPr>
              <a:t>Hà</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Tĩnh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Quê</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em</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nổi</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tiếng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với</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những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ngọn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núi</a:t>
            </a:r>
            <a:r>
              <a:rPr lang="en-US" sz="3600" dirty="0">
                <a:solidFill>
                  <a:srgbClr val="0070C0"/>
                </a:solidFill>
                <a:effectLst/>
                <a:latin typeface="UTM Avo" panose="02040603050506020204" pitchFamily="18" charset="0"/>
                <a:ea typeface="Times New Roman" panose="02020603050405020304" pitchFamily="18" charset="0"/>
              </a:rPr>
              <a:t>, con </a:t>
            </a:r>
            <a:r>
              <a:rPr lang="en-US" sz="3600" dirty="0" err="1">
                <a:solidFill>
                  <a:srgbClr val="0070C0"/>
                </a:solidFill>
                <a:effectLst/>
                <a:latin typeface="UTM Avo" panose="02040603050506020204" pitchFamily="18" charset="0"/>
                <a:ea typeface="Times New Roman" panose="02020603050405020304" pitchFamily="18" charset="0"/>
              </a:rPr>
              <a:t>sông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kì</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vĩ</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nên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thơ</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gắn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với</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lịch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sử</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hào</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hùng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của</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dân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tộc</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Nhắc</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đến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Hà</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Tĩnh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không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thể</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không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nhắc</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đến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núi</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Hồng</a:t>
            </a:r>
            <a:r>
              <a:rPr lang="en-US" sz="3600" dirty="0">
                <a:solidFill>
                  <a:srgbClr val="0070C0"/>
                </a:solidFill>
                <a:effectLst/>
                <a:latin typeface="UTM Avo" panose="02040603050506020204" pitchFamily="18" charset="0"/>
                <a:ea typeface="Times New Roman" panose="02020603050405020304" pitchFamily="18" charset="0"/>
              </a:rPr>
              <a:t>, song Lam, </a:t>
            </a:r>
            <a:r>
              <a:rPr lang="en-US" sz="3600" dirty="0" err="1">
                <a:solidFill>
                  <a:srgbClr val="0070C0"/>
                </a:solidFill>
                <a:effectLst/>
                <a:latin typeface="UTM Avo" panose="02040603050506020204" pitchFamily="18" charset="0"/>
                <a:ea typeface="Times New Roman" panose="02020603050405020304" pitchFamily="18" charset="0"/>
              </a:rPr>
              <a:t>đến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ngã</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ba</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Đồng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Lộc</a:t>
            </a:r>
            <a:r>
              <a:rPr lang="en-US" sz="3600" dirty="0">
                <a:solidFill>
                  <a:srgbClr val="0070C0"/>
                </a:solidFill>
                <a:effectLst/>
                <a:latin typeface="UTM Avo" panose="02040603050506020204" pitchFamily="18" charset="0"/>
                <a:ea typeface="Times New Roman" panose="02020603050405020304" pitchFamily="18" charset="0"/>
              </a:rPr>
              <a:t>, … </a:t>
            </a:r>
            <a:r>
              <a:rPr lang="en-US" sz="3600" dirty="0" err="1">
                <a:solidFill>
                  <a:srgbClr val="0070C0"/>
                </a:solidFill>
                <a:effectLst/>
                <a:latin typeface="UTM Avo" panose="02040603050506020204" pitchFamily="18" charset="0"/>
                <a:ea typeface="Times New Roman" panose="02020603050405020304" pitchFamily="18" charset="0"/>
              </a:rPr>
              <a:t>em</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rất</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tự</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hảo</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về</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quê</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hương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mình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Em</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sẽ</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quyết</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tâm</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học</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tập</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tốt</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để</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trở</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thành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một</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học</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sinh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ưu</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tú</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là</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người</a:t>
            </a:r>
            <a:r>
              <a:rPr lang="en-US" sz="3600" dirty="0">
                <a:solidFill>
                  <a:srgbClr val="0070C0"/>
                </a:solidFill>
                <a:effectLst/>
                <a:latin typeface="UTM Avo" panose="02040603050506020204" pitchFamily="18" charset="0"/>
                <a:ea typeface="Times New Roman" panose="02020603050405020304" pitchFamily="18" charset="0"/>
              </a:rPr>
              <a:t> con </a:t>
            </a:r>
            <a:r>
              <a:rPr lang="en-US" sz="3600" dirty="0" err="1">
                <a:solidFill>
                  <a:srgbClr val="0070C0"/>
                </a:solidFill>
                <a:effectLst/>
                <a:latin typeface="UTM Avo" panose="02040603050506020204" pitchFamily="18" charset="0"/>
                <a:ea typeface="Times New Roman" panose="02020603050405020304" pitchFamily="18" charset="0"/>
              </a:rPr>
              <a:t>ngoan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trò</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giỏi</a:t>
            </a:r>
            <a:r>
              <a:rPr lang="en-US" sz="3600" dirty="0">
                <a:solidFill>
                  <a:srgbClr val="0070C0"/>
                </a:solidFill>
                <a:effectLst/>
                <a:latin typeface="UTM Avo" panose="02040603050506020204" pitchFamily="18" charset="0"/>
                <a:ea typeface="Times New Roman" panose="02020603050405020304" pitchFamily="18" charset="0"/>
              </a:rPr>
              <a:t>.</a:t>
            </a:r>
          </a:p>
        </p:txBody>
      </p:sp>
      <p:sp>
        <p:nvSpPr>
          <p:cNvPr id="7" name="Oval 6">
            <a:extLst>
              <a:ext uri="{FF2B5EF4-FFF2-40B4-BE49-F238E27FC236}">
                <a16:creationId xmlns:a16="http://schemas.microsoft.com/office/drawing/2014/main" id="{7F28AE2C-8405-CCD4-3040-C23D0570A08E}"/>
              </a:ext>
            </a:extLst>
          </p:cNvPr>
          <p:cNvSpPr/>
          <p:nvPr/>
        </p:nvSpPr>
        <p:spPr>
          <a:xfrm>
            <a:off x="0" y="941671"/>
            <a:ext cx="1008112" cy="792087"/>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UTM Avo" panose="02040603050506020204" pitchFamily="18" charset="0"/>
                <a:cs typeface="Times New Roman" panose="02020603050405020304" pitchFamily="18" charset="0"/>
              </a:rPr>
              <a:t>M</a:t>
            </a:r>
          </a:p>
        </p:txBody>
      </p:sp>
    </p:spTree>
    <p:extLst>
      <p:ext uri="{BB962C8B-B14F-4D97-AF65-F5344CB8AC3E}">
        <p14:creationId xmlns:p14="http://schemas.microsoft.com/office/powerpoint/2010/main" val="104906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32A544-12D1-8EEB-46A4-F1F019CA2F59}"/>
              </a:ext>
            </a:extLst>
          </p:cNvPr>
          <p:cNvSpPr txBox="1"/>
          <p:nvPr/>
        </p:nvSpPr>
        <p:spPr>
          <a:xfrm>
            <a:off x="731404" y="2276872"/>
            <a:ext cx="10729192" cy="102335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Em</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học</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tập</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được</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điều</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gì</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qua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bài</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học</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hôm</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nay?</a:t>
            </a:r>
            <a:endParaRPr lang="en-US" sz="4400" kern="100" dirty="0">
              <a:solidFill>
                <a:srgbClr val="FF0000"/>
              </a:solidFill>
              <a:effectLst>
                <a:outerShdw blurRad="38100" dist="38100" dir="2700000" algn="tl">
                  <a:srgbClr val="000000">
                    <a:alpha val="43137"/>
                  </a:srgbClr>
                </a:outerShdw>
              </a:effectLst>
              <a:latin typeface="UTM Alpine KT"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4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C0C0EB-BDF5-9E72-E291-300F55E6803F}"/>
              </a:ext>
            </a:extLst>
          </p:cNvPr>
          <p:cNvSpPr txBox="1"/>
          <p:nvPr/>
        </p:nvSpPr>
        <p:spPr>
          <a:xfrm>
            <a:off x="191344" y="2132856"/>
            <a:ext cx="12000656" cy="2123658"/>
          </a:xfrm>
          <a:prstGeom prst="rect">
            <a:avLst/>
          </a:prstGeom>
          <a:noFill/>
        </p:spPr>
        <p:txBody>
          <a:bodyPr wrap="square" rtlCol="0">
            <a:spAutoFit/>
          </a:bodyPr>
          <a:lstStyle/>
          <a:p>
            <a:pPr algn="ctr"/>
            <a:r>
              <a:rPr lang="en-US" sz="6600" b="1" dirty="0" err="1">
                <a:solidFill>
                  <a:srgbClr val="0070C0"/>
                </a:solidFill>
                <a:latin typeface="UTM Avo" panose="02040603050506020204" pitchFamily="18" charset="0"/>
              </a:rPr>
              <a:t>Chúc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các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em</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chăm</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ngoan</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học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giỏi</a:t>
            </a:r>
            <a:r>
              <a:rPr lang="en-US" sz="6600" b="1" dirty="0">
                <a:solidFill>
                  <a:srgbClr val="0070C0"/>
                </a:solidFill>
                <a:latin typeface="UTM Avo" panose="02040603050506020204" pitchFamily="18" charset="0"/>
              </a:rPr>
              <a:t>!</a:t>
            </a:r>
          </a:p>
        </p:txBody>
      </p:sp>
    </p:spTree>
    <p:extLst>
      <p:ext uri="{BB962C8B-B14F-4D97-AF65-F5344CB8AC3E}">
        <p14:creationId xmlns:p14="http://schemas.microsoft.com/office/powerpoint/2010/main" val="3868140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ẦU TRỜI XANH (Hình minh họa theo lời bài há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556792"/>
            <a:ext cx="12191999" cy="5148807"/>
          </a:xfrm>
        </p:spPr>
      </p:pic>
      <p:sp>
        <p:nvSpPr>
          <p:cNvPr id="6" name="TextBox 5"/>
          <p:cNvSpPr txBox="1"/>
          <p:nvPr/>
        </p:nvSpPr>
        <p:spPr>
          <a:xfrm>
            <a:off x="3466011" y="749124"/>
            <a:ext cx="5599612" cy="1138773"/>
          </a:xfrm>
          <a:prstGeom prst="rect">
            <a:avLst/>
          </a:prstGeom>
          <a:noFill/>
        </p:spPr>
        <p:txBody>
          <a:bodyPr wrap="square" rtlCol="0">
            <a:spAutoFit/>
          </a:bodyPr>
          <a:lstStyle/>
          <a:p>
            <a:r>
              <a:rPr lang="en-US" sz="4400" dirty="0" err="1">
                <a:solidFill>
                  <a:schemeClr val="accent1">
                    <a:lumMod val="50000"/>
                  </a:schemeClr>
                </a:solidFill>
                <a:latin typeface="Times New Roman" panose="02020603050405020304" pitchFamily="18" charset="0"/>
                <a:cs typeface="Times New Roman" panose="02020603050405020304" pitchFamily="18" charset="0"/>
              </a:rPr>
              <a:t>Em</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yêu</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bầu</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trời</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xanh</a:t>
            </a:r>
            <a:endParaRPr lang="en-US" sz="4400" dirty="0">
              <a:solidFill>
                <a:schemeClr val="accent1">
                  <a:lumMod val="50000"/>
                </a:schemeClr>
              </a:solidFill>
              <a:latin typeface="Times New Roman" panose="02020603050405020304" pitchFamily="18" charset="0"/>
              <a:cs typeface="Times New Roman" panose="02020603050405020304" pitchFamily="18" charset="0"/>
            </a:endParaRPr>
          </a:p>
          <a:p>
            <a:endParaRPr lang="en-US" sz="2400" dirty="0">
              <a:solidFill>
                <a:schemeClr val="accent1">
                  <a:lumMod val="50000"/>
                </a:schemeClr>
              </a:solidFill>
            </a:endParaRPr>
          </a:p>
        </p:txBody>
      </p:sp>
      <p:sp>
        <p:nvSpPr>
          <p:cNvPr id="7" name="TextBox 6"/>
          <p:cNvSpPr txBox="1"/>
          <p:nvPr/>
        </p:nvSpPr>
        <p:spPr>
          <a:xfrm>
            <a:off x="1071153" y="225904"/>
            <a:ext cx="441524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813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5"/>
                </p:tgtEl>
              </p:cMediaNode>
            </p:video>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494085"/>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45DC4CF-0693-D9AF-4B99-C0C85515E326}"/>
              </a:ext>
            </a:extLst>
          </p:cNvPr>
          <p:cNvSpPr txBox="1"/>
          <p:nvPr/>
        </p:nvSpPr>
        <p:spPr>
          <a:xfrm>
            <a:off x="839416" y="1141572"/>
            <a:ext cx="10945215" cy="3785652"/>
          </a:xfrm>
          <a:prstGeom prst="rect">
            <a:avLst/>
          </a:prstGeom>
          <a:noFill/>
        </p:spPr>
        <p:txBody>
          <a:bodyPr wrap="square">
            <a:spAutoFit/>
          </a:bodyPr>
          <a:lstStyle/>
          <a:p>
            <a:pPr algn="just">
              <a:lnSpc>
                <a:spcPct val="150000"/>
              </a:lnSpc>
              <a:spcAft>
                <a:spcPts val="0"/>
              </a:spcAft>
            </a:pP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I. </a:t>
            </a:r>
            <a:r>
              <a:rPr lang="en-US" sz="32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Nhận</a:t>
            </a: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xét</a:t>
            </a:r>
            <a:endPar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a:p>
            <a:pPr marL="514350" indent="-514350" algn="just">
              <a:lnSpc>
                <a:spcPct val="150000"/>
              </a:lnSpc>
              <a:spcAft>
                <a:spcPts val="0"/>
              </a:spcAft>
              <a:buAutoNum type="arabicPeriod"/>
            </a:pP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a:t>
            </a:r>
            <a:r>
              <a:rPr lang="vi-VN"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ìm </a:t>
            </a:r>
            <a:r>
              <a:rPr lang="en-US" sz="32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danh</a:t>
            </a: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từ</a:t>
            </a: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trong</a:t>
            </a: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vi-VN"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câu sau:</a:t>
            </a:r>
            <a:endParaRPr lang="en-US" sz="32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vi-VN"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Lớp</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Minh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có</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thêm</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học</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sinh</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mới</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Đó</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là</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một</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cô</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bạn</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có</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cái</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tên</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rấ</a:t>
            </a:r>
            <a:r>
              <a:rPr lang="en-US" sz="3200" kern="100" dirty="0" err="1">
                <a:solidFill>
                  <a:srgbClr val="0070C0"/>
                </a:solidFill>
                <a:latin typeface="UTM Avo" panose="02040603050506020204" pitchFamily="18" charset="0"/>
                <a:ea typeface="Calibri" panose="020F0502020204030204" pitchFamily="34" charset="0"/>
                <a:cs typeface="Times New Roman" panose="02020603050405020304" pitchFamily="18" charset="0"/>
              </a:rPr>
              <a:t>t</a:t>
            </a:r>
            <a:r>
              <a:rPr lang="en-US" sz="3200" kern="100" dirty="0">
                <a:solidFill>
                  <a:srgbClr val="0070C0"/>
                </a:solidFill>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latin typeface="UTM Avo" panose="02040603050506020204" pitchFamily="18" charset="0"/>
                <a:ea typeface="Calibri" panose="020F0502020204030204" pitchFamily="34" charset="0"/>
                <a:cs typeface="Times New Roman" panose="02020603050405020304" pitchFamily="18" charset="0"/>
              </a:rPr>
              <a:t>ngộ</a:t>
            </a:r>
            <a:r>
              <a:rPr lang="en-US" sz="3200" kern="100" dirty="0">
                <a:solidFill>
                  <a:srgbClr val="0070C0"/>
                </a:solidFill>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latin typeface="UTM Avo" panose="02040603050506020204" pitchFamily="18" charset="0"/>
                <a:ea typeface="Calibri" panose="020F0502020204030204" pitchFamily="34" charset="0"/>
                <a:cs typeface="Times New Roman" panose="02020603050405020304" pitchFamily="18" charset="0"/>
              </a:rPr>
              <a:t>Thi</a:t>
            </a:r>
            <a:r>
              <a:rPr lang="en-US" sz="3200" kern="100" dirty="0">
                <a:solidFill>
                  <a:srgbClr val="0070C0"/>
                </a:solidFill>
                <a:latin typeface="UTM Avo" panose="02040603050506020204" pitchFamily="18" charset="0"/>
                <a:ea typeface="Calibri" panose="020F0502020204030204" pitchFamily="34" charset="0"/>
                <a:cs typeface="Times New Roman" panose="02020603050405020304" pitchFamily="18" charset="0"/>
              </a:rPr>
              <a:t> Ca</a:t>
            </a:r>
            <a:endParaRPr lang="en-US" sz="32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2.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Những</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danh</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từ</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nào</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ở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câu</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trên</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được</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viết</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hoa</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Vì</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sao</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a:t>
            </a:r>
            <a:endParaRPr lang="en-US" sz="32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47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dolls&#10;&#10;Description automatically generated with low confidence">
            <a:extLst>
              <a:ext uri="{FF2B5EF4-FFF2-40B4-BE49-F238E27FC236}">
                <a16:creationId xmlns:a16="http://schemas.microsoft.com/office/drawing/2014/main" id="{4D98A605-D995-00F2-6875-171F705C6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503712" y="2045478"/>
            <a:ext cx="4899565" cy="4178644"/>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id="{EB0D583A-B4AB-2275-98AC-B62CF26CE859}"/>
              </a:ext>
            </a:extLst>
          </p:cNvPr>
          <p:cNvSpPr txBox="1"/>
          <p:nvPr/>
        </p:nvSpPr>
        <p:spPr>
          <a:xfrm>
            <a:off x="1919536" y="1399147"/>
            <a:ext cx="8928992" cy="646331"/>
          </a:xfrm>
          <a:prstGeom prst="rect">
            <a:avLst/>
          </a:prstGeom>
          <a:noFill/>
        </p:spPr>
        <p:txBody>
          <a:bodyPr wrap="square">
            <a:spAutoFit/>
          </a:bodyPr>
          <a:lstStyle/>
          <a:p>
            <a:pPr defTabSz="1219170">
              <a:buClr>
                <a:srgbClr val="E6FFFD"/>
              </a:buClr>
            </a:pPr>
            <a:r>
              <a:rPr lang="en-US" sz="3600" b="1" kern="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Làm việc nhóm và báo cáo kết quả.</a:t>
            </a:r>
            <a:endParaRPr lang="en-US" sz="36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562173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32003D-8E1C-29FC-417E-D35B938FA4F8}"/>
              </a:ext>
            </a:extLst>
          </p:cNvPr>
          <p:cNvSpPr txBox="1"/>
          <p:nvPr/>
        </p:nvSpPr>
        <p:spPr>
          <a:xfrm>
            <a:off x="1329476" y="980728"/>
            <a:ext cx="10009112" cy="830997"/>
          </a:xfrm>
          <a:prstGeom prst="rect">
            <a:avLst/>
          </a:prstGeom>
          <a:noFill/>
        </p:spPr>
        <p:txBody>
          <a:bodyPr wrap="square">
            <a:spAutoFit/>
          </a:bodyPr>
          <a:lstStyle/>
          <a:p>
            <a:pPr indent="270510" algn="just">
              <a:lnSpc>
                <a:spcPct val="150000"/>
              </a:lnSpc>
            </a:pPr>
            <a:r>
              <a:rPr lang="pt-BR" sz="3200" dirty="0">
                <a:solidFill>
                  <a:srgbClr val="FF0000"/>
                </a:solidFill>
                <a:effectLst/>
                <a:latin typeface="UTM Avo" panose="02040603050506020204" pitchFamily="18" charset="0"/>
                <a:ea typeface="Times New Roman" panose="02020603050405020304" pitchFamily="18" charset="0"/>
              </a:rPr>
              <a:t>1. Danh từ trong câu gồm: </a:t>
            </a:r>
          </a:p>
        </p:txBody>
      </p:sp>
      <p:sp>
        <p:nvSpPr>
          <p:cNvPr id="4" name="TextBox 3">
            <a:extLst>
              <a:ext uri="{FF2B5EF4-FFF2-40B4-BE49-F238E27FC236}">
                <a16:creationId xmlns:a16="http://schemas.microsoft.com/office/drawing/2014/main" id="{3432003D-8E1C-29FC-417E-D35B938FA4F8}"/>
              </a:ext>
            </a:extLst>
          </p:cNvPr>
          <p:cNvSpPr txBox="1"/>
          <p:nvPr/>
        </p:nvSpPr>
        <p:spPr>
          <a:xfrm>
            <a:off x="1324148" y="1900364"/>
            <a:ext cx="1877536" cy="754694"/>
          </a:xfrm>
          <a:prstGeom prst="rect">
            <a:avLst/>
          </a:prstGeom>
          <a:noFill/>
        </p:spPr>
        <p:txBody>
          <a:bodyPr wrap="square">
            <a:spAutoFit/>
          </a:bodyPr>
          <a:lstStyle/>
          <a:p>
            <a:pPr indent="270510" algn="just">
              <a:lnSpc>
                <a:spcPct val="150000"/>
              </a:lnSpc>
            </a:pPr>
            <a:r>
              <a:rPr lang="vi-VN" sz="3200" dirty="0">
                <a:solidFill>
                  <a:srgbClr val="002060"/>
                </a:solidFill>
                <a:latin typeface="UTM Avo" panose="02040603050506020204" pitchFamily="18" charset="0"/>
                <a:ea typeface="Times New Roman" panose="02020603050405020304" pitchFamily="18" charset="0"/>
                <a:cs typeface="Times New Roman" panose="02020603050405020304" pitchFamily="18" charset="0"/>
              </a:rPr>
              <a:t>L</a:t>
            </a:r>
            <a:r>
              <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ớp; </a:t>
            </a:r>
          </a:p>
        </p:txBody>
      </p:sp>
      <p:sp>
        <p:nvSpPr>
          <p:cNvPr id="6" name="TextBox 5">
            <a:extLst>
              <a:ext uri="{FF2B5EF4-FFF2-40B4-BE49-F238E27FC236}">
                <a16:creationId xmlns:a16="http://schemas.microsoft.com/office/drawing/2014/main" id="{3432003D-8E1C-29FC-417E-D35B938FA4F8}"/>
              </a:ext>
            </a:extLst>
          </p:cNvPr>
          <p:cNvSpPr txBox="1"/>
          <p:nvPr/>
        </p:nvSpPr>
        <p:spPr>
          <a:xfrm>
            <a:off x="2409596" y="1900364"/>
            <a:ext cx="1877536" cy="739690"/>
          </a:xfrm>
          <a:prstGeom prst="rect">
            <a:avLst/>
          </a:prstGeom>
          <a:noFill/>
        </p:spPr>
        <p:txBody>
          <a:bodyPr wrap="square">
            <a:spAutoFit/>
          </a:bodyPr>
          <a:lstStyle/>
          <a:p>
            <a:pPr indent="270510" algn="just">
              <a:lnSpc>
                <a:spcPct val="150000"/>
              </a:lnSpc>
            </a:pPr>
            <a:r>
              <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Minh; </a:t>
            </a:r>
          </a:p>
        </p:txBody>
      </p:sp>
      <p:sp>
        <p:nvSpPr>
          <p:cNvPr id="7" name="TextBox 6">
            <a:extLst>
              <a:ext uri="{FF2B5EF4-FFF2-40B4-BE49-F238E27FC236}">
                <a16:creationId xmlns:a16="http://schemas.microsoft.com/office/drawing/2014/main" id="{3432003D-8E1C-29FC-417E-D35B938FA4F8}"/>
              </a:ext>
            </a:extLst>
          </p:cNvPr>
          <p:cNvSpPr txBox="1"/>
          <p:nvPr/>
        </p:nvSpPr>
        <p:spPr>
          <a:xfrm>
            <a:off x="3705740" y="1900364"/>
            <a:ext cx="2520280" cy="742511"/>
          </a:xfrm>
          <a:prstGeom prst="rect">
            <a:avLst/>
          </a:prstGeom>
          <a:noFill/>
        </p:spPr>
        <p:txBody>
          <a:bodyPr wrap="square">
            <a:spAutoFit/>
          </a:bodyPr>
          <a:lstStyle/>
          <a:p>
            <a:pPr indent="270510" algn="just">
              <a:lnSpc>
                <a:spcPct val="150000"/>
              </a:lnSpc>
            </a:pPr>
            <a:r>
              <a:rPr lang="pt-BR" sz="3200" dirty="0">
                <a:solidFill>
                  <a:srgbClr val="002060"/>
                </a:solidFill>
                <a:latin typeface="UTM Avo" panose="02040603050506020204" pitchFamily="18" charset="0"/>
                <a:ea typeface="Times New Roman" panose="02020603050405020304" pitchFamily="18" charset="0"/>
                <a:cs typeface="Times New Roman" panose="02020603050405020304" pitchFamily="18" charset="0"/>
              </a:rPr>
              <a:t>học sinh;</a:t>
            </a:r>
            <a:endPar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432003D-8E1C-29FC-417E-D35B938FA4F8}"/>
              </a:ext>
            </a:extLst>
          </p:cNvPr>
          <p:cNvSpPr txBox="1"/>
          <p:nvPr/>
        </p:nvSpPr>
        <p:spPr>
          <a:xfrm>
            <a:off x="5710091" y="1899754"/>
            <a:ext cx="2258575" cy="726417"/>
          </a:xfrm>
          <a:prstGeom prst="rect">
            <a:avLst/>
          </a:prstGeom>
          <a:noFill/>
        </p:spPr>
        <p:txBody>
          <a:bodyPr wrap="square">
            <a:spAutoFit/>
          </a:bodyPr>
          <a:lstStyle/>
          <a:p>
            <a:pPr indent="270510" algn="just">
              <a:lnSpc>
                <a:spcPct val="150000"/>
              </a:lnSpc>
            </a:pPr>
            <a:r>
              <a:rPr lang="pt-BR" sz="3200" dirty="0">
                <a:solidFill>
                  <a:srgbClr val="002060"/>
                </a:solidFill>
                <a:latin typeface="UTM Avo" panose="02040603050506020204" pitchFamily="18" charset="0"/>
                <a:ea typeface="Times New Roman" panose="02020603050405020304" pitchFamily="18" charset="0"/>
                <a:cs typeface="Times New Roman" panose="02020603050405020304" pitchFamily="18" charset="0"/>
              </a:rPr>
              <a:t>cô bạn;</a:t>
            </a:r>
            <a:endPar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432003D-8E1C-29FC-417E-D35B938FA4F8}"/>
              </a:ext>
            </a:extLst>
          </p:cNvPr>
          <p:cNvSpPr txBox="1"/>
          <p:nvPr/>
        </p:nvSpPr>
        <p:spPr>
          <a:xfrm>
            <a:off x="7747018" y="1900364"/>
            <a:ext cx="1623661" cy="726417"/>
          </a:xfrm>
          <a:prstGeom prst="rect">
            <a:avLst/>
          </a:prstGeom>
          <a:noFill/>
        </p:spPr>
        <p:txBody>
          <a:bodyPr wrap="square">
            <a:spAutoFit/>
          </a:bodyPr>
          <a:lstStyle/>
          <a:p>
            <a:pPr indent="270510" algn="just">
              <a:lnSpc>
                <a:spcPct val="150000"/>
              </a:lnSpc>
            </a:pPr>
            <a:r>
              <a:rPr lang="pt-BR" sz="3200" dirty="0">
                <a:solidFill>
                  <a:srgbClr val="002060"/>
                </a:solidFill>
                <a:latin typeface="UTM Avo" panose="02040603050506020204" pitchFamily="18" charset="0"/>
                <a:ea typeface="Times New Roman" panose="02020603050405020304" pitchFamily="18" charset="0"/>
                <a:cs typeface="Times New Roman" panose="02020603050405020304" pitchFamily="18" charset="0"/>
              </a:rPr>
              <a:t>tên;</a:t>
            </a:r>
            <a:endPar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432003D-8E1C-29FC-417E-D35B938FA4F8}"/>
              </a:ext>
            </a:extLst>
          </p:cNvPr>
          <p:cNvSpPr txBox="1"/>
          <p:nvPr/>
        </p:nvSpPr>
        <p:spPr>
          <a:xfrm>
            <a:off x="8845099" y="1892753"/>
            <a:ext cx="1874609" cy="726417"/>
          </a:xfrm>
          <a:prstGeom prst="rect">
            <a:avLst/>
          </a:prstGeom>
          <a:noFill/>
        </p:spPr>
        <p:txBody>
          <a:bodyPr wrap="square">
            <a:spAutoFit/>
          </a:bodyPr>
          <a:lstStyle/>
          <a:p>
            <a:pPr indent="270510" algn="just">
              <a:lnSpc>
                <a:spcPct val="150000"/>
              </a:lnSpc>
            </a:pPr>
            <a:r>
              <a:rPr lang="pt-BR" sz="3200" dirty="0">
                <a:solidFill>
                  <a:srgbClr val="002060"/>
                </a:solidFill>
                <a:latin typeface="UTM Avo" panose="02040603050506020204" pitchFamily="18" charset="0"/>
                <a:ea typeface="Times New Roman" panose="02020603050405020304" pitchFamily="18" charset="0"/>
                <a:cs typeface="Times New Roman" panose="02020603050405020304" pitchFamily="18" charset="0"/>
              </a:rPr>
              <a:t>Thi Ca;</a:t>
            </a:r>
            <a:endPar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432003D-8E1C-29FC-417E-D35B938FA4F8}"/>
              </a:ext>
            </a:extLst>
          </p:cNvPr>
          <p:cNvSpPr txBox="1"/>
          <p:nvPr/>
        </p:nvSpPr>
        <p:spPr>
          <a:xfrm>
            <a:off x="1364279" y="2829076"/>
            <a:ext cx="10009112" cy="830997"/>
          </a:xfrm>
          <a:prstGeom prst="rect">
            <a:avLst/>
          </a:prstGeom>
          <a:noFill/>
        </p:spPr>
        <p:txBody>
          <a:bodyPr wrap="square">
            <a:spAutoFit/>
          </a:bodyPr>
          <a:lstStyle/>
          <a:p>
            <a:pPr indent="270510" algn="just">
              <a:lnSpc>
                <a:spcPct val="150000"/>
              </a:lnSpc>
            </a:pPr>
            <a:r>
              <a:rPr lang="pt-BR" sz="3200" dirty="0">
                <a:solidFill>
                  <a:srgbClr val="FF0000"/>
                </a:solidFill>
                <a:effectLst/>
                <a:latin typeface="UTM Avo" panose="02040603050506020204" pitchFamily="18" charset="0"/>
                <a:ea typeface="Times New Roman" panose="02020603050405020304" pitchFamily="18" charset="0"/>
              </a:rPr>
              <a:t>2. Danh từ được viết hoa gồm: </a:t>
            </a:r>
          </a:p>
        </p:txBody>
      </p:sp>
      <p:sp>
        <p:nvSpPr>
          <p:cNvPr id="13" name="TextBox 12">
            <a:extLst>
              <a:ext uri="{FF2B5EF4-FFF2-40B4-BE49-F238E27FC236}">
                <a16:creationId xmlns:a16="http://schemas.microsoft.com/office/drawing/2014/main" id="{3432003D-8E1C-29FC-417E-D35B938FA4F8}"/>
              </a:ext>
            </a:extLst>
          </p:cNvPr>
          <p:cNvSpPr txBox="1"/>
          <p:nvPr/>
        </p:nvSpPr>
        <p:spPr>
          <a:xfrm>
            <a:off x="1373881" y="3666107"/>
            <a:ext cx="1877536" cy="739690"/>
          </a:xfrm>
          <a:prstGeom prst="rect">
            <a:avLst/>
          </a:prstGeom>
          <a:noFill/>
        </p:spPr>
        <p:txBody>
          <a:bodyPr wrap="square">
            <a:spAutoFit/>
          </a:bodyPr>
          <a:lstStyle/>
          <a:p>
            <a:pPr indent="270510" algn="just">
              <a:lnSpc>
                <a:spcPct val="150000"/>
              </a:lnSpc>
            </a:pPr>
            <a:r>
              <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Minh; </a:t>
            </a:r>
          </a:p>
        </p:txBody>
      </p:sp>
      <p:sp>
        <p:nvSpPr>
          <p:cNvPr id="14" name="TextBox 13">
            <a:extLst>
              <a:ext uri="{FF2B5EF4-FFF2-40B4-BE49-F238E27FC236}">
                <a16:creationId xmlns:a16="http://schemas.microsoft.com/office/drawing/2014/main" id="{3432003D-8E1C-29FC-417E-D35B938FA4F8}"/>
              </a:ext>
            </a:extLst>
          </p:cNvPr>
          <p:cNvSpPr txBox="1"/>
          <p:nvPr/>
        </p:nvSpPr>
        <p:spPr>
          <a:xfrm>
            <a:off x="2664744" y="3657405"/>
            <a:ext cx="1874609" cy="726417"/>
          </a:xfrm>
          <a:prstGeom prst="rect">
            <a:avLst/>
          </a:prstGeom>
          <a:noFill/>
        </p:spPr>
        <p:txBody>
          <a:bodyPr wrap="square">
            <a:spAutoFit/>
          </a:bodyPr>
          <a:lstStyle/>
          <a:p>
            <a:pPr indent="270510" algn="just">
              <a:lnSpc>
                <a:spcPct val="150000"/>
              </a:lnSpc>
            </a:pPr>
            <a:r>
              <a:rPr lang="pt-BR" sz="3200" dirty="0">
                <a:solidFill>
                  <a:srgbClr val="002060"/>
                </a:solidFill>
                <a:latin typeface="UTM Avo" panose="02040603050506020204" pitchFamily="18" charset="0"/>
                <a:ea typeface="Times New Roman" panose="02020603050405020304" pitchFamily="18" charset="0"/>
                <a:cs typeface="Times New Roman" panose="02020603050405020304" pitchFamily="18" charset="0"/>
              </a:rPr>
              <a:t>Thi Ca;</a:t>
            </a:r>
            <a:endPar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432003D-8E1C-29FC-417E-D35B938FA4F8}"/>
              </a:ext>
            </a:extLst>
          </p:cNvPr>
          <p:cNvSpPr txBox="1"/>
          <p:nvPr/>
        </p:nvSpPr>
        <p:spPr>
          <a:xfrm>
            <a:off x="1373881" y="4411831"/>
            <a:ext cx="9546655" cy="1569660"/>
          </a:xfrm>
          <a:prstGeom prst="rect">
            <a:avLst/>
          </a:prstGeom>
          <a:noFill/>
        </p:spPr>
        <p:txBody>
          <a:bodyPr wrap="square">
            <a:spAutoFit/>
          </a:bodyPr>
          <a:lstStyle/>
          <a:p>
            <a:pPr indent="270510" algn="just">
              <a:lnSpc>
                <a:spcPct val="150000"/>
              </a:lnSpc>
            </a:pPr>
            <a:r>
              <a:rPr lang="pt-BR" sz="3200" dirty="0">
                <a:solidFill>
                  <a:srgbClr val="FF0000"/>
                </a:solidFill>
                <a:effectLst/>
                <a:latin typeface="UTM Avo" panose="02040603050506020204" pitchFamily="18" charset="0"/>
                <a:ea typeface="Times New Roman" panose="02020603050405020304" pitchFamily="18" charset="0"/>
              </a:rPr>
              <a:t>Những danh từ này được viết hoa vì chúng là tên riêng của người</a:t>
            </a:r>
          </a:p>
        </p:txBody>
      </p:sp>
    </p:spTree>
    <p:extLst>
      <p:ext uri="{BB962C8B-B14F-4D97-AF65-F5344CB8AC3E}">
        <p14:creationId xmlns:p14="http://schemas.microsoft.com/office/powerpoint/2010/main" val="127348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6" grpId="0"/>
      <p:bldP spid="7" grpId="0"/>
      <p:bldP spid="9" grpId="0"/>
      <p:bldP spid="10"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32003D-8E1C-29FC-417E-D35B938FA4F8}"/>
              </a:ext>
            </a:extLst>
          </p:cNvPr>
          <p:cNvSpPr txBox="1"/>
          <p:nvPr/>
        </p:nvSpPr>
        <p:spPr>
          <a:xfrm>
            <a:off x="1991544" y="1124744"/>
            <a:ext cx="9839516" cy="1846659"/>
          </a:xfrm>
          <a:prstGeom prst="rect">
            <a:avLst/>
          </a:prstGeom>
          <a:noFill/>
        </p:spPr>
        <p:txBody>
          <a:bodyPr wrap="square">
            <a:spAutoFit/>
          </a:bodyPr>
          <a:lstStyle/>
          <a:p>
            <a:pPr indent="270510" algn="just">
              <a:lnSpc>
                <a:spcPct val="150000"/>
              </a:lnSpc>
            </a:pPr>
            <a:r>
              <a:rPr lang="en-US" sz="3800" dirty="0">
                <a:solidFill>
                  <a:srgbClr val="FF0000"/>
                </a:solidFill>
                <a:effectLst/>
                <a:latin typeface="UTM Avo" panose="02040603050506020204" pitchFamily="18" charset="0"/>
                <a:ea typeface="Times New Roman" panose="02020603050405020304" pitchFamily="18" charset="0"/>
              </a:rPr>
              <a:t>- </a:t>
            </a:r>
            <a:r>
              <a:rPr lang="pt-BR" sz="3800" dirty="0">
                <a:solidFill>
                  <a:srgbClr val="FF0000"/>
                </a:solidFill>
                <a:effectLst/>
                <a:latin typeface="UTM Avo" panose="02040603050506020204" pitchFamily="18" charset="0"/>
                <a:ea typeface="Times New Roman" panose="02020603050405020304" pitchFamily="18" charset="0"/>
              </a:rPr>
              <a:t>Danh từ chung là gì? Danh từ riêng là gì?</a:t>
            </a:r>
          </a:p>
          <a:p>
            <a:pPr indent="270510" algn="just">
              <a:lnSpc>
                <a:spcPct val="150000"/>
              </a:lnSpc>
            </a:pPr>
            <a:r>
              <a:rPr lang="pt-BR" sz="3800" dirty="0">
                <a:solidFill>
                  <a:srgbClr val="0000CC"/>
                </a:solidFill>
                <a:effectLst/>
                <a:latin typeface="UTM Avo" panose="02040603050506020204" pitchFamily="18" charset="0"/>
                <a:ea typeface="Times New Roman" panose="02020603050405020304" pitchFamily="18" charset="0"/>
              </a:rPr>
              <a:t>- Danh từ chung là tên của một loại sự vật. </a:t>
            </a:r>
            <a:endParaRPr lang="en-US" sz="3800" dirty="0">
              <a:solidFill>
                <a:srgbClr val="0000CC"/>
              </a:solidFill>
              <a:effectLst/>
              <a:latin typeface="UTM Avo" panose="02040603050506020204" pitchFamily="18" charset="0"/>
              <a:ea typeface="Times New Roman" panose="02020603050405020304" pitchFamily="18" charset="0"/>
            </a:endParaRPr>
          </a:p>
        </p:txBody>
      </p:sp>
      <p:pic>
        <p:nvPicPr>
          <p:cNvPr id="2" name="Picture 7" descr="Con Ong, Chú Ong Và Cái Biển - KhoThietKe.Net">
            <a:extLst>
              <a:ext uri="{FF2B5EF4-FFF2-40B4-BE49-F238E27FC236}">
                <a16:creationId xmlns:a16="http://schemas.microsoft.com/office/drawing/2014/main" id="{7C8419DB-554C-9876-D094-18B411FEFC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80" y="1484784"/>
            <a:ext cx="244316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432003D-8E1C-29FC-417E-D35B938FA4F8}"/>
              </a:ext>
            </a:extLst>
          </p:cNvPr>
          <p:cNvSpPr txBox="1"/>
          <p:nvPr/>
        </p:nvSpPr>
        <p:spPr>
          <a:xfrm>
            <a:off x="2251344" y="4456187"/>
            <a:ext cx="9839516" cy="1846659"/>
          </a:xfrm>
          <a:prstGeom prst="rect">
            <a:avLst/>
          </a:prstGeom>
          <a:noFill/>
        </p:spPr>
        <p:txBody>
          <a:bodyPr wrap="square">
            <a:spAutoFit/>
          </a:bodyPr>
          <a:lstStyle/>
          <a:p>
            <a:pPr indent="270510" algn="just">
              <a:lnSpc>
                <a:spcPct val="150000"/>
              </a:lnSpc>
            </a:pPr>
            <a:r>
              <a:rPr lang="pt-BR" sz="3800" dirty="0">
                <a:solidFill>
                  <a:srgbClr val="0000CC"/>
                </a:solidFill>
                <a:effectLst/>
                <a:latin typeface="UTM Avo" panose="02040603050506020204" pitchFamily="18" charset="0"/>
                <a:ea typeface="Times New Roman" panose="02020603050405020304" pitchFamily="18" charset="0"/>
              </a:rPr>
              <a:t>- Danh từ riêng là tên riêng của một sự vật. Danh từ riêng được viết hoa. </a:t>
            </a:r>
            <a:endParaRPr lang="en-US" sz="3800" dirty="0">
              <a:solidFill>
                <a:srgbClr val="0000CC"/>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86879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ircle(in)">
                                      <p:cBhvr>
                                        <p:cTn id="1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06C3B2-B4B7-FBDD-AABF-B9F11CFFB21E}"/>
              </a:ext>
            </a:extLst>
          </p:cNvPr>
          <p:cNvSpPr txBox="1"/>
          <p:nvPr/>
        </p:nvSpPr>
        <p:spPr>
          <a:xfrm>
            <a:off x="767408" y="836712"/>
            <a:ext cx="11017224" cy="4247317"/>
          </a:xfrm>
          <a:prstGeom prst="rect">
            <a:avLst/>
          </a:prstGeom>
          <a:noFill/>
        </p:spPr>
        <p:txBody>
          <a:bodyPr wrap="square">
            <a:spAutoFit/>
          </a:bodyPr>
          <a:lstStyle/>
          <a:p>
            <a:pPr>
              <a:lnSpc>
                <a:spcPct val="150000"/>
              </a:lnSpc>
              <a:spcAft>
                <a:spcPts val="0"/>
              </a:spcAft>
            </a:pP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III.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Luyện</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tập</a:t>
            </a:r>
            <a:endParaRPr lang="en-US" sz="3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vi-VN"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1. Tìm danh từ trong các câu sau</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và</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xếp</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chúng</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thành</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hai</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nhóm</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Danh</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từ</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chung</a:t>
            </a:r>
            <a:r>
              <a:rPr lang="en-US" sz="30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danh</a:t>
            </a:r>
            <a:r>
              <a:rPr lang="en-US" sz="30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từ</a:t>
            </a:r>
            <a:r>
              <a:rPr lang="en-US" sz="30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riêng</a:t>
            </a:r>
            <a:r>
              <a:rPr lang="en-US" sz="30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a:t>
            </a:r>
            <a:endParaRPr lang="en-US" sz="3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effectLst/>
                <a:latin typeface="UTM Avo" panose="02040603050506020204" pitchFamily="18" charset="0"/>
                <a:ea typeface="Calibri" panose="020F0502020204030204" pitchFamily="34" charset="0"/>
                <a:cs typeface="Times New Roman" panose="02020603050405020304" pitchFamily="18" charset="0"/>
              </a:rPr>
              <a:t>Bố</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mẹ</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và</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chị</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xuống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Phiêng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Quảng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làm</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ruộng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Hôm</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nay, A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Lềnh</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chở</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ngô</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xuống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cho</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bố</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mẹ</a:t>
            </a:r>
            <a:r>
              <a:rPr lang="vi-VN"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rPr>
              <a:t>?</a:t>
            </a:r>
            <a:endParaRPr lang="en-US" sz="3000" kern="1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3000" i="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kern="100" dirty="0" err="1">
                <a:effectLst/>
                <a:latin typeface="UTM Avo" panose="02040603050506020204" pitchFamily="18" charset="0"/>
                <a:ea typeface="Calibri" panose="020F0502020204030204" pitchFamily="34" charset="0"/>
                <a:cs typeface="Times New Roman" panose="02020603050405020304" pitchFamily="18" charset="0"/>
              </a:rPr>
              <a:t>Tô</a:t>
            </a:r>
            <a:r>
              <a:rPr lang="en-US" sz="2800" i="1" kern="100" dirty="0">
                <a:effectLst/>
                <a:latin typeface="UTM Avo" panose="02040603050506020204" pitchFamily="18" charset="0"/>
                <a:ea typeface="Calibri" panose="020F0502020204030204" pitchFamily="34" charset="0"/>
                <a:cs typeface="Times New Roman" panose="02020603050405020304" pitchFamily="18" charset="0"/>
              </a:rPr>
              <a:t> </a:t>
            </a:r>
            <a:r>
              <a:rPr lang="en-US" sz="2800" i="1" kern="100" dirty="0" err="1">
                <a:effectLst/>
                <a:latin typeface="UTM Avo" panose="02040603050506020204" pitchFamily="18" charset="0"/>
                <a:ea typeface="Calibri" panose="020F0502020204030204" pitchFamily="34" charset="0"/>
                <a:cs typeface="Times New Roman" panose="02020603050405020304" pitchFamily="18" charset="0"/>
              </a:rPr>
              <a:t>Hoài</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2780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70772" y="1318473"/>
            <a:ext cx="3794760" cy="646331"/>
          </a:xfrm>
          <a:prstGeom prst="rect">
            <a:avLst/>
          </a:prstGeom>
          <a:noFill/>
        </p:spPr>
        <p:txBody>
          <a:bodyPr wrap="square" rtlCol="0">
            <a:spAutoFit/>
          </a:bodyPr>
          <a:lstStyle/>
          <a:p>
            <a:r>
              <a:rPr lang="en-US" sz="3600" dirty="0" err="1">
                <a:solidFill>
                  <a:srgbClr val="FF0000"/>
                </a:solidFill>
                <a:latin typeface="UTM Avo" panose="02040603050506020204" pitchFamily="18" charset="0"/>
                <a:cs typeface="Times New Roman" panose="02020603050405020304" pitchFamily="18" charset="0"/>
              </a:rPr>
              <a:t>Danh</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từ</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chung</a:t>
            </a:r>
            <a:endParaRPr lang="en-US" sz="3600" dirty="0">
              <a:solidFill>
                <a:srgbClr val="FF0000"/>
              </a:solidFill>
              <a:latin typeface="UTM Avo" panose="02040603050506020204" pitchFamily="18" charset="0"/>
              <a:cs typeface="Times New Roman" panose="02020603050405020304" pitchFamily="18" charset="0"/>
            </a:endParaRPr>
          </a:p>
        </p:txBody>
      </p:sp>
      <p:sp>
        <p:nvSpPr>
          <p:cNvPr id="7" name="TextBox 6"/>
          <p:cNvSpPr txBox="1"/>
          <p:nvPr/>
        </p:nvSpPr>
        <p:spPr>
          <a:xfrm>
            <a:off x="7176120" y="1327209"/>
            <a:ext cx="3817319" cy="646331"/>
          </a:xfrm>
          <a:prstGeom prst="rect">
            <a:avLst/>
          </a:prstGeom>
          <a:noFill/>
        </p:spPr>
        <p:txBody>
          <a:bodyPr wrap="square" rtlCol="0">
            <a:spAutoFit/>
          </a:bodyPr>
          <a:lstStyle/>
          <a:p>
            <a:r>
              <a:rPr lang="en-US" sz="3600" dirty="0" err="1">
                <a:solidFill>
                  <a:srgbClr val="FF0000"/>
                </a:solidFill>
                <a:latin typeface="UTM Avo" panose="02040603050506020204" pitchFamily="18" charset="0"/>
                <a:cs typeface="Times New Roman" panose="02020603050405020304" pitchFamily="18" charset="0"/>
              </a:rPr>
              <a:t>Danh</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từ</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riêng</a:t>
            </a:r>
            <a:endParaRPr lang="en-US" sz="3600" dirty="0">
              <a:solidFill>
                <a:srgbClr val="FF0000"/>
              </a:solidFill>
              <a:latin typeface="UTM Avo" panose="02040603050506020204" pitchFamily="18" charset="0"/>
              <a:cs typeface="Times New Roman" panose="02020603050405020304" pitchFamily="18" charset="0"/>
            </a:endParaRPr>
          </a:p>
        </p:txBody>
      </p:sp>
      <p:cxnSp>
        <p:nvCxnSpPr>
          <p:cNvPr id="9" name="Straight Connector 8"/>
          <p:cNvCxnSpPr/>
          <p:nvPr/>
        </p:nvCxnSpPr>
        <p:spPr>
          <a:xfrm>
            <a:off x="6318280" y="55686"/>
            <a:ext cx="52545"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76737" y="2173978"/>
            <a:ext cx="2205216" cy="646331"/>
          </a:xfrm>
          <a:prstGeom prst="rect">
            <a:avLst/>
          </a:prstGeom>
          <a:noFill/>
        </p:spPr>
        <p:txBody>
          <a:bodyPr wrap="square" rtlCol="0">
            <a:spAutoFit/>
          </a:bodyPr>
          <a:lstStyle/>
          <a:p>
            <a:r>
              <a:rPr lang="en-US" sz="3600" dirty="0" err="1">
                <a:solidFill>
                  <a:srgbClr val="7030A0"/>
                </a:solidFill>
                <a:latin typeface="UTM Avo" panose="02040603050506020204" pitchFamily="18" charset="0"/>
                <a:cs typeface="Times New Roman" panose="02020603050405020304" pitchFamily="18" charset="0"/>
              </a:rPr>
              <a:t>bố</a:t>
            </a:r>
            <a:r>
              <a:rPr lang="en-US" sz="3600" dirty="0">
                <a:solidFill>
                  <a:srgbClr val="7030A0"/>
                </a:solidFill>
                <a:latin typeface="UTM Avo" panose="02040603050506020204" pitchFamily="18" charset="0"/>
                <a:cs typeface="Times New Roman" panose="02020603050405020304" pitchFamily="18" charset="0"/>
              </a:rPr>
              <a:t> </a:t>
            </a:r>
            <a:r>
              <a:rPr lang="en-US" sz="3600" dirty="0" err="1">
                <a:solidFill>
                  <a:srgbClr val="7030A0"/>
                </a:solidFill>
                <a:latin typeface="UTM Avo" panose="02040603050506020204" pitchFamily="18" charset="0"/>
                <a:cs typeface="Times New Roman" panose="02020603050405020304" pitchFamily="18" charset="0"/>
              </a:rPr>
              <a:t>mẹ</a:t>
            </a:r>
            <a:endParaRPr lang="en-US" sz="3600" dirty="0">
              <a:solidFill>
                <a:srgbClr val="7030A0"/>
              </a:solidFill>
              <a:latin typeface="UTM Avo" panose="02040603050506020204" pitchFamily="18" charset="0"/>
              <a:cs typeface="Times New Roman" panose="02020603050405020304" pitchFamily="18" charset="0"/>
            </a:endParaRPr>
          </a:p>
        </p:txBody>
      </p:sp>
      <p:sp>
        <p:nvSpPr>
          <p:cNvPr id="16" name="TextBox 15"/>
          <p:cNvSpPr txBox="1"/>
          <p:nvPr/>
        </p:nvSpPr>
        <p:spPr>
          <a:xfrm>
            <a:off x="2092801" y="2829332"/>
            <a:ext cx="1844040" cy="646331"/>
          </a:xfrm>
          <a:prstGeom prst="rect">
            <a:avLst/>
          </a:prstGeom>
          <a:noFill/>
        </p:spPr>
        <p:txBody>
          <a:bodyPr wrap="square" rtlCol="0">
            <a:spAutoFit/>
          </a:bodyPr>
          <a:lstStyle/>
          <a:p>
            <a:r>
              <a:rPr lang="en-US" sz="3600" dirty="0" err="1">
                <a:solidFill>
                  <a:srgbClr val="7030A0"/>
                </a:solidFill>
                <a:latin typeface="UTM Avo" panose="02040603050506020204" pitchFamily="18" charset="0"/>
                <a:cs typeface="Times New Roman" panose="02020603050405020304" pitchFamily="18" charset="0"/>
              </a:rPr>
              <a:t>chị</a:t>
            </a:r>
            <a:endParaRPr lang="en-US" sz="3600" dirty="0">
              <a:solidFill>
                <a:srgbClr val="7030A0"/>
              </a:solidFill>
              <a:latin typeface="UTM Avo" panose="02040603050506020204" pitchFamily="18" charset="0"/>
              <a:cs typeface="Times New Roman" panose="02020603050405020304" pitchFamily="18" charset="0"/>
            </a:endParaRPr>
          </a:p>
        </p:txBody>
      </p:sp>
      <p:sp>
        <p:nvSpPr>
          <p:cNvPr id="17" name="TextBox 16"/>
          <p:cNvSpPr txBox="1"/>
          <p:nvPr/>
        </p:nvSpPr>
        <p:spPr>
          <a:xfrm>
            <a:off x="2079521" y="3484686"/>
            <a:ext cx="3459480" cy="646331"/>
          </a:xfrm>
          <a:prstGeom prst="rect">
            <a:avLst/>
          </a:prstGeom>
          <a:noFill/>
        </p:spPr>
        <p:txBody>
          <a:bodyPr wrap="square" rtlCol="0">
            <a:spAutoFit/>
          </a:bodyPr>
          <a:lstStyle/>
          <a:p>
            <a:r>
              <a:rPr lang="en-US" sz="3600" dirty="0" err="1">
                <a:solidFill>
                  <a:srgbClr val="7030A0"/>
                </a:solidFill>
                <a:latin typeface="UTM Avo" panose="02040603050506020204" pitchFamily="18" charset="0"/>
                <a:cs typeface="Times New Roman" panose="02020603050405020304" pitchFamily="18" charset="0"/>
              </a:rPr>
              <a:t>ruộng</a:t>
            </a:r>
            <a:endParaRPr lang="en-US" sz="3600" dirty="0">
              <a:solidFill>
                <a:srgbClr val="7030A0"/>
              </a:solidFill>
              <a:latin typeface="UTM Avo" panose="02040603050506020204" pitchFamily="18" charset="0"/>
              <a:cs typeface="Times New Roman" panose="02020603050405020304" pitchFamily="18" charset="0"/>
            </a:endParaRPr>
          </a:p>
        </p:txBody>
      </p:sp>
      <p:sp>
        <p:nvSpPr>
          <p:cNvPr id="18" name="TextBox 17"/>
          <p:cNvSpPr txBox="1"/>
          <p:nvPr/>
        </p:nvSpPr>
        <p:spPr>
          <a:xfrm>
            <a:off x="2064985" y="4153739"/>
            <a:ext cx="3459480" cy="646331"/>
          </a:xfrm>
          <a:prstGeom prst="rect">
            <a:avLst/>
          </a:prstGeom>
          <a:noFill/>
        </p:spPr>
        <p:txBody>
          <a:bodyPr wrap="square" rtlCol="0">
            <a:spAutoFit/>
          </a:bodyPr>
          <a:lstStyle/>
          <a:p>
            <a:r>
              <a:rPr lang="en-US" sz="3600" dirty="0" err="1">
                <a:solidFill>
                  <a:srgbClr val="7030A0"/>
                </a:solidFill>
                <a:latin typeface="UTM Avo" panose="02040603050506020204" pitchFamily="18" charset="0"/>
                <a:cs typeface="Times New Roman" panose="02020603050405020304" pitchFamily="18" charset="0"/>
              </a:rPr>
              <a:t>hôm</a:t>
            </a:r>
            <a:r>
              <a:rPr lang="en-US" sz="3600" dirty="0">
                <a:solidFill>
                  <a:srgbClr val="7030A0"/>
                </a:solidFill>
                <a:latin typeface="UTM Avo" panose="02040603050506020204" pitchFamily="18" charset="0"/>
                <a:cs typeface="Times New Roman" panose="02020603050405020304" pitchFamily="18" charset="0"/>
              </a:rPr>
              <a:t> nay</a:t>
            </a:r>
          </a:p>
        </p:txBody>
      </p:sp>
      <p:sp>
        <p:nvSpPr>
          <p:cNvPr id="19" name="TextBox 18"/>
          <p:cNvSpPr txBox="1"/>
          <p:nvPr/>
        </p:nvSpPr>
        <p:spPr>
          <a:xfrm>
            <a:off x="7176120" y="2601805"/>
            <a:ext cx="3548688" cy="646331"/>
          </a:xfrm>
          <a:prstGeom prst="rect">
            <a:avLst/>
          </a:prstGeom>
          <a:noFill/>
        </p:spPr>
        <p:txBody>
          <a:bodyPr wrap="square" rtlCol="0">
            <a:spAutoFit/>
          </a:bodyPr>
          <a:lstStyle/>
          <a:p>
            <a:r>
              <a:rPr lang="en-US" sz="3600" dirty="0" err="1">
                <a:solidFill>
                  <a:srgbClr val="00B050"/>
                </a:solidFill>
                <a:latin typeface="UTM Avo" panose="02040603050506020204" pitchFamily="18" charset="0"/>
                <a:cs typeface="Times New Roman" panose="02020603050405020304" pitchFamily="18" charset="0"/>
              </a:rPr>
              <a:t>Phiêng</a:t>
            </a:r>
            <a:r>
              <a:rPr lang="en-US" sz="3600" dirty="0">
                <a:solidFill>
                  <a:srgbClr val="00B050"/>
                </a:solidFill>
                <a:latin typeface="UTM Avo" panose="02040603050506020204" pitchFamily="18" charset="0"/>
                <a:cs typeface="Times New Roman" panose="02020603050405020304" pitchFamily="18" charset="0"/>
              </a:rPr>
              <a:t> </a:t>
            </a:r>
            <a:r>
              <a:rPr lang="en-US" sz="3600" dirty="0" err="1">
                <a:solidFill>
                  <a:srgbClr val="00B050"/>
                </a:solidFill>
                <a:latin typeface="UTM Avo" panose="02040603050506020204" pitchFamily="18" charset="0"/>
                <a:cs typeface="Times New Roman" panose="02020603050405020304" pitchFamily="18" charset="0"/>
              </a:rPr>
              <a:t>Quảng</a:t>
            </a:r>
            <a:endParaRPr lang="en-US" sz="3600" dirty="0">
              <a:solidFill>
                <a:srgbClr val="00B050"/>
              </a:solidFill>
              <a:latin typeface="UTM Avo" panose="02040603050506020204" pitchFamily="18" charset="0"/>
              <a:cs typeface="Times New Roman" panose="02020603050405020304" pitchFamily="18" charset="0"/>
            </a:endParaRPr>
          </a:p>
        </p:txBody>
      </p:sp>
      <p:sp>
        <p:nvSpPr>
          <p:cNvPr id="20" name="TextBox 19"/>
          <p:cNvSpPr txBox="1"/>
          <p:nvPr/>
        </p:nvSpPr>
        <p:spPr>
          <a:xfrm>
            <a:off x="7297545" y="3620631"/>
            <a:ext cx="2836541" cy="646331"/>
          </a:xfrm>
          <a:prstGeom prst="rect">
            <a:avLst/>
          </a:prstGeom>
          <a:noFill/>
        </p:spPr>
        <p:txBody>
          <a:bodyPr wrap="square" rtlCol="0">
            <a:spAutoFit/>
          </a:bodyPr>
          <a:lstStyle/>
          <a:p>
            <a:r>
              <a:rPr lang="en-US" sz="3600" dirty="0">
                <a:solidFill>
                  <a:srgbClr val="00B050"/>
                </a:solidFill>
                <a:latin typeface="UTM Avo" panose="02040603050506020204" pitchFamily="18" charset="0"/>
                <a:cs typeface="Times New Roman" panose="02020603050405020304" pitchFamily="18" charset="0"/>
              </a:rPr>
              <a:t>A </a:t>
            </a:r>
            <a:r>
              <a:rPr lang="en-US" sz="3600" dirty="0" err="1">
                <a:solidFill>
                  <a:srgbClr val="00B050"/>
                </a:solidFill>
                <a:latin typeface="UTM Avo" panose="02040603050506020204" pitchFamily="18" charset="0"/>
                <a:cs typeface="Times New Roman" panose="02020603050405020304" pitchFamily="18" charset="0"/>
              </a:rPr>
              <a:t>Lềnh</a:t>
            </a:r>
            <a:endParaRPr lang="en-US" sz="3600" dirty="0">
              <a:solidFill>
                <a:srgbClr val="00B050"/>
              </a:solidFill>
              <a:latin typeface="UTM Avo" panose="02040603050506020204" pitchFamily="18" charset="0"/>
              <a:cs typeface="Times New Roman" panose="02020603050405020304" pitchFamily="18" charset="0"/>
            </a:endParaRPr>
          </a:p>
        </p:txBody>
      </p:sp>
      <p:sp>
        <p:nvSpPr>
          <p:cNvPr id="23" name="TextBox 22"/>
          <p:cNvSpPr txBox="1"/>
          <p:nvPr/>
        </p:nvSpPr>
        <p:spPr>
          <a:xfrm>
            <a:off x="2092801" y="4784121"/>
            <a:ext cx="3459480" cy="646331"/>
          </a:xfrm>
          <a:prstGeom prst="rect">
            <a:avLst/>
          </a:prstGeom>
          <a:noFill/>
        </p:spPr>
        <p:txBody>
          <a:bodyPr wrap="square" rtlCol="0">
            <a:spAutoFit/>
          </a:bodyPr>
          <a:lstStyle/>
          <a:p>
            <a:r>
              <a:rPr lang="en-US" sz="3600" dirty="0" err="1">
                <a:solidFill>
                  <a:srgbClr val="7030A0"/>
                </a:solidFill>
                <a:latin typeface="UTM Avo" panose="02040603050506020204" pitchFamily="18" charset="0"/>
                <a:cs typeface="Times New Roman" panose="02020603050405020304" pitchFamily="18" charset="0"/>
              </a:rPr>
              <a:t>ngô</a:t>
            </a:r>
            <a:endParaRPr lang="en-US" sz="36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66743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P spid="19" grpId="0"/>
      <p:bldP spid="20"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76&quot;&gt;&lt;property id=&quot;20148&quot; value=&quot;5&quot;/&gt;&lt;property id=&quot;20300&quot; value=&quot;Slide 1&quot;/&gt;&lt;property id=&quot;20307&quot; value=&quot;284&quot;/&gt;&lt;/object&gt;&lt;object type=&quot;3&quot; unique_id=&quot;10077&quot;&gt;&lt;property id=&quot;20148&quot; value=&quot;5&quot;/&gt;&lt;property id=&quot;20300&quot; value=&quot;Slide 2&quot;/&gt;&lt;property id=&quot;20307&quot; value=&quot;271&quot;/&gt;&lt;/object&gt;&lt;object type=&quot;3&quot; unique_id=&quot;10078&quot;&gt;&lt;property id=&quot;20148&quot; value=&quot;5&quot;/&gt;&lt;property id=&quot;20300&quot; value=&quot;Slide 3&quot;/&gt;&lt;property id=&quot;20307&quot; value=&quot;279&quot;/&gt;&lt;/object&gt;&lt;object type=&quot;3&quot; unique_id=&quot;10079&quot;&gt;&lt;property id=&quot;20148&quot; value=&quot;5&quot;/&gt;&lt;property id=&quot;20300&quot; value=&quot;Slide 4&quot;/&gt;&lt;property id=&quot;20307&quot; value=&quot;281&quot;/&gt;&lt;/object&gt;&lt;object type=&quot;3&quot; unique_id=&quot;10080&quot;&gt;&lt;property id=&quot;20148&quot; value=&quot;5&quot;/&gt;&lt;property id=&quot;20300&quot; value=&quot;Slide 5&quot;/&gt;&lt;property id=&quot;20307&quot; value=&quot;272&quot;/&gt;&lt;/object&gt;&lt;object type=&quot;3&quot; unique_id=&quot;10081&quot;&gt;&lt;property id=&quot;20148&quot; value=&quot;5&quot;/&gt;&lt;property id=&quot;20300&quot; value=&quot;Slide 6&quot;/&gt;&lt;property id=&quot;20307&quot; value=&quot;288&quot;/&gt;&lt;/object&gt;&lt;object type=&quot;3&quot; unique_id=&quot;10082&quot;&gt;&lt;property id=&quot;20148&quot; value=&quot;5&quot;/&gt;&lt;property id=&quot;20300&quot; value=&quot;Slide 7&quot;/&gt;&lt;property id=&quot;20307&quot; value=&quot;273&quot;/&gt;&lt;/object&gt;&lt;object type=&quot;3&quot; unique_id=&quot;10083&quot;&gt;&lt;property id=&quot;20148&quot; value=&quot;5&quot;/&gt;&lt;property id=&quot;20300&quot; value=&quot;Slide 8 - &amp;quot;Trao đổi, thực hành&amp;quot;&quot;/&gt;&lt;property id=&quot;20307&quot; value=&quot;278&quot;/&gt;&lt;/object&gt;&lt;object type=&quot;3&quot; unique_id=&quot;10084&quot;&gt;&lt;property id=&quot;20148&quot; value=&quot;5&quot;/&gt;&lt;property id=&quot;20300&quot; value=&quot;Slide 9&quot;/&gt;&lt;property id=&quot;20307&quot; value=&quot;286&quot;/&gt;&lt;/object&gt;&lt;object type=&quot;3&quot; unique_id=&quot;10085&quot;&gt;&lt;property id=&quot;20148&quot; value=&quot;5&quot;/&gt;&lt;property id=&quot;20300&quot; value=&quot;Slide 10&quot;/&gt;&lt;property id=&quot;20307&quot; value=&quot;282&quot;/&gt;&lt;/object&gt;&lt;object type=&quot;3&quot; unique_id=&quot;10086&quot;&gt;&lt;property id=&quot;20148&quot; value=&quot;5&quot;/&gt;&lt;property id=&quot;20300&quot; value=&quot;Slide 11&quot;/&gt;&lt;property id=&quot;20307&quot; value=&quot;285&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3692</TotalTime>
  <Words>466</Words>
  <Application>Microsoft Office PowerPoint</Application>
  <PresentationFormat>Widescreen</PresentationFormat>
  <Paragraphs>42</Paragraphs>
  <Slides>13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Times New Roman</vt:lpstr>
      <vt:lpstr>UTM Alpine KT</vt:lpstr>
      <vt:lpstr>UTM Ambrose</vt:lpstr>
      <vt:lpstr>UTM Avo</vt:lpstr>
      <vt:lpstr>UTM Brushtip-C</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XP-PRO-2011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Chuyen de GDNSTLVM</dc:title>
  <dc:creator>quyennt0412</dc:creator>
  <cp:lastModifiedBy>Administrator</cp:lastModifiedBy>
  <cp:revision>240</cp:revision>
  <dcterms:created xsi:type="dcterms:W3CDTF">2013-10-28T09:13:32Z</dcterms:created>
  <dcterms:modified xsi:type="dcterms:W3CDTF">2024-09-27T01:44:38Z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