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7" r:id="rId3"/>
    <p:sldId id="269" r:id="rId4"/>
    <p:sldId id="291" r:id="rId5"/>
    <p:sldId id="287" r:id="rId6"/>
    <p:sldId id="281" r:id="rId7"/>
    <p:sldId id="272" r:id="rId8"/>
    <p:sldId id="273" r:id="rId9"/>
    <p:sldId id="292" r:id="rId10"/>
    <p:sldId id="293" r:id="rId11"/>
    <p:sldId id="294" r:id="rId12"/>
    <p:sldId id="274" r:id="rId13"/>
    <p:sldId id="295" r:id="rId14"/>
    <p:sldId id="297" r:id="rId15"/>
    <p:sldId id="296" r:id="rId16"/>
    <p:sldId id="299" r:id="rId17"/>
    <p:sldId id="298" r:id="rId18"/>
    <p:sldId id="300" r:id="rId19"/>
    <p:sldId id="301" r:id="rId20"/>
    <p:sldId id="302" r:id="rId21"/>
    <p:sldId id="305" r:id="rId22"/>
    <p:sldId id="263" r:id="rId23"/>
    <p:sldId id="258" r:id="rId24"/>
    <p:sldId id="267" r:id="rId25"/>
    <p:sldId id="290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2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9C393C-2D4E-4B5A-8A3B-CBE993C5DB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3" y="308114"/>
            <a:ext cx="11768992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398104" y="2231321"/>
            <a:ext cx="93957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8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800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  <a:p>
            <a:pPr algn="ctr"/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Làm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quen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</a:t>
            </a:r>
            <a:r>
              <a:rPr lang="vi-VN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ơng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tiện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môn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(</a:t>
            </a:r>
            <a:r>
              <a:rPr lang="en-US" sz="3800" dirty="0" err="1">
                <a:solidFill>
                  <a:srgbClr val="7030A0"/>
                </a:solidFill>
                <a:latin typeface="UTM Avo" panose="02040603050506020204" pitchFamily="18" charset="0"/>
              </a:rPr>
              <a:t>tiết</a:t>
            </a:r>
            <a:r>
              <a:rPr lang="en-US" sz="3800" dirty="0">
                <a:solidFill>
                  <a:srgbClr val="7030A0"/>
                </a:solidFill>
                <a:latin typeface="UTM Avo" panose="02040603050506020204" pitchFamily="18" charset="0"/>
              </a:rPr>
              <a:t> 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2EA8B-DD9E-4D12-A18C-6B8A8A6B2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81" y="1859507"/>
            <a:ext cx="5267401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51F38A-748E-4AFD-830F-7B2BD811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77" y="0"/>
            <a:ext cx="510208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7E1FFD-E5F4-4AE1-A1B7-E64AF77FB7FA}"/>
              </a:ext>
            </a:extLst>
          </p:cNvPr>
          <p:cNvSpPr/>
          <p:nvPr/>
        </p:nvSpPr>
        <p:spPr>
          <a:xfrm>
            <a:off x="7381461" y="146264"/>
            <a:ext cx="2544417" cy="22327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52A108-18AD-4FE6-BA08-E03830A00B65}"/>
              </a:ext>
            </a:extLst>
          </p:cNvPr>
          <p:cNvSpPr/>
          <p:nvPr/>
        </p:nvSpPr>
        <p:spPr>
          <a:xfrm>
            <a:off x="1" y="1080113"/>
            <a:ext cx="7288696" cy="433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vi-VN" sz="20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 giải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Lam S</a:t>
            </a: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</a:rPr>
              <a:t>Vòng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</a:rPr>
              <a:t>cung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</a:rPr>
              <a:t>màu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</a:rPr>
              <a:t> cam: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Lam S</a:t>
            </a:r>
            <a:r>
              <a:rPr lang="vi-VN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FFC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cung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Lam S</a:t>
            </a: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- Hai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nửa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cung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màu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úp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Lam S</a:t>
            </a: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bao </a:t>
            </a:r>
            <a:r>
              <a:rPr lang="en-US" sz="2000" dirty="0" err="1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vây</a:t>
            </a: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N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Mũi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Đ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gách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05263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62C52-34C8-B81E-094F-D4D069B1FB7E}"/>
              </a:ext>
            </a:extLst>
          </p:cNvPr>
          <p:cNvGrpSpPr/>
          <p:nvPr/>
        </p:nvGrpSpPr>
        <p:grpSpPr>
          <a:xfrm>
            <a:off x="3458817" y="3843130"/>
            <a:ext cx="3326219" cy="265382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48AF4-2BE3-8E33-3294-A18FEFA1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A4163B-FA19-F7F8-F268-5E3E97C75B56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0" name="文本框 34">
            <a:extLst>
              <a:ext uri="{FF2B5EF4-FFF2-40B4-BE49-F238E27FC236}">
                <a16:creationId xmlns:a16="http://schemas.microsoft.com/office/drawing/2014/main" id="{96020510-214D-AB94-13F7-BFAA3335F2C3}"/>
              </a:ext>
            </a:extLst>
          </p:cNvPr>
          <p:cNvSpPr txBox="1"/>
          <p:nvPr/>
        </p:nvSpPr>
        <p:spPr>
          <a:xfrm flipH="1">
            <a:off x="452030" y="2698896"/>
            <a:ext cx="4664764" cy="783193"/>
          </a:xfrm>
          <a:prstGeom prst="wedgeRoundRectCallout">
            <a:avLst>
              <a:gd name="adj1" fmla="val -22416"/>
              <a:gd name="adj2" fmla="val 11615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00B0F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Lược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4000" dirty="0">
              <a:solidFill>
                <a:srgbClr val="00B0F0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3" name="文本框 34">
            <a:extLst>
              <a:ext uri="{FF2B5EF4-FFF2-40B4-BE49-F238E27FC236}">
                <a16:creationId xmlns:a16="http://schemas.microsoft.com/office/drawing/2014/main" id="{0700558D-2464-4C1C-6873-005E24107E07}"/>
              </a:ext>
            </a:extLst>
          </p:cNvPr>
          <p:cNvSpPr txBox="1"/>
          <p:nvPr/>
        </p:nvSpPr>
        <p:spPr>
          <a:xfrm>
            <a:off x="5532879" y="811227"/>
            <a:ext cx="6659121" cy="3255431"/>
          </a:xfrm>
          <a:prstGeom prst="wedgeRoundRectCallout">
            <a:avLst>
              <a:gd name="adj1" fmla="val -42721"/>
              <a:gd name="adj2" fmla="val 7265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lệ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lược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820F0D-07F2-4FBD-8E3D-38223CC4E1E9}"/>
              </a:ext>
            </a:extLst>
          </p:cNvPr>
          <p:cNvSpPr/>
          <p:nvPr/>
        </p:nvSpPr>
        <p:spPr>
          <a:xfrm>
            <a:off x="118367" y="1351473"/>
            <a:ext cx="7895897" cy="409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2.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Đọc thông tin và quan sát hình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, em hãy: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biết nội dung thể hiện trên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đồ.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chú giải và nêu một số kí hiệu được sử dụng trong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đồ; kể tên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C1BCD-A9E1-4875-98A6-8D4E3A21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264" y="795130"/>
            <a:ext cx="4296103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E84F29E-313D-499F-AA7A-5972E0122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157" y="3034741"/>
            <a:ext cx="3617844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7811E7D9-3E47-4D44-ADAA-DFAF61F9BBA8}"/>
              </a:ext>
            </a:extLst>
          </p:cNvPr>
          <p:cNvSpPr txBox="1"/>
          <p:nvPr/>
        </p:nvSpPr>
        <p:spPr>
          <a:xfrm flipH="1">
            <a:off x="1478440" y="1533894"/>
            <a:ext cx="9626881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Thảo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C04AB-CBBB-4486-95A6-B93D2DE79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500" y="0"/>
            <a:ext cx="5947500" cy="5923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256A6A-C54E-42E2-9913-83F630F36864}"/>
              </a:ext>
            </a:extLst>
          </p:cNvPr>
          <p:cNvSpPr/>
          <p:nvPr/>
        </p:nvSpPr>
        <p:spPr>
          <a:xfrm>
            <a:off x="7950838" y="5669989"/>
            <a:ext cx="2534824" cy="2537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2B44B-A503-457A-A884-FA2A84B40359}"/>
              </a:ext>
            </a:extLst>
          </p:cNvPr>
          <p:cNvSpPr txBox="1"/>
          <p:nvPr/>
        </p:nvSpPr>
        <p:spPr>
          <a:xfrm>
            <a:off x="0" y="1789044"/>
            <a:ext cx="6347791" cy="2970685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ội dung thể hiện trên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vi-VN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đồ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hành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chính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Nam.</a:t>
            </a:r>
            <a:endParaRPr lang="vi-VN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1B58271E-169E-4E16-A4D9-3AAE711E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30" y="324398"/>
            <a:ext cx="6512995" cy="705584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endParaRPr lang="vi-VN" altLang="en-US" sz="2800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C4BB4-4BB7-426F-A34F-D2870407F1A0}"/>
              </a:ext>
            </a:extLst>
          </p:cNvPr>
          <p:cNvSpPr txBox="1"/>
          <p:nvPr/>
        </p:nvSpPr>
        <p:spPr>
          <a:xfrm>
            <a:off x="612724" y="1622680"/>
            <a:ext cx="6140501" cy="1756380"/>
          </a:xfrm>
          <a:custGeom>
            <a:avLst/>
            <a:gdLst>
              <a:gd name="connsiteX0" fmla="*/ 0 w 5449957"/>
              <a:gd name="connsiteY0" fmla="*/ 0 h 1569660"/>
              <a:gd name="connsiteX1" fmla="*/ 5449957 w 5449957"/>
              <a:gd name="connsiteY1" fmla="*/ 0 h 1569660"/>
              <a:gd name="connsiteX2" fmla="*/ 5449957 w 5449957"/>
              <a:gd name="connsiteY2" fmla="*/ 1569660 h 1569660"/>
              <a:gd name="connsiteX3" fmla="*/ 0 w 5449957"/>
              <a:gd name="connsiteY3" fmla="*/ 1569660 h 1569660"/>
              <a:gd name="connsiteX4" fmla="*/ 0 w 54499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9957" h="1569660" fill="none" extrusionOk="0">
                <a:moveTo>
                  <a:pt x="0" y="0"/>
                </a:moveTo>
                <a:cubicBezTo>
                  <a:pt x="2034851" y="5222"/>
                  <a:pt x="3128097" y="24918"/>
                  <a:pt x="5449957" y="0"/>
                </a:cubicBezTo>
                <a:cubicBezTo>
                  <a:pt x="5547518" y="257633"/>
                  <a:pt x="5401566" y="890565"/>
                  <a:pt x="5449957" y="1569660"/>
                </a:cubicBezTo>
                <a:cubicBezTo>
                  <a:pt x="4122836" y="1404899"/>
                  <a:pt x="1145420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449957" h="1569660" stroke="0" extrusionOk="0">
                <a:moveTo>
                  <a:pt x="0" y="0"/>
                </a:moveTo>
                <a:cubicBezTo>
                  <a:pt x="2100010" y="11849"/>
                  <a:pt x="3072353" y="-161459"/>
                  <a:pt x="5449957" y="0"/>
                </a:cubicBezTo>
                <a:cubicBezTo>
                  <a:pt x="5424069" y="662121"/>
                  <a:pt x="5519369" y="1402874"/>
                  <a:pt x="5449957" y="1569660"/>
                </a:cubicBezTo>
                <a:cubicBezTo>
                  <a:pt x="3559439" y="1423800"/>
                  <a:pt x="136384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34">
            <a:extLst>
              <a:ext uri="{FF2B5EF4-FFF2-40B4-BE49-F238E27FC236}">
                <a16:creationId xmlns:a16="http://schemas.microsoft.com/office/drawing/2014/main" id="{CBB13491-5E51-492D-ABB9-4D0AAD0EDBF8}"/>
              </a:ext>
            </a:extLst>
          </p:cNvPr>
          <p:cNvSpPr/>
          <p:nvPr/>
        </p:nvSpPr>
        <p:spPr>
          <a:xfrm>
            <a:off x="129350" y="1083754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A7703-596A-4EF2-AD5F-6E3F6253F584}"/>
              </a:ext>
            </a:extLst>
          </p:cNvPr>
          <p:cNvSpPr txBox="1"/>
          <p:nvPr/>
        </p:nvSpPr>
        <p:spPr>
          <a:xfrm>
            <a:off x="1067214" y="4844444"/>
            <a:ext cx="6049203" cy="1756380"/>
          </a:xfrm>
          <a:custGeom>
            <a:avLst/>
            <a:gdLst>
              <a:gd name="connsiteX0" fmla="*/ 0 w 4868933"/>
              <a:gd name="connsiteY0" fmla="*/ 0 h 1569660"/>
              <a:gd name="connsiteX1" fmla="*/ 4868933 w 4868933"/>
              <a:gd name="connsiteY1" fmla="*/ 0 h 1569660"/>
              <a:gd name="connsiteX2" fmla="*/ 4868933 w 4868933"/>
              <a:gd name="connsiteY2" fmla="*/ 1569660 h 1569660"/>
              <a:gd name="connsiteX3" fmla="*/ 0 w 4868933"/>
              <a:gd name="connsiteY3" fmla="*/ 1569660 h 1569660"/>
              <a:gd name="connsiteX4" fmla="*/ 0 w 4868933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933" h="1569660" fill="none" extrusionOk="0">
                <a:moveTo>
                  <a:pt x="0" y="0"/>
                </a:moveTo>
                <a:cubicBezTo>
                  <a:pt x="737378" y="5222"/>
                  <a:pt x="2492164" y="24918"/>
                  <a:pt x="4868933" y="0"/>
                </a:cubicBezTo>
                <a:cubicBezTo>
                  <a:pt x="4966494" y="257633"/>
                  <a:pt x="4820542" y="890565"/>
                  <a:pt x="4868933" y="1569660"/>
                </a:cubicBezTo>
                <a:cubicBezTo>
                  <a:pt x="2500094" y="1404899"/>
                  <a:pt x="5506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868933" h="1569660" stroke="0" extrusionOk="0">
                <a:moveTo>
                  <a:pt x="0" y="0"/>
                </a:moveTo>
                <a:cubicBezTo>
                  <a:pt x="949856" y="11849"/>
                  <a:pt x="2492235" y="-161459"/>
                  <a:pt x="4868933" y="0"/>
                </a:cubicBezTo>
                <a:cubicBezTo>
                  <a:pt x="4843045" y="662121"/>
                  <a:pt x="4938345" y="1402874"/>
                  <a:pt x="4868933" y="1569660"/>
                </a:cubicBezTo>
                <a:cubicBezTo>
                  <a:pt x="3351280" y="1423800"/>
                  <a:pt x="191696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DB2A1-DEF8-47F2-B0F2-7002A593A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417" y="836984"/>
            <a:ext cx="5075583" cy="5184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B71BA-FE35-4B58-BF7A-C0FFCC71189D}"/>
              </a:ext>
            </a:extLst>
          </p:cNvPr>
          <p:cNvSpPr/>
          <p:nvPr/>
        </p:nvSpPr>
        <p:spPr>
          <a:xfrm>
            <a:off x="668904" y="1732260"/>
            <a:ext cx="5975298" cy="1644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	</a:t>
            </a:r>
            <a:r>
              <a:rPr lang="vi-VN" sz="24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Một số kí hiệu trên bản đồ gồm: kí hiệu hình ngôi sao màu đỏ là thủ đô; kí hiệu hai vòng tròn lồng vào nhau là thành phố trực thuộc Trung ương.....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CDC32-2DDE-4B85-B016-84DF67FB6E8A}"/>
              </a:ext>
            </a:extLst>
          </p:cNvPr>
          <p:cNvSpPr/>
          <p:nvPr/>
        </p:nvSpPr>
        <p:spPr>
          <a:xfrm>
            <a:off x="240230" y="472878"/>
            <a:ext cx="6403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ột số kí hiệu được sử dụng trong bản đồ</a:t>
            </a:r>
            <a:endParaRPr lang="vi-VN" sz="2400" dirty="0"/>
          </a:p>
        </p:txBody>
      </p:sp>
      <p:sp>
        <p:nvSpPr>
          <p:cNvPr id="12" name="Text Box 23">
            <a:extLst>
              <a:ext uri="{FF2B5EF4-FFF2-40B4-BE49-F238E27FC236}">
                <a16:creationId xmlns:a16="http://schemas.microsoft.com/office/drawing/2014/main" id="{67DAA346-0A65-4EE6-B807-732A9479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20" y="3653814"/>
            <a:ext cx="6489301" cy="83099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/>
            <a:endParaRPr lang="vi-VN" altLang="en-US" sz="2800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32DCB-3743-4A0C-9A92-94B3F44BB9AE}"/>
              </a:ext>
            </a:extLst>
          </p:cNvPr>
          <p:cNvSpPr txBox="1"/>
          <p:nvPr/>
        </p:nvSpPr>
        <p:spPr>
          <a:xfrm>
            <a:off x="2003887" y="8415883"/>
            <a:ext cx="4868933" cy="1569660"/>
          </a:xfrm>
          <a:custGeom>
            <a:avLst/>
            <a:gdLst>
              <a:gd name="connsiteX0" fmla="*/ 0 w 4868933"/>
              <a:gd name="connsiteY0" fmla="*/ 0 h 1569660"/>
              <a:gd name="connsiteX1" fmla="*/ 4868933 w 4868933"/>
              <a:gd name="connsiteY1" fmla="*/ 0 h 1569660"/>
              <a:gd name="connsiteX2" fmla="*/ 4868933 w 4868933"/>
              <a:gd name="connsiteY2" fmla="*/ 1569660 h 1569660"/>
              <a:gd name="connsiteX3" fmla="*/ 0 w 4868933"/>
              <a:gd name="connsiteY3" fmla="*/ 1569660 h 1569660"/>
              <a:gd name="connsiteX4" fmla="*/ 0 w 4868933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933" h="1569660" fill="none" extrusionOk="0">
                <a:moveTo>
                  <a:pt x="0" y="0"/>
                </a:moveTo>
                <a:cubicBezTo>
                  <a:pt x="737378" y="5222"/>
                  <a:pt x="2492164" y="24918"/>
                  <a:pt x="4868933" y="0"/>
                </a:cubicBezTo>
                <a:cubicBezTo>
                  <a:pt x="4966494" y="257633"/>
                  <a:pt x="4820542" y="890565"/>
                  <a:pt x="4868933" y="1569660"/>
                </a:cubicBezTo>
                <a:cubicBezTo>
                  <a:pt x="2500094" y="1404899"/>
                  <a:pt x="5506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868933" h="1569660" stroke="0" extrusionOk="0">
                <a:moveTo>
                  <a:pt x="0" y="0"/>
                </a:moveTo>
                <a:cubicBezTo>
                  <a:pt x="949856" y="11849"/>
                  <a:pt x="2492235" y="-161459"/>
                  <a:pt x="4868933" y="0"/>
                </a:cubicBezTo>
                <a:cubicBezTo>
                  <a:pt x="4843045" y="662121"/>
                  <a:pt x="4938345" y="1402874"/>
                  <a:pt x="4868933" y="1569660"/>
                </a:cubicBezTo>
                <a:cubicBezTo>
                  <a:pt x="3351280" y="1423800"/>
                  <a:pt x="191696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 đô của Việt Nam là Hà Nội; các thành phố trực thuộc Trung ương gồm: Hải Phòng, Đà Nẵng, Thành phố Hồ Chí Minh, Cần Thơ.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8A5579-15AF-4EB8-8C05-75E452657DAD}"/>
              </a:ext>
            </a:extLst>
          </p:cNvPr>
          <p:cNvSpPr/>
          <p:nvPr/>
        </p:nvSpPr>
        <p:spPr>
          <a:xfrm>
            <a:off x="472867" y="3732659"/>
            <a:ext cx="6403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ơng</a:t>
            </a:r>
            <a:r>
              <a:rPr lang="en-US" sz="2400" dirty="0"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797BB-35A5-4864-8BB5-F4391475DF1B}"/>
              </a:ext>
            </a:extLst>
          </p:cNvPr>
          <p:cNvSpPr/>
          <p:nvPr/>
        </p:nvSpPr>
        <p:spPr>
          <a:xfrm>
            <a:off x="1285461" y="4914677"/>
            <a:ext cx="5724939" cy="1644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Thủ đô của Việt Nam là Hà Nội; các thành phố trực thuộc Trung ương gồm: Hải Phòng, Đà Nẵng, Thành phố Hồ Chí Minh, Cần Thơ.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6" name="Freeform: Shape 34">
            <a:extLst>
              <a:ext uri="{FF2B5EF4-FFF2-40B4-BE49-F238E27FC236}">
                <a16:creationId xmlns:a16="http://schemas.microsoft.com/office/drawing/2014/main" id="{10E92914-CC15-472F-9677-DEF000095B5B}"/>
              </a:ext>
            </a:extLst>
          </p:cNvPr>
          <p:cNvSpPr/>
          <p:nvPr/>
        </p:nvSpPr>
        <p:spPr>
          <a:xfrm>
            <a:off x="238474" y="4586278"/>
            <a:ext cx="937864" cy="70558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2" grpId="0"/>
      <p:bldP spid="10" grpId="0"/>
      <p:bldP spid="12" grpId="0" animBg="1"/>
      <p:bldP spid="13" grpId="0" animBg="1"/>
      <p:bldP spid="14" grpId="0"/>
      <p:bldP spid="11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62C52-34C8-B81E-094F-D4D069B1FB7E}"/>
              </a:ext>
            </a:extLst>
          </p:cNvPr>
          <p:cNvGrpSpPr/>
          <p:nvPr/>
        </p:nvGrpSpPr>
        <p:grpSpPr>
          <a:xfrm>
            <a:off x="4327692" y="3759757"/>
            <a:ext cx="3326219" cy="2653829"/>
            <a:chOff x="8604068" y="6331731"/>
            <a:chExt cx="3235139" cy="23599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748AF4-2BE3-8E33-3294-A18FEFA16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A4163B-FA19-F7F8-F268-5E3E97C75B56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10" name="文本框 34">
            <a:extLst>
              <a:ext uri="{FF2B5EF4-FFF2-40B4-BE49-F238E27FC236}">
                <a16:creationId xmlns:a16="http://schemas.microsoft.com/office/drawing/2014/main" id="{96020510-214D-AB94-13F7-BFAA3335F2C3}"/>
              </a:ext>
            </a:extLst>
          </p:cNvPr>
          <p:cNvSpPr txBox="1"/>
          <p:nvPr/>
        </p:nvSpPr>
        <p:spPr>
          <a:xfrm flipH="1">
            <a:off x="440684" y="2211145"/>
            <a:ext cx="4664764" cy="783193"/>
          </a:xfrm>
          <a:prstGeom prst="wedgeRoundRectCallout">
            <a:avLst>
              <a:gd name="adj1" fmla="val -44575"/>
              <a:gd name="adj2" fmla="val 292130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>
                <a:solidFill>
                  <a:srgbClr val="00B0F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1" lang="en-US" altLang="en-US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1" lang="en-US" altLang="zh-CN" sz="4000" dirty="0" err="1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1" lang="en-US" altLang="zh-CN" sz="400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1" lang="zh-CN" altLang="en-US" sz="4000" dirty="0">
              <a:solidFill>
                <a:srgbClr val="00B0F0"/>
              </a:solidFill>
              <a:latin typeface="UTM Avo" panose="02040603050506020204" pitchFamily="18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3" name="文本框 34">
            <a:extLst>
              <a:ext uri="{FF2B5EF4-FFF2-40B4-BE49-F238E27FC236}">
                <a16:creationId xmlns:a16="http://schemas.microsoft.com/office/drawing/2014/main" id="{0700558D-2464-4C1C-6873-005E24107E07}"/>
              </a:ext>
            </a:extLst>
          </p:cNvPr>
          <p:cNvSpPr txBox="1"/>
          <p:nvPr/>
        </p:nvSpPr>
        <p:spPr>
          <a:xfrm>
            <a:off x="5246716" y="572913"/>
            <a:ext cx="6659121" cy="3649581"/>
          </a:xfrm>
          <a:prstGeom prst="wedgeRoundRectCallout">
            <a:avLst>
              <a:gd name="adj1" fmla="val 1060"/>
              <a:gd name="adj2" fmla="val 57045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bề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lệ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BA6C476-2356-4223-8AF9-AA42996DF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-45002" y="3585254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4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3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1C94EE24-59A8-4F27-BFF4-55780C9CA549}"/>
              </a:ext>
            </a:extLst>
          </p:cNvPr>
          <p:cNvSpPr txBox="1"/>
          <p:nvPr/>
        </p:nvSpPr>
        <p:spPr>
          <a:xfrm flipH="1">
            <a:off x="1552747" y="778075"/>
            <a:ext cx="9340540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defRPr/>
            </a:pP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D77E82-C1A3-4AAF-8094-ABE66678EDED}"/>
              </a:ext>
            </a:extLst>
          </p:cNvPr>
          <p:cNvGrpSpPr/>
          <p:nvPr/>
        </p:nvGrpSpPr>
        <p:grpSpPr>
          <a:xfrm>
            <a:off x="292145" y="1836698"/>
            <a:ext cx="10714796" cy="1119884"/>
            <a:chOff x="391355" y="976045"/>
            <a:chExt cx="10016366" cy="11198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0426B5-953E-4B3E-96A4-7A466FDA7D8B}"/>
                </a:ext>
              </a:extLst>
            </p:cNvPr>
            <p:cNvSpPr/>
            <p:nvPr/>
          </p:nvSpPr>
          <p:spPr>
            <a:xfrm>
              <a:off x="2685944" y="1037689"/>
              <a:ext cx="7721777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bản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lược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4D86A6-6437-4E0F-A02E-0BD2DFBFAEBF}"/>
                </a:ext>
              </a:extLst>
            </p:cNvPr>
            <p:cNvSpPr/>
            <p:nvPr/>
          </p:nvSpPr>
          <p:spPr>
            <a:xfrm>
              <a:off x="391355" y="976045"/>
              <a:ext cx="2294589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0609281-6F92-4DC4-91A2-3CECC4BEAAB1}"/>
              </a:ext>
            </a:extLst>
          </p:cNvPr>
          <p:cNvGrpSpPr/>
          <p:nvPr/>
        </p:nvGrpSpPr>
        <p:grpSpPr>
          <a:xfrm>
            <a:off x="292144" y="3418918"/>
            <a:ext cx="10714796" cy="1119884"/>
            <a:chOff x="468491" y="976045"/>
            <a:chExt cx="9939229" cy="111988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4393C2D-2039-4B7D-9214-09B8108966F3}"/>
                </a:ext>
              </a:extLst>
            </p:cNvPr>
            <p:cNvSpPr/>
            <p:nvPr/>
          </p:nvSpPr>
          <p:spPr>
            <a:xfrm>
              <a:off x="2745409" y="1037689"/>
              <a:ext cx="7662311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3E0B01-1759-4B8F-9014-56EF3263BC17}"/>
                </a:ext>
              </a:extLst>
            </p:cNvPr>
            <p:cNvSpPr/>
            <p:nvPr/>
          </p:nvSpPr>
          <p:spPr>
            <a:xfrm>
              <a:off x="468491" y="976045"/>
              <a:ext cx="2276918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A2D56E-56F0-4631-B986-237DC807CE74}"/>
              </a:ext>
            </a:extLst>
          </p:cNvPr>
          <p:cNvGrpSpPr/>
          <p:nvPr/>
        </p:nvGrpSpPr>
        <p:grpSpPr>
          <a:xfrm>
            <a:off x="346918" y="4972404"/>
            <a:ext cx="10660022" cy="1119884"/>
            <a:chOff x="487224" y="988408"/>
            <a:chExt cx="10660022" cy="11198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4ECE1B-07F6-45D7-B759-6315C7C4F9F5}"/>
                </a:ext>
              </a:extLst>
            </p:cNvPr>
            <p:cNvSpPr/>
            <p:nvPr/>
          </p:nvSpPr>
          <p:spPr>
            <a:xfrm>
              <a:off x="2887038" y="1037689"/>
              <a:ext cx="8260208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đối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tượng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địa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lý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dựa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kí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sắc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A25E1E-6124-4BF8-B637-2F23F8112898}"/>
                </a:ext>
              </a:extLst>
            </p:cNvPr>
            <p:cNvSpPr/>
            <p:nvPr/>
          </p:nvSpPr>
          <p:spPr>
            <a:xfrm>
              <a:off x="487224" y="988408"/>
              <a:ext cx="2345040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pic>
        <p:nvPicPr>
          <p:cNvPr id="14" name="图片 6">
            <a:extLst>
              <a:ext uri="{FF2B5EF4-FFF2-40B4-BE49-F238E27FC236}">
                <a16:creationId xmlns:a16="http://schemas.microsoft.com/office/drawing/2014/main" id="{F0F967CC-7F6F-45D1-9EFB-127026B67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978">
            <a:off x="831336" y="96920"/>
            <a:ext cx="1376202" cy="10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E404D2-1876-40AD-9D3B-6EF8EFEB4CC7}"/>
              </a:ext>
            </a:extLst>
          </p:cNvPr>
          <p:cNvGrpSpPr/>
          <p:nvPr/>
        </p:nvGrpSpPr>
        <p:grpSpPr>
          <a:xfrm>
            <a:off x="4085873" y="206014"/>
            <a:ext cx="4859346" cy="1221000"/>
            <a:chOff x="5814325" y="491559"/>
            <a:chExt cx="5879304" cy="3208711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3DFDBEF6-23CD-404B-B923-EDF0D8A2A716}"/>
                </a:ext>
              </a:extLst>
            </p:cNvPr>
            <p:cNvGrpSpPr/>
            <p:nvPr/>
          </p:nvGrpSpPr>
          <p:grpSpPr>
            <a:xfrm>
              <a:off x="5814325" y="491559"/>
              <a:ext cx="5879304" cy="3208711"/>
              <a:chOff x="5610689" y="1031736"/>
              <a:chExt cx="5879304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1DB134D-96B1-45BD-9928-85A81E57A5C0}"/>
                  </a:ext>
                </a:extLst>
              </p:cNvPr>
              <p:cNvSpPr/>
              <p:nvPr/>
            </p:nvSpPr>
            <p:spPr>
              <a:xfrm>
                <a:off x="5629165" y="1052245"/>
                <a:ext cx="5842103" cy="3941399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9A13BBD-A6F9-4098-A59E-C62209BE3F2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89D4DA77-A39E-46DE-A276-0072275195B3}"/>
                  </a:ext>
                </a:extLst>
              </p:cNvPr>
              <p:cNvGrpSpPr/>
              <p:nvPr/>
            </p:nvGrpSpPr>
            <p:grpSpPr>
              <a:xfrm>
                <a:off x="5610689" y="1031736"/>
                <a:ext cx="5879304" cy="3980523"/>
                <a:chOff x="5610689" y="1031736"/>
                <a:chExt cx="5879304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1C918F77-0D71-42D7-9DB1-532A4F6EFC6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E4373D80-8FB7-4436-9F95-4708D3E80D8D}"/>
                    </a:ext>
                  </a:extLst>
                </p:cNvPr>
                <p:cNvSpPr/>
                <p:nvPr/>
              </p:nvSpPr>
              <p:spPr>
                <a:xfrm>
                  <a:off x="5610689" y="1031736"/>
                  <a:ext cx="5534693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214D012-4E3F-47CE-83BC-5B9175F2081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F8B2123D-FCB3-4007-8B42-327F59B86702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96016C9-8CFF-4849-8ECA-C5901065CE67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5EAEC6F-E012-48E7-8DC1-44E3F40CB838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C29D8-6A45-4FE0-9E15-59D92782E525}"/>
                </a:ext>
              </a:extLst>
            </p:cNvPr>
            <p:cNvSpPr txBox="1"/>
            <p:nvPr/>
          </p:nvSpPr>
          <p:spPr>
            <a:xfrm>
              <a:off x="6237862" y="1051415"/>
              <a:ext cx="5111155" cy="2426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II.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E039849-30A2-4238-90F0-59AAE2055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5" y="1552377"/>
            <a:ext cx="6787080" cy="4434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BDC8A8-BCC7-4107-B8C7-687AE21C5469}"/>
              </a:ext>
            </a:extLst>
          </p:cNvPr>
          <p:cNvSpPr/>
          <p:nvPr/>
        </p:nvSpPr>
        <p:spPr>
          <a:xfrm>
            <a:off x="0" y="1478214"/>
            <a:ext cx="4797391" cy="4322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Đọc thông tin và quan sát hình 3, em hãy: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biết biểu đồ thể hiện nội dung gì.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 tên trục dọc, trục ngang của biểu đồ và đơn vị của mỗi trục.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độ cao của các cột và nhận xét về sự thay đổi số dân Việt Nam qua các năm.</a:t>
            </a:r>
            <a:endParaRPr lang="vi-VN" sz="24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8FAD090C-2330-4CCE-BEE4-62364E951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978">
            <a:off x="-20285" y="600195"/>
            <a:ext cx="1376202" cy="10868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35FA66-0196-424E-BF10-6F2AF0D1CFC3}"/>
              </a:ext>
            </a:extLst>
          </p:cNvPr>
          <p:cNvSpPr/>
          <p:nvPr/>
        </p:nvSpPr>
        <p:spPr>
          <a:xfrm>
            <a:off x="384313" y="1483884"/>
            <a:ext cx="11648661" cy="389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 đồ thể hiện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qua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1979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2019. </a:t>
            </a:r>
            <a:endParaRPr lang="vi-VN" sz="28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rục dọc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đ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rục ngang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Đ</a:t>
            </a:r>
            <a:r>
              <a:rPr lang="vi-VN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 cao của các cột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tang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1979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2019.</a:t>
            </a:r>
            <a:endParaRPr lang="vi-VN" sz="2800" dirty="0">
              <a:solidFill>
                <a:srgbClr val="00B05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4EA7B70-91C8-421C-8A4B-1B0930EEA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6696" y="4827505"/>
            <a:ext cx="1855304" cy="203049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96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EE1BFD-0C84-4803-B924-28C46ECEAD9A}"/>
              </a:ext>
            </a:extLst>
          </p:cNvPr>
          <p:cNvGrpSpPr/>
          <p:nvPr/>
        </p:nvGrpSpPr>
        <p:grpSpPr>
          <a:xfrm>
            <a:off x="986618" y="2504662"/>
            <a:ext cx="9805937" cy="1268369"/>
            <a:chOff x="760587" y="920508"/>
            <a:chExt cx="9805937" cy="15696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491C1A-71AF-48A5-8F2A-4D61B893BB12}"/>
                </a:ext>
              </a:extLst>
            </p:cNvPr>
            <p:cNvSpPr/>
            <p:nvPr/>
          </p:nvSpPr>
          <p:spPr>
            <a:xfrm>
              <a:off x="3045842" y="920508"/>
              <a:ext cx="7520682" cy="1569691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6387B-1D48-4618-8852-5F4DD5D5F1A4}"/>
                </a:ext>
              </a:extLst>
            </p:cNvPr>
            <p:cNvSpPr/>
            <p:nvPr/>
          </p:nvSpPr>
          <p:spPr>
            <a:xfrm>
              <a:off x="760587" y="1173645"/>
              <a:ext cx="2249743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9EDC93-42AB-4639-8A09-CBBB8F2D681E}"/>
              </a:ext>
            </a:extLst>
          </p:cNvPr>
          <p:cNvGrpSpPr/>
          <p:nvPr/>
        </p:nvGrpSpPr>
        <p:grpSpPr>
          <a:xfrm>
            <a:off x="979917" y="3852150"/>
            <a:ext cx="9812638" cy="1421822"/>
            <a:chOff x="764160" y="747326"/>
            <a:chExt cx="9812638" cy="1759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609027-3CC4-4084-ABFD-AD2CF54F3B5A}"/>
                </a:ext>
              </a:extLst>
            </p:cNvPr>
            <p:cNvSpPr/>
            <p:nvPr/>
          </p:nvSpPr>
          <p:spPr>
            <a:xfrm>
              <a:off x="3056116" y="747326"/>
              <a:ext cx="7520682" cy="17596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xác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định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đối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tượng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BCD1BC-3D4B-489A-AF85-BBE63F09188E}"/>
                </a:ext>
              </a:extLst>
            </p:cNvPr>
            <p:cNvSpPr/>
            <p:nvPr/>
          </p:nvSpPr>
          <p:spPr>
            <a:xfrm>
              <a:off x="764160" y="1094446"/>
              <a:ext cx="2239469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95EDF5-5D18-4671-B077-E095EF054E01}"/>
              </a:ext>
            </a:extLst>
          </p:cNvPr>
          <p:cNvGrpSpPr/>
          <p:nvPr/>
        </p:nvGrpSpPr>
        <p:grpSpPr>
          <a:xfrm>
            <a:off x="986619" y="5397148"/>
            <a:ext cx="9805936" cy="1194873"/>
            <a:chOff x="781136" y="1019136"/>
            <a:chExt cx="9805936" cy="14787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C85B5D-4E41-4925-BC9D-959BC436F2DE}"/>
                </a:ext>
              </a:extLst>
            </p:cNvPr>
            <p:cNvSpPr/>
            <p:nvPr/>
          </p:nvSpPr>
          <p:spPr>
            <a:xfrm>
              <a:off x="3030878" y="1019136"/>
              <a:ext cx="7556194" cy="1478735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xét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đối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tượng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trên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2696180-6DF7-44F0-B71E-19771F0EEC4F}"/>
                </a:ext>
              </a:extLst>
            </p:cNvPr>
            <p:cNvSpPr/>
            <p:nvPr/>
          </p:nvSpPr>
          <p:spPr>
            <a:xfrm>
              <a:off x="781136" y="1140628"/>
              <a:ext cx="2249742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6" name="文本框 34">
            <a:extLst>
              <a:ext uri="{FF2B5EF4-FFF2-40B4-BE49-F238E27FC236}">
                <a16:creationId xmlns:a16="http://schemas.microsoft.com/office/drawing/2014/main" id="{93B1D313-CAD5-4E17-B6F5-57E4618D6725}"/>
              </a:ext>
            </a:extLst>
          </p:cNvPr>
          <p:cNvSpPr txBox="1"/>
          <p:nvPr/>
        </p:nvSpPr>
        <p:spPr>
          <a:xfrm flipH="1">
            <a:off x="1727990" y="1391801"/>
            <a:ext cx="9340540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defRPr/>
            </a:pP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C4191916-477F-4B98-B778-3D8D38F7A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1978">
            <a:off x="1039888" y="681404"/>
            <a:ext cx="1376202" cy="10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9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94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FCAAD-0958-A235-1602-5628E3D05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/>
        </p:blipFill>
        <p:spPr>
          <a:xfrm>
            <a:off x="-226644" y="3429000"/>
            <a:ext cx="2361598" cy="353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C1F42-1C68-3F70-C881-0C581E3E35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>
            <a:off x="10442712" y="3909016"/>
            <a:ext cx="1749287" cy="285915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669512-B789-1628-7955-DA0C50CFA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62013"/>
            <a:ext cx="2361598" cy="1747582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4D1C36C4-C577-22D2-6AF3-AB390323CB2F}"/>
              </a:ext>
            </a:extLst>
          </p:cNvPr>
          <p:cNvSpPr txBox="1"/>
          <p:nvPr/>
        </p:nvSpPr>
        <p:spPr>
          <a:xfrm>
            <a:off x="1444487" y="1392352"/>
            <a:ext cx="10257181" cy="2553891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	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Mở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sách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Lịch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&amp;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Địa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lí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4,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nêu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tên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lược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hay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. Cho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lược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hay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điều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gì</a:t>
            </a:r>
            <a:r>
              <a:rPr lang="en-US" alt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085" y="1075740"/>
            <a:ext cx="6822015" cy="1892747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F655AD8D-CC76-4CCE-8A40-FE79F12BE863}"/>
              </a:ext>
            </a:extLst>
          </p:cNvPr>
          <p:cNvSpPr txBox="1"/>
          <p:nvPr/>
        </p:nvSpPr>
        <p:spPr>
          <a:xfrm>
            <a:off x="238539" y="2615436"/>
            <a:ext cx="11767931" cy="2553891"/>
          </a:xfrm>
          <a:prstGeom prst="wedgeRoundRectCallout">
            <a:avLst>
              <a:gd name="adj1" fmla="val -16752"/>
              <a:gd name="adj2" fmla="val 28863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dụng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biểu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lược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tuần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trình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bày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lớp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nghe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mình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hiểu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được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điều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gì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đồ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đó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513028" y="121311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id="{FCE09F8D-C0B1-4DC1-8F1B-83D604EC9E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5057676"/>
                  </p:ext>
                </p:extLst>
              </p:nvPr>
            </p:nvGraphicFramePr>
            <p:xfrm>
              <a:off x="3332635" y="2321112"/>
              <a:ext cx="5526729" cy="38061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526729" cy="380613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735436" ay="-889992" az="-19098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6925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e Earth">
                <a:hlinkClick r:id="" action="ppaction://noaction"/>
                <a:extLst>
                  <a:ext uri="{FF2B5EF4-FFF2-40B4-BE49-F238E27FC236}">
                    <a16:creationId xmlns:a16="http://schemas.microsoft.com/office/drawing/2014/main" id="{FCE09F8D-C0B1-4DC1-8F1B-83D604EC9E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32635" y="2321112"/>
                <a:ext cx="5526729" cy="38061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Ổ QUỐC VIỆT NAM">
            <a:hlinkClick r:id="" action="ppaction://media"/>
            <a:extLst>
              <a:ext uri="{FF2B5EF4-FFF2-40B4-BE49-F238E27FC236}">
                <a16:creationId xmlns:a16="http://schemas.microsoft.com/office/drawing/2014/main" id="{D8771A47-DC97-6C83-70FD-0151B9880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B13D6-6B52-4209-9B99-F872C90A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0" y="1517106"/>
            <a:ext cx="11043540" cy="2097206"/>
          </a:xfrm>
          <a:prstGeom prst="rect">
            <a:avLst/>
          </a:prstGeom>
        </p:spPr>
      </p:pic>
      <p:pic>
        <p:nvPicPr>
          <p:cNvPr id="5" name="图片 5" descr="图片包含 物体&#10;&#10;描述已自动生成">
            <a:extLst>
              <a:ext uri="{FF2B5EF4-FFF2-40B4-BE49-F238E27FC236}">
                <a16:creationId xmlns:a16="http://schemas.microsoft.com/office/drawing/2014/main" id="{CA9BC962-7E3E-47CE-8C02-4C20971D7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4840600" y="3429000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0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FE1FC3B4-8365-A059-97C8-E6F3C1455141}"/>
              </a:ext>
            </a:extLst>
          </p:cNvPr>
          <p:cNvSpPr txBox="1"/>
          <p:nvPr/>
        </p:nvSpPr>
        <p:spPr>
          <a:xfrm flipH="1">
            <a:off x="1370390" y="698600"/>
            <a:ext cx="9019314" cy="2347097"/>
          </a:xfrm>
          <a:prstGeom prst="wedgeRoundRectCallout">
            <a:avLst>
              <a:gd name="adj1" fmla="val -23576"/>
              <a:gd name="adj2" fmla="val 48150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biết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phương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tiện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tập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môn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Lịch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sử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Địa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lí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nào</a:t>
            </a:r>
            <a:r>
              <a:rPr lang="en-US" altLang="en-US" sz="36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41B86DDC-FF81-4A7A-8B19-F464CCBFB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566" y="3045697"/>
            <a:ext cx="4693303" cy="31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8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E5E56949-DD9B-4708-A48F-8D5B0133F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372496" y="196517"/>
            <a:ext cx="2787391" cy="1987883"/>
          </a:xfrm>
          <a:prstGeom prst="rect">
            <a:avLst/>
          </a:prstGeom>
        </p:spPr>
      </p:pic>
      <p:pic>
        <p:nvPicPr>
          <p:cNvPr id="8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2C5CDD51-DBE7-4261-9813-564C8EB9C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383929" y="-48025"/>
            <a:ext cx="2787391" cy="2184400"/>
          </a:xfrm>
          <a:prstGeom prst="rect">
            <a:avLst/>
          </a:prstGeom>
        </p:spPr>
      </p:pic>
      <p:pic>
        <p:nvPicPr>
          <p:cNvPr id="9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72F99D4E-2205-45AD-988F-76E66C0E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683281" y="194854"/>
            <a:ext cx="2991777" cy="2184400"/>
          </a:xfrm>
          <a:prstGeom prst="rect">
            <a:avLst/>
          </a:prstGeom>
        </p:spPr>
      </p:pic>
      <p:pic>
        <p:nvPicPr>
          <p:cNvPr id="10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1A5B689F-59BA-4FEA-87C8-21CB4E542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367149" y="2879608"/>
            <a:ext cx="2787391" cy="2495883"/>
          </a:xfrm>
          <a:prstGeom prst="rect">
            <a:avLst/>
          </a:prstGeom>
        </p:spPr>
      </p:pic>
      <p:pic>
        <p:nvPicPr>
          <p:cNvPr id="11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A8397A2D-1F7F-4A0E-BABB-BC86DC517E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87667" y="2920799"/>
            <a:ext cx="2787391" cy="2495883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D38B932D-4ED7-47D3-87BA-5CD5230CDA83}"/>
              </a:ext>
            </a:extLst>
          </p:cNvPr>
          <p:cNvSpPr txBox="1"/>
          <p:nvPr/>
        </p:nvSpPr>
        <p:spPr>
          <a:xfrm>
            <a:off x="861788" y="1944488"/>
            <a:ext cx="1779727" cy="869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A1D9037-2317-44DC-AAF8-D9593B81574F}"/>
              </a:ext>
            </a:extLst>
          </p:cNvPr>
          <p:cNvSpPr txBox="1"/>
          <p:nvPr/>
        </p:nvSpPr>
        <p:spPr>
          <a:xfrm>
            <a:off x="4802122" y="19444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EE8C1CD-4FCD-4232-AA10-DE6B6F41826E}"/>
              </a:ext>
            </a:extLst>
          </p:cNvPr>
          <p:cNvSpPr txBox="1"/>
          <p:nvPr/>
        </p:nvSpPr>
        <p:spPr>
          <a:xfrm>
            <a:off x="8683281" y="1840094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E5C9852-7527-4FC2-9196-FFCF8F47D879}"/>
              </a:ext>
            </a:extLst>
          </p:cNvPr>
          <p:cNvSpPr txBox="1"/>
          <p:nvPr/>
        </p:nvSpPr>
        <p:spPr>
          <a:xfrm>
            <a:off x="861788" y="50772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B4B67F2-1568-4FEF-A028-8A1D58B56FF8}"/>
              </a:ext>
            </a:extLst>
          </p:cNvPr>
          <p:cNvSpPr txBox="1"/>
          <p:nvPr/>
        </p:nvSpPr>
        <p:spPr>
          <a:xfrm>
            <a:off x="4527724" y="50772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8273110-3AE0-45DD-B8C5-8544A2E6CC58}"/>
              </a:ext>
            </a:extLst>
          </p:cNvPr>
          <p:cNvSpPr txBox="1"/>
          <p:nvPr/>
        </p:nvSpPr>
        <p:spPr>
          <a:xfrm>
            <a:off x="9355620" y="5029201"/>
            <a:ext cx="2164041" cy="869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18" name="Hình ảnh 37">
            <a:extLst>
              <a:ext uri="{FF2B5EF4-FFF2-40B4-BE49-F238E27FC236}">
                <a16:creationId xmlns:a16="http://schemas.microsoft.com/office/drawing/2014/main" id="{BAB0F0FD-5868-419B-A24F-0E4AD36B5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994" y="28237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7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1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B694354-D017-4720-8C3F-B831C1EE18F8}"/>
              </a:ext>
            </a:extLst>
          </p:cNvPr>
          <p:cNvGrpSpPr/>
          <p:nvPr/>
        </p:nvGrpSpPr>
        <p:grpSpPr>
          <a:xfrm>
            <a:off x="2137803" y="80932"/>
            <a:ext cx="7178476" cy="1221000"/>
            <a:chOff x="5814325" y="491559"/>
            <a:chExt cx="5879304" cy="3208711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A3A49B9-B87C-4D3D-BAC4-82114BF7ED4E}"/>
                </a:ext>
              </a:extLst>
            </p:cNvPr>
            <p:cNvGrpSpPr/>
            <p:nvPr/>
          </p:nvGrpSpPr>
          <p:grpSpPr>
            <a:xfrm>
              <a:off x="5814325" y="491559"/>
              <a:ext cx="5879304" cy="3208711"/>
              <a:chOff x="5610689" y="1031736"/>
              <a:chExt cx="5879304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B8B13A5-09B4-4D97-9A7B-F2C5351E2876}"/>
                  </a:ext>
                </a:extLst>
              </p:cNvPr>
              <p:cNvSpPr/>
              <p:nvPr/>
            </p:nvSpPr>
            <p:spPr>
              <a:xfrm>
                <a:off x="5629165" y="1052245"/>
                <a:ext cx="5842103" cy="3941399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8BAFEA-662C-4277-8D51-AC50F3FB051A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07BF34B5-FF19-44D0-BCEE-4E5F510CAFDD}"/>
                  </a:ext>
                </a:extLst>
              </p:cNvPr>
              <p:cNvGrpSpPr/>
              <p:nvPr/>
            </p:nvGrpSpPr>
            <p:grpSpPr>
              <a:xfrm>
                <a:off x="5610689" y="1031736"/>
                <a:ext cx="5879304" cy="3980523"/>
                <a:chOff x="5610689" y="1031736"/>
                <a:chExt cx="5879304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380FC7C-FAEF-4FD3-A5BD-46C97AD03F8D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2D1787-6CD8-4AF6-B5FF-393065AC03C0}"/>
                    </a:ext>
                  </a:extLst>
                </p:cNvPr>
                <p:cNvSpPr/>
                <p:nvPr/>
              </p:nvSpPr>
              <p:spPr>
                <a:xfrm>
                  <a:off x="5610689" y="1031736"/>
                  <a:ext cx="5534693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1229468-DB6E-43EE-930C-0EC2E5E3B7D5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812A1E3-40BD-418D-9386-19919B55F6C3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99B94C64-B09F-4A80-853B-5E1F7B7FF664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4CA6B8AE-BD82-419D-87C9-EA24D7254F25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E36458-6956-438A-9D5E-9EAEDF88F9C6}"/>
                </a:ext>
              </a:extLst>
            </p:cNvPr>
            <p:cNvSpPr txBox="1"/>
            <p:nvPr/>
          </p:nvSpPr>
          <p:spPr>
            <a:xfrm>
              <a:off x="6237862" y="1051415"/>
              <a:ext cx="5031981" cy="2426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I.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DAD61D7-1F5C-40F2-9079-50DA990A9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1708315"/>
            <a:ext cx="3906480" cy="4241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22EDF-AE30-439E-9C87-EA6C1A5B4C46}"/>
              </a:ext>
            </a:extLst>
          </p:cNvPr>
          <p:cNvSpPr/>
          <p:nvPr/>
        </p:nvSpPr>
        <p:spPr>
          <a:xfrm>
            <a:off x="118368" y="2050173"/>
            <a:ext cx="7895897" cy="3449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1.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Đọc thông tin và quan sát hình 1, em hãy: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biết nội dung thể hiện trên 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chú giải và nêu một số kí hiệu được sử dụng trong 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ợc</a:t>
            </a:r>
            <a:r>
              <a:rPr lang="vi-VN" sz="28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đồ; kể tên các địa điểm nghĩa quân Lam Sơn tấn công quân Minh.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E84F29E-313D-499F-AA7A-5972E0122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157" y="3034741"/>
            <a:ext cx="3617844" cy="26396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7811E7D9-3E47-4D44-ADAA-DFAF61F9BBA8}"/>
              </a:ext>
            </a:extLst>
          </p:cNvPr>
          <p:cNvSpPr txBox="1"/>
          <p:nvPr/>
        </p:nvSpPr>
        <p:spPr>
          <a:xfrm flipH="1">
            <a:off x="1478440" y="1533894"/>
            <a:ext cx="9626881" cy="783193"/>
          </a:xfrm>
          <a:prstGeom prst="wedgeRoundRectCallout">
            <a:avLst>
              <a:gd name="adj1" fmla="val -24462"/>
              <a:gd name="adj2" fmla="val 420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Thảo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luận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</a:rPr>
              <a:t>quả</a:t>
            </a:r>
            <a:endParaRPr kumimoji="0" lang="en-US" altLang="en-US" sz="4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BBA43-65BC-4DFB-8A09-B1F297A1E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856" y="1584070"/>
            <a:ext cx="6837914" cy="5176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67C3A-D825-438A-87AD-BD8A84F6E065}"/>
              </a:ext>
            </a:extLst>
          </p:cNvPr>
          <p:cNvSpPr txBox="1"/>
          <p:nvPr/>
        </p:nvSpPr>
        <p:spPr>
          <a:xfrm>
            <a:off x="695739" y="0"/>
            <a:ext cx="10800522" cy="1487458"/>
          </a:xfrm>
          <a:custGeom>
            <a:avLst/>
            <a:gdLst>
              <a:gd name="connsiteX0" fmla="*/ 0 w 5086350"/>
              <a:gd name="connsiteY0" fmla="*/ 0 h 2062103"/>
              <a:gd name="connsiteX1" fmla="*/ 5086350 w 5086350"/>
              <a:gd name="connsiteY1" fmla="*/ 0 h 2062103"/>
              <a:gd name="connsiteX2" fmla="*/ 5086350 w 5086350"/>
              <a:gd name="connsiteY2" fmla="*/ 2062103 h 2062103"/>
              <a:gd name="connsiteX3" fmla="*/ 0 w 5086350"/>
              <a:gd name="connsiteY3" fmla="*/ 2062103 h 2062103"/>
              <a:gd name="connsiteX4" fmla="*/ 0 w 508635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2062103" fill="none" extrusionOk="0">
                <a:moveTo>
                  <a:pt x="0" y="0"/>
                </a:moveTo>
                <a:cubicBezTo>
                  <a:pt x="636921" y="5222"/>
                  <a:pt x="4427731" y="24918"/>
                  <a:pt x="5086350" y="0"/>
                </a:cubicBezTo>
                <a:cubicBezTo>
                  <a:pt x="4925105" y="602541"/>
                  <a:pt x="5042590" y="1321515"/>
                  <a:pt x="5086350" y="2062103"/>
                </a:cubicBezTo>
                <a:cubicBezTo>
                  <a:pt x="4221490" y="1897342"/>
                  <a:pt x="994644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86350" h="2062103" stroke="0" extrusionOk="0">
                <a:moveTo>
                  <a:pt x="0" y="0"/>
                </a:moveTo>
                <a:cubicBezTo>
                  <a:pt x="1351359" y="11849"/>
                  <a:pt x="2775433" y="-161459"/>
                  <a:pt x="5086350" y="0"/>
                </a:cubicBezTo>
                <a:cubicBezTo>
                  <a:pt x="5089480" y="760657"/>
                  <a:pt x="4985174" y="1587749"/>
                  <a:pt x="5086350" y="2062103"/>
                </a:cubicBezTo>
                <a:cubicBezTo>
                  <a:pt x="3160890" y="1916243"/>
                  <a:pt x="236334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ội dung thể hiện trên lược đồ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1427)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7DF02-E0F6-4E1B-ABFA-8EA14B05D1A3}"/>
              </a:ext>
            </a:extLst>
          </p:cNvPr>
          <p:cNvSpPr/>
          <p:nvPr/>
        </p:nvSpPr>
        <p:spPr>
          <a:xfrm>
            <a:off x="2576426" y="6147864"/>
            <a:ext cx="5891714" cy="5929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9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925</Words>
  <Application>Microsoft Office PowerPoint</Application>
  <PresentationFormat>Widescreen</PresentationFormat>
  <Paragraphs>69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Times New Roman</vt:lpstr>
      <vt:lpstr>UTM Avo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Administrator</cp:lastModifiedBy>
  <cp:revision>20</cp:revision>
  <dcterms:created xsi:type="dcterms:W3CDTF">2023-08-27T06:50:35Z</dcterms:created>
  <dcterms:modified xsi:type="dcterms:W3CDTF">2023-09-08T04:32:22Z</dcterms:modified>
</cp:coreProperties>
</file>