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69" r:id="rId3"/>
    <p:sldId id="271" r:id="rId4"/>
    <p:sldId id="272" r:id="rId5"/>
    <p:sldId id="273" r:id="rId6"/>
    <p:sldId id="287" r:id="rId7"/>
    <p:sldId id="274" r:id="rId8"/>
    <p:sldId id="275" r:id="rId9"/>
    <p:sldId id="279" r:id="rId10"/>
    <p:sldId id="276" r:id="rId11"/>
    <p:sldId id="280" r:id="rId12"/>
    <p:sldId id="277" r:id="rId13"/>
    <p:sldId id="281" r:id="rId14"/>
    <p:sldId id="286" r:id="rId15"/>
    <p:sldId id="288" r:id="rId16"/>
    <p:sldId id="278" r:id="rId17"/>
    <p:sldId id="282" r:id="rId18"/>
    <p:sldId id="283" r:id="rId19"/>
    <p:sldId id="289" r:id="rId20"/>
    <p:sldId id="284" r:id="rId21"/>
    <p:sldId id="263" r:id="rId22"/>
    <p:sldId id="285" r:id="rId23"/>
    <p:sldId id="258" r:id="rId24"/>
    <p:sldId id="267" r:id="rId25"/>
    <p:sldId id="290"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72CF1-F3F5-49DD-8AD8-43D90316F37F}"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5F92D-20B2-463F-B50D-E06407245E07}" type="slidenum">
              <a:rPr lang="en-US" smtClean="0"/>
              <a:t>‹#›</a:t>
            </a:fld>
            <a:endParaRPr lang="en-US"/>
          </a:p>
        </p:txBody>
      </p:sp>
    </p:spTree>
    <p:extLst>
      <p:ext uri="{BB962C8B-B14F-4D97-AF65-F5344CB8AC3E}">
        <p14:creationId xmlns:p14="http://schemas.microsoft.com/office/powerpoint/2010/main" val="91473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5905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8386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71534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209679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4989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189587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422806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1999629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8586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66331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fld id="{31790746-1FB3-41FB-938D-8CC59C100417}" type="datetimeFigureOut">
              <a:rPr lang="en-US" smtClean="0"/>
              <a:t>9/4/2023</a:t>
            </a:fld>
            <a:endParaRPr lang="en-US"/>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fld id="{B8792074-9FBC-4FEE-8D68-33DD39DE24A2}" type="slidenum">
              <a:rPr lang="en-US" smtClean="0"/>
              <a:t>‹#›</a:t>
            </a:fld>
            <a:endParaRPr lang="en-US"/>
          </a:p>
        </p:txBody>
      </p:sp>
    </p:spTree>
    <p:extLst>
      <p:ext uri="{BB962C8B-B14F-4D97-AF65-F5344CB8AC3E}">
        <p14:creationId xmlns:p14="http://schemas.microsoft.com/office/powerpoint/2010/main" val="308117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90746-1FB3-41FB-938D-8CC59C100417}" type="datetimeFigureOut">
              <a:rPr lang="en-US" smtClean="0"/>
              <a:t>9/4/2023</a:t>
            </a:fld>
            <a:endParaRPr lang="en-US"/>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92074-9FBC-4FEE-8D68-33DD39DE24A2}" type="slidenum">
              <a:rPr lang="en-US" smtClean="0"/>
              <a:t>‹#›</a:t>
            </a:fld>
            <a:endParaRPr lang="en-US"/>
          </a:p>
        </p:txBody>
      </p:sp>
    </p:spTree>
    <p:extLst>
      <p:ext uri="{BB962C8B-B14F-4D97-AF65-F5344CB8AC3E}">
        <p14:creationId xmlns:p14="http://schemas.microsoft.com/office/powerpoint/2010/main" val="67554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444486" y="2767280"/>
            <a:ext cx="9303027" cy="1261884"/>
          </a:xfrm>
          <a:prstGeom prst="rect">
            <a:avLst/>
          </a:prstGeom>
          <a:noFill/>
        </p:spPr>
        <p:txBody>
          <a:bodyPr wrap="square" rtlCol="0">
            <a:spAutoFit/>
          </a:bodyPr>
          <a:lstStyle/>
          <a:p>
            <a:pPr algn="ctr"/>
            <a:r>
              <a:rPr lang="en-US" sz="3800">
                <a:solidFill>
                  <a:srgbClr val="FF0000"/>
                </a:solidFill>
                <a:latin typeface="UTM Avo" panose="02040603050506020204" pitchFamily="18" charset="0"/>
              </a:rPr>
              <a:t>Bài 1:</a:t>
            </a:r>
            <a:r>
              <a:rPr lang="en-US" sz="3800">
                <a:solidFill>
                  <a:srgbClr val="7030A0"/>
                </a:solidFill>
                <a:latin typeface="UTM Avo" panose="02040603050506020204" pitchFamily="18" charset="0"/>
              </a:rPr>
              <a:t> </a:t>
            </a:r>
            <a:r>
              <a:rPr lang="en-US" sz="3800" b="1">
                <a:solidFill>
                  <a:srgbClr val="7030A0"/>
                </a:solidFill>
                <a:latin typeface="UTM Avo" panose="02040603050506020204" pitchFamily="18" charset="0"/>
              </a:rPr>
              <a:t>Tính chất và vai trò của nước</a:t>
            </a:r>
          </a:p>
          <a:p>
            <a:pPr algn="ctr"/>
            <a:r>
              <a:rPr lang="en-US" sz="3800">
                <a:solidFill>
                  <a:srgbClr val="7030A0"/>
                </a:solidFill>
                <a:latin typeface="UTM Avo" panose="02040603050506020204" pitchFamily="18" charset="0"/>
              </a:rPr>
              <a:t>(tiết 1)</a:t>
            </a:r>
          </a:p>
        </p:txBody>
      </p:sp>
    </p:spTree>
    <p:extLst>
      <p:ext uri="{BB962C8B-B14F-4D97-AF65-F5344CB8AC3E}">
        <p14:creationId xmlns:p14="http://schemas.microsoft.com/office/powerpoint/2010/main" val="820019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6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0BEA8E-C83C-440E-B8A6-AA97C7C81544}"/>
              </a:ext>
            </a:extLst>
          </p:cNvPr>
          <p:cNvSpPr txBox="1"/>
          <p:nvPr/>
        </p:nvSpPr>
        <p:spPr>
          <a:xfrm>
            <a:off x="253445" y="970996"/>
            <a:ext cx="935437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2.Tìm hiểu về hình dạng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C7A4DE4-95CB-E917-F821-71CB53AA4A6F}"/>
              </a:ext>
            </a:extLst>
          </p:cNvPr>
          <p:cNvPicPr>
            <a:picLocks noChangeAspect="1"/>
          </p:cNvPicPr>
          <p:nvPr/>
        </p:nvPicPr>
        <p:blipFill rotWithShape="1">
          <a:blip r:embed="rId3">
            <a:extLst>
              <a:ext uri="{28A0092B-C50C-407E-A947-70E740481C1C}">
                <a14:useLocalDpi xmlns:a14="http://schemas.microsoft.com/office/drawing/2010/main" val="0"/>
              </a:ext>
            </a:extLst>
          </a:blip>
          <a:srcRect l="25977" t="10925" r="26039" b="12770"/>
          <a:stretch/>
        </p:blipFill>
        <p:spPr>
          <a:xfrm>
            <a:off x="6225009" y="2072253"/>
            <a:ext cx="5850142" cy="3537770"/>
          </a:xfrm>
          <a:prstGeom prst="rect">
            <a:avLst/>
          </a:prstGeom>
        </p:spPr>
      </p:pic>
      <p:sp>
        <p:nvSpPr>
          <p:cNvPr id="7" name="文本框 34">
            <a:extLst>
              <a:ext uri="{FF2B5EF4-FFF2-40B4-BE49-F238E27FC236}">
                <a16:creationId xmlns:a16="http://schemas.microsoft.com/office/drawing/2014/main" id="{54D53F29-F388-7BB6-FBAF-B08BBBEDFA71}"/>
              </a:ext>
            </a:extLst>
          </p:cNvPr>
          <p:cNvSpPr txBox="1"/>
          <p:nvPr/>
        </p:nvSpPr>
        <p:spPr>
          <a:xfrm flipH="1">
            <a:off x="116848" y="2343463"/>
            <a:ext cx="5850141"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Theo bạn, nước có hình dạng thế nào?</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10" name="文本框 34">
            <a:extLst>
              <a:ext uri="{FF2B5EF4-FFF2-40B4-BE49-F238E27FC236}">
                <a16:creationId xmlns:a16="http://schemas.microsoft.com/office/drawing/2014/main" id="{891C0D7F-16F5-51BD-FBF0-D3C62CF4F517}"/>
              </a:ext>
            </a:extLst>
          </p:cNvPr>
          <p:cNvSpPr txBox="1"/>
          <p:nvPr/>
        </p:nvSpPr>
        <p:spPr>
          <a:xfrm flipH="1">
            <a:off x="116849" y="4028951"/>
            <a:ext cx="5850141"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Quan sát nước trong các bình ở hình bên và nói về hình dạng nước trong mỗi trường hợp!</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1193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50D5E08F-E0E6-49AB-072F-7B1521DAC4C8}"/>
              </a:ext>
            </a:extLst>
          </p:cNvPr>
          <p:cNvSpPr txBox="1"/>
          <p:nvPr/>
        </p:nvSpPr>
        <p:spPr>
          <a:xfrm flipH="1">
            <a:off x="1798605" y="604712"/>
            <a:ext cx="9033498"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không có hình dạng nhất định. Hình dạng của nước phụ thuộc vào vật chứa nó!</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A02A3A9E-D69D-1971-F0BB-A7AB5677A207}"/>
              </a:ext>
            </a:extLst>
          </p:cNvPr>
          <p:cNvGrpSpPr/>
          <p:nvPr/>
        </p:nvGrpSpPr>
        <p:grpSpPr>
          <a:xfrm>
            <a:off x="3458817" y="3843130"/>
            <a:ext cx="3326219" cy="2653829"/>
            <a:chOff x="8604068" y="6331731"/>
            <a:chExt cx="3235139" cy="2359924"/>
          </a:xfrm>
        </p:grpSpPr>
        <p:pic>
          <p:nvPicPr>
            <p:cNvPr id="4" name="Picture 3">
              <a:extLst>
                <a:ext uri="{FF2B5EF4-FFF2-40B4-BE49-F238E27FC236}">
                  <a16:creationId xmlns:a16="http://schemas.microsoft.com/office/drawing/2014/main" id="{21F97AD9-3E13-5ADA-7269-D4991B11F0A2}"/>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17A464D2-AF8F-CFEB-B1BE-770FC64FA46B}"/>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1531B400-7158-4F9C-B58B-3B1374CB14C8}"/>
              </a:ext>
            </a:extLst>
          </p:cNvPr>
          <p:cNvSpPr txBox="1"/>
          <p:nvPr/>
        </p:nvSpPr>
        <p:spPr>
          <a:xfrm flipH="1">
            <a:off x="143354" y="2787522"/>
            <a:ext cx="5181599" cy="1055608"/>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2551A92-8E8A-DC87-689E-F35A806BBF49}"/>
              </a:ext>
            </a:extLst>
          </p:cNvPr>
          <p:cNvSpPr txBox="1"/>
          <p:nvPr/>
        </p:nvSpPr>
        <p:spPr>
          <a:xfrm>
            <a:off x="5757390" y="2705013"/>
            <a:ext cx="6291256" cy="1532334"/>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Chúng ta có thể sử dụng các bình có hình dạng khác nhau để đựng nước và trang trí.</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21520546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B91A6C-6E50-DF63-2111-33A240F841F0}"/>
              </a:ext>
            </a:extLst>
          </p:cNvPr>
          <p:cNvSpPr txBox="1"/>
          <p:nvPr/>
        </p:nvSpPr>
        <p:spPr>
          <a:xfrm>
            <a:off x="253445" y="796296"/>
            <a:ext cx="935437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3.Tìm hiểu về hướng nước chảy.</a:t>
            </a:r>
            <a:endParaRPr lang="en-US" sz="3600" dirty="0">
              <a:solidFill>
                <a:srgbClr val="FF0000"/>
              </a:solidFill>
              <a:latin typeface="UTM Avo" panose="02040603050506020204" pitchFamily="18" charset="0"/>
              <a:ea typeface="Cambria" panose="02040503050406030204" pitchFamily="18" charset="0"/>
            </a:endParaRPr>
          </a:p>
        </p:txBody>
      </p:sp>
      <p:sp>
        <p:nvSpPr>
          <p:cNvPr id="3" name="文本框 34">
            <a:extLst>
              <a:ext uri="{FF2B5EF4-FFF2-40B4-BE49-F238E27FC236}">
                <a16:creationId xmlns:a16="http://schemas.microsoft.com/office/drawing/2014/main" id="{F331BD04-7C21-9007-7063-45DED0F56FEA}"/>
              </a:ext>
            </a:extLst>
          </p:cNvPr>
          <p:cNvSpPr txBox="1"/>
          <p:nvPr/>
        </p:nvSpPr>
        <p:spPr>
          <a:xfrm flipH="1">
            <a:off x="253445" y="1633232"/>
            <a:ext cx="5850141"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thế nào để biết được nước chảy theo hướng nào?</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4" name="文本框 34">
            <a:extLst>
              <a:ext uri="{FF2B5EF4-FFF2-40B4-BE49-F238E27FC236}">
                <a16:creationId xmlns:a16="http://schemas.microsoft.com/office/drawing/2014/main" id="{2F20A359-55E6-2635-70FF-C092FBB8A4CF}"/>
              </a:ext>
            </a:extLst>
          </p:cNvPr>
          <p:cNvSpPr txBox="1"/>
          <p:nvPr/>
        </p:nvSpPr>
        <p:spPr>
          <a:xfrm flipH="1">
            <a:off x="253445" y="2918542"/>
            <a:ext cx="5850141"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thí nghiệm, đặt nghiêng tấm bảng nhựa, đổ nước lên bảng và quan sát.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pic>
        <p:nvPicPr>
          <p:cNvPr id="5" name="Picture 4">
            <a:extLst>
              <a:ext uri="{FF2B5EF4-FFF2-40B4-BE49-F238E27FC236}">
                <a16:creationId xmlns:a16="http://schemas.microsoft.com/office/drawing/2014/main" id="{1CABE16F-EFF9-8461-31EC-3D989D269855}"/>
              </a:ext>
            </a:extLst>
          </p:cNvPr>
          <p:cNvPicPr>
            <a:picLocks noChangeAspect="1"/>
          </p:cNvPicPr>
          <p:nvPr/>
        </p:nvPicPr>
        <p:blipFill>
          <a:blip r:embed="rId3"/>
          <a:stretch>
            <a:fillRect/>
          </a:stretch>
        </p:blipFill>
        <p:spPr>
          <a:xfrm>
            <a:off x="8061880" y="1711601"/>
            <a:ext cx="3876675" cy="3752850"/>
          </a:xfrm>
          <a:prstGeom prst="rect">
            <a:avLst/>
          </a:prstGeom>
        </p:spPr>
      </p:pic>
      <p:sp>
        <p:nvSpPr>
          <p:cNvPr id="8" name="文本框 34">
            <a:extLst>
              <a:ext uri="{FF2B5EF4-FFF2-40B4-BE49-F238E27FC236}">
                <a16:creationId xmlns:a16="http://schemas.microsoft.com/office/drawing/2014/main" id="{6C8CE021-355C-B635-E779-521E5497B893}"/>
              </a:ext>
            </a:extLst>
          </p:cNvPr>
          <p:cNvSpPr txBox="1"/>
          <p:nvPr/>
        </p:nvSpPr>
        <p:spPr>
          <a:xfrm flipH="1">
            <a:off x="253445" y="4680578"/>
            <a:ext cx="7207529" cy="578882"/>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00B050"/>
                </a:solidFill>
                <a:latin typeface="UTM Avo" panose="02040603050506020204" pitchFamily="18" charset="0"/>
                <a:cs typeface="Calibri" panose="020F0502020204030204" pitchFamily="34" charset="0"/>
              </a:rPr>
              <a:t>Thực hiện thí nghiệm và đưa ra kết luận.</a:t>
            </a:r>
            <a:endParaRPr kumimoji="0" lang="en-US" altLang="en-US" sz="2800" i="0" u="none" strike="noStrike" kern="1200" cap="none" spc="0" normalizeH="0" baseline="0" noProof="0" dirty="0">
              <a:ln>
                <a:noFill/>
              </a:ln>
              <a:solidFill>
                <a:srgbClr val="00B050"/>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413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F1CF8B2D-C4B3-037D-497B-8BC91D02D42F}"/>
              </a:ext>
            </a:extLst>
          </p:cNvPr>
          <p:cNvSpPr txBox="1"/>
          <p:nvPr/>
        </p:nvSpPr>
        <p:spPr>
          <a:xfrm flipH="1">
            <a:off x="988247" y="811144"/>
            <a:ext cx="10548730" cy="578882"/>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chảy từ trên cao xuống và lan ra mọi phía.</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B120D144-DEDD-AD42-BF96-65CAB5F544D7}"/>
              </a:ext>
            </a:extLst>
          </p:cNvPr>
          <p:cNvGrpSpPr/>
          <p:nvPr/>
        </p:nvGrpSpPr>
        <p:grpSpPr>
          <a:xfrm>
            <a:off x="2246281" y="3743909"/>
            <a:ext cx="3326219" cy="2653829"/>
            <a:chOff x="8604068" y="6331731"/>
            <a:chExt cx="3235139" cy="2359924"/>
          </a:xfrm>
        </p:grpSpPr>
        <p:pic>
          <p:nvPicPr>
            <p:cNvPr id="4" name="Picture 3">
              <a:extLst>
                <a:ext uri="{FF2B5EF4-FFF2-40B4-BE49-F238E27FC236}">
                  <a16:creationId xmlns:a16="http://schemas.microsoft.com/office/drawing/2014/main" id="{F0E4AE30-4085-38A4-9864-E8524033FCB3}"/>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9EBF8BCE-8A78-C2B4-E873-F93ED1199455}"/>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FE1FC3B4-8365-A059-97C8-E6F3C1455141}"/>
              </a:ext>
            </a:extLst>
          </p:cNvPr>
          <p:cNvSpPr txBox="1"/>
          <p:nvPr/>
        </p:nvSpPr>
        <p:spPr>
          <a:xfrm flipH="1">
            <a:off x="169859" y="2228040"/>
            <a:ext cx="3739532" cy="1055608"/>
          </a:xfrm>
          <a:prstGeom prst="wedgeRoundRectCallout">
            <a:avLst>
              <a:gd name="adj1" fmla="val -25251"/>
              <a:gd name="adj2" fmla="val 16135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BB3CB18-150C-84BC-1592-7C74D0B48CF7}"/>
              </a:ext>
            </a:extLst>
          </p:cNvPr>
          <p:cNvSpPr txBox="1"/>
          <p:nvPr/>
        </p:nvSpPr>
        <p:spPr>
          <a:xfrm>
            <a:off x="4897638" y="1638225"/>
            <a:ext cx="7124503" cy="2485787"/>
          </a:xfrm>
          <a:prstGeom prst="wedgeRoundRectCallout">
            <a:avLst>
              <a:gd name="adj1" fmla="val -47219"/>
              <a:gd name="adj2" fmla="val 8532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Chúng ta có thể giải thích được tại sao người ta lại làm mái nhà, làm sân có độ dốc. Sử dụng độ dốc để dẫn nước từ nơi cao đến nơi thấp, phục vụ sinh hoạt và sản xuất.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65808347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393C79-0CB3-1770-4B81-BEDEFF79865D}"/>
              </a:ext>
            </a:extLst>
          </p:cNvPr>
          <p:cNvSpPr txBox="1"/>
          <p:nvPr/>
        </p:nvSpPr>
        <p:spPr>
          <a:xfrm>
            <a:off x="253445" y="796296"/>
            <a:ext cx="952665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4.Tìm hiểu về tính thấm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3" name="Picture 2" descr="A group of dolls&#10;&#10;Description automatically generated with low confidence">
            <a:extLst>
              <a:ext uri="{FF2B5EF4-FFF2-40B4-BE49-F238E27FC236}">
                <a16:creationId xmlns:a16="http://schemas.microsoft.com/office/drawing/2014/main" id="{E7B51D2C-19BC-2807-6C3A-A0963D7691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9780104" y="919101"/>
            <a:ext cx="2411896" cy="2639644"/>
          </a:xfrm>
          <a:prstGeom prst="rect">
            <a:avLst/>
          </a:prstGeom>
          <a:effectLst>
            <a:outerShdw blurRad="76200" dir="13500000" sy="23000" kx="1200000" algn="br" rotWithShape="0">
              <a:prstClr val="black">
                <a:alpha val="20000"/>
              </a:prstClr>
            </a:outerShdw>
          </a:effectLst>
        </p:spPr>
      </p:pic>
      <p:sp>
        <p:nvSpPr>
          <p:cNvPr id="4" name="文本框 34">
            <a:extLst>
              <a:ext uri="{FF2B5EF4-FFF2-40B4-BE49-F238E27FC236}">
                <a16:creationId xmlns:a16="http://schemas.microsoft.com/office/drawing/2014/main" id="{3E6A4960-D348-1BBB-E5DC-B6E6DF92D8F2}"/>
              </a:ext>
            </a:extLst>
          </p:cNvPr>
          <p:cNvSpPr txBox="1"/>
          <p:nvPr/>
        </p:nvSpPr>
        <p:spPr>
          <a:xfrm flipH="1">
            <a:off x="253443" y="1633232"/>
            <a:ext cx="9235113"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Thảo luận nhóm 4 và trả lời câu hỏi: Tại sao khi trời mưa, ta mặc áo mưa thì không ướt mà mặc áo thường thì ướt?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5" name="文本框 34">
            <a:extLst>
              <a:ext uri="{FF2B5EF4-FFF2-40B4-BE49-F238E27FC236}">
                <a16:creationId xmlns:a16="http://schemas.microsoft.com/office/drawing/2014/main" id="{B14EB0D2-BE00-DD19-6182-B550A34A94AA}"/>
              </a:ext>
            </a:extLst>
          </p:cNvPr>
          <p:cNvSpPr txBox="1"/>
          <p:nvPr/>
        </p:nvSpPr>
        <p:spPr>
          <a:xfrm flipH="1">
            <a:off x="4631231" y="3929838"/>
            <a:ext cx="7477193" cy="2009061"/>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thế nào để biết nước có thể thấm qua những vật nào?</a:t>
            </a:r>
          </a:p>
          <a:p>
            <a:pPr lvl="0" algn="just" fontAlgn="base">
              <a:spcBef>
                <a:spcPct val="0"/>
              </a:spcBef>
              <a:spcAft>
                <a:spcPct val="0"/>
              </a:spcAft>
              <a:defRPr/>
            </a:pPr>
            <a:r>
              <a:rPr kumimoji="0" lang="en-US" altLang="en-US" sz="2800" i="0" u="none" strike="noStrike" kern="1200" cap="none" spc="0" normalizeH="0" baseline="0" noProof="0">
                <a:ln>
                  <a:noFill/>
                </a:ln>
                <a:solidFill>
                  <a:schemeClr val="accent1"/>
                </a:solidFill>
                <a:effectLst/>
                <a:uLnTx/>
                <a:uFillTx/>
                <a:latin typeface="UTM Avo" panose="02040603050506020204" pitchFamily="18" charset="0"/>
                <a:ea typeface="思源黑体 CN"/>
                <a:cs typeface="Calibri" panose="020F0502020204030204" pitchFamily="34" charset="0"/>
              </a:rPr>
              <a:t>- Làm</a:t>
            </a:r>
            <a:r>
              <a:rPr kumimoji="0" lang="en-US" altLang="en-US" sz="2800" i="0" u="none" strike="noStrike" kern="1200" cap="none" spc="0" normalizeH="0" noProof="0">
                <a:ln>
                  <a:noFill/>
                </a:ln>
                <a:solidFill>
                  <a:schemeClr val="accent1"/>
                </a:solidFill>
                <a:effectLst/>
                <a:uLnTx/>
                <a:uFillTx/>
                <a:latin typeface="UTM Avo" panose="02040603050506020204" pitchFamily="18" charset="0"/>
                <a:ea typeface="思源黑体 CN"/>
                <a:cs typeface="Calibri" panose="020F0502020204030204" pitchFamily="34" charset="0"/>
              </a:rPr>
              <a:t> thí nghiệm đổ nước trên một số vật để kiểm chứng.</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pic>
        <p:nvPicPr>
          <p:cNvPr id="6" name="Picture 5">
            <a:extLst>
              <a:ext uri="{FF2B5EF4-FFF2-40B4-BE49-F238E27FC236}">
                <a16:creationId xmlns:a16="http://schemas.microsoft.com/office/drawing/2014/main" id="{116E80A9-89E0-5966-A3C8-2A61A65CBB51}"/>
              </a:ext>
            </a:extLst>
          </p:cNvPr>
          <p:cNvPicPr>
            <a:picLocks noChangeAspect="1"/>
          </p:cNvPicPr>
          <p:nvPr/>
        </p:nvPicPr>
        <p:blipFill>
          <a:blip r:embed="rId5"/>
          <a:stretch>
            <a:fillRect/>
          </a:stretch>
        </p:blipFill>
        <p:spPr>
          <a:xfrm>
            <a:off x="82965" y="3381626"/>
            <a:ext cx="4058547" cy="2565094"/>
          </a:xfrm>
          <a:prstGeom prst="rect">
            <a:avLst/>
          </a:prstGeom>
        </p:spPr>
      </p:pic>
    </p:spTree>
    <p:extLst>
      <p:ext uri="{BB962C8B-B14F-4D97-AF65-F5344CB8AC3E}">
        <p14:creationId xmlns:p14="http://schemas.microsoft.com/office/powerpoint/2010/main" val="351837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circle(in)">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circle(in)">
                                      <p:cBhvr>
                                        <p:cTn id="30" dur="20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F1CF8B2D-C4B3-037D-497B-8BC91D02D42F}"/>
              </a:ext>
            </a:extLst>
          </p:cNvPr>
          <p:cNvSpPr txBox="1"/>
          <p:nvPr/>
        </p:nvSpPr>
        <p:spPr>
          <a:xfrm flipH="1">
            <a:off x="821635" y="449111"/>
            <a:ext cx="10548730" cy="1532334"/>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có thể thấm qua một số vật (khăn vải, bông, giấy ăn…) và không thấm qua một số vật (túi ni long, vải dù, mặt bàn gỗ, kim loại…).</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B120D144-DEDD-AD42-BF96-65CAB5F544D7}"/>
              </a:ext>
            </a:extLst>
          </p:cNvPr>
          <p:cNvGrpSpPr/>
          <p:nvPr/>
        </p:nvGrpSpPr>
        <p:grpSpPr>
          <a:xfrm>
            <a:off x="2246281" y="3743909"/>
            <a:ext cx="3326219" cy="2653829"/>
            <a:chOff x="8604068" y="6331731"/>
            <a:chExt cx="3235139" cy="2359924"/>
          </a:xfrm>
        </p:grpSpPr>
        <p:pic>
          <p:nvPicPr>
            <p:cNvPr id="4" name="Picture 3">
              <a:extLst>
                <a:ext uri="{FF2B5EF4-FFF2-40B4-BE49-F238E27FC236}">
                  <a16:creationId xmlns:a16="http://schemas.microsoft.com/office/drawing/2014/main" id="{F0E4AE30-4085-38A4-9864-E8524033FCB3}"/>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9EBF8BCE-8A78-C2B4-E873-F93ED1199455}"/>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FE1FC3B4-8365-A059-97C8-E6F3C1455141}"/>
              </a:ext>
            </a:extLst>
          </p:cNvPr>
          <p:cNvSpPr txBox="1"/>
          <p:nvPr/>
        </p:nvSpPr>
        <p:spPr>
          <a:xfrm flipH="1">
            <a:off x="169859" y="2228040"/>
            <a:ext cx="3739532" cy="1055608"/>
          </a:xfrm>
          <a:prstGeom prst="wedgeRoundRectCallout">
            <a:avLst>
              <a:gd name="adj1" fmla="val -25251"/>
              <a:gd name="adj2" fmla="val 16135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BB3CB18-150C-84BC-1592-7C74D0B48CF7}"/>
              </a:ext>
            </a:extLst>
          </p:cNvPr>
          <p:cNvSpPr txBox="1"/>
          <p:nvPr/>
        </p:nvSpPr>
        <p:spPr>
          <a:xfrm>
            <a:off x="4532243" y="2211575"/>
            <a:ext cx="7489898" cy="1532334"/>
          </a:xfrm>
          <a:prstGeom prst="wedgeRoundRectCallout">
            <a:avLst>
              <a:gd name="adj1" fmla="val -39965"/>
              <a:gd name="adj2" fmla="val 121649"/>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Chúng ta chọn chất liệu để làm vật đựng nước (xô, chậu, nồi niêu, chai lọ…) ngăn nước (áo mưa, mái nhà, ô…).</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73243408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5393C79-0CB3-1770-4B81-BEDEFF79865D}"/>
              </a:ext>
            </a:extLst>
          </p:cNvPr>
          <p:cNvSpPr txBox="1"/>
          <p:nvPr/>
        </p:nvSpPr>
        <p:spPr>
          <a:xfrm>
            <a:off x="718203" y="825066"/>
            <a:ext cx="952665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5.Tìm hiểu về tính chất hòa tan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3" name="Picture 2" descr="Khuyến Mại】 Chính Hãng Áo Nhập Khẩu Riedel Cốc Pha Lê Cốc Cô Ca Cô La Cá  Tính Bia Nước Ép Hoa Quả Cốc Uống Coca Cola Cốc">
            <a:extLst>
              <a:ext uri="{FF2B5EF4-FFF2-40B4-BE49-F238E27FC236}">
                <a16:creationId xmlns:a16="http://schemas.microsoft.com/office/drawing/2014/main" id="{B1891691-20C3-960B-7DF5-F5F86318B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602" y="1656263"/>
            <a:ext cx="2330520" cy="2962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91B938-8A65-E28F-B956-A627327F5DC1}"/>
              </a:ext>
            </a:extLst>
          </p:cNvPr>
          <p:cNvPicPr>
            <a:picLocks noChangeAspect="1"/>
          </p:cNvPicPr>
          <p:nvPr/>
        </p:nvPicPr>
        <p:blipFill>
          <a:blip r:embed="rId4"/>
          <a:stretch>
            <a:fillRect/>
          </a:stretch>
        </p:blipFill>
        <p:spPr>
          <a:xfrm flipH="1">
            <a:off x="-1" y="4320208"/>
            <a:ext cx="1933887" cy="2537791"/>
          </a:xfrm>
          <a:prstGeom prst="rect">
            <a:avLst/>
          </a:prstGeom>
        </p:spPr>
      </p:pic>
      <p:sp>
        <p:nvSpPr>
          <p:cNvPr id="7" name="文本框 34">
            <a:extLst>
              <a:ext uri="{FF2B5EF4-FFF2-40B4-BE49-F238E27FC236}">
                <a16:creationId xmlns:a16="http://schemas.microsoft.com/office/drawing/2014/main" id="{8E79CA54-9A49-20BD-A5F0-2A03DB279F52}"/>
              </a:ext>
            </a:extLst>
          </p:cNvPr>
          <p:cNvSpPr txBox="1"/>
          <p:nvPr/>
        </p:nvSpPr>
        <p:spPr>
          <a:xfrm flipH="1">
            <a:off x="169857" y="2228040"/>
            <a:ext cx="7927220" cy="578882"/>
          </a:xfrm>
          <a:prstGeom prst="wedgeRoundRectCallout">
            <a:avLst>
              <a:gd name="adj1" fmla="val 33897"/>
              <a:gd name="adj2" fmla="val 3896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Theo em, vì sao li Coca cola lại có vị ngọt? </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grpSp>
        <p:nvGrpSpPr>
          <p:cNvPr id="8" name="Group 7">
            <a:extLst>
              <a:ext uri="{FF2B5EF4-FFF2-40B4-BE49-F238E27FC236}">
                <a16:creationId xmlns:a16="http://schemas.microsoft.com/office/drawing/2014/main" id="{5FF58C5E-52F3-C9A8-9910-80F4CDCAFA24}"/>
              </a:ext>
            </a:extLst>
          </p:cNvPr>
          <p:cNvGrpSpPr/>
          <p:nvPr/>
        </p:nvGrpSpPr>
        <p:grpSpPr>
          <a:xfrm>
            <a:off x="6634614" y="4417807"/>
            <a:ext cx="3326219" cy="2653829"/>
            <a:chOff x="8604068" y="6331731"/>
            <a:chExt cx="3235139" cy="2359924"/>
          </a:xfrm>
        </p:grpSpPr>
        <p:pic>
          <p:nvPicPr>
            <p:cNvPr id="9" name="Picture 8">
              <a:extLst>
                <a:ext uri="{FF2B5EF4-FFF2-40B4-BE49-F238E27FC236}">
                  <a16:creationId xmlns:a16="http://schemas.microsoft.com/office/drawing/2014/main" id="{51E00D2E-EB30-AAC6-19FB-BB17532B426B}"/>
                </a:ext>
              </a:extLst>
            </p:cNvPr>
            <p:cNvPicPr>
              <a:picLocks noChangeAspect="1"/>
            </p:cNvPicPr>
            <p:nvPr/>
          </p:nvPicPr>
          <p:blipFill rotWithShape="1">
            <a:blip r:embed="rId5">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0" name="TextBox 9">
              <a:extLst>
                <a:ext uri="{FF2B5EF4-FFF2-40B4-BE49-F238E27FC236}">
                  <a16:creationId xmlns:a16="http://schemas.microsoft.com/office/drawing/2014/main" id="{23914F29-E205-76EC-2D85-6A22C29AC88C}"/>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1" name="文本框 34">
            <a:extLst>
              <a:ext uri="{FF2B5EF4-FFF2-40B4-BE49-F238E27FC236}">
                <a16:creationId xmlns:a16="http://schemas.microsoft.com/office/drawing/2014/main" id="{9CE31190-DFAD-6B28-3461-EC41EBD3376B}"/>
              </a:ext>
            </a:extLst>
          </p:cNvPr>
          <p:cNvSpPr txBox="1"/>
          <p:nvPr/>
        </p:nvSpPr>
        <p:spPr>
          <a:xfrm flipH="1">
            <a:off x="3112399" y="3372934"/>
            <a:ext cx="5746854" cy="1055608"/>
          </a:xfrm>
          <a:prstGeom prst="wedgeRoundRectCallout">
            <a:avLst>
              <a:gd name="adj1" fmla="val -44045"/>
              <a:gd name="adj2" fmla="val 118518"/>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Vì trong li coca cola người ta đã hòa tan đường trong đó.</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69720870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8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85F9F6D-A803-93A0-A26C-3A23F87E90B1}"/>
              </a:ext>
            </a:extLst>
          </p:cNvPr>
          <p:cNvGrpSpPr/>
          <p:nvPr/>
        </p:nvGrpSpPr>
        <p:grpSpPr>
          <a:xfrm>
            <a:off x="2246281" y="3743909"/>
            <a:ext cx="3326219" cy="2653829"/>
            <a:chOff x="8604068" y="6331731"/>
            <a:chExt cx="3235139" cy="2359924"/>
          </a:xfrm>
        </p:grpSpPr>
        <p:pic>
          <p:nvPicPr>
            <p:cNvPr id="3" name="Picture 2">
              <a:extLst>
                <a:ext uri="{FF2B5EF4-FFF2-40B4-BE49-F238E27FC236}">
                  <a16:creationId xmlns:a16="http://schemas.microsoft.com/office/drawing/2014/main" id="{1C19CF83-5732-C189-1274-ECA790C36376}"/>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4" name="TextBox 3">
              <a:extLst>
                <a:ext uri="{FF2B5EF4-FFF2-40B4-BE49-F238E27FC236}">
                  <a16:creationId xmlns:a16="http://schemas.microsoft.com/office/drawing/2014/main" id="{FB821B22-590F-35E8-C18B-41A4DB131680}"/>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5" name="文本框 34">
            <a:extLst>
              <a:ext uri="{FF2B5EF4-FFF2-40B4-BE49-F238E27FC236}">
                <a16:creationId xmlns:a16="http://schemas.microsoft.com/office/drawing/2014/main" id="{2979FA6C-4C8F-481F-0833-33C394FBEDB0}"/>
              </a:ext>
            </a:extLst>
          </p:cNvPr>
          <p:cNvSpPr txBox="1"/>
          <p:nvPr/>
        </p:nvSpPr>
        <p:spPr>
          <a:xfrm flipH="1">
            <a:off x="271554" y="1896666"/>
            <a:ext cx="5144263" cy="1532334"/>
          </a:xfrm>
          <a:prstGeom prst="wedgeRoundRectCallout">
            <a:avLst>
              <a:gd name="adj1" fmla="val -35298"/>
              <a:gd name="adj2" fmla="val 13454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Nước có thể hòa tan những chất nào? Làm sao để biết?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6" name="文本框 34">
            <a:extLst>
              <a:ext uri="{FF2B5EF4-FFF2-40B4-BE49-F238E27FC236}">
                <a16:creationId xmlns:a16="http://schemas.microsoft.com/office/drawing/2014/main" id="{0F0D3824-4CFF-8B3E-0510-BC13775693E8}"/>
              </a:ext>
            </a:extLst>
          </p:cNvPr>
          <p:cNvSpPr txBox="1"/>
          <p:nvPr/>
        </p:nvSpPr>
        <p:spPr>
          <a:xfrm>
            <a:off x="5585675" y="1694740"/>
            <a:ext cx="6436467" cy="1532334"/>
          </a:xfrm>
          <a:prstGeom prst="wedgeRoundRectCallout">
            <a:avLst>
              <a:gd name="adj1" fmla="val -78666"/>
              <a:gd name="adj2" fmla="val 149632"/>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Làm thí nghiệm cho một số chất như đường, muối, bột ngọt, cát, dầu ăn… vào nước để kiểm tra.</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17557584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3F18D47-355D-8BF8-EF5D-5AA65021175D}"/>
              </a:ext>
            </a:extLst>
          </p:cNvPr>
          <p:cNvPicPr>
            <a:picLocks noChangeAspect="1"/>
          </p:cNvPicPr>
          <p:nvPr/>
        </p:nvPicPr>
        <p:blipFill>
          <a:blip r:embed="rId3"/>
          <a:stretch>
            <a:fillRect/>
          </a:stretch>
        </p:blipFill>
        <p:spPr>
          <a:xfrm>
            <a:off x="2690191" y="2449380"/>
            <a:ext cx="6573079" cy="3514098"/>
          </a:xfrm>
          <a:prstGeom prst="rect">
            <a:avLst/>
          </a:prstGeom>
        </p:spPr>
      </p:pic>
      <p:sp>
        <p:nvSpPr>
          <p:cNvPr id="4" name="TextBox 3">
            <a:extLst>
              <a:ext uri="{FF2B5EF4-FFF2-40B4-BE49-F238E27FC236}">
                <a16:creationId xmlns:a16="http://schemas.microsoft.com/office/drawing/2014/main" id="{0D0CA83E-8279-F73D-94E9-8A9690DBAF96}"/>
              </a:ext>
            </a:extLst>
          </p:cNvPr>
          <p:cNvSpPr txBox="1"/>
          <p:nvPr/>
        </p:nvSpPr>
        <p:spPr>
          <a:xfrm>
            <a:off x="583095" y="1298561"/>
            <a:ext cx="11489635"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Thực hiện thí nghiệm và đưa ra kết luận của bạn.</a:t>
            </a:r>
            <a:endParaRPr lang="en-US" sz="3600" dirty="0">
              <a:solidFill>
                <a:srgbClr val="FF0000"/>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182319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34">
            <a:extLst>
              <a:ext uri="{FF2B5EF4-FFF2-40B4-BE49-F238E27FC236}">
                <a16:creationId xmlns:a16="http://schemas.microsoft.com/office/drawing/2014/main" id="{F1CF8B2D-C4B3-037D-497B-8BC91D02D42F}"/>
              </a:ext>
            </a:extLst>
          </p:cNvPr>
          <p:cNvSpPr txBox="1"/>
          <p:nvPr/>
        </p:nvSpPr>
        <p:spPr>
          <a:xfrm flipH="1">
            <a:off x="569843" y="692141"/>
            <a:ext cx="11052313" cy="1055608"/>
          </a:xfrm>
          <a:prstGeom prst="wedgeRoundRectCallout">
            <a:avLst>
              <a:gd name="adj1" fmla="val -24462"/>
              <a:gd name="adj2" fmla="val 42086"/>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rgbClr val="FF0000"/>
                </a:solidFill>
                <a:latin typeface="UTM Avo" panose="02040603050506020204" pitchFamily="18" charset="0"/>
                <a:cs typeface="Calibri" panose="020F0502020204030204" pitchFamily="34" charset="0"/>
              </a:rPr>
              <a:t>Kết luận: Nước có thể hòa tan một số chất (đường, muối, bột ngọt…) và không hòa tan một số chất (cát, dầu ăn, gạo, …).</a:t>
            </a:r>
            <a:endParaRPr kumimoji="0" lang="en-US" altLang="en-US" sz="28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grpSp>
        <p:nvGrpSpPr>
          <p:cNvPr id="3" name="Group 2">
            <a:extLst>
              <a:ext uri="{FF2B5EF4-FFF2-40B4-BE49-F238E27FC236}">
                <a16:creationId xmlns:a16="http://schemas.microsoft.com/office/drawing/2014/main" id="{B120D144-DEDD-AD42-BF96-65CAB5F544D7}"/>
              </a:ext>
            </a:extLst>
          </p:cNvPr>
          <p:cNvGrpSpPr/>
          <p:nvPr/>
        </p:nvGrpSpPr>
        <p:grpSpPr>
          <a:xfrm>
            <a:off x="2246281" y="3743909"/>
            <a:ext cx="3326219" cy="2653829"/>
            <a:chOff x="8604068" y="6331731"/>
            <a:chExt cx="3235139" cy="2359924"/>
          </a:xfrm>
        </p:grpSpPr>
        <p:pic>
          <p:nvPicPr>
            <p:cNvPr id="4" name="Picture 3">
              <a:extLst>
                <a:ext uri="{FF2B5EF4-FFF2-40B4-BE49-F238E27FC236}">
                  <a16:creationId xmlns:a16="http://schemas.microsoft.com/office/drawing/2014/main" id="{F0E4AE30-4085-38A4-9864-E8524033FCB3}"/>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9EBF8BCE-8A78-C2B4-E873-F93ED1199455}"/>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FE1FC3B4-8365-A059-97C8-E6F3C1455141}"/>
              </a:ext>
            </a:extLst>
          </p:cNvPr>
          <p:cNvSpPr txBox="1"/>
          <p:nvPr/>
        </p:nvSpPr>
        <p:spPr>
          <a:xfrm flipH="1">
            <a:off x="169859" y="2228040"/>
            <a:ext cx="3739532" cy="1055608"/>
          </a:xfrm>
          <a:prstGeom prst="wedgeRoundRectCallout">
            <a:avLst>
              <a:gd name="adj1" fmla="val -25251"/>
              <a:gd name="adj2" fmla="val 16135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DBB3CB18-150C-84BC-1592-7C74D0B48CF7}"/>
              </a:ext>
            </a:extLst>
          </p:cNvPr>
          <p:cNvSpPr txBox="1"/>
          <p:nvPr/>
        </p:nvSpPr>
        <p:spPr>
          <a:xfrm>
            <a:off x="4532243" y="2211575"/>
            <a:ext cx="7489898" cy="2009061"/>
          </a:xfrm>
          <a:prstGeom prst="wedgeRoundRectCallout">
            <a:avLst>
              <a:gd name="adj1" fmla="val -43681"/>
              <a:gd name="adj2" fmla="val 73497"/>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Người ta tạo ra các loại nước giải khát có mùi, vị khác nhau. Sử dụng các loại gia vị như đường, muối, bột ngọt để làm thức ăn thêm hấp dẫn.</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63438727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8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8000">
                                          <p:cBhvr additive="base">
                                            <p:cTn id="12"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5"/>
          <a:stretch>
            <a:fillRect/>
          </a:stretch>
        </p:blipFill>
        <p:spPr>
          <a:xfrm>
            <a:off x="2107096" y="3333415"/>
            <a:ext cx="8560903" cy="2177831"/>
          </a:xfrm>
          <a:prstGeom prst="rect">
            <a:avLst/>
          </a:prstGeom>
        </p:spPr>
      </p:pic>
    </p:spTree>
    <p:extLst>
      <p:ext uri="{BB962C8B-B14F-4D97-AF65-F5344CB8AC3E}">
        <p14:creationId xmlns:p14="http://schemas.microsoft.com/office/powerpoint/2010/main" val="27513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2025CE34-2852-2FD2-B4A2-62608ECCBE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3821290" y="3233530"/>
            <a:ext cx="2454037" cy="2730400"/>
          </a:xfrm>
          <a:prstGeom prst="rect">
            <a:avLst/>
          </a:prstGeom>
        </p:spPr>
      </p:pic>
      <p:sp>
        <p:nvSpPr>
          <p:cNvPr id="3" name="Cloud 2">
            <a:extLst>
              <a:ext uri="{FF2B5EF4-FFF2-40B4-BE49-F238E27FC236}">
                <a16:creationId xmlns:a16="http://schemas.microsoft.com/office/drawing/2014/main" id="{A2A48D09-56F3-66CF-0A29-00A76227E6A8}"/>
              </a:ext>
            </a:extLst>
          </p:cNvPr>
          <p:cNvSpPr/>
          <p:nvPr/>
        </p:nvSpPr>
        <p:spPr>
          <a:xfrm>
            <a:off x="1828800" y="331305"/>
            <a:ext cx="8759687" cy="2902226"/>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200">
                <a:solidFill>
                  <a:srgbClr val="0000FF"/>
                </a:solidFill>
                <a:latin typeface="UTM Avo" panose="02040603050506020204" pitchFamily="18" charset="0"/>
                <a:cs typeface="Times New Roman" panose="02020603050405020304" pitchFamily="18" charset="0"/>
              </a:rPr>
              <a:t>Mình sẽ chế ra một loại nước giải khát ngon hơn Coca Cola, và mình sẽ </a:t>
            </a:r>
            <a:r>
              <a:rPr lang="nl-NL" sz="5400" b="1">
                <a:solidFill>
                  <a:srgbClr val="0000FF"/>
                </a:solidFill>
                <a:latin typeface="UTM Avo" panose="02040603050506020204" pitchFamily="18" charset="0"/>
                <a:cs typeface="Times New Roman" panose="02020603050405020304" pitchFamily="18" charset="0"/>
              </a:rPr>
              <a:t>giàu to</a:t>
            </a:r>
            <a:r>
              <a:rPr lang="nl-NL" sz="3200">
                <a:solidFill>
                  <a:srgbClr val="0000FF"/>
                </a:solidFill>
                <a:latin typeface="UTM Avo" panose="02040603050506020204" pitchFamily="18" charset="0"/>
                <a:cs typeface="Times New Roman" panose="02020603050405020304" pitchFamily="18" charset="0"/>
              </a:rPr>
              <a:t>!</a:t>
            </a:r>
            <a:endParaRPr lang="en-US" sz="3200" dirty="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9852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50A6D5-E771-2042-A31D-2FC10E84BDE3}"/>
              </a:ext>
            </a:extLst>
          </p:cNvPr>
          <p:cNvPicPr>
            <a:picLocks noChangeAspect="1"/>
          </p:cNvPicPr>
          <p:nvPr/>
        </p:nvPicPr>
        <p:blipFill rotWithShape="1">
          <a:blip r:embed="rId3"/>
          <a:srcRect b="7395"/>
          <a:stretch/>
        </p:blipFill>
        <p:spPr>
          <a:xfrm>
            <a:off x="0" y="818796"/>
            <a:ext cx="11118574" cy="5220407"/>
          </a:xfrm>
          <a:prstGeom prst="rect">
            <a:avLst/>
          </a:prstGeom>
        </p:spPr>
      </p:pic>
    </p:spTree>
    <p:extLst>
      <p:ext uri="{BB962C8B-B14F-4D97-AF65-F5344CB8AC3E}">
        <p14:creationId xmlns:p14="http://schemas.microsoft.com/office/powerpoint/2010/main" val="2540594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E96B3A-9CE4-2AA4-89A8-24B248427FEC}"/>
              </a:ext>
            </a:extLst>
          </p:cNvPr>
          <p:cNvPicPr>
            <a:picLocks noChangeAspect="1"/>
          </p:cNvPicPr>
          <p:nvPr/>
        </p:nvPicPr>
        <p:blipFill rotWithShape="1">
          <a:blip r:embed="rId3"/>
          <a:srcRect l="12174" t="26848" r="12717" b="13605"/>
          <a:stretch/>
        </p:blipFill>
        <p:spPr>
          <a:xfrm>
            <a:off x="-1" y="834887"/>
            <a:ext cx="12191999" cy="5221356"/>
          </a:xfrm>
          <a:prstGeom prst="rect">
            <a:avLst/>
          </a:prstGeom>
        </p:spPr>
      </p:pic>
      <p:cxnSp>
        <p:nvCxnSpPr>
          <p:cNvPr id="4" name="Straight Connector 3">
            <a:extLst>
              <a:ext uri="{FF2B5EF4-FFF2-40B4-BE49-F238E27FC236}">
                <a16:creationId xmlns:a16="http://schemas.microsoft.com/office/drawing/2014/main" id="{B166BA7E-E54F-D895-B604-2AFC2F467B22}"/>
              </a:ext>
            </a:extLst>
          </p:cNvPr>
          <p:cNvCxnSpPr>
            <a:cxnSpLocks/>
          </p:cNvCxnSpPr>
          <p:nvPr/>
        </p:nvCxnSpPr>
        <p:spPr>
          <a:xfrm>
            <a:off x="1184423" y="3305218"/>
            <a:ext cx="6356064" cy="1333043"/>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6" name="Straight Connector 5">
            <a:extLst>
              <a:ext uri="{FF2B5EF4-FFF2-40B4-BE49-F238E27FC236}">
                <a16:creationId xmlns:a16="http://schemas.microsoft.com/office/drawing/2014/main" id="{DECD2480-D3D0-91E4-0CE2-9E970BAC08E5}"/>
              </a:ext>
            </a:extLst>
          </p:cNvPr>
          <p:cNvCxnSpPr>
            <a:cxnSpLocks/>
          </p:cNvCxnSpPr>
          <p:nvPr/>
        </p:nvCxnSpPr>
        <p:spPr>
          <a:xfrm flipH="1">
            <a:off x="1537252" y="3305218"/>
            <a:ext cx="2981739" cy="1333043"/>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9" name="Straight Connector 8">
            <a:extLst>
              <a:ext uri="{FF2B5EF4-FFF2-40B4-BE49-F238E27FC236}">
                <a16:creationId xmlns:a16="http://schemas.microsoft.com/office/drawing/2014/main" id="{80D71FDC-B6DB-4926-BB75-AEB059480367}"/>
              </a:ext>
            </a:extLst>
          </p:cNvPr>
          <p:cNvCxnSpPr>
            <a:cxnSpLocks/>
          </p:cNvCxnSpPr>
          <p:nvPr/>
        </p:nvCxnSpPr>
        <p:spPr>
          <a:xfrm flipV="1">
            <a:off x="4518991" y="3305218"/>
            <a:ext cx="6135757" cy="1333043"/>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12" name="Straight Connector 11">
            <a:extLst>
              <a:ext uri="{FF2B5EF4-FFF2-40B4-BE49-F238E27FC236}">
                <a16:creationId xmlns:a16="http://schemas.microsoft.com/office/drawing/2014/main" id="{94C30E7F-455C-5B7A-3F1B-B68097590A4C}"/>
              </a:ext>
            </a:extLst>
          </p:cNvPr>
          <p:cNvCxnSpPr>
            <a:cxnSpLocks/>
          </p:cNvCxnSpPr>
          <p:nvPr/>
        </p:nvCxnSpPr>
        <p:spPr>
          <a:xfrm>
            <a:off x="7434470" y="3305218"/>
            <a:ext cx="3573107" cy="1333043"/>
          </a:xfrm>
          <a:prstGeom prst="line">
            <a:avLst/>
          </a:prstGeom>
          <a:ln w="2857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8201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8FCAAD-0958-A235-1602-5628E3D05F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7111" y1="67354" x2="86889" y2="79038"/>
                        <a14:foregroundMark x1="84667" y1="95876" x2="84667" y2="95876"/>
                        <a14:foregroundMark x1="90889" y1="95533" x2="90889" y2="95533"/>
                        <a14:foregroundMark x1="80222" y1="77320" x2="80222" y2="77320"/>
                        <a14:foregroundMark x1="60000" y1="78694" x2="69026" y2="81144"/>
                        <a14:foregroundMark x1="75280" y1="77202" x2="78889" y2="76632"/>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Removal>
                    </a14:imgEffect>
                  </a14:imgLayer>
                </a14:imgProps>
              </a:ext>
            </a:extLst>
          </a:blip>
          <a:srcRect l="-850" t="38956" r="72052" b="1566"/>
          <a:stretch/>
        </p:blipFill>
        <p:spPr>
          <a:xfrm>
            <a:off x="93412" y="3429000"/>
            <a:ext cx="2361598" cy="3534376"/>
          </a:xfrm>
          <a:prstGeom prst="rect">
            <a:avLst/>
          </a:prstGeom>
        </p:spPr>
      </p:pic>
      <p:pic>
        <p:nvPicPr>
          <p:cNvPr id="4" name="Picture 3">
            <a:extLst>
              <a:ext uri="{FF2B5EF4-FFF2-40B4-BE49-F238E27FC236}">
                <a16:creationId xmlns:a16="http://schemas.microsoft.com/office/drawing/2014/main" id="{F8FC1F42-1C68-3F70-C881-0C581E3E35D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24" b="95876" l="2889" r="96889">
                        <a14:foregroundMark x1="32000" y1="4124" x2="32000" y2="4124"/>
                        <a14:foregroundMark x1="9111" y1="52921" x2="9111" y2="52921"/>
                        <a14:foregroundMark x1="11778" y1="48454" x2="11778" y2="48454"/>
                        <a14:foregroundMark x1="10444" y1="45704" x2="10444" y2="45704"/>
                        <a14:foregroundMark x1="6889" y1="43643" x2="6889" y2="43643"/>
                        <a14:foregroundMark x1="3111" y1="46048" x2="3111" y2="46048"/>
                        <a14:foregroundMark x1="16534" y1="69416" x2="13333" y2="85911"/>
                        <a14:foregroundMark x1="16667" y1="68729" x2="16534" y2="69416"/>
                        <a14:foregroundMark x1="15111" y1="95189" x2="15111" y2="95189"/>
                        <a14:foregroundMark x1="14667" y1="92440" x2="14667" y2="92440"/>
                        <a14:foregroundMark x1="14000" y1="94502" x2="14000" y2="94502"/>
                        <a14:foregroundMark x1="95111" y1="55670" x2="95111" y2="55670"/>
                        <a14:foregroundMark x1="90889" y1="47079" x2="96889" y2="55670"/>
                        <a14:foregroundMark x1="86900" y1="78437" x2="86889" y2="79038"/>
                        <a14:foregroundMark x1="87111" y1="67354" x2="86954" y2="75601"/>
                        <a14:foregroundMark x1="84667" y1="95876" x2="84667" y2="95876"/>
                        <a14:foregroundMark x1="90889" y1="95533" x2="90889" y2="95533"/>
                        <a14:foregroundMark x1="60000" y1="78694" x2="69026" y2="81144"/>
                        <a14:foregroundMark x1="68000" y1="78351" x2="70412" y2="77970"/>
                        <a14:foregroundMark x1="85333" y1="7216" x2="86222" y2="17182"/>
                        <a14:foregroundMark x1="79556" y1="5155" x2="79556" y2="5155"/>
                        <a14:foregroundMark x1="63778" y1="5498" x2="63778" y2="5498"/>
                        <a14:foregroundMark x1="53333" y1="5155" x2="53333" y2="5155"/>
                        <a14:foregroundMark x1="41778" y1="4811" x2="41778" y2="4811"/>
                        <a14:foregroundMark x1="16889" y1="17869" x2="16889" y2="17869"/>
                        <a14:foregroundMark x1="31242" y1="77733" x2="33111" y2="77320"/>
                        <a14:foregroundMark x1="24222" y1="54983" x2="24222" y2="54983"/>
                        <a14:foregroundMark x1="25111" y1="53608" x2="25111" y2="53608"/>
                        <a14:foregroundMark x1="24667" y1="52577" x2="24667" y2="52577"/>
                        <a14:foregroundMark x1="26000" y1="53608" x2="26000" y2="53608"/>
                        <a14:foregroundMark x1="80222" y1="76976" x2="80222" y2="76976"/>
                        <a14:foregroundMark x1="78000" y1="76976" x2="78000" y2="76976"/>
                        <a14:foregroundMark x1="77778" y1="76976" x2="77778" y2="76976"/>
                        <a14:foregroundMark x1="77111" y1="76976" x2="77111" y2="76976"/>
                        <a14:backgroundMark x1="72667" y1="82818" x2="72667" y2="82818"/>
                        <a14:backgroundMark x1="72000" y1="82474" x2="72000" y2="82474"/>
                        <a14:backgroundMark x1="71556" y1="82474" x2="71556" y2="82474"/>
                        <a14:backgroundMark x1="70667" y1="83162" x2="70667" y2="83162"/>
                        <a14:backgroundMark x1="70000" y1="82474" x2="73333" y2="82131"/>
                        <a14:backgroundMark x1="68444" y1="82474" x2="70889" y2="82818"/>
                        <a14:backgroundMark x1="69111" y1="82131" x2="69111" y2="82131"/>
                        <a14:backgroundMark x1="18222" y1="35395" x2="24222" y2="45704"/>
                        <a14:backgroundMark x1="22667" y1="38488" x2="28000" y2="49141"/>
                        <a14:backgroundMark x1="26222" y1="37457" x2="27111" y2="48454"/>
                        <a14:backgroundMark x1="16000" y1="38488" x2="18667" y2="39175"/>
                        <a14:backgroundMark x1="16667" y1="38144" x2="20889" y2="39863"/>
                        <a14:backgroundMark x1="15778" y1="35395" x2="16889" y2="38144"/>
                        <a14:backgroundMark x1="18444" y1="37457" x2="28667" y2="37113"/>
                        <a14:backgroundMark x1="28444" y1="36770" x2="28889" y2="51890"/>
                        <a14:backgroundMark x1="28889" y1="51890" x2="29111" y2="52577"/>
                        <a14:backgroundMark x1="27556" y1="54983" x2="27556" y2="59794"/>
                        <a14:backgroundMark x1="27556" y1="53608" x2="27556" y2="54983"/>
                        <a14:backgroundMark x1="27556" y1="52577" x2="27556" y2="53608"/>
                        <a14:backgroundMark x1="27556" y1="44674" x2="27556" y2="52577"/>
                        <a14:backgroundMark x1="27778" y1="58419" x2="26222" y2="81787"/>
                        <a14:backgroundMark x1="20444" y1="75601" x2="20444" y2="75601"/>
                        <a14:backgroundMark x1="20222" y1="69416" x2="20222" y2="69416"/>
                        <a14:backgroundMark x1="29147" y1="53608" x2="31556" y2="63230"/>
                        <a14:backgroundMark x1="28889" y1="52577" x2="29147" y2="53608"/>
                        <a14:backgroundMark x1="31556" y1="63230" x2="30889" y2="65292"/>
                        <a14:backgroundMark x1="28071" y1="54983" x2="28444" y2="67698"/>
                        <a14:backgroundMark x1="28030" y1="53608" x2="28071" y2="54983"/>
                        <a14:backgroundMark x1="28000" y1="52577" x2="28030" y2="53608"/>
                        <a14:backgroundMark x1="28444" y1="67698" x2="30000" y2="74570"/>
                        <a14:backgroundMark x1="79556" y1="40206" x2="78222" y2="45361"/>
                        <a14:backgroundMark x1="78667" y1="39519" x2="73333" y2="56014"/>
                        <a14:backgroundMark x1="78000" y1="41581" x2="78000" y2="56357"/>
                        <a14:backgroundMark x1="81556" y1="41924" x2="81556" y2="41924"/>
                        <a14:backgroundMark x1="76222" y1="41924" x2="76222" y2="41924"/>
                        <a14:backgroundMark x1="74222" y1="40206" x2="74000" y2="50515"/>
                        <a14:backgroundMark x1="77111" y1="39863" x2="88444" y2="40206"/>
                        <a14:backgroundMark x1="77111" y1="54296" x2="73111" y2="63574"/>
                        <a14:backgroundMark x1="80000" y1="61856" x2="80444" y2="61856"/>
                        <a14:backgroundMark x1="80444" y1="72509" x2="80444" y2="72509"/>
                        <a14:backgroundMark x1="79778" y1="68729" x2="79778" y2="68729"/>
                        <a14:backgroundMark x1="79778" y1="68729" x2="81556" y2="70103"/>
                        <a14:backgroundMark x1="78000" y1="71821" x2="78000" y2="71821"/>
                        <a14:backgroundMark x1="76000" y1="71134" x2="76000" y2="71134"/>
                        <a14:backgroundMark x1="79778" y1="85223" x2="79778" y2="85223"/>
                        <a14:backgroundMark x1="83556" y1="75601" x2="83556" y2="75601"/>
                        <a14:backgroundMark x1="84222" y1="77320" x2="84222" y2="77320"/>
                        <a14:backgroundMark x1="83611" y1="76976" x2="83778" y2="79038"/>
                        <a14:backgroundMark x1="83556" y1="76289" x2="83611" y2="76976"/>
                        <a14:backgroundMark x1="76444" y1="79725" x2="76444" y2="79725"/>
                        <a14:backgroundMark x1="76000" y1="75945" x2="76000" y2="75945"/>
                        <a14:backgroundMark x1="75778" y1="77663" x2="75778" y2="77663"/>
                        <a14:backgroundMark x1="76000" y1="77663" x2="76000" y2="77663"/>
                        <a14:backgroundMark x1="75852" y1="76976" x2="76667" y2="80756"/>
                        <a14:backgroundMark x1="75778" y1="76632" x2="75852" y2="76976"/>
                      </a14:backgroundRemoval>
                    </a14:imgEffect>
                  </a14:imgLayer>
                </a14:imgProps>
              </a:ext>
            </a:extLst>
          </a:blip>
          <a:srcRect l="74729" t="41107" r="-2369" b="1859"/>
          <a:stretch/>
        </p:blipFill>
        <p:spPr>
          <a:xfrm>
            <a:off x="10442713" y="3429000"/>
            <a:ext cx="1749287" cy="2859157"/>
          </a:xfrm>
          <a:prstGeom prst="rect">
            <a:avLst/>
          </a:prstGeom>
        </p:spPr>
      </p:pic>
      <p:pic>
        <p:nvPicPr>
          <p:cNvPr id="5" name="Picture 7">
            <a:extLst>
              <a:ext uri="{FF2B5EF4-FFF2-40B4-BE49-F238E27FC236}">
                <a16:creationId xmlns:a16="http://schemas.microsoft.com/office/drawing/2014/main" id="{8C669512-B789-1628-7955-DA0C50CFAD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62013"/>
            <a:ext cx="2361598" cy="1747582"/>
          </a:xfrm>
          <a:prstGeom prst="rect">
            <a:avLst/>
          </a:prstGeom>
        </p:spPr>
      </p:pic>
      <p:sp>
        <p:nvSpPr>
          <p:cNvPr id="7" name="文本框 34">
            <a:extLst>
              <a:ext uri="{FF2B5EF4-FFF2-40B4-BE49-F238E27FC236}">
                <a16:creationId xmlns:a16="http://schemas.microsoft.com/office/drawing/2014/main" id="{4D1C36C4-C577-22D2-6AF3-AB390323CB2F}"/>
              </a:ext>
            </a:extLst>
          </p:cNvPr>
          <p:cNvSpPr txBox="1"/>
          <p:nvPr/>
        </p:nvSpPr>
        <p:spPr>
          <a:xfrm>
            <a:off x="1378227" y="2100977"/>
            <a:ext cx="10257181" cy="1328023"/>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Kể thêm một số ứng dụng tính chất của nước ở gia đình và địa phương mà em biết.</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52826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a16="http://schemas.microsoft.com/office/drawing/2014/main"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3D8FD5-C341-41E5-CFFD-CF923AADC715}"/>
              </a:ext>
            </a:extLst>
          </p:cNvPr>
          <p:cNvPicPr>
            <a:picLocks noChangeAspect="1"/>
          </p:cNvPicPr>
          <p:nvPr/>
        </p:nvPicPr>
        <p:blipFill>
          <a:blip r:embed="rId3"/>
          <a:stretch>
            <a:fillRect/>
          </a:stretch>
        </p:blipFill>
        <p:spPr>
          <a:xfrm>
            <a:off x="2969085" y="1075740"/>
            <a:ext cx="6822015" cy="1892747"/>
          </a:xfrm>
          <a:prstGeom prst="rect">
            <a:avLst/>
          </a:prstGeom>
        </p:spPr>
      </p:pic>
      <p:sp>
        <p:nvSpPr>
          <p:cNvPr id="4" name="文本框 34">
            <a:extLst>
              <a:ext uri="{FF2B5EF4-FFF2-40B4-BE49-F238E27FC236}">
                <a16:creationId xmlns:a16="http://schemas.microsoft.com/office/drawing/2014/main" id="{F655AD8D-CC76-4CCE-8A40-FE79F12BE863}"/>
              </a:ext>
            </a:extLst>
          </p:cNvPr>
          <p:cNvSpPr txBox="1"/>
          <p:nvPr/>
        </p:nvSpPr>
        <p:spPr>
          <a:xfrm>
            <a:off x="238539" y="2615436"/>
            <a:ext cx="11767931" cy="3166824"/>
          </a:xfrm>
          <a:prstGeom prst="wedgeRoundRectCallout">
            <a:avLst>
              <a:gd name="adj1" fmla="val -16752"/>
              <a:gd name="adj2" fmla="val 28863"/>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3600">
                <a:solidFill>
                  <a:schemeClr val="accent1"/>
                </a:solidFill>
                <a:latin typeface="UTM Avo" panose="02040603050506020204" pitchFamily="18" charset="0"/>
                <a:cs typeface="Calibri" panose="020F0502020204030204" pitchFamily="34" charset="0"/>
              </a:rPr>
              <a:t>Về nhà vận dụng hiểu biết về tính chất của nước vào một công việc cụ thể nào đó (ví dụ: pha chế nước giải khát, tạo túi đựng bút không thấm nước…), tuần sau trình bày cho cả lớp nghe về việc mình đã làm.</a:t>
            </a:r>
            <a:endParaRPr kumimoji="0" lang="en-US" altLang="en-US" sz="36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146784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Mưa rồi Mưa rơi rồi">
            <a:hlinkClick r:id="" action="ppaction://media"/>
            <a:extLst>
              <a:ext uri="{FF2B5EF4-FFF2-40B4-BE49-F238E27FC236}">
                <a16:creationId xmlns:a16="http://schemas.microsoft.com/office/drawing/2014/main" id="{D642B885-3C2B-3138-DF80-3A9BCCC5B44B}"/>
              </a:ext>
            </a:extLst>
          </p:cNvPr>
          <p:cNvPicPr>
            <a:picLocks noChangeAspect="1"/>
          </p:cNvPicPr>
          <p:nvPr>
            <a:videoFile r:link="rId1"/>
            <p:extLst>
              <p:ext uri="{DAA4B4D4-6D71-4841-9C94-3DE7FCFB9230}">
                <p14:media xmlns:p14="http://schemas.microsoft.com/office/powerpoint/2010/main" r:embed="rId2">
                  <p14:trim st="12797" end="10437"/>
                </p14:media>
              </p:ext>
            </p:extLst>
          </p:nvPr>
        </p:nvPicPr>
        <p:blipFill>
          <a:blip r:embed="rId5"/>
          <a:stretch>
            <a:fillRect/>
          </a:stretch>
        </p:blipFill>
        <p:spPr>
          <a:xfrm>
            <a:off x="0" y="-29817"/>
            <a:ext cx="12192000" cy="6858000"/>
          </a:xfrm>
          <a:prstGeom prst="rect">
            <a:avLst/>
          </a:prstGeom>
        </p:spPr>
      </p:pic>
    </p:spTree>
    <p:extLst>
      <p:ext uri="{BB962C8B-B14F-4D97-AF65-F5344CB8AC3E}">
        <p14:creationId xmlns:p14="http://schemas.microsoft.com/office/powerpoint/2010/main" val="419144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34">
            <a:extLst>
              <a:ext uri="{FF2B5EF4-FFF2-40B4-BE49-F238E27FC236}">
                <a16:creationId xmlns:a16="http://schemas.microsoft.com/office/drawing/2014/main" id="{C9FE7E1B-E73B-0AD8-133D-36F3EF7E3821}"/>
              </a:ext>
            </a:extLst>
          </p:cNvPr>
          <p:cNvSpPr txBox="1"/>
          <p:nvPr/>
        </p:nvSpPr>
        <p:spPr>
          <a:xfrm>
            <a:off x="843033" y="365722"/>
            <a:ext cx="5973108" cy="1191816"/>
          </a:xfrm>
          <a:prstGeom prst="wedgeRoundRectCallout">
            <a:avLst>
              <a:gd name="adj1" fmla="val -39564"/>
              <a:gd name="adj2" fmla="val 232370"/>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3200">
                <a:solidFill>
                  <a:srgbClr val="FF0000"/>
                </a:solidFill>
                <a:latin typeface="UTM Avo" panose="02040603050506020204" pitchFamily="18" charset="0"/>
                <a:cs typeface="Calibri" panose="020F0502020204030204" pitchFamily="34" charset="0"/>
              </a:rPr>
              <a:t>Bài hát nhắc đến hiện tượng tự nhiên nào?</a:t>
            </a:r>
            <a:endParaRPr kumimoji="0" lang="en-US" altLang="en-US" sz="32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pic>
        <p:nvPicPr>
          <p:cNvPr id="4" name="图片 3">
            <a:extLst>
              <a:ext uri="{FF2B5EF4-FFF2-40B4-BE49-F238E27FC236}">
                <a16:creationId xmlns:a16="http://schemas.microsoft.com/office/drawing/2014/main" id="{9A86ABDD-C6DA-CC7B-4639-93BF303C29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9559481" y="3220278"/>
            <a:ext cx="2454037" cy="2730400"/>
          </a:xfrm>
          <a:prstGeom prst="rect">
            <a:avLst/>
          </a:prstGeom>
        </p:spPr>
      </p:pic>
      <p:pic>
        <p:nvPicPr>
          <p:cNvPr id="5" name="Picture 2">
            <a:extLst>
              <a:ext uri="{FF2B5EF4-FFF2-40B4-BE49-F238E27FC236}">
                <a16:creationId xmlns:a16="http://schemas.microsoft.com/office/drawing/2014/main" id="{6F967C45-18F1-D89D-C966-763D99AA3BA7}"/>
              </a:ext>
            </a:extLst>
          </p:cNvPr>
          <p:cNvPicPr>
            <a:picLocks noChangeAspect="1"/>
          </p:cNvPicPr>
          <p:nvPr/>
        </p:nvPicPr>
        <p:blipFill>
          <a:blip r:embed="rId4"/>
          <a:srcRect/>
          <a:stretch>
            <a:fillRect/>
          </a:stretch>
        </p:blipFill>
        <p:spPr>
          <a:xfrm flipH="1">
            <a:off x="0" y="3642680"/>
            <a:ext cx="2074389" cy="3071691"/>
          </a:xfrm>
          <a:prstGeom prst="rect">
            <a:avLst/>
          </a:prstGeom>
          <a:effectLst>
            <a:outerShdw blurRad="76200" dir="13500000" sy="23000" kx="1200000" algn="br" rotWithShape="0">
              <a:prstClr val="black">
                <a:alpha val="20000"/>
              </a:prstClr>
            </a:outerShdw>
          </a:effectLst>
        </p:spPr>
      </p:pic>
      <p:sp>
        <p:nvSpPr>
          <p:cNvPr id="6" name="文本框 34">
            <a:extLst>
              <a:ext uri="{FF2B5EF4-FFF2-40B4-BE49-F238E27FC236}">
                <a16:creationId xmlns:a16="http://schemas.microsoft.com/office/drawing/2014/main" id="{728951D6-0208-8758-C6AE-2E9E427F2E66}"/>
              </a:ext>
            </a:extLst>
          </p:cNvPr>
          <p:cNvSpPr txBox="1"/>
          <p:nvPr/>
        </p:nvSpPr>
        <p:spPr>
          <a:xfrm>
            <a:off x="5216250" y="1717048"/>
            <a:ext cx="5973108" cy="1191816"/>
          </a:xfrm>
          <a:prstGeom prst="wedgeRoundRectCallout">
            <a:avLst>
              <a:gd name="adj1" fmla="val -109008"/>
              <a:gd name="adj2" fmla="val 131184"/>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ctr" fontAlgn="base">
              <a:spcBef>
                <a:spcPct val="0"/>
              </a:spcBef>
              <a:spcAft>
                <a:spcPct val="0"/>
              </a:spcAft>
              <a:defRPr/>
            </a:pPr>
            <a:r>
              <a:rPr lang="en-US" altLang="en-US" sz="3200">
                <a:solidFill>
                  <a:srgbClr val="E7E6E6">
                    <a:lumMod val="25000"/>
                  </a:srgbClr>
                </a:solidFill>
                <a:latin typeface="UTM Avo" panose="02040603050506020204" pitchFamily="18" charset="0"/>
                <a:cs typeface="Calibri" panose="020F0502020204030204" pitchFamily="34" charset="0"/>
              </a:rPr>
              <a:t>Khi mưa, chúng ta thường làm gì để khỏi ướt?</a:t>
            </a:r>
            <a:endParaRPr kumimoji="0" lang="en-US" altLang="en-US" sz="3200" i="0" u="none" strike="noStrike" kern="1200" cap="none" spc="0" normalizeH="0" baseline="0" noProof="0" dirty="0">
              <a:ln>
                <a:noFill/>
              </a:ln>
              <a:solidFill>
                <a:srgbClr val="E7E6E6">
                  <a:lumMod val="25000"/>
                </a:srgbClr>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271247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
            <a:extLst>
              <a:ext uri="{FF2B5EF4-FFF2-40B4-BE49-F238E27FC236}">
                <a16:creationId xmlns:a16="http://schemas.microsoft.com/office/drawing/2014/main" id="{E22CC641-7B6B-A490-7A2F-59ABD98016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117" y="2498086"/>
            <a:ext cx="3054203" cy="3439340"/>
          </a:xfrm>
          <a:prstGeom prst="rect">
            <a:avLst/>
          </a:prstGeom>
        </p:spPr>
      </p:pic>
      <p:sp>
        <p:nvSpPr>
          <p:cNvPr id="3" name="文本框 34">
            <a:extLst>
              <a:ext uri="{FF2B5EF4-FFF2-40B4-BE49-F238E27FC236}">
                <a16:creationId xmlns:a16="http://schemas.microsoft.com/office/drawing/2014/main" id="{7A7E2980-BA67-09E4-0D1F-6E8B6CC96B49}"/>
              </a:ext>
            </a:extLst>
          </p:cNvPr>
          <p:cNvSpPr txBox="1"/>
          <p:nvPr/>
        </p:nvSpPr>
        <p:spPr>
          <a:xfrm>
            <a:off x="543340" y="380720"/>
            <a:ext cx="11648660" cy="1736646"/>
          </a:xfrm>
          <a:prstGeom prst="wedgeRoundRectCallout">
            <a:avLst>
              <a:gd name="adj1" fmla="val -34152"/>
              <a:gd name="adj2" fmla="val 166051"/>
              <a:gd name="adj3" fmla="val 16667"/>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lvl="0" algn="just" fontAlgn="base">
              <a:spcBef>
                <a:spcPct val="0"/>
              </a:spcBef>
              <a:spcAft>
                <a:spcPct val="0"/>
              </a:spcAft>
              <a:defRPr/>
            </a:pPr>
            <a:r>
              <a:rPr lang="en-US" altLang="en-US" sz="3200">
                <a:solidFill>
                  <a:srgbClr val="0070C0"/>
                </a:solidFill>
                <a:latin typeface="UTM Avo" panose="02040603050506020204" pitchFamily="18" charset="0"/>
                <a:cs typeface="Calibri" panose="020F0502020204030204" pitchFamily="34" charset="0"/>
              </a:rPr>
              <a:t>Có bao giờ bạn tự hỏi: </a:t>
            </a:r>
            <a:r>
              <a:rPr lang="en-US" altLang="en-US" sz="3200">
                <a:solidFill>
                  <a:srgbClr val="FF0000"/>
                </a:solidFill>
                <a:latin typeface="UTM Avo" panose="02040603050506020204" pitchFamily="18" charset="0"/>
                <a:cs typeface="Calibri" panose="020F0502020204030204" pitchFamily="34" charset="0"/>
              </a:rPr>
              <a:t>- Vì sao khi trời mưa, đứng dưới mái nhà hay dùng ô che chúng ta lại không ướt?</a:t>
            </a:r>
          </a:p>
          <a:p>
            <a:pPr lvl="0" algn="just" fontAlgn="base">
              <a:spcBef>
                <a:spcPct val="0"/>
              </a:spcBef>
              <a:spcAft>
                <a:spcPct val="0"/>
              </a:spcAft>
              <a:defRPr/>
            </a:pPr>
            <a:r>
              <a:rPr kumimoji="0" lang="en-US" altLang="en-US" sz="3200" i="0" u="none" strike="noStrike" kern="1200" cap="none" spc="0" normalizeH="0" baseline="0" noProof="0">
                <a:ln>
                  <a:noFill/>
                </a:ln>
                <a:solidFill>
                  <a:srgbClr val="FF0000"/>
                </a:solidFill>
                <a:effectLst/>
                <a:uLnTx/>
                <a:uFillTx/>
                <a:latin typeface="UTM Avo" panose="02040603050506020204" pitchFamily="18" charset="0"/>
                <a:ea typeface="思源黑体 CN"/>
                <a:cs typeface="Calibri" panose="020F0502020204030204" pitchFamily="34" charset="0"/>
              </a:rPr>
              <a:t>- Nước</a:t>
            </a:r>
            <a:r>
              <a:rPr kumimoji="0" lang="en-US" altLang="en-US" sz="3200" i="0" u="none" strike="noStrike" kern="1200" cap="none" spc="0" normalizeH="0" noProof="0">
                <a:ln>
                  <a:noFill/>
                </a:ln>
                <a:solidFill>
                  <a:srgbClr val="FF0000"/>
                </a:solidFill>
                <a:effectLst/>
                <a:uLnTx/>
                <a:uFillTx/>
                <a:latin typeface="UTM Avo" panose="02040603050506020204" pitchFamily="18" charset="0"/>
                <a:ea typeface="思源黑体 CN"/>
                <a:cs typeface="Calibri" panose="020F0502020204030204" pitchFamily="34" charset="0"/>
              </a:rPr>
              <a:t> có tính chất và vai trò thế nào trong cuộc sống?</a:t>
            </a:r>
            <a:endParaRPr kumimoji="0" lang="en-US" altLang="en-US" sz="3200" i="0" u="none" strike="noStrike" kern="1200" cap="none" spc="0" normalizeH="0" baseline="0" noProof="0" dirty="0">
              <a:ln>
                <a:noFill/>
              </a:ln>
              <a:solidFill>
                <a:srgbClr val="FF0000"/>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2477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86EC97-9D7D-3CF9-8F42-809FE07D3AF2}"/>
              </a:ext>
            </a:extLst>
          </p:cNvPr>
          <p:cNvPicPr>
            <a:picLocks noChangeAspect="1"/>
          </p:cNvPicPr>
          <p:nvPr/>
        </p:nvPicPr>
        <p:blipFill rotWithShape="1">
          <a:blip r:embed="rId3"/>
          <a:srcRect b="5849"/>
          <a:stretch/>
        </p:blipFill>
        <p:spPr>
          <a:xfrm>
            <a:off x="0" y="821635"/>
            <a:ext cx="11092070" cy="5194852"/>
          </a:xfrm>
          <a:prstGeom prst="rect">
            <a:avLst/>
          </a:prstGeom>
        </p:spPr>
      </p:pic>
    </p:spTree>
    <p:extLst>
      <p:ext uri="{BB962C8B-B14F-4D97-AF65-F5344CB8AC3E}">
        <p14:creationId xmlns:p14="http://schemas.microsoft.com/office/powerpoint/2010/main" val="2935007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4273A0-742F-0F08-FC3D-E076A5653E63}"/>
              </a:ext>
            </a:extLst>
          </p:cNvPr>
          <p:cNvSpPr txBox="1"/>
          <p:nvPr/>
        </p:nvSpPr>
        <p:spPr>
          <a:xfrm>
            <a:off x="477077" y="772353"/>
            <a:ext cx="11701670" cy="677108"/>
          </a:xfrm>
          <a:prstGeom prst="rect">
            <a:avLst/>
          </a:prstGeom>
          <a:noFill/>
        </p:spPr>
        <p:txBody>
          <a:bodyPr wrap="square" rtlCol="0">
            <a:spAutoFit/>
          </a:bodyPr>
          <a:lstStyle/>
          <a:p>
            <a:pPr algn="just"/>
            <a:r>
              <a:rPr lang="nl-NL" sz="3800" dirty="0">
                <a:solidFill>
                  <a:srgbClr val="FF0000"/>
                </a:solidFill>
                <a:effectLst/>
                <a:latin typeface="UTM Avo" panose="02040603050506020204" pitchFamily="18" charset="0"/>
                <a:ea typeface="Tahoma" panose="020B0604030504040204" pitchFamily="34" charset="0"/>
                <a:cs typeface="Tahoma" panose="020B0604030504040204" pitchFamily="34" charset="0"/>
              </a:rPr>
              <a:t>Hoạt động 1: </a:t>
            </a:r>
            <a:r>
              <a:rPr lang="nl-NL" sz="3800" dirty="0">
                <a:solidFill>
                  <a:srgbClr val="7030A0"/>
                </a:solidFill>
                <a:effectLst/>
                <a:latin typeface="UTM Avo" panose="02040603050506020204" pitchFamily="18" charset="0"/>
                <a:ea typeface="Tahoma" panose="020B0604030504040204" pitchFamily="34" charset="0"/>
                <a:cs typeface="Tahoma" panose="020B0604030504040204" pitchFamily="34" charset="0"/>
              </a:rPr>
              <a:t>Tìm hiểu một số tính chất của nước</a:t>
            </a:r>
            <a:endParaRPr lang="en-US" sz="3800" dirty="0">
              <a:solidFill>
                <a:srgbClr val="7030A0"/>
              </a:solidFill>
              <a:effectLst/>
              <a:latin typeface="UTM Avo" panose="02040603050506020204" pitchFamily="18"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6453EEFD-13B7-8539-C1AE-42150DF4C5DA}"/>
              </a:ext>
            </a:extLst>
          </p:cNvPr>
          <p:cNvSpPr txBox="1"/>
          <p:nvPr/>
        </p:nvSpPr>
        <p:spPr>
          <a:xfrm>
            <a:off x="359463" y="1898648"/>
            <a:ext cx="9354379" cy="646331"/>
          </a:xfrm>
          <a:prstGeom prst="rect">
            <a:avLst/>
          </a:prstGeom>
          <a:noFill/>
        </p:spPr>
        <p:txBody>
          <a:bodyPr wrap="square" rtlCol="0">
            <a:spAutoFit/>
          </a:bodyPr>
          <a:lstStyle/>
          <a:p>
            <a:r>
              <a:rPr lang="en-US" sz="3600">
                <a:solidFill>
                  <a:srgbClr val="FF0000"/>
                </a:solidFill>
                <a:latin typeface="UTM Avo" panose="02040603050506020204" pitchFamily="18" charset="0"/>
                <a:ea typeface="Cambria" panose="02040503050406030204" pitchFamily="18" charset="0"/>
              </a:rPr>
              <a:t>1.Tìm hiểu về màu, mùi và vị của nước</a:t>
            </a:r>
            <a:endParaRPr lang="en-US" sz="3600" dirty="0">
              <a:solidFill>
                <a:srgbClr val="FF0000"/>
              </a:solidFill>
              <a:latin typeface="UTM Avo" panose="0204060305050602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DD0E3FC-BD92-C4B1-B3D4-4BA0E3C38499}"/>
              </a:ext>
            </a:extLst>
          </p:cNvPr>
          <p:cNvPicPr>
            <a:picLocks noChangeAspect="1"/>
          </p:cNvPicPr>
          <p:nvPr/>
        </p:nvPicPr>
        <p:blipFill rotWithShape="1">
          <a:blip r:embed="rId3"/>
          <a:srcRect l="2538" t="2653" r="6390" b="16940"/>
          <a:stretch/>
        </p:blipFill>
        <p:spPr>
          <a:xfrm>
            <a:off x="9939131" y="2714839"/>
            <a:ext cx="2266122" cy="3196365"/>
          </a:xfrm>
          <a:prstGeom prst="rect">
            <a:avLst/>
          </a:prstGeom>
        </p:spPr>
      </p:pic>
      <p:grpSp>
        <p:nvGrpSpPr>
          <p:cNvPr id="7" name="Group 6">
            <a:extLst>
              <a:ext uri="{FF2B5EF4-FFF2-40B4-BE49-F238E27FC236}">
                <a16:creationId xmlns:a16="http://schemas.microsoft.com/office/drawing/2014/main" id="{96762C52-34C8-B81E-094F-D4D069B1FB7E}"/>
              </a:ext>
            </a:extLst>
          </p:cNvPr>
          <p:cNvGrpSpPr/>
          <p:nvPr/>
        </p:nvGrpSpPr>
        <p:grpSpPr>
          <a:xfrm>
            <a:off x="3458817" y="3843130"/>
            <a:ext cx="3326219" cy="2653829"/>
            <a:chOff x="8604068" y="6331731"/>
            <a:chExt cx="3235139" cy="2359924"/>
          </a:xfrm>
        </p:grpSpPr>
        <p:pic>
          <p:nvPicPr>
            <p:cNvPr id="8" name="Picture 7">
              <a:extLst>
                <a:ext uri="{FF2B5EF4-FFF2-40B4-BE49-F238E27FC236}">
                  <a16:creationId xmlns:a16="http://schemas.microsoft.com/office/drawing/2014/main" id="{0D748AF4-2BE3-8E33-3294-A18FEFA16932}"/>
                </a:ext>
              </a:extLst>
            </p:cNvPr>
            <p:cNvPicPr>
              <a:picLocks noChangeAspect="1"/>
            </p:cNvPicPr>
            <p:nvPr/>
          </p:nvPicPr>
          <p:blipFill rotWithShape="1">
            <a:blip r:embed="rId4">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9" name="TextBox 8">
              <a:extLst>
                <a:ext uri="{FF2B5EF4-FFF2-40B4-BE49-F238E27FC236}">
                  <a16:creationId xmlns:a16="http://schemas.microsoft.com/office/drawing/2014/main" id="{E9A4163B-FA19-F7F8-F268-5E3E97C75B56}"/>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10" name="文本框 34">
            <a:extLst>
              <a:ext uri="{FF2B5EF4-FFF2-40B4-BE49-F238E27FC236}">
                <a16:creationId xmlns:a16="http://schemas.microsoft.com/office/drawing/2014/main" id="{96020510-214D-AB94-13F7-BFAA3335F2C3}"/>
              </a:ext>
            </a:extLst>
          </p:cNvPr>
          <p:cNvSpPr txBox="1"/>
          <p:nvPr/>
        </p:nvSpPr>
        <p:spPr>
          <a:xfrm flipH="1">
            <a:off x="143354" y="2787522"/>
            <a:ext cx="5181599" cy="1055608"/>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Bạn sẽ làm gì để biết nước có màu gì? mùi gì? vị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13" name="文本框 34">
            <a:extLst>
              <a:ext uri="{FF2B5EF4-FFF2-40B4-BE49-F238E27FC236}">
                <a16:creationId xmlns:a16="http://schemas.microsoft.com/office/drawing/2014/main" id="{0700558D-2464-4C1C-6873-005E24107E07}"/>
              </a:ext>
            </a:extLst>
          </p:cNvPr>
          <p:cNvSpPr txBox="1"/>
          <p:nvPr/>
        </p:nvSpPr>
        <p:spPr>
          <a:xfrm>
            <a:off x="5757390" y="2705013"/>
            <a:ext cx="4046757" cy="1532334"/>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Tớ sẽ dùng mắt để nhìn, mũi để ngửi và miệng để nếm thử.</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Tree>
    <p:extLst>
      <p:ext uri="{BB962C8B-B14F-4D97-AF65-F5344CB8AC3E}">
        <p14:creationId xmlns:p14="http://schemas.microsoft.com/office/powerpoint/2010/main" val="48532400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58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8000">
                                          <p:cBhvr additive="base">
                                            <p:cTn id="22" dur="1000" fill="hold"/>
                                            <p:tgtEl>
                                              <p:spTgt spid="7"/>
                                            </p:tgtEl>
                                            <p:attrNameLst>
                                              <p:attrName>ppt_x</p:attrName>
                                            </p:attrNameLst>
                                          </p:cBhvr>
                                          <p:tavLst>
                                            <p:tav tm="0">
                                              <p:val>
                                                <p:strVal val="#ppt_x"/>
                                              </p:val>
                                            </p:tav>
                                            <p:tav tm="100000">
                                              <p:val>
                                                <p:strVal val="#ppt_x"/>
                                              </p:val>
                                            </p:tav>
                                          </p:tavLst>
                                        </p:anim>
                                        <p:anim calcmode="lin" valueType="num" p14:bounceEnd="58000">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3"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ppt_x"/>
                                              </p:val>
                                            </p:tav>
                                            <p:tav tm="100000">
                                              <p:val>
                                                <p:strVal val="#ppt_x"/>
                                              </p:val>
                                            </p:tav>
                                          </p:tavLst>
                                        </p:anim>
                                        <p:anim calcmode="lin" valueType="num">
                                          <p:cBhvr additive="base">
                                            <p:cTn id="2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animBg="1"/>
          <p:bldP spid="1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A67D21E-10F2-32B6-C2F5-22169BB92BB4}"/>
              </a:ext>
            </a:extLst>
          </p:cNvPr>
          <p:cNvGrpSpPr/>
          <p:nvPr/>
        </p:nvGrpSpPr>
        <p:grpSpPr>
          <a:xfrm>
            <a:off x="631093" y="482368"/>
            <a:ext cx="11337994" cy="2211524"/>
            <a:chOff x="108731" y="2335419"/>
            <a:chExt cx="5867300" cy="1413519"/>
          </a:xfrm>
        </p:grpSpPr>
        <p:sp>
          <p:nvSpPr>
            <p:cNvPr id="3" name="Speech Bubble: Rectangle with Corners Rounded 8">
              <a:extLst>
                <a:ext uri="{FF2B5EF4-FFF2-40B4-BE49-F238E27FC236}">
                  <a16:creationId xmlns:a16="http://schemas.microsoft.com/office/drawing/2014/main" id="{B3253A90-6D60-0BE6-95CD-17675E3A0F3E}"/>
                </a:ext>
              </a:extLst>
            </p:cNvPr>
            <p:cNvSpPr/>
            <p:nvPr/>
          </p:nvSpPr>
          <p:spPr>
            <a:xfrm>
              <a:off x="108731" y="2335419"/>
              <a:ext cx="5867300" cy="141351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1337994"/>
                        <a:gd name="connsiteY0" fmla="*/ 368595 h 2211524"/>
                        <a:gd name="connsiteX1" fmla="*/ 488118 w 11337994"/>
                        <a:gd name="connsiteY1" fmla="*/ 0 h 2211524"/>
                        <a:gd name="connsiteX2" fmla="*/ 1889666 w 11337994"/>
                        <a:gd name="connsiteY2" fmla="*/ 0 h 2211524"/>
                        <a:gd name="connsiteX3" fmla="*/ 1889666 w 11337994"/>
                        <a:gd name="connsiteY3" fmla="*/ 0 h 2211524"/>
                        <a:gd name="connsiteX4" fmla="*/ 4724164 w 11337994"/>
                        <a:gd name="connsiteY4" fmla="*/ 0 h 2211524"/>
                        <a:gd name="connsiteX5" fmla="*/ 10849875 w 11337994"/>
                        <a:gd name="connsiteY5" fmla="*/ 0 h 2211524"/>
                        <a:gd name="connsiteX6" fmla="*/ 11337994 w 11337994"/>
                        <a:gd name="connsiteY6" fmla="*/ 368595 h 2211524"/>
                        <a:gd name="connsiteX7" fmla="*/ 11337994 w 11337994"/>
                        <a:gd name="connsiteY7" fmla="*/ 1290056 h 2211524"/>
                        <a:gd name="connsiteX8" fmla="*/ 11337994 w 11337994"/>
                        <a:gd name="connsiteY8" fmla="*/ 1290056 h 2211524"/>
                        <a:gd name="connsiteX9" fmla="*/ 11337994 w 11337994"/>
                        <a:gd name="connsiteY9" fmla="*/ 1842937 h 2211524"/>
                        <a:gd name="connsiteX10" fmla="*/ 11337994 w 11337994"/>
                        <a:gd name="connsiteY10" fmla="*/ 1842928 h 2211524"/>
                        <a:gd name="connsiteX11" fmla="*/ 10849875 w 11337994"/>
                        <a:gd name="connsiteY11" fmla="*/ 2211524 h 2211524"/>
                        <a:gd name="connsiteX12" fmla="*/ 4724164 w 11337994"/>
                        <a:gd name="connsiteY12" fmla="*/ 2211524 h 2211524"/>
                        <a:gd name="connsiteX13" fmla="*/ 1889666 w 11337994"/>
                        <a:gd name="connsiteY13" fmla="*/ 2211524 h 2211524"/>
                        <a:gd name="connsiteX14" fmla="*/ 1889666 w 11337994"/>
                        <a:gd name="connsiteY14" fmla="*/ 2211524 h 2211524"/>
                        <a:gd name="connsiteX15" fmla="*/ 488118 w 11337994"/>
                        <a:gd name="connsiteY15" fmla="*/ 2211524 h 2211524"/>
                        <a:gd name="connsiteX16" fmla="*/ 0 w 11337994"/>
                        <a:gd name="connsiteY16" fmla="*/ 1842928 h 2211524"/>
                        <a:gd name="connsiteX17" fmla="*/ 0 w 11337994"/>
                        <a:gd name="connsiteY17" fmla="*/ 1842937 h 2211524"/>
                        <a:gd name="connsiteX18" fmla="*/ -570527 w 11337994"/>
                        <a:gd name="connsiteY18" fmla="*/ 1483733 h 2211524"/>
                        <a:gd name="connsiteX19" fmla="*/ 0 w 11337994"/>
                        <a:gd name="connsiteY19" fmla="*/ 1290056 h 2211524"/>
                        <a:gd name="connsiteX20" fmla="*/ 0 w 11337994"/>
                        <a:gd name="connsiteY20" fmla="*/ 368595 h 2211524"/>
                        <a:gd name="connsiteX0" fmla="*/ 0 w 11337994"/>
                        <a:gd name="connsiteY0" fmla="*/ 368595 h 2211524"/>
                        <a:gd name="connsiteX1" fmla="*/ 488118 w 11337994"/>
                        <a:gd name="connsiteY1" fmla="*/ 0 h 2211524"/>
                        <a:gd name="connsiteX2" fmla="*/ 1889666 w 11337994"/>
                        <a:gd name="connsiteY2" fmla="*/ 0 h 2211524"/>
                        <a:gd name="connsiteX3" fmla="*/ 1889666 w 11337994"/>
                        <a:gd name="connsiteY3" fmla="*/ 0 h 2211524"/>
                        <a:gd name="connsiteX4" fmla="*/ 4724164 w 11337994"/>
                        <a:gd name="connsiteY4" fmla="*/ 0 h 2211524"/>
                        <a:gd name="connsiteX5" fmla="*/ 10849875 w 11337994"/>
                        <a:gd name="connsiteY5" fmla="*/ 0 h 2211524"/>
                        <a:gd name="connsiteX6" fmla="*/ 11337994 w 11337994"/>
                        <a:gd name="connsiteY6" fmla="*/ 368595 h 2211524"/>
                        <a:gd name="connsiteX7" fmla="*/ 11337994 w 11337994"/>
                        <a:gd name="connsiteY7" fmla="*/ 1290056 h 2211524"/>
                        <a:gd name="connsiteX8" fmla="*/ 11337994 w 11337994"/>
                        <a:gd name="connsiteY8" fmla="*/ 1290056 h 2211524"/>
                        <a:gd name="connsiteX9" fmla="*/ 11337994 w 11337994"/>
                        <a:gd name="connsiteY9" fmla="*/ 1842937 h 2211524"/>
                        <a:gd name="connsiteX10" fmla="*/ 11337994 w 11337994"/>
                        <a:gd name="connsiteY10" fmla="*/ 1842928 h 2211524"/>
                        <a:gd name="connsiteX11" fmla="*/ 10849875 w 11337994"/>
                        <a:gd name="connsiteY11" fmla="*/ 2211524 h 2211524"/>
                        <a:gd name="connsiteX12" fmla="*/ 4724164 w 11337994"/>
                        <a:gd name="connsiteY12" fmla="*/ 2211524 h 2211524"/>
                        <a:gd name="connsiteX13" fmla="*/ 1889666 w 11337994"/>
                        <a:gd name="connsiteY13" fmla="*/ 2211524 h 2211524"/>
                        <a:gd name="connsiteX14" fmla="*/ 1889666 w 11337994"/>
                        <a:gd name="connsiteY14" fmla="*/ 2211524 h 2211524"/>
                        <a:gd name="connsiteX15" fmla="*/ 488118 w 11337994"/>
                        <a:gd name="connsiteY15" fmla="*/ 2211524 h 2211524"/>
                        <a:gd name="connsiteX16" fmla="*/ 0 w 11337994"/>
                        <a:gd name="connsiteY16" fmla="*/ 1842928 h 2211524"/>
                        <a:gd name="connsiteX17" fmla="*/ 0 w 11337994"/>
                        <a:gd name="connsiteY17" fmla="*/ 1842937 h 2211524"/>
                        <a:gd name="connsiteX18" fmla="*/ -570527 w 11337994"/>
                        <a:gd name="connsiteY18" fmla="*/ 1483733 h 2211524"/>
                        <a:gd name="connsiteX19" fmla="*/ 0 w 11337994"/>
                        <a:gd name="connsiteY19" fmla="*/ 1290056 h 2211524"/>
                        <a:gd name="connsiteX20" fmla="*/ 0 w 11337994"/>
                        <a:gd name="connsiteY20" fmla="*/ 368595 h 221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7994" h="2211524" fill="none" extrusionOk="0">
                          <a:moveTo>
                            <a:pt x="0" y="368595"/>
                          </a:moveTo>
                          <a:cubicBezTo>
                            <a:pt x="44955" y="185838"/>
                            <a:pt x="153917" y="21961"/>
                            <a:pt x="488118" y="0"/>
                          </a:cubicBezTo>
                          <a:cubicBezTo>
                            <a:pt x="788920" y="-39829"/>
                            <a:pt x="1357629" y="-12406"/>
                            <a:pt x="1889666" y="0"/>
                          </a:cubicBezTo>
                          <a:lnTo>
                            <a:pt x="1889666" y="0"/>
                          </a:lnTo>
                          <a:cubicBezTo>
                            <a:pt x="2372139" y="77544"/>
                            <a:pt x="4127251" y="121271"/>
                            <a:pt x="4724164" y="0"/>
                          </a:cubicBezTo>
                          <a:cubicBezTo>
                            <a:pt x="5521538" y="-299880"/>
                            <a:pt x="9641564" y="229724"/>
                            <a:pt x="10849875" y="0"/>
                          </a:cubicBezTo>
                          <a:cubicBezTo>
                            <a:pt x="11153213" y="48181"/>
                            <a:pt x="11319929" y="167383"/>
                            <a:pt x="11337994" y="368595"/>
                          </a:cubicBezTo>
                          <a:cubicBezTo>
                            <a:pt x="11333235" y="462039"/>
                            <a:pt x="11315527" y="1131907"/>
                            <a:pt x="11337994" y="1290056"/>
                          </a:cubicBezTo>
                          <a:lnTo>
                            <a:pt x="11337994" y="1290056"/>
                          </a:lnTo>
                          <a:cubicBezTo>
                            <a:pt x="11356700" y="1383084"/>
                            <a:pt x="11306430" y="1759224"/>
                            <a:pt x="11337994" y="1842937"/>
                          </a:cubicBezTo>
                          <a:lnTo>
                            <a:pt x="11337994" y="1842928"/>
                          </a:lnTo>
                          <a:cubicBezTo>
                            <a:pt x="11287047" y="1991460"/>
                            <a:pt x="11103287" y="2258252"/>
                            <a:pt x="10849875" y="2211524"/>
                          </a:cubicBezTo>
                          <a:cubicBezTo>
                            <a:pt x="8418361" y="2561007"/>
                            <a:pt x="6619077" y="2257954"/>
                            <a:pt x="4724164" y="2211524"/>
                          </a:cubicBezTo>
                          <a:cubicBezTo>
                            <a:pt x="3629678" y="2105740"/>
                            <a:pt x="2490720" y="2119471"/>
                            <a:pt x="1889666" y="2211524"/>
                          </a:cubicBezTo>
                          <a:lnTo>
                            <a:pt x="1889666" y="2211524"/>
                          </a:lnTo>
                          <a:cubicBezTo>
                            <a:pt x="1192649" y="2123808"/>
                            <a:pt x="974311" y="2175475"/>
                            <a:pt x="488118" y="2211524"/>
                          </a:cubicBezTo>
                          <a:cubicBezTo>
                            <a:pt x="137062" y="2211229"/>
                            <a:pt x="10880" y="2026206"/>
                            <a:pt x="0" y="1842928"/>
                          </a:cubicBezTo>
                          <a:lnTo>
                            <a:pt x="0" y="1842937"/>
                          </a:lnTo>
                          <a:cubicBezTo>
                            <a:pt x="-227182" y="1768385"/>
                            <a:pt x="-490472" y="1614600"/>
                            <a:pt x="-570527" y="1483733"/>
                          </a:cubicBezTo>
                          <a:cubicBezTo>
                            <a:pt x="-446110" y="1470629"/>
                            <a:pt x="-59381" y="1317697"/>
                            <a:pt x="0" y="1290056"/>
                          </a:cubicBezTo>
                          <a:cubicBezTo>
                            <a:pt x="-58749" y="927607"/>
                            <a:pt x="51388" y="629549"/>
                            <a:pt x="0" y="368595"/>
                          </a:cubicBezTo>
                          <a:close/>
                        </a:path>
                        <a:path w="11337994" h="2211524" stroke="0" extrusionOk="0">
                          <a:moveTo>
                            <a:pt x="0" y="368595"/>
                          </a:moveTo>
                          <a:cubicBezTo>
                            <a:pt x="-2780" y="144241"/>
                            <a:pt x="262293" y="-13501"/>
                            <a:pt x="488118" y="0"/>
                          </a:cubicBezTo>
                          <a:cubicBezTo>
                            <a:pt x="713122" y="47332"/>
                            <a:pt x="1547368" y="-35483"/>
                            <a:pt x="1889666" y="0"/>
                          </a:cubicBezTo>
                          <a:lnTo>
                            <a:pt x="1889666" y="0"/>
                          </a:lnTo>
                          <a:cubicBezTo>
                            <a:pt x="2624857" y="-119852"/>
                            <a:pt x="4411636" y="93193"/>
                            <a:pt x="4724164" y="0"/>
                          </a:cubicBezTo>
                          <a:cubicBezTo>
                            <a:pt x="6248835" y="-310872"/>
                            <a:pt x="9411090" y="152954"/>
                            <a:pt x="10849875" y="0"/>
                          </a:cubicBezTo>
                          <a:cubicBezTo>
                            <a:pt x="11126499" y="-9454"/>
                            <a:pt x="11314225" y="156791"/>
                            <a:pt x="11337994" y="368595"/>
                          </a:cubicBezTo>
                          <a:cubicBezTo>
                            <a:pt x="11308247" y="474894"/>
                            <a:pt x="11330883" y="1112926"/>
                            <a:pt x="11337994" y="1290056"/>
                          </a:cubicBezTo>
                          <a:lnTo>
                            <a:pt x="11337994" y="1290056"/>
                          </a:lnTo>
                          <a:cubicBezTo>
                            <a:pt x="11357358" y="1432174"/>
                            <a:pt x="11279787" y="1611918"/>
                            <a:pt x="11337994" y="1842937"/>
                          </a:cubicBezTo>
                          <a:lnTo>
                            <a:pt x="11337994" y="1842928"/>
                          </a:lnTo>
                          <a:cubicBezTo>
                            <a:pt x="11337294" y="2051188"/>
                            <a:pt x="11109621" y="2241705"/>
                            <a:pt x="10849875" y="2211524"/>
                          </a:cubicBezTo>
                          <a:cubicBezTo>
                            <a:pt x="9301505" y="2160057"/>
                            <a:pt x="5457401" y="2182969"/>
                            <a:pt x="4724164" y="2211524"/>
                          </a:cubicBezTo>
                          <a:cubicBezTo>
                            <a:pt x="3300690" y="2373978"/>
                            <a:pt x="2686383" y="2404200"/>
                            <a:pt x="1889666" y="2211524"/>
                          </a:cubicBezTo>
                          <a:lnTo>
                            <a:pt x="1889666" y="2211524"/>
                          </a:lnTo>
                          <a:cubicBezTo>
                            <a:pt x="1424169" y="2324942"/>
                            <a:pt x="819585" y="2209190"/>
                            <a:pt x="488118" y="2211524"/>
                          </a:cubicBezTo>
                          <a:cubicBezTo>
                            <a:pt x="198508" y="2207416"/>
                            <a:pt x="27070" y="2040065"/>
                            <a:pt x="0" y="1842928"/>
                          </a:cubicBezTo>
                          <a:lnTo>
                            <a:pt x="0" y="1842937"/>
                          </a:lnTo>
                          <a:cubicBezTo>
                            <a:pt x="-146430" y="1738475"/>
                            <a:pt x="-313220" y="1657432"/>
                            <a:pt x="-570527" y="1483733"/>
                          </a:cubicBezTo>
                          <a:cubicBezTo>
                            <a:pt x="-467901" y="1461289"/>
                            <a:pt x="-239042" y="1353709"/>
                            <a:pt x="0" y="1290056"/>
                          </a:cubicBezTo>
                          <a:cubicBezTo>
                            <a:pt x="59632" y="994582"/>
                            <a:pt x="-23424" y="518589"/>
                            <a:pt x="0" y="368595"/>
                          </a:cubicBezTo>
                          <a:close/>
                        </a:path>
                        <a:path w="11337994" h="2211524" fill="none" stroke="0" extrusionOk="0">
                          <a:moveTo>
                            <a:pt x="0" y="368595"/>
                          </a:moveTo>
                          <a:cubicBezTo>
                            <a:pt x="7581" y="208349"/>
                            <a:pt x="206378" y="-7002"/>
                            <a:pt x="488118" y="0"/>
                          </a:cubicBezTo>
                          <a:cubicBezTo>
                            <a:pt x="849309" y="-81791"/>
                            <a:pt x="1277742" y="77804"/>
                            <a:pt x="1889666" y="0"/>
                          </a:cubicBezTo>
                          <a:lnTo>
                            <a:pt x="1889666" y="0"/>
                          </a:lnTo>
                          <a:cubicBezTo>
                            <a:pt x="2441297" y="158523"/>
                            <a:pt x="4092917" y="55438"/>
                            <a:pt x="4724164" y="0"/>
                          </a:cubicBezTo>
                          <a:cubicBezTo>
                            <a:pt x="5400726" y="-248590"/>
                            <a:pt x="9529105" y="148415"/>
                            <a:pt x="10849875" y="0"/>
                          </a:cubicBezTo>
                          <a:cubicBezTo>
                            <a:pt x="11131860" y="12662"/>
                            <a:pt x="11339843" y="160281"/>
                            <a:pt x="11337994" y="368595"/>
                          </a:cubicBezTo>
                          <a:cubicBezTo>
                            <a:pt x="11309574" y="435534"/>
                            <a:pt x="11305052" y="1159045"/>
                            <a:pt x="11337994" y="1290056"/>
                          </a:cubicBezTo>
                          <a:lnTo>
                            <a:pt x="11337994" y="1290056"/>
                          </a:lnTo>
                          <a:cubicBezTo>
                            <a:pt x="11366445" y="1373379"/>
                            <a:pt x="11308144" y="1761561"/>
                            <a:pt x="11337994" y="1842937"/>
                          </a:cubicBezTo>
                          <a:lnTo>
                            <a:pt x="11337994" y="1842928"/>
                          </a:lnTo>
                          <a:cubicBezTo>
                            <a:pt x="11345451" y="2015535"/>
                            <a:pt x="11104101" y="2232076"/>
                            <a:pt x="10849875" y="2211524"/>
                          </a:cubicBezTo>
                          <a:cubicBezTo>
                            <a:pt x="8449150" y="2401041"/>
                            <a:pt x="6567265" y="1978058"/>
                            <a:pt x="4724164" y="2211524"/>
                          </a:cubicBezTo>
                          <a:cubicBezTo>
                            <a:pt x="3663776" y="2034492"/>
                            <a:pt x="2430021" y="2067371"/>
                            <a:pt x="1889666" y="2211524"/>
                          </a:cubicBezTo>
                          <a:lnTo>
                            <a:pt x="1889666" y="2211524"/>
                          </a:lnTo>
                          <a:cubicBezTo>
                            <a:pt x="1234684" y="2165681"/>
                            <a:pt x="920350" y="2180373"/>
                            <a:pt x="488118" y="2211524"/>
                          </a:cubicBezTo>
                          <a:cubicBezTo>
                            <a:pt x="165093" y="2205315"/>
                            <a:pt x="31253" y="2033867"/>
                            <a:pt x="0" y="1842928"/>
                          </a:cubicBezTo>
                          <a:lnTo>
                            <a:pt x="0" y="1842937"/>
                          </a:lnTo>
                          <a:cubicBezTo>
                            <a:pt x="-243165" y="1744515"/>
                            <a:pt x="-477517" y="1601666"/>
                            <a:pt x="-570527" y="1483733"/>
                          </a:cubicBezTo>
                          <a:cubicBezTo>
                            <a:pt x="-449530" y="1465551"/>
                            <a:pt x="-70311" y="1304966"/>
                            <a:pt x="0" y="1290056"/>
                          </a:cubicBezTo>
                          <a:cubicBezTo>
                            <a:pt x="-77902" y="947888"/>
                            <a:pt x="37255" y="596391"/>
                            <a:pt x="0" y="36859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A4A6B156-DF3F-3F11-E3B8-7419B675C2E0}"/>
                </a:ext>
              </a:extLst>
            </p:cNvPr>
            <p:cNvSpPr txBox="1"/>
            <p:nvPr/>
          </p:nvSpPr>
          <p:spPr>
            <a:xfrm>
              <a:off x="255578" y="2564142"/>
              <a:ext cx="5245545" cy="767203"/>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600" kern="0">
                  <a:solidFill>
                    <a:srgbClr val="0070C0"/>
                  </a:solidFill>
                  <a:latin typeface="UTM Avo" panose="02040603050506020204" pitchFamily="18" charset="0"/>
                  <a:cs typeface="Calibri" panose="020F0502020204030204" pitchFamily="34" charset="0"/>
                  <a:sym typeface="Arial"/>
                </a:rPr>
                <a:t>- Thực hành sử dụng các giác quan để quan sát nước trong cốc và đưa ra kết luận.</a:t>
              </a:r>
              <a:endParaRPr lang="vi-VN" sz="3600" kern="0" dirty="0">
                <a:solidFill>
                  <a:srgbClr val="0070C0"/>
                </a:solidFill>
                <a:latin typeface="Calibri" panose="020F0502020204030204" pitchFamily="34" charset="0"/>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3133196E-E1DE-B14F-7520-891465063502}"/>
              </a:ext>
            </a:extLst>
          </p:cNvPr>
          <p:cNvPicPr>
            <a:picLocks noChangeAspect="1"/>
          </p:cNvPicPr>
          <p:nvPr/>
        </p:nvPicPr>
        <p:blipFill rotWithShape="1">
          <a:blip r:embed="rId3"/>
          <a:srcRect l="2538" t="2653" r="6390" b="16940"/>
          <a:stretch/>
        </p:blipFill>
        <p:spPr>
          <a:xfrm>
            <a:off x="5131558" y="2821418"/>
            <a:ext cx="3084394" cy="3196365"/>
          </a:xfrm>
          <a:prstGeom prst="rect">
            <a:avLst/>
          </a:prstGeom>
        </p:spPr>
      </p:pic>
    </p:spTree>
    <p:extLst>
      <p:ext uri="{BB962C8B-B14F-4D97-AF65-F5344CB8AC3E}">
        <p14:creationId xmlns:p14="http://schemas.microsoft.com/office/powerpoint/2010/main" val="258335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C1289C6-F761-44B5-8298-27A4CDA4A827}"/>
              </a:ext>
            </a:extLst>
          </p:cNvPr>
          <p:cNvGrpSpPr/>
          <p:nvPr/>
        </p:nvGrpSpPr>
        <p:grpSpPr>
          <a:xfrm>
            <a:off x="3458817" y="3843130"/>
            <a:ext cx="3326219" cy="2653829"/>
            <a:chOff x="8604068" y="6331731"/>
            <a:chExt cx="3235139" cy="2359924"/>
          </a:xfrm>
        </p:grpSpPr>
        <p:pic>
          <p:nvPicPr>
            <p:cNvPr id="4" name="Picture 3">
              <a:extLst>
                <a:ext uri="{FF2B5EF4-FFF2-40B4-BE49-F238E27FC236}">
                  <a16:creationId xmlns:a16="http://schemas.microsoft.com/office/drawing/2014/main" id="{ED56B953-A29A-A422-E7F0-2658C48DEF7C}"/>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5" name="TextBox 4">
              <a:extLst>
                <a:ext uri="{FF2B5EF4-FFF2-40B4-BE49-F238E27FC236}">
                  <a16:creationId xmlns:a16="http://schemas.microsoft.com/office/drawing/2014/main" id="{29A6C96C-657E-C59A-DBDD-5287042A38A1}"/>
                </a:ext>
              </a:extLst>
            </p:cNvPr>
            <p:cNvSpPr txBox="1"/>
            <p:nvPr/>
          </p:nvSpPr>
          <p:spPr>
            <a:xfrm>
              <a:off x="8715082" y="8289186"/>
              <a:ext cx="3013109" cy="402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mn-cs"/>
              </a:endParaRPr>
            </a:p>
          </p:txBody>
        </p:sp>
      </p:grpSp>
      <p:sp>
        <p:nvSpPr>
          <p:cNvPr id="6" name="文本框 34">
            <a:extLst>
              <a:ext uri="{FF2B5EF4-FFF2-40B4-BE49-F238E27FC236}">
                <a16:creationId xmlns:a16="http://schemas.microsoft.com/office/drawing/2014/main" id="{17D9EAE0-523D-A951-8F47-ED71FFD84B7C}"/>
              </a:ext>
            </a:extLst>
          </p:cNvPr>
          <p:cNvSpPr txBox="1"/>
          <p:nvPr/>
        </p:nvSpPr>
        <p:spPr>
          <a:xfrm flipH="1">
            <a:off x="143354" y="2787522"/>
            <a:ext cx="5181599" cy="1055608"/>
          </a:xfrm>
          <a:prstGeom prst="wedgeRoundRectCallout">
            <a:avLst>
              <a:gd name="adj1" fmla="val -22416"/>
              <a:gd name="adj2" fmla="val 1161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Hiểu biết này giúp chúng ta điều gì?</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7" name="文本框 34">
            <a:extLst>
              <a:ext uri="{FF2B5EF4-FFF2-40B4-BE49-F238E27FC236}">
                <a16:creationId xmlns:a16="http://schemas.microsoft.com/office/drawing/2014/main" id="{124A1A1A-138A-69E7-C620-D9FBEB44F653}"/>
              </a:ext>
            </a:extLst>
          </p:cNvPr>
          <p:cNvSpPr txBox="1"/>
          <p:nvPr/>
        </p:nvSpPr>
        <p:spPr>
          <a:xfrm>
            <a:off x="5757390" y="2705013"/>
            <a:ext cx="6291256" cy="1532334"/>
          </a:xfrm>
          <a:prstGeom prst="wedgeRoundRectCallout">
            <a:avLst>
              <a:gd name="adj1" fmla="val -40134"/>
              <a:gd name="adj2" fmla="val 95455"/>
              <a:gd name="adj3" fmla="val 16667"/>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fontAlgn="base">
              <a:spcBef>
                <a:spcPct val="0"/>
              </a:spcBef>
              <a:spcAft>
                <a:spcPct val="0"/>
              </a:spcAft>
              <a:defRPr/>
            </a:pPr>
            <a:r>
              <a:rPr lang="en-US" altLang="en-US" sz="2800">
                <a:solidFill>
                  <a:schemeClr val="accent1"/>
                </a:solidFill>
                <a:latin typeface="UTM Avo" panose="02040603050506020204" pitchFamily="18" charset="0"/>
                <a:cs typeface="Calibri" panose="020F0502020204030204" pitchFamily="34" charset="0"/>
              </a:rPr>
              <a:t>- Giúp chúng ta có thể phân biệt nước với các chất lỏng khác thông qua quan sát.</a:t>
            </a:r>
            <a:endParaRPr kumimoji="0" lang="en-US" altLang="en-US" sz="2800" i="0" u="none" strike="noStrike" kern="1200" cap="none" spc="0" normalizeH="0" baseline="0" noProof="0" dirty="0">
              <a:ln>
                <a:noFill/>
              </a:ln>
              <a:solidFill>
                <a:schemeClr val="accent1"/>
              </a:solidFill>
              <a:effectLst/>
              <a:uLnTx/>
              <a:uFillTx/>
              <a:latin typeface="UTM Avo" panose="02040603050506020204" pitchFamily="18" charset="0"/>
              <a:ea typeface="思源黑体 CN"/>
              <a:cs typeface="Calibri" panose="020F0502020204030204" pitchFamily="34" charset="0"/>
            </a:endParaRPr>
          </a:p>
        </p:txBody>
      </p:sp>
      <p:sp>
        <p:nvSpPr>
          <p:cNvPr id="8" name="Speech Bubble: Rectangle with Corners Rounded 6">
            <a:extLst>
              <a:ext uri="{FF2B5EF4-FFF2-40B4-BE49-F238E27FC236}">
                <a16:creationId xmlns:a16="http://schemas.microsoft.com/office/drawing/2014/main" id="{840EE1F1-6C40-6C98-7652-A7CB2369858A}"/>
              </a:ext>
            </a:extLst>
          </p:cNvPr>
          <p:cNvSpPr/>
          <p:nvPr/>
        </p:nvSpPr>
        <p:spPr>
          <a:xfrm>
            <a:off x="1636545" y="116318"/>
            <a:ext cx="9143998" cy="1750796"/>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9143998"/>
                      <a:gd name="connsiteY0" fmla="*/ 291805 h 1750796"/>
                      <a:gd name="connsiteX1" fmla="*/ 343182 w 9143998"/>
                      <a:gd name="connsiteY1" fmla="*/ 0 h 1750796"/>
                      <a:gd name="connsiteX2" fmla="*/ 5333999 w 9143998"/>
                      <a:gd name="connsiteY2" fmla="*/ 0 h 1750796"/>
                      <a:gd name="connsiteX3" fmla="*/ 5333999 w 9143998"/>
                      <a:gd name="connsiteY3" fmla="*/ 0 h 1750796"/>
                      <a:gd name="connsiteX4" fmla="*/ 7619998 w 9143998"/>
                      <a:gd name="connsiteY4" fmla="*/ 0 h 1750796"/>
                      <a:gd name="connsiteX5" fmla="*/ 8800815 w 9143998"/>
                      <a:gd name="connsiteY5" fmla="*/ 0 h 1750796"/>
                      <a:gd name="connsiteX6" fmla="*/ 9143998 w 9143998"/>
                      <a:gd name="connsiteY6" fmla="*/ 291805 h 1750796"/>
                      <a:gd name="connsiteX7" fmla="*/ 9143998 w 9143998"/>
                      <a:gd name="connsiteY7" fmla="*/ 1021298 h 1750796"/>
                      <a:gd name="connsiteX8" fmla="*/ 9143998 w 9143998"/>
                      <a:gd name="connsiteY8" fmla="*/ 1021298 h 1750796"/>
                      <a:gd name="connsiteX9" fmla="*/ 9143998 w 9143998"/>
                      <a:gd name="connsiteY9" fmla="*/ 1458997 h 1750796"/>
                      <a:gd name="connsiteX10" fmla="*/ 9143998 w 9143998"/>
                      <a:gd name="connsiteY10" fmla="*/ 1458990 h 1750796"/>
                      <a:gd name="connsiteX11" fmla="*/ 8800815 w 9143998"/>
                      <a:gd name="connsiteY11" fmla="*/ 1750796 h 1750796"/>
                      <a:gd name="connsiteX12" fmla="*/ 7619998 w 9143998"/>
                      <a:gd name="connsiteY12" fmla="*/ 1750796 h 1750796"/>
                      <a:gd name="connsiteX13" fmla="*/ 5986574 w 9143998"/>
                      <a:gd name="connsiteY13" fmla="*/ 2310700 h 1750796"/>
                      <a:gd name="connsiteX14" fmla="*/ 5333999 w 9143998"/>
                      <a:gd name="connsiteY14" fmla="*/ 1750796 h 1750796"/>
                      <a:gd name="connsiteX15" fmla="*/ 343182 w 9143998"/>
                      <a:gd name="connsiteY15" fmla="*/ 1750796 h 1750796"/>
                      <a:gd name="connsiteX16" fmla="*/ 0 w 9143998"/>
                      <a:gd name="connsiteY16" fmla="*/ 1458990 h 1750796"/>
                      <a:gd name="connsiteX17" fmla="*/ 0 w 9143998"/>
                      <a:gd name="connsiteY17" fmla="*/ 1458997 h 1750796"/>
                      <a:gd name="connsiteX18" fmla="*/ 0 w 9143998"/>
                      <a:gd name="connsiteY18" fmla="*/ 1021298 h 1750796"/>
                      <a:gd name="connsiteX19" fmla="*/ 0 w 9143998"/>
                      <a:gd name="connsiteY19" fmla="*/ 1021298 h 1750796"/>
                      <a:gd name="connsiteX20" fmla="*/ 0 w 9143998"/>
                      <a:gd name="connsiteY20" fmla="*/ 291805 h 1750796"/>
                      <a:gd name="connsiteX0" fmla="*/ 0 w 9143998"/>
                      <a:gd name="connsiteY0" fmla="*/ 291805 h 1750796"/>
                      <a:gd name="connsiteX1" fmla="*/ 343182 w 9143998"/>
                      <a:gd name="connsiteY1" fmla="*/ 0 h 1750796"/>
                      <a:gd name="connsiteX2" fmla="*/ 5333999 w 9143998"/>
                      <a:gd name="connsiteY2" fmla="*/ 0 h 1750796"/>
                      <a:gd name="connsiteX3" fmla="*/ 5333999 w 9143998"/>
                      <a:gd name="connsiteY3" fmla="*/ 0 h 1750796"/>
                      <a:gd name="connsiteX4" fmla="*/ 7619998 w 9143998"/>
                      <a:gd name="connsiteY4" fmla="*/ 0 h 1750796"/>
                      <a:gd name="connsiteX5" fmla="*/ 8800815 w 9143998"/>
                      <a:gd name="connsiteY5" fmla="*/ 0 h 1750796"/>
                      <a:gd name="connsiteX6" fmla="*/ 9143998 w 9143998"/>
                      <a:gd name="connsiteY6" fmla="*/ 291805 h 1750796"/>
                      <a:gd name="connsiteX7" fmla="*/ 9143998 w 9143998"/>
                      <a:gd name="connsiteY7" fmla="*/ 1021298 h 1750796"/>
                      <a:gd name="connsiteX8" fmla="*/ 9143998 w 9143998"/>
                      <a:gd name="connsiteY8" fmla="*/ 1021298 h 1750796"/>
                      <a:gd name="connsiteX9" fmla="*/ 9143998 w 9143998"/>
                      <a:gd name="connsiteY9" fmla="*/ 1458997 h 1750796"/>
                      <a:gd name="connsiteX10" fmla="*/ 9143998 w 9143998"/>
                      <a:gd name="connsiteY10" fmla="*/ 1458990 h 1750796"/>
                      <a:gd name="connsiteX11" fmla="*/ 8800815 w 9143998"/>
                      <a:gd name="connsiteY11" fmla="*/ 1750796 h 1750796"/>
                      <a:gd name="connsiteX12" fmla="*/ 7619998 w 9143998"/>
                      <a:gd name="connsiteY12" fmla="*/ 1750796 h 1750796"/>
                      <a:gd name="connsiteX13" fmla="*/ 5986574 w 9143998"/>
                      <a:gd name="connsiteY13" fmla="*/ 2310700 h 1750796"/>
                      <a:gd name="connsiteX14" fmla="*/ 5333999 w 9143998"/>
                      <a:gd name="connsiteY14" fmla="*/ 1750796 h 1750796"/>
                      <a:gd name="connsiteX15" fmla="*/ 343182 w 9143998"/>
                      <a:gd name="connsiteY15" fmla="*/ 1750796 h 1750796"/>
                      <a:gd name="connsiteX16" fmla="*/ 0 w 9143998"/>
                      <a:gd name="connsiteY16" fmla="*/ 1458990 h 1750796"/>
                      <a:gd name="connsiteX17" fmla="*/ 0 w 9143998"/>
                      <a:gd name="connsiteY17" fmla="*/ 1458997 h 1750796"/>
                      <a:gd name="connsiteX18" fmla="*/ 0 w 9143998"/>
                      <a:gd name="connsiteY18" fmla="*/ 1021298 h 1750796"/>
                      <a:gd name="connsiteX19" fmla="*/ 0 w 9143998"/>
                      <a:gd name="connsiteY19" fmla="*/ 1021298 h 1750796"/>
                      <a:gd name="connsiteX20" fmla="*/ 0 w 9143998"/>
                      <a:gd name="connsiteY20" fmla="*/ 291805 h 175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43998" h="1750796" fill="none" extrusionOk="0">
                        <a:moveTo>
                          <a:pt x="0" y="291805"/>
                        </a:moveTo>
                        <a:cubicBezTo>
                          <a:pt x="32555" y="146753"/>
                          <a:pt x="102227" y="18947"/>
                          <a:pt x="343182" y="0"/>
                        </a:cubicBezTo>
                        <a:cubicBezTo>
                          <a:pt x="2544713" y="245074"/>
                          <a:pt x="3556478" y="137878"/>
                          <a:pt x="5333999" y="0"/>
                        </a:cubicBezTo>
                        <a:lnTo>
                          <a:pt x="5333999" y="0"/>
                        </a:lnTo>
                        <a:cubicBezTo>
                          <a:pt x="6065911" y="-160321"/>
                          <a:pt x="6698683" y="71535"/>
                          <a:pt x="7619998" y="0"/>
                        </a:cubicBezTo>
                        <a:cubicBezTo>
                          <a:pt x="7808333" y="-34459"/>
                          <a:pt x="8343949" y="77980"/>
                          <a:pt x="8800815" y="0"/>
                        </a:cubicBezTo>
                        <a:cubicBezTo>
                          <a:pt x="9003937" y="19239"/>
                          <a:pt x="9115779" y="134519"/>
                          <a:pt x="9143998" y="291805"/>
                        </a:cubicBezTo>
                        <a:cubicBezTo>
                          <a:pt x="9129001" y="367729"/>
                          <a:pt x="9133321" y="889561"/>
                          <a:pt x="9143998" y="1021298"/>
                        </a:cubicBezTo>
                        <a:lnTo>
                          <a:pt x="9143998" y="1021298"/>
                        </a:lnTo>
                        <a:cubicBezTo>
                          <a:pt x="9164012" y="1093410"/>
                          <a:pt x="9121844" y="1387215"/>
                          <a:pt x="9143998" y="1458997"/>
                        </a:cubicBezTo>
                        <a:lnTo>
                          <a:pt x="9143998" y="1458990"/>
                        </a:lnTo>
                        <a:cubicBezTo>
                          <a:pt x="9121045" y="1595173"/>
                          <a:pt x="8976437" y="1793552"/>
                          <a:pt x="8800815" y="1750796"/>
                        </a:cubicBezTo>
                        <a:cubicBezTo>
                          <a:pt x="8477482" y="1817697"/>
                          <a:pt x="8176380" y="1721646"/>
                          <a:pt x="7619998" y="1750796"/>
                        </a:cubicBezTo>
                        <a:cubicBezTo>
                          <a:pt x="7290481" y="1842997"/>
                          <a:pt x="6467828" y="2302107"/>
                          <a:pt x="5986574" y="2310700"/>
                        </a:cubicBezTo>
                        <a:cubicBezTo>
                          <a:pt x="5888781" y="2141202"/>
                          <a:pt x="5576064" y="2008813"/>
                          <a:pt x="5333999" y="1750796"/>
                        </a:cubicBezTo>
                        <a:cubicBezTo>
                          <a:pt x="4189327" y="1751261"/>
                          <a:pt x="1605726" y="1832296"/>
                          <a:pt x="343182" y="1750796"/>
                        </a:cubicBezTo>
                        <a:cubicBezTo>
                          <a:pt x="151231" y="1784119"/>
                          <a:pt x="-32328" y="1651590"/>
                          <a:pt x="0" y="1458990"/>
                        </a:cubicBezTo>
                        <a:lnTo>
                          <a:pt x="0" y="1458997"/>
                        </a:lnTo>
                        <a:cubicBezTo>
                          <a:pt x="-67093" y="1238809"/>
                          <a:pt x="-22602" y="1132531"/>
                          <a:pt x="0" y="1021298"/>
                        </a:cubicBezTo>
                        <a:lnTo>
                          <a:pt x="0" y="1021298"/>
                        </a:lnTo>
                        <a:cubicBezTo>
                          <a:pt x="-43985" y="733232"/>
                          <a:pt x="58308" y="488709"/>
                          <a:pt x="0" y="291805"/>
                        </a:cubicBezTo>
                        <a:close/>
                      </a:path>
                      <a:path w="9143998" h="1750796" stroke="0" extrusionOk="0">
                        <a:moveTo>
                          <a:pt x="0" y="291805"/>
                        </a:moveTo>
                        <a:cubicBezTo>
                          <a:pt x="-2475" y="119457"/>
                          <a:pt x="186874" y="-6582"/>
                          <a:pt x="343182" y="0"/>
                        </a:cubicBezTo>
                        <a:cubicBezTo>
                          <a:pt x="2258619" y="191662"/>
                          <a:pt x="3095790" y="-8692"/>
                          <a:pt x="5333999" y="0"/>
                        </a:cubicBezTo>
                        <a:lnTo>
                          <a:pt x="5333999" y="0"/>
                        </a:lnTo>
                        <a:cubicBezTo>
                          <a:pt x="5826260" y="-91405"/>
                          <a:pt x="7184571" y="-37617"/>
                          <a:pt x="7619998" y="0"/>
                        </a:cubicBezTo>
                        <a:cubicBezTo>
                          <a:pt x="7927886" y="-60858"/>
                          <a:pt x="8305302" y="40302"/>
                          <a:pt x="8800815" y="0"/>
                        </a:cubicBezTo>
                        <a:cubicBezTo>
                          <a:pt x="8989084" y="-12636"/>
                          <a:pt x="9138272" y="126394"/>
                          <a:pt x="9143998" y="291805"/>
                        </a:cubicBezTo>
                        <a:cubicBezTo>
                          <a:pt x="9122944" y="375386"/>
                          <a:pt x="9139653" y="881304"/>
                          <a:pt x="9143998" y="1021298"/>
                        </a:cubicBezTo>
                        <a:lnTo>
                          <a:pt x="9143998" y="1021298"/>
                        </a:lnTo>
                        <a:cubicBezTo>
                          <a:pt x="9157949" y="1135637"/>
                          <a:pt x="9109139" y="1281164"/>
                          <a:pt x="9143998" y="1458997"/>
                        </a:cubicBezTo>
                        <a:lnTo>
                          <a:pt x="9143998" y="1458990"/>
                        </a:lnTo>
                        <a:cubicBezTo>
                          <a:pt x="9144175" y="1623092"/>
                          <a:pt x="8986045" y="1774836"/>
                          <a:pt x="8800815" y="1750796"/>
                        </a:cubicBezTo>
                        <a:cubicBezTo>
                          <a:pt x="8272653" y="1838047"/>
                          <a:pt x="7881010" y="1706705"/>
                          <a:pt x="7619998" y="1750796"/>
                        </a:cubicBezTo>
                        <a:cubicBezTo>
                          <a:pt x="6982920" y="2031730"/>
                          <a:pt x="6778069" y="2141515"/>
                          <a:pt x="5986574" y="2310700"/>
                        </a:cubicBezTo>
                        <a:cubicBezTo>
                          <a:pt x="5711538" y="2143338"/>
                          <a:pt x="5578244" y="1946714"/>
                          <a:pt x="5333999" y="1750796"/>
                        </a:cubicBezTo>
                        <a:cubicBezTo>
                          <a:pt x="4009007" y="1830409"/>
                          <a:pt x="1696026" y="1899181"/>
                          <a:pt x="343182" y="1750796"/>
                        </a:cubicBezTo>
                        <a:cubicBezTo>
                          <a:pt x="129707" y="1757088"/>
                          <a:pt x="28355" y="1600456"/>
                          <a:pt x="0" y="1458990"/>
                        </a:cubicBezTo>
                        <a:lnTo>
                          <a:pt x="0" y="1458997"/>
                        </a:lnTo>
                        <a:cubicBezTo>
                          <a:pt x="17666" y="1301185"/>
                          <a:pt x="-11338" y="1131137"/>
                          <a:pt x="0" y="1021298"/>
                        </a:cubicBezTo>
                        <a:lnTo>
                          <a:pt x="0" y="1021298"/>
                        </a:lnTo>
                        <a:cubicBezTo>
                          <a:pt x="39417" y="795577"/>
                          <a:pt x="-14821" y="411429"/>
                          <a:pt x="0" y="291805"/>
                        </a:cubicBezTo>
                        <a:close/>
                      </a:path>
                      <a:path w="9143998" h="1750796" fill="none" stroke="0" extrusionOk="0">
                        <a:moveTo>
                          <a:pt x="0" y="291805"/>
                        </a:moveTo>
                        <a:cubicBezTo>
                          <a:pt x="15777" y="144202"/>
                          <a:pt x="129736" y="6565"/>
                          <a:pt x="343182" y="0"/>
                        </a:cubicBezTo>
                        <a:cubicBezTo>
                          <a:pt x="2691884" y="142172"/>
                          <a:pt x="3431822" y="300379"/>
                          <a:pt x="5333999" y="0"/>
                        </a:cubicBezTo>
                        <a:lnTo>
                          <a:pt x="5333999" y="0"/>
                        </a:lnTo>
                        <a:cubicBezTo>
                          <a:pt x="6120609" y="-53165"/>
                          <a:pt x="6617558" y="-73679"/>
                          <a:pt x="7619998" y="0"/>
                        </a:cubicBezTo>
                        <a:cubicBezTo>
                          <a:pt x="7840680" y="-73641"/>
                          <a:pt x="8337851" y="7355"/>
                          <a:pt x="8800815" y="0"/>
                        </a:cubicBezTo>
                        <a:cubicBezTo>
                          <a:pt x="8991149" y="-8239"/>
                          <a:pt x="9144566" y="127923"/>
                          <a:pt x="9143998" y="291805"/>
                        </a:cubicBezTo>
                        <a:cubicBezTo>
                          <a:pt x="9123756" y="356303"/>
                          <a:pt x="9122556" y="910342"/>
                          <a:pt x="9143998" y="1021298"/>
                        </a:cubicBezTo>
                        <a:lnTo>
                          <a:pt x="9143998" y="1021298"/>
                        </a:lnTo>
                        <a:cubicBezTo>
                          <a:pt x="9154048" y="1095260"/>
                          <a:pt x="9123575" y="1397706"/>
                          <a:pt x="9143998" y="1458997"/>
                        </a:cubicBezTo>
                        <a:lnTo>
                          <a:pt x="9143998" y="1458990"/>
                        </a:lnTo>
                        <a:cubicBezTo>
                          <a:pt x="9138244" y="1597185"/>
                          <a:pt x="8964999" y="1771079"/>
                          <a:pt x="8800815" y="1750796"/>
                        </a:cubicBezTo>
                        <a:cubicBezTo>
                          <a:pt x="8491973" y="1725747"/>
                          <a:pt x="8225061" y="1690034"/>
                          <a:pt x="7619998" y="1750796"/>
                        </a:cubicBezTo>
                        <a:cubicBezTo>
                          <a:pt x="7276466" y="1814675"/>
                          <a:pt x="6430985" y="2302702"/>
                          <a:pt x="5986574" y="2310700"/>
                        </a:cubicBezTo>
                        <a:cubicBezTo>
                          <a:pt x="5937444" y="2188016"/>
                          <a:pt x="5513929" y="2005499"/>
                          <a:pt x="5333999" y="1750796"/>
                        </a:cubicBezTo>
                        <a:cubicBezTo>
                          <a:pt x="4187185" y="1587412"/>
                          <a:pt x="1737252" y="1856583"/>
                          <a:pt x="343182" y="1750796"/>
                        </a:cubicBezTo>
                        <a:cubicBezTo>
                          <a:pt x="119234" y="1761676"/>
                          <a:pt x="6829" y="1617590"/>
                          <a:pt x="0" y="1458990"/>
                        </a:cubicBezTo>
                        <a:lnTo>
                          <a:pt x="0" y="1458997"/>
                        </a:lnTo>
                        <a:cubicBezTo>
                          <a:pt x="-63256" y="1230592"/>
                          <a:pt x="-29153" y="1127919"/>
                          <a:pt x="0" y="1021298"/>
                        </a:cubicBezTo>
                        <a:lnTo>
                          <a:pt x="0" y="1021298"/>
                        </a:lnTo>
                        <a:cubicBezTo>
                          <a:pt x="-60003" y="751570"/>
                          <a:pt x="26071" y="474665"/>
                          <a:pt x="0" y="29180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D85E7B16-51D6-4E31-E58B-0744F83AB670}"/>
              </a:ext>
            </a:extLst>
          </p:cNvPr>
          <p:cNvSpPr txBox="1"/>
          <p:nvPr/>
        </p:nvSpPr>
        <p:spPr>
          <a:xfrm>
            <a:off x="1735936" y="335845"/>
            <a:ext cx="8945216" cy="120032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3600" kern="0">
                <a:solidFill>
                  <a:srgbClr val="FF0000"/>
                </a:solidFill>
                <a:latin typeface="UTM Avo" panose="02040603050506020204" pitchFamily="18" charset="0"/>
                <a:cs typeface="Calibri" panose="020F0502020204030204" pitchFamily="34" charset="0"/>
                <a:sym typeface="Arial"/>
              </a:rPr>
              <a:t>Kết luận: Nước là chất lỏng trong suốt, không màu, không mùi và không vị.</a:t>
            </a:r>
            <a:endParaRPr lang="vi-VN" sz="3600"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8090630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58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8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58000">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863</Words>
  <Application>Microsoft Office PowerPoint</Application>
  <PresentationFormat>Widescreen</PresentationFormat>
  <Paragraphs>48</Paragraphs>
  <Slides>26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Trọng Đông</dc:creator>
  <cp:lastModifiedBy>Vũ Trọng Đông</cp:lastModifiedBy>
  <cp:revision>4</cp:revision>
  <dcterms:created xsi:type="dcterms:W3CDTF">2023-08-27T06:50:35Z</dcterms:created>
  <dcterms:modified xsi:type="dcterms:W3CDTF">2023-09-04T08:45:13Z</dcterms:modified>
</cp:coreProperties>
</file>