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3"/>
  </p:notesMasterIdLst>
  <p:sldIdLst>
    <p:sldId id="256" r:id="rId2"/>
    <p:sldId id="281" r:id="rId3"/>
    <p:sldId id="353" r:id="rId4"/>
    <p:sldId id="344" r:id="rId5"/>
    <p:sldId id="354" r:id="rId6"/>
    <p:sldId id="356" r:id="rId7"/>
    <p:sldId id="371" r:id="rId8"/>
    <p:sldId id="358" r:id="rId9"/>
    <p:sldId id="370" r:id="rId10"/>
    <p:sldId id="372" r:id="rId11"/>
    <p:sldId id="373" r:id="rId12"/>
    <p:sldId id="363" r:id="rId13"/>
    <p:sldId id="374" r:id="rId14"/>
    <p:sldId id="375" r:id="rId15"/>
    <p:sldId id="366" r:id="rId16"/>
    <p:sldId id="376" r:id="rId17"/>
    <p:sldId id="368" r:id="rId18"/>
    <p:sldId id="348" r:id="rId19"/>
    <p:sldId id="352" r:id="rId20"/>
    <p:sldId id="275" r:id="rId21"/>
    <p:sldId id="276" r:id="rId22"/>
  </p:sldIdLst>
  <p:sldSz cx="12192000" cy="6858000"/>
  <p:notesSz cx="6858000" cy="9144000"/>
  <p:embeddedFontLst>
    <p:embeddedFont>
      <p:font typeface="UTM Avo" panose="0204060305050602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ip64yhF0r7J0CaSH6C3hFLdlX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EA"/>
    <a:srgbClr val="75B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1"/>
    <p:restoredTop sz="95552"/>
  </p:normalViewPr>
  <p:slideViewPr>
    <p:cSldViewPr snapToGrid="0">
      <p:cViewPr varScale="1">
        <p:scale>
          <a:sx n="58" d="100"/>
          <a:sy n="58" d="100"/>
        </p:scale>
        <p:origin x="12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oc10.vn/doc-sach/tieng-viet-5-tap-1/1/678/60/"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tieng-viet-5-tap-1/1/678/60/"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tieng-viet-5-tap-1/1/678/60/"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2" name="Google Shape;235;p1">
            <a:extLst>
              <a:ext uri="{FF2B5EF4-FFF2-40B4-BE49-F238E27FC236}">
                <a16:creationId xmlns:a16="http://schemas.microsoft.com/office/drawing/2014/main" id="{04997C8A-9E83-13FD-80B9-F2ED615C8F03}"/>
              </a:ext>
            </a:extLst>
          </p:cNvPr>
          <p:cNvSpPr txBox="1">
            <a:spLocks noGrp="1"/>
          </p:cNvSpPr>
          <p:nvPr>
            <p:ph type="ctrTitle"/>
          </p:nvPr>
        </p:nvSpPr>
        <p:spPr>
          <a:xfrm>
            <a:off x="1524000" y="1481071"/>
            <a:ext cx="9144000" cy="3214534"/>
          </a:xfrm>
          <a:prstGeom prst="rect">
            <a:avLst/>
          </a:prstGeom>
          <a:noFill/>
          <a:ln>
            <a:noFill/>
          </a:ln>
        </p:spPr>
        <p:txBody>
          <a:bodyPr spcFirstLastPara="1" wrap="square" lIns="91425" tIns="45700" rIns="91425" bIns="45700" anchor="b" anchorCtr="0">
            <a:normAutofit/>
          </a:bodyPr>
          <a:lstStyle/>
          <a:p>
            <a:pPr>
              <a:lnSpc>
                <a:spcPct val="150000"/>
              </a:lnSpc>
              <a:buSzPts val="5200"/>
            </a:pPr>
            <a:r>
              <a:rPr lang="en-US" sz="4000" b="1" dirty="0" err="1">
                <a:solidFill>
                  <a:srgbClr val="002060"/>
                </a:solidFill>
                <a:latin typeface="UTM Avo" panose="02040603050506020204" pitchFamily="18"/>
                <a:ea typeface="Arial"/>
                <a:cs typeface="Arial"/>
                <a:sym typeface="Arial"/>
              </a:rPr>
              <a:t>Tuần</a:t>
            </a:r>
            <a:r>
              <a:rPr lang="en-US" sz="4000" b="1" dirty="0">
                <a:solidFill>
                  <a:srgbClr val="002060"/>
                </a:solidFill>
                <a:latin typeface="UTM Avo" panose="02040603050506020204" pitchFamily="18"/>
                <a:ea typeface="Arial"/>
                <a:cs typeface="Arial"/>
                <a:sym typeface="Arial"/>
              </a:rPr>
              <a:t> 7</a:t>
            </a:r>
            <a:br>
              <a:rPr lang="en-US" sz="4000" b="1" dirty="0">
                <a:solidFill>
                  <a:srgbClr val="002060"/>
                </a:solidFill>
                <a:latin typeface="UTM Avo" panose="02040603050506020204" pitchFamily="18"/>
                <a:ea typeface="Arial"/>
                <a:cs typeface="Arial"/>
                <a:sym typeface="Arial"/>
              </a:rPr>
            </a:br>
            <a:r>
              <a:rPr lang="en-US" sz="4000" b="1" dirty="0" err="1">
                <a:solidFill>
                  <a:srgbClr val="FF0000"/>
                </a:solidFill>
                <a:latin typeface="UTM Avo" panose="02040603050506020204" pitchFamily="18"/>
                <a:ea typeface="Arial"/>
                <a:cs typeface="Arial"/>
                <a:sym typeface="Arial"/>
              </a:rPr>
              <a:t>Bài</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viết</a:t>
            </a:r>
            <a:r>
              <a:rPr lang="en-US" sz="4000" b="1" dirty="0">
                <a:solidFill>
                  <a:srgbClr val="FF0000"/>
                </a:solidFill>
                <a:latin typeface="UTM Avo" panose="02040603050506020204" pitchFamily="18"/>
                <a:ea typeface="Arial"/>
                <a:cs typeface="Arial"/>
                <a:sym typeface="Arial"/>
              </a:rPr>
              <a:t> 2: </a:t>
            </a:r>
            <a:r>
              <a:rPr lang="en-US" sz="4000" b="1" dirty="0" err="1">
                <a:solidFill>
                  <a:srgbClr val="FF0000"/>
                </a:solidFill>
                <a:latin typeface="UTM Avo" panose="02040603050506020204" pitchFamily="18"/>
                <a:ea typeface="Arial"/>
                <a:cs typeface="Arial"/>
                <a:sym typeface="Arial"/>
              </a:rPr>
              <a:t>Luyện</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tập</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tả</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người</a:t>
            </a:r>
            <a:br>
              <a:rPr lang="en-US" sz="4000" b="1" dirty="0">
                <a:solidFill>
                  <a:srgbClr val="FF0000"/>
                </a:solidFill>
                <a:latin typeface="UTM Avo" panose="02040603050506020204" pitchFamily="18"/>
                <a:ea typeface="Arial"/>
                <a:cs typeface="Arial"/>
                <a:sym typeface="Arial"/>
              </a:rPr>
            </a:br>
            <a:r>
              <a:rPr lang="en-US" sz="4000" b="1" dirty="0">
                <a:solidFill>
                  <a:srgbClr val="FF0000"/>
                </a:solidFill>
                <a:latin typeface="UTM Avo" panose="02040603050506020204" pitchFamily="18"/>
                <a:ea typeface="Arial"/>
                <a:cs typeface="Arial"/>
                <a:sym typeface="Arial"/>
              </a:rPr>
              <a:t>(</a:t>
            </a:r>
            <a:r>
              <a:rPr lang="en-US" sz="4000" b="1" dirty="0" err="1">
                <a:solidFill>
                  <a:srgbClr val="FF0000"/>
                </a:solidFill>
                <a:latin typeface="UTM Avo" panose="02040603050506020204" pitchFamily="18"/>
                <a:ea typeface="Arial"/>
                <a:cs typeface="Arial"/>
                <a:sym typeface="Arial"/>
              </a:rPr>
              <a:t>Tả</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hoạt</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động</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tính</a:t>
            </a:r>
            <a:r>
              <a:rPr lang="en-US" sz="4000" b="1" dirty="0">
                <a:solidFill>
                  <a:srgbClr val="FF0000"/>
                </a:solidFill>
                <a:latin typeface="UTM Avo" panose="02040603050506020204" pitchFamily="18"/>
                <a:ea typeface="Arial"/>
                <a:cs typeface="Arial"/>
                <a:sym typeface="Arial"/>
              </a:rPr>
              <a:t> </a:t>
            </a:r>
            <a:r>
              <a:rPr lang="en-US" sz="4000" b="1" dirty="0" err="1">
                <a:solidFill>
                  <a:srgbClr val="FF0000"/>
                </a:solidFill>
                <a:latin typeface="UTM Avo" panose="02040603050506020204" pitchFamily="18"/>
                <a:ea typeface="Arial"/>
                <a:cs typeface="Arial"/>
                <a:sym typeface="Arial"/>
              </a:rPr>
              <a:t>cách</a:t>
            </a:r>
            <a:r>
              <a:rPr lang="en-US" sz="4000" b="1" dirty="0">
                <a:solidFill>
                  <a:srgbClr val="FF0000"/>
                </a:solidFill>
                <a:latin typeface="UTM Avo" panose="02040603050506020204" pitchFamily="18"/>
                <a:ea typeface="Arial"/>
                <a:cs typeface="Arial"/>
                <a:sym typeface="Arial"/>
              </a:rPr>
              <a:t>)</a:t>
            </a:r>
            <a:endParaRPr sz="4000" b="1" dirty="0">
              <a:solidFill>
                <a:srgbClr val="002060"/>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296E605A-D04E-8DAC-543C-D3386EC51CA5}"/>
              </a:ext>
            </a:extLst>
          </p:cNvPr>
          <p:cNvSpPr txBox="1"/>
          <p:nvPr/>
        </p:nvSpPr>
        <p:spPr>
          <a:xfrm>
            <a:off x="8423255" y="265463"/>
            <a:ext cx="3490452" cy="1005147"/>
          </a:xfrm>
          <a:prstGeom prst="rect">
            <a:avLst/>
          </a:prstGeom>
          <a:noFill/>
        </p:spPr>
        <p:txBody>
          <a:bodyPr wrap="square" rtlCol="0">
            <a:spAutoFit/>
          </a:bodyPr>
          <a:lstStyle/>
          <a:p>
            <a:pPr algn="r" defTabSz="914377">
              <a:lnSpc>
                <a:spcPts val="3840"/>
              </a:lnSpc>
              <a:defRPr/>
            </a:pPr>
            <a:r>
              <a:rPr lang="en-US" sz="3200" dirty="0">
                <a:solidFill>
                  <a:srgbClr val="FFFFFF"/>
                </a:solidFill>
                <a:effectLst>
                  <a:outerShdw blurRad="38100" dist="38100" dir="2700000" algn="tl">
                    <a:srgbClr val="000000">
                      <a:alpha val="43137"/>
                    </a:srgbClr>
                  </a:outerShdw>
                </a:effectLst>
                <a:latin typeface="UTM Avo" panose="02040603050506020204" pitchFamily="18"/>
              </a:rPr>
              <a:t>TIẾNG VIỆT 5</a:t>
            </a:r>
          </a:p>
          <a:p>
            <a:pPr algn="r" defTabSz="914377">
              <a:lnSpc>
                <a:spcPts val="3840"/>
              </a:lnSpc>
              <a:defRPr/>
            </a:pPr>
            <a:r>
              <a:rPr lang="en-US" sz="2400" dirty="0" err="1">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Tập</a:t>
            </a:r>
            <a:r>
              <a:rPr lang="en-US" sz="2400" dirty="0">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EE5318-3D84-4BD9-8F4A-58BAA373B0B2}"/>
            </a:ext>
          </a:extLst>
        </p:cNvPr>
        <p:cNvGrpSpPr/>
        <p:nvPr/>
      </p:nvGrpSpPr>
      <p:grpSpPr>
        <a:xfrm>
          <a:off x="0" y="0"/>
          <a:ext cx="0" cy="0"/>
          <a:chOff x="0" y="0"/>
          <a:chExt cx="0" cy="0"/>
        </a:xfrm>
      </p:grpSpPr>
      <p:sp>
        <p:nvSpPr>
          <p:cNvPr id="18" name="Rounded Rectangle 12">
            <a:extLst>
              <a:ext uri="{FF2B5EF4-FFF2-40B4-BE49-F238E27FC236}">
                <a16:creationId xmlns:a16="http://schemas.microsoft.com/office/drawing/2014/main" id="{0CCD1C55-1D77-89A4-0D68-36D425F70981}"/>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grpSp>
        <p:nvGrpSpPr>
          <p:cNvPr id="2" name="Group 1">
            <a:extLst>
              <a:ext uri="{FF2B5EF4-FFF2-40B4-BE49-F238E27FC236}">
                <a16:creationId xmlns:a16="http://schemas.microsoft.com/office/drawing/2014/main" id="{EE18C70E-9B1C-5FE1-F293-C9B373869D38}"/>
              </a:ext>
            </a:extLst>
          </p:cNvPr>
          <p:cNvGrpSpPr/>
          <p:nvPr/>
        </p:nvGrpSpPr>
        <p:grpSpPr>
          <a:xfrm>
            <a:off x="774151" y="1958941"/>
            <a:ext cx="10643696" cy="669528"/>
            <a:chOff x="1002501" y="402123"/>
            <a:chExt cx="8448205" cy="531424"/>
          </a:xfrm>
        </p:grpSpPr>
        <p:sp>
          <p:nvSpPr>
            <p:cNvPr id="3" name="TextBox 2">
              <a:extLst>
                <a:ext uri="{FF2B5EF4-FFF2-40B4-BE49-F238E27FC236}">
                  <a16:creationId xmlns:a16="http://schemas.microsoft.com/office/drawing/2014/main" id="{3180D4D7-8195-51B7-2DA4-410EF93C5561}"/>
                </a:ext>
              </a:extLst>
            </p:cNvPr>
            <p:cNvSpPr txBox="1"/>
            <p:nvPr/>
          </p:nvSpPr>
          <p:spPr>
            <a:xfrm>
              <a:off x="1606504" y="487106"/>
              <a:ext cx="7844202" cy="366437"/>
            </a:xfrm>
            <a:prstGeom prst="rect">
              <a:avLst/>
            </a:prstGeom>
            <a:noFill/>
          </p:spPr>
          <p:txBody>
            <a:bodyPr wrap="square" rtlCol="0">
              <a:spAutoFit/>
            </a:bodyPr>
            <a:lstStyle/>
            <a:p>
              <a:pPr algn="just" defTabSz="1152053">
                <a:buClrTx/>
                <a:defRPr/>
              </a:pPr>
              <a:r>
                <a:rPr lang="vi-VN" sz="2400" b="1" dirty="0">
                  <a:solidFill>
                    <a:schemeClr val="tx1"/>
                  </a:solidFill>
                  <a:latin typeface="+mn-lt"/>
                </a:rPr>
                <a:t>Tính cách của nhân vật</a:t>
              </a:r>
              <a:r>
                <a:rPr lang="en-US" sz="2400" b="1" dirty="0">
                  <a:solidFill>
                    <a:schemeClr val="tx1"/>
                  </a:solidFill>
                  <a:latin typeface="+mn-lt"/>
                </a:rPr>
                <a:t> </a:t>
              </a:r>
              <a:r>
                <a:rPr lang="en-US" sz="2400" b="1" dirty="0" err="1">
                  <a:solidFill>
                    <a:schemeClr val="tx1"/>
                  </a:solidFill>
                  <a:latin typeface="+mn-lt"/>
                </a:rPr>
                <a:t>được</a:t>
              </a:r>
              <a:r>
                <a:rPr lang="en-US" sz="2400" b="1" dirty="0">
                  <a:solidFill>
                    <a:schemeClr val="tx1"/>
                  </a:solidFill>
                  <a:latin typeface="+mn-lt"/>
                </a:rPr>
                <a:t> </a:t>
              </a:r>
              <a:r>
                <a:rPr lang="en-US" sz="2400" b="1" dirty="0" err="1">
                  <a:solidFill>
                    <a:schemeClr val="tx1"/>
                  </a:solidFill>
                  <a:latin typeface="+mn-lt"/>
                </a:rPr>
                <a:t>thể</a:t>
              </a:r>
              <a:r>
                <a:rPr lang="en-US" sz="2400" b="1" dirty="0">
                  <a:solidFill>
                    <a:schemeClr val="tx1"/>
                  </a:solidFill>
                  <a:latin typeface="+mn-lt"/>
                </a:rPr>
                <a:t> </a:t>
              </a:r>
              <a:r>
                <a:rPr lang="en-US" sz="2400" b="1" dirty="0" err="1">
                  <a:solidFill>
                    <a:schemeClr val="tx1"/>
                  </a:solidFill>
                  <a:latin typeface="+mn-lt"/>
                </a:rPr>
                <a:t>hiện</a:t>
              </a:r>
              <a:r>
                <a:rPr lang="en-US" sz="2400" b="1" dirty="0">
                  <a:solidFill>
                    <a:schemeClr val="tx1"/>
                  </a:solidFill>
                  <a:latin typeface="+mn-lt"/>
                </a:rPr>
                <a:t> qua </a:t>
              </a:r>
              <a:r>
                <a:rPr lang="en-US" sz="2400" b="1" dirty="0" err="1">
                  <a:solidFill>
                    <a:schemeClr val="tx1"/>
                  </a:solidFill>
                  <a:latin typeface="+mn-lt"/>
                </a:rPr>
                <a:t>các</a:t>
              </a:r>
              <a:r>
                <a:rPr lang="en-US" sz="2400" b="1" dirty="0">
                  <a:solidFill>
                    <a:schemeClr val="tx1"/>
                  </a:solidFill>
                  <a:latin typeface="+mn-lt"/>
                </a:rPr>
                <a:t> h</a:t>
              </a:r>
              <a:r>
                <a:rPr lang="vi-VN" sz="2400" b="1" dirty="0">
                  <a:solidFill>
                    <a:schemeClr val="tx1"/>
                  </a:solidFill>
                  <a:latin typeface="+mn-lt"/>
                </a:rPr>
                <a:t>oạt động </a:t>
              </a:r>
              <a:r>
                <a:rPr lang="en-US" sz="2400" b="1" dirty="0" err="1">
                  <a:solidFill>
                    <a:schemeClr val="tx1"/>
                  </a:solidFill>
                  <a:latin typeface="+mn-lt"/>
                </a:rPr>
                <a:t>là</a:t>
              </a:r>
              <a:r>
                <a:rPr lang="en-US" sz="2400" b="1" dirty="0">
                  <a:solidFill>
                    <a:schemeClr val="tx1"/>
                  </a:solidFill>
                  <a:latin typeface="+mn-lt"/>
                </a:rPr>
                <a:t>:</a:t>
              </a:r>
              <a:endParaRPr lang="en-US" sz="2400" dirty="0">
                <a:solidFill>
                  <a:schemeClr val="tx1"/>
                </a:solidFill>
                <a:latin typeface="+mn-lt"/>
              </a:endParaRPr>
            </a:p>
          </p:txBody>
        </p:sp>
        <p:pic>
          <p:nvPicPr>
            <p:cNvPr id="4" name="Picture 2" descr="https://cdn-icons-png.flaticon.com/128/3524/3524032.png">
              <a:extLst>
                <a:ext uri="{FF2B5EF4-FFF2-40B4-BE49-F238E27FC236}">
                  <a16:creationId xmlns:a16="http://schemas.microsoft.com/office/drawing/2014/main" id="{227CBD40-DE6E-DFD0-65A2-4919AA7384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01" y="402123"/>
              <a:ext cx="531424" cy="53142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ounded Rectangle 206">
            <a:extLst>
              <a:ext uri="{FF2B5EF4-FFF2-40B4-BE49-F238E27FC236}">
                <a16:creationId xmlns:a16="http://schemas.microsoft.com/office/drawing/2014/main" id="{76721F62-A824-8DF0-24C5-D5ADBD85B7C0}"/>
              </a:ext>
            </a:extLst>
          </p:cNvPr>
          <p:cNvSpPr/>
          <p:nvPr/>
        </p:nvSpPr>
        <p:spPr>
          <a:xfrm>
            <a:off x="1021436" y="3881364"/>
            <a:ext cx="2662637" cy="1412294"/>
          </a:xfrm>
          <a:prstGeom prst="roundRect">
            <a:avLst>
              <a:gd name="adj" fmla="val 11255"/>
            </a:avLst>
          </a:prstGeom>
          <a:solidFill>
            <a:srgbClr val="F79646">
              <a:lumMod val="20000"/>
              <a:lumOff val="80000"/>
            </a:srgbClr>
          </a:solidFill>
          <a:ln w="19050" cap="flat" cmpd="sng" algn="ctr">
            <a:solidFill>
              <a:srgbClr val="F79646">
                <a:lumMod val="50000"/>
              </a:srgbClr>
            </a:solidFill>
            <a:prstDash val="solid"/>
          </a:ln>
          <a:effectLst/>
        </p:spPr>
        <p:txBody>
          <a:bodyPr rtlCol="0" anchor="ctr"/>
          <a:lstStyle/>
          <a:p>
            <a:pPr algn="ctr" defTabSz="1152053">
              <a:buClrTx/>
              <a:defRPr/>
            </a:pPr>
            <a:r>
              <a:rPr lang="en-US" sz="2400" b="1">
                <a:solidFill>
                  <a:prstClr val="black"/>
                </a:solidFill>
                <a:latin typeface="+mn-lt"/>
                <a:ea typeface="+mn-ea"/>
                <a:cs typeface="Arial" panose="020B0604020202020204" pitchFamily="34" charset="0"/>
              </a:rPr>
              <a:t>Đoạn a</a:t>
            </a:r>
            <a:endParaRPr lang="vi-VN" sz="2400" b="1" dirty="0">
              <a:solidFill>
                <a:prstClr val="black"/>
              </a:solidFill>
              <a:latin typeface="+mn-lt"/>
              <a:ea typeface="+mn-ea"/>
              <a:cs typeface="Arial" panose="020B0604020202020204" pitchFamily="34" charset="0"/>
            </a:endParaRPr>
          </a:p>
        </p:txBody>
      </p:sp>
      <p:sp>
        <p:nvSpPr>
          <p:cNvPr id="11" name="Rounded Rectangle 23">
            <a:extLst>
              <a:ext uri="{FF2B5EF4-FFF2-40B4-BE49-F238E27FC236}">
                <a16:creationId xmlns:a16="http://schemas.microsoft.com/office/drawing/2014/main" id="{51DE17DB-D393-CE76-F064-79C49287F25C}"/>
              </a:ext>
            </a:extLst>
          </p:cNvPr>
          <p:cNvSpPr/>
          <p:nvPr/>
        </p:nvSpPr>
        <p:spPr>
          <a:xfrm>
            <a:off x="5013104" y="2811792"/>
            <a:ext cx="6299330" cy="1557553"/>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a:lnSpc>
                <a:spcPct val="150000"/>
              </a:lnSpc>
              <a:buClrTx/>
            </a:pPr>
            <a:r>
              <a:rPr lang="vi-VN" sz="2400" dirty="0">
                <a:latin typeface="+mn-lt"/>
                <a:ea typeface="+mn-ea"/>
                <a:cs typeface="Arial" panose="020B0604020202020204" pitchFamily="34" charset="0"/>
              </a:rPr>
              <a:t>Thắng là cậu bé chăm chỉ, nhanh nhẹn, khéo léo </a:t>
            </a:r>
            <a:r>
              <a:rPr lang="vi-VN" sz="2400" dirty="0">
                <a:solidFill>
                  <a:srgbClr val="002060"/>
                </a:solidFill>
                <a:latin typeface="+mn-lt"/>
                <a:ea typeface="+mn-ea"/>
                <a:cs typeface="Arial" panose="020B0604020202020204" pitchFamily="34" charset="0"/>
              </a:rPr>
              <a:t>(chăm vá lưới, vá rất khéo)</a:t>
            </a:r>
            <a:r>
              <a:rPr lang="en-US" sz="2400" dirty="0">
                <a:solidFill>
                  <a:schemeClr val="tx1"/>
                </a:solidFill>
                <a:latin typeface="+mn-lt"/>
                <a:ea typeface="+mn-ea"/>
                <a:cs typeface="Arial" panose="020B0604020202020204" pitchFamily="34" charset="0"/>
              </a:rPr>
              <a:t>.</a:t>
            </a:r>
          </a:p>
        </p:txBody>
      </p:sp>
      <p:sp>
        <p:nvSpPr>
          <p:cNvPr id="12" name="Rounded Rectangle 40">
            <a:extLst>
              <a:ext uri="{FF2B5EF4-FFF2-40B4-BE49-F238E27FC236}">
                <a16:creationId xmlns:a16="http://schemas.microsoft.com/office/drawing/2014/main" id="{7C8F646B-A67C-F382-A187-33D9FBB31C5E}"/>
              </a:ext>
            </a:extLst>
          </p:cNvPr>
          <p:cNvSpPr/>
          <p:nvPr/>
        </p:nvSpPr>
        <p:spPr>
          <a:xfrm>
            <a:off x="5013104" y="4680588"/>
            <a:ext cx="6299330" cy="1922031"/>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a:lnSpc>
                <a:spcPct val="150000"/>
              </a:lnSpc>
              <a:buClrTx/>
            </a:pPr>
            <a:r>
              <a:rPr lang="en-US" sz="2400" dirty="0" err="1">
                <a:latin typeface="+mn-lt"/>
                <a:ea typeface="+mn-ea"/>
                <a:cs typeface="Arial" panose="020B0604020202020204" pitchFamily="34" charset="0"/>
              </a:rPr>
              <a:t>Thắng</a:t>
            </a:r>
            <a:r>
              <a:rPr lang="en-US" sz="2400" dirty="0">
                <a:latin typeface="+mn-lt"/>
                <a:ea typeface="+mn-ea"/>
                <a:cs typeface="Arial" panose="020B0604020202020204" pitchFamily="34" charset="0"/>
              </a:rPr>
              <a:t> </a:t>
            </a:r>
            <a:r>
              <a:rPr lang="vi-VN" sz="2400" dirty="0">
                <a:latin typeface="+mn-lt"/>
                <a:ea typeface="+mn-ea"/>
                <a:cs typeface="Arial" panose="020B0604020202020204" pitchFamily="34" charset="0"/>
              </a:rPr>
              <a:t>bơi lặn giỏi </a:t>
            </a:r>
            <a:r>
              <a:rPr lang="vi-VN" sz="2400" dirty="0">
                <a:solidFill>
                  <a:srgbClr val="002060"/>
                </a:solidFill>
                <a:latin typeface="+mn-lt"/>
                <a:ea typeface="+mn-ea"/>
                <a:cs typeface="Arial" panose="020B0604020202020204" pitchFamily="34" charset="0"/>
              </a:rPr>
              <a:t>(đu mình xuống nước êm không một tiếng động, lặn biến đi như một con cá)</a:t>
            </a:r>
            <a:r>
              <a:rPr lang="vi-VN" sz="2400" dirty="0">
                <a:solidFill>
                  <a:schemeClr val="tx1"/>
                </a:solidFill>
                <a:latin typeface="+mn-lt"/>
                <a:ea typeface="+mn-ea"/>
                <a:cs typeface="Arial" panose="020B0604020202020204" pitchFamily="34" charset="0"/>
              </a:rPr>
              <a:t>.</a:t>
            </a:r>
            <a:endParaRPr lang="en-US" sz="2400" dirty="0">
              <a:solidFill>
                <a:schemeClr val="tx1"/>
              </a:solidFill>
              <a:latin typeface="+mn-lt"/>
              <a:ea typeface="+mn-ea"/>
              <a:cs typeface="Arial" panose="020B0604020202020204" pitchFamily="34" charset="0"/>
            </a:endParaRPr>
          </a:p>
        </p:txBody>
      </p:sp>
      <p:cxnSp>
        <p:nvCxnSpPr>
          <p:cNvPr id="24" name="Elbow Connector 209">
            <a:extLst>
              <a:ext uri="{FF2B5EF4-FFF2-40B4-BE49-F238E27FC236}">
                <a16:creationId xmlns:a16="http://schemas.microsoft.com/office/drawing/2014/main" id="{013DE937-9497-6A2D-F870-D5878D35ED70}"/>
              </a:ext>
            </a:extLst>
          </p:cNvPr>
          <p:cNvCxnSpPr>
            <a:cxnSpLocks/>
            <a:stCxn id="9" idx="3"/>
            <a:endCxn id="11" idx="1"/>
          </p:cNvCxnSpPr>
          <p:nvPr/>
        </p:nvCxnSpPr>
        <p:spPr>
          <a:xfrm flipV="1">
            <a:off x="3684073" y="3590569"/>
            <a:ext cx="1329031" cy="996942"/>
          </a:xfrm>
          <a:prstGeom prst="bentConnector3">
            <a:avLst>
              <a:gd name="adj1" fmla="val 50000"/>
            </a:avLst>
          </a:prstGeom>
          <a:noFill/>
          <a:ln w="19050" cap="flat" cmpd="sng" algn="ctr">
            <a:solidFill>
              <a:srgbClr val="000000"/>
            </a:solidFill>
            <a:prstDash val="solid"/>
            <a:tailEnd type="triangle"/>
          </a:ln>
          <a:effectLst/>
        </p:spPr>
      </p:cxnSp>
      <p:cxnSp>
        <p:nvCxnSpPr>
          <p:cNvPr id="25" name="Elbow Connector 213">
            <a:extLst>
              <a:ext uri="{FF2B5EF4-FFF2-40B4-BE49-F238E27FC236}">
                <a16:creationId xmlns:a16="http://schemas.microsoft.com/office/drawing/2014/main" id="{0F140513-95F3-1F63-D37C-24E36ADE56E8}"/>
              </a:ext>
            </a:extLst>
          </p:cNvPr>
          <p:cNvCxnSpPr>
            <a:cxnSpLocks/>
            <a:stCxn id="9" idx="3"/>
            <a:endCxn id="12" idx="1"/>
          </p:cNvCxnSpPr>
          <p:nvPr/>
        </p:nvCxnSpPr>
        <p:spPr>
          <a:xfrm>
            <a:off x="3684073" y="4587511"/>
            <a:ext cx="1329031" cy="1054093"/>
          </a:xfrm>
          <a:prstGeom prst="bentConnector3">
            <a:avLst>
              <a:gd name="adj1" fmla="val 50000"/>
            </a:avLst>
          </a:prstGeom>
          <a:noFill/>
          <a:ln w="19050" cap="flat" cmpd="sng" algn="ctr">
            <a:solidFill>
              <a:srgbClr val="000000"/>
            </a:solidFill>
            <a:prstDash val="solid"/>
            <a:tailEnd type="triangle"/>
          </a:ln>
          <a:effectLst/>
        </p:spPr>
      </p:cxnSp>
    </p:spTree>
    <p:extLst>
      <p:ext uri="{BB962C8B-B14F-4D97-AF65-F5344CB8AC3E}">
        <p14:creationId xmlns:p14="http://schemas.microsoft.com/office/powerpoint/2010/main" val="416215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6631799-C960-C948-B619-0838023B8010}"/>
            </a:ext>
          </a:extLst>
        </p:cNvPr>
        <p:cNvGrpSpPr/>
        <p:nvPr/>
      </p:nvGrpSpPr>
      <p:grpSpPr>
        <a:xfrm>
          <a:off x="0" y="0"/>
          <a:ext cx="0" cy="0"/>
          <a:chOff x="0" y="0"/>
          <a:chExt cx="0" cy="0"/>
        </a:xfrm>
      </p:grpSpPr>
      <p:sp>
        <p:nvSpPr>
          <p:cNvPr id="18" name="Rounded Rectangle 12">
            <a:extLst>
              <a:ext uri="{FF2B5EF4-FFF2-40B4-BE49-F238E27FC236}">
                <a16:creationId xmlns:a16="http://schemas.microsoft.com/office/drawing/2014/main" id="{F28D9021-DE99-753A-0251-23D5E68C8306}"/>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grpSp>
        <p:nvGrpSpPr>
          <p:cNvPr id="2" name="Group 1">
            <a:extLst>
              <a:ext uri="{FF2B5EF4-FFF2-40B4-BE49-F238E27FC236}">
                <a16:creationId xmlns:a16="http://schemas.microsoft.com/office/drawing/2014/main" id="{3F670FD8-E578-D3F4-C561-CD2CB39623A2}"/>
              </a:ext>
            </a:extLst>
          </p:cNvPr>
          <p:cNvGrpSpPr/>
          <p:nvPr/>
        </p:nvGrpSpPr>
        <p:grpSpPr>
          <a:xfrm>
            <a:off x="774151" y="1958941"/>
            <a:ext cx="10643696" cy="669528"/>
            <a:chOff x="1002501" y="402123"/>
            <a:chExt cx="8448205" cy="531424"/>
          </a:xfrm>
        </p:grpSpPr>
        <p:sp>
          <p:nvSpPr>
            <p:cNvPr id="3" name="TextBox 2">
              <a:extLst>
                <a:ext uri="{FF2B5EF4-FFF2-40B4-BE49-F238E27FC236}">
                  <a16:creationId xmlns:a16="http://schemas.microsoft.com/office/drawing/2014/main" id="{ECC401C0-B657-DE19-31C0-362044342669}"/>
                </a:ext>
              </a:extLst>
            </p:cNvPr>
            <p:cNvSpPr txBox="1"/>
            <p:nvPr/>
          </p:nvSpPr>
          <p:spPr>
            <a:xfrm>
              <a:off x="1606504" y="487106"/>
              <a:ext cx="7844202" cy="366437"/>
            </a:xfrm>
            <a:prstGeom prst="rect">
              <a:avLst/>
            </a:prstGeom>
            <a:noFill/>
          </p:spPr>
          <p:txBody>
            <a:bodyPr wrap="square" rtlCol="0">
              <a:spAutoFit/>
            </a:bodyPr>
            <a:lstStyle/>
            <a:p>
              <a:pPr algn="just" defTabSz="1152053">
                <a:buClrTx/>
                <a:defRPr/>
              </a:pPr>
              <a:r>
                <a:rPr lang="vi-VN" sz="2400" b="1" dirty="0">
                  <a:solidFill>
                    <a:schemeClr val="tx1"/>
                  </a:solidFill>
                  <a:latin typeface="+mn-lt"/>
                </a:rPr>
                <a:t>Tính cách của nhân vật</a:t>
              </a:r>
              <a:r>
                <a:rPr lang="en-US" sz="2400" b="1" dirty="0">
                  <a:solidFill>
                    <a:schemeClr val="tx1"/>
                  </a:solidFill>
                  <a:latin typeface="+mn-lt"/>
                </a:rPr>
                <a:t> </a:t>
              </a:r>
              <a:r>
                <a:rPr lang="en-US" sz="2400" b="1" dirty="0" err="1">
                  <a:solidFill>
                    <a:schemeClr val="tx1"/>
                  </a:solidFill>
                  <a:latin typeface="+mn-lt"/>
                </a:rPr>
                <a:t>được</a:t>
              </a:r>
              <a:r>
                <a:rPr lang="en-US" sz="2400" b="1" dirty="0">
                  <a:solidFill>
                    <a:schemeClr val="tx1"/>
                  </a:solidFill>
                  <a:latin typeface="+mn-lt"/>
                </a:rPr>
                <a:t> </a:t>
              </a:r>
              <a:r>
                <a:rPr lang="en-US" sz="2400" b="1" dirty="0" err="1">
                  <a:solidFill>
                    <a:schemeClr val="tx1"/>
                  </a:solidFill>
                  <a:latin typeface="+mn-lt"/>
                </a:rPr>
                <a:t>thể</a:t>
              </a:r>
              <a:r>
                <a:rPr lang="en-US" sz="2400" b="1" dirty="0">
                  <a:solidFill>
                    <a:schemeClr val="tx1"/>
                  </a:solidFill>
                  <a:latin typeface="+mn-lt"/>
                </a:rPr>
                <a:t> </a:t>
              </a:r>
              <a:r>
                <a:rPr lang="en-US" sz="2400" b="1" dirty="0" err="1">
                  <a:solidFill>
                    <a:schemeClr val="tx1"/>
                  </a:solidFill>
                  <a:latin typeface="+mn-lt"/>
                </a:rPr>
                <a:t>hiện</a:t>
              </a:r>
              <a:r>
                <a:rPr lang="en-US" sz="2400" b="1" dirty="0">
                  <a:solidFill>
                    <a:schemeClr val="tx1"/>
                  </a:solidFill>
                  <a:latin typeface="+mn-lt"/>
                </a:rPr>
                <a:t> qua </a:t>
              </a:r>
              <a:r>
                <a:rPr lang="en-US" sz="2400" b="1" dirty="0" err="1">
                  <a:solidFill>
                    <a:schemeClr val="tx1"/>
                  </a:solidFill>
                  <a:latin typeface="+mn-lt"/>
                </a:rPr>
                <a:t>các</a:t>
              </a:r>
              <a:r>
                <a:rPr lang="en-US" sz="2400" b="1" dirty="0">
                  <a:solidFill>
                    <a:schemeClr val="tx1"/>
                  </a:solidFill>
                  <a:latin typeface="+mn-lt"/>
                </a:rPr>
                <a:t> h</a:t>
              </a:r>
              <a:r>
                <a:rPr lang="vi-VN" sz="2400" b="1" dirty="0">
                  <a:solidFill>
                    <a:schemeClr val="tx1"/>
                  </a:solidFill>
                  <a:latin typeface="+mn-lt"/>
                </a:rPr>
                <a:t>oạt động </a:t>
              </a:r>
              <a:r>
                <a:rPr lang="en-US" sz="2400" b="1" dirty="0" err="1">
                  <a:solidFill>
                    <a:schemeClr val="tx1"/>
                  </a:solidFill>
                  <a:latin typeface="+mn-lt"/>
                </a:rPr>
                <a:t>là</a:t>
              </a:r>
              <a:r>
                <a:rPr lang="en-US" sz="2400" b="1" dirty="0">
                  <a:solidFill>
                    <a:schemeClr val="tx1"/>
                  </a:solidFill>
                  <a:latin typeface="+mn-lt"/>
                </a:rPr>
                <a:t>:</a:t>
              </a:r>
              <a:endParaRPr lang="en-US" sz="2400" dirty="0">
                <a:solidFill>
                  <a:schemeClr val="tx1"/>
                </a:solidFill>
                <a:latin typeface="+mn-lt"/>
              </a:endParaRPr>
            </a:p>
          </p:txBody>
        </p:sp>
        <p:pic>
          <p:nvPicPr>
            <p:cNvPr id="4" name="Picture 2" descr="https://cdn-icons-png.flaticon.com/128/3524/3524032.png">
              <a:extLst>
                <a:ext uri="{FF2B5EF4-FFF2-40B4-BE49-F238E27FC236}">
                  <a16:creationId xmlns:a16="http://schemas.microsoft.com/office/drawing/2014/main" id="{C8E68941-FF71-7901-8260-9D1C3A18FF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01" y="402123"/>
              <a:ext cx="531424" cy="531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3A33E021-36D6-C022-EBED-0401C38C7463}"/>
              </a:ext>
            </a:extLst>
          </p:cNvPr>
          <p:cNvGrpSpPr/>
          <p:nvPr/>
        </p:nvGrpSpPr>
        <p:grpSpPr>
          <a:xfrm>
            <a:off x="776533" y="2787952"/>
            <a:ext cx="10641314" cy="3808790"/>
            <a:chOff x="267605" y="767302"/>
            <a:chExt cx="8453571" cy="3023145"/>
          </a:xfrm>
        </p:grpSpPr>
        <p:sp>
          <p:nvSpPr>
            <p:cNvPr id="6" name="Rectangle: Rounded Corners 8">
              <a:extLst>
                <a:ext uri="{FF2B5EF4-FFF2-40B4-BE49-F238E27FC236}">
                  <a16:creationId xmlns:a16="http://schemas.microsoft.com/office/drawing/2014/main" id="{892D2C68-EC30-F48E-C6AD-7AB3D810FC1F}"/>
                </a:ext>
              </a:extLst>
            </p:cNvPr>
            <p:cNvSpPr/>
            <p:nvPr/>
          </p:nvSpPr>
          <p:spPr>
            <a:xfrm>
              <a:off x="267605" y="767302"/>
              <a:ext cx="8453571" cy="3023145"/>
            </a:xfrm>
            <a:prstGeom prst="roundRect">
              <a:avLst>
                <a:gd name="adj" fmla="val 2488"/>
              </a:avLst>
            </a:prstGeom>
            <a:solidFill>
              <a:srgbClr val="FFFFFF"/>
            </a:solidFill>
            <a:ln w="25400" cap="flat" cmpd="sng" algn="ctr">
              <a:solidFill>
                <a:schemeClr val="accent4">
                  <a:lumMod val="60000"/>
                  <a:lumOff val="40000"/>
                </a:schemeClr>
              </a:solidFill>
              <a:prstDash val="solid"/>
            </a:ln>
            <a:effectLst/>
          </p:spPr>
          <p:txBody>
            <a:bodyPr rtlCol="0" anchor="ctr"/>
            <a:lstStyle/>
            <a:p>
              <a:pPr algn="ctr" defTabSz="1152053">
                <a:buClrTx/>
                <a:defRPr/>
              </a:pPr>
              <a:endParaRPr lang="en-US" sz="2400">
                <a:solidFill>
                  <a:srgbClr val="EBE0DD"/>
                </a:solidFill>
                <a:latin typeface="+mn-lt"/>
                <a:ea typeface="+mn-ea"/>
              </a:endParaRPr>
            </a:p>
          </p:txBody>
        </p:sp>
        <p:sp>
          <p:nvSpPr>
            <p:cNvPr id="7" name="Rectangle: Diagonal Corners Rounded 9">
              <a:extLst>
                <a:ext uri="{FF2B5EF4-FFF2-40B4-BE49-F238E27FC236}">
                  <a16:creationId xmlns:a16="http://schemas.microsoft.com/office/drawing/2014/main" id="{5EA9991D-3030-6D8A-1C4F-0DFA3BCEDB9F}"/>
                </a:ext>
              </a:extLst>
            </p:cNvPr>
            <p:cNvSpPr/>
            <p:nvPr/>
          </p:nvSpPr>
          <p:spPr>
            <a:xfrm>
              <a:off x="267608" y="767302"/>
              <a:ext cx="1624518" cy="442030"/>
            </a:xfrm>
            <a:prstGeom prst="round2DiagRect">
              <a:avLst/>
            </a:prstGeom>
            <a:solidFill>
              <a:schemeClr val="accent4">
                <a:lumMod val="60000"/>
                <a:lumOff val="4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1152053">
                <a:buClrTx/>
                <a:defRPr/>
              </a:pPr>
              <a:r>
                <a:rPr lang="en-US" sz="2400" b="1" dirty="0" err="1">
                  <a:solidFill>
                    <a:schemeClr val="tx1"/>
                  </a:solidFill>
                  <a:latin typeface="+mn-lt"/>
                  <a:ea typeface="+mn-ea"/>
                </a:rPr>
                <a:t>Đoạn</a:t>
              </a:r>
              <a:r>
                <a:rPr lang="en-US" sz="2400" b="1" dirty="0">
                  <a:solidFill>
                    <a:schemeClr val="tx1"/>
                  </a:solidFill>
                  <a:latin typeface="+mn-lt"/>
                  <a:ea typeface="+mn-ea"/>
                </a:rPr>
                <a:t> b</a:t>
              </a:r>
            </a:p>
          </p:txBody>
        </p:sp>
      </p:grpSp>
      <p:sp>
        <p:nvSpPr>
          <p:cNvPr id="8" name="TextBox 7">
            <a:extLst>
              <a:ext uri="{FF2B5EF4-FFF2-40B4-BE49-F238E27FC236}">
                <a16:creationId xmlns:a16="http://schemas.microsoft.com/office/drawing/2014/main" id="{F5177C6F-7F41-8873-D479-F9BB9A53DB6C}"/>
              </a:ext>
            </a:extLst>
          </p:cNvPr>
          <p:cNvSpPr txBox="1"/>
          <p:nvPr/>
        </p:nvSpPr>
        <p:spPr>
          <a:xfrm>
            <a:off x="1310183" y="3344855"/>
            <a:ext cx="9571632" cy="3067378"/>
          </a:xfrm>
          <a:prstGeom prst="rect">
            <a:avLst/>
          </a:prstGeom>
          <a:noFill/>
        </p:spPr>
        <p:txBody>
          <a:bodyPr wrap="square" rtlCol="0">
            <a:spAutoFit/>
          </a:bodyPr>
          <a:lstStyle/>
          <a:p>
            <a:pPr marL="360016" indent="-360016" algn="just" defTabSz="1152053">
              <a:lnSpc>
                <a:spcPct val="150000"/>
              </a:lnSpc>
              <a:buClrTx/>
              <a:buFont typeface="Arial" panose="020B0604020202020204" pitchFamily="34" charset="0"/>
              <a:buChar char="•"/>
              <a:defRPr/>
            </a:pPr>
            <a:r>
              <a:rPr lang="vi-VN" sz="2200" dirty="0">
                <a:solidFill>
                  <a:sysClr val="windowText" lastClr="000000"/>
                </a:solidFill>
                <a:latin typeface="+mn-lt"/>
                <a:ea typeface="+mn-ea"/>
              </a:rPr>
              <a:t>Cô Chấm là người chăm chỉ </a:t>
            </a:r>
            <a:r>
              <a:rPr lang="vi-VN" sz="2200" dirty="0">
                <a:solidFill>
                  <a:srgbClr val="002060"/>
                </a:solidFill>
                <a:latin typeface="+mn-lt"/>
                <a:ea typeface="+mn-ea"/>
              </a:rPr>
              <a:t>(không làm thì chân tay cứ bứt rứt; ra đồng từ sớm mồng Hai Tết, dẫu có bắt ở nhà cũng không được)</a:t>
            </a:r>
            <a:r>
              <a:rPr lang="vi-VN" sz="2200" dirty="0">
                <a:solidFill>
                  <a:schemeClr val="tx1"/>
                </a:solidFill>
                <a:latin typeface="+mn-lt"/>
                <a:ea typeface="+mn-ea"/>
              </a:rPr>
              <a:t>. </a:t>
            </a:r>
            <a:endParaRPr lang="en-US" sz="2200" dirty="0">
              <a:solidFill>
                <a:schemeClr val="tx1"/>
              </a:solidFill>
              <a:latin typeface="+mn-lt"/>
              <a:ea typeface="+mn-ea"/>
            </a:endParaRPr>
          </a:p>
          <a:p>
            <a:pPr marL="360016" indent="-360016" algn="just" defTabSz="1152053">
              <a:lnSpc>
                <a:spcPct val="150000"/>
              </a:lnSpc>
              <a:buClrTx/>
              <a:buFont typeface="Arial" panose="020B0604020202020204" pitchFamily="34" charset="0"/>
              <a:buChar char="•"/>
              <a:defRPr/>
            </a:pPr>
            <a:r>
              <a:rPr lang="vi-VN" sz="2200" dirty="0">
                <a:solidFill>
                  <a:sysClr val="windowText" lastClr="000000"/>
                </a:solidFill>
                <a:latin typeface="+mn-lt"/>
                <a:ea typeface="+mn-ea"/>
              </a:rPr>
              <a:t>Cô Chấm là người giản dị </a:t>
            </a:r>
            <a:r>
              <a:rPr lang="vi-VN" sz="2200" dirty="0">
                <a:solidFill>
                  <a:srgbClr val="002060"/>
                </a:solidFill>
                <a:latin typeface="+mn-lt"/>
                <a:ea typeface="+mn-ea"/>
              </a:rPr>
              <a:t>(không đua đòi may mặc; mộc mạc như hòn đất)</a:t>
            </a:r>
            <a:r>
              <a:rPr lang="vi-VN" sz="2200" dirty="0">
                <a:solidFill>
                  <a:schemeClr val="tx1"/>
                </a:solidFill>
                <a:latin typeface="+mn-lt"/>
                <a:ea typeface="+mn-ea"/>
              </a:rPr>
              <a:t>.</a:t>
            </a:r>
            <a:endParaRPr lang="en-US" sz="2200" dirty="0">
              <a:solidFill>
                <a:schemeClr val="tx1"/>
              </a:solidFill>
              <a:latin typeface="+mn-lt"/>
              <a:ea typeface="+mn-ea"/>
            </a:endParaRPr>
          </a:p>
          <a:p>
            <a:pPr marL="360016" indent="-360016" algn="just" defTabSz="1152053">
              <a:lnSpc>
                <a:spcPct val="150000"/>
              </a:lnSpc>
              <a:buClrTx/>
              <a:buFont typeface="Arial" panose="020B0604020202020204" pitchFamily="34" charset="0"/>
              <a:buChar char="•"/>
              <a:defRPr/>
            </a:pPr>
            <a:r>
              <a:rPr lang="vi-VN" sz="2200" dirty="0">
                <a:solidFill>
                  <a:sysClr val="windowText" lastClr="000000"/>
                </a:solidFill>
                <a:latin typeface="+mn-lt"/>
                <a:ea typeface="+mn-ea"/>
              </a:rPr>
              <a:t>Cô Chấm rất rắn rỏi nhưng hay nghĩ ngợi, dễ cảm thương </a:t>
            </a:r>
            <a:r>
              <a:rPr lang="vi-VN" sz="2200" dirty="0">
                <a:solidFill>
                  <a:srgbClr val="002060"/>
                </a:solidFill>
                <a:latin typeface="+mn-lt"/>
                <a:ea typeface="+mn-ea"/>
              </a:rPr>
              <a:t>(khóc khi xem những cảnh ngộ trong phim; khóc cả trong giấc mơ</a:t>
            </a:r>
            <a:r>
              <a:rPr lang="en-US" sz="2200" dirty="0">
                <a:solidFill>
                  <a:srgbClr val="002060"/>
                </a:solidFill>
                <a:latin typeface="+mn-lt"/>
                <a:ea typeface="+mn-ea"/>
              </a:rPr>
              <a:t>)</a:t>
            </a:r>
            <a:r>
              <a:rPr lang="en-US" sz="2200" dirty="0">
                <a:solidFill>
                  <a:schemeClr val="tx1"/>
                </a:solidFill>
                <a:latin typeface="+mn-lt"/>
                <a:ea typeface="+mn-ea"/>
              </a:rPr>
              <a:t>.</a:t>
            </a:r>
            <a:endParaRPr lang="vi-VN" sz="2200" dirty="0">
              <a:solidFill>
                <a:schemeClr val="tx1"/>
              </a:solidFill>
              <a:latin typeface="+mn-lt"/>
              <a:ea typeface="+mn-ea"/>
            </a:endParaRPr>
          </a:p>
        </p:txBody>
      </p:sp>
    </p:spTree>
    <p:extLst>
      <p:ext uri="{BB962C8B-B14F-4D97-AF65-F5344CB8AC3E}">
        <p14:creationId xmlns:p14="http://schemas.microsoft.com/office/powerpoint/2010/main" val="93472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16D18EC-D90C-95C8-7D3F-6333139BC22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4C6CEA6-F72A-F100-A04D-88D866450CE5}"/>
              </a:ext>
            </a:extLst>
          </p:cNvPr>
          <p:cNvGrpSpPr/>
          <p:nvPr/>
        </p:nvGrpSpPr>
        <p:grpSpPr>
          <a:xfrm>
            <a:off x="2183797" y="3648799"/>
            <a:ext cx="7971645" cy="696506"/>
            <a:chOff x="3029863" y="1823688"/>
            <a:chExt cx="12362538" cy="1262412"/>
          </a:xfrm>
        </p:grpSpPr>
        <p:cxnSp>
          <p:nvCxnSpPr>
            <p:cNvPr id="3" name="Straight Connector 2">
              <a:extLst>
                <a:ext uri="{FF2B5EF4-FFF2-40B4-BE49-F238E27FC236}">
                  <a16:creationId xmlns:a16="http://schemas.microsoft.com/office/drawing/2014/main" id="{467C3FE1-3FA8-ADAD-2DBB-8BF398D4776A}"/>
                </a:ext>
              </a:extLst>
            </p:cNvPr>
            <p:cNvCxnSpPr>
              <a:cxnSpLocks/>
            </p:cNvCxnSpPr>
            <p:nvPr/>
          </p:nvCxnSpPr>
          <p:spPr>
            <a:xfrm>
              <a:off x="9144000" y="1823688"/>
              <a:ext cx="0" cy="1262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C802306-36B0-C6B5-DF6E-BD7DD4E74DD3}"/>
                </a:ext>
              </a:extLst>
            </p:cNvPr>
            <p:cNvCxnSpPr>
              <a:cxnSpLocks/>
            </p:cNvCxnSpPr>
            <p:nvPr/>
          </p:nvCxnSpPr>
          <p:spPr>
            <a:xfrm>
              <a:off x="3029863" y="2400300"/>
              <a:ext cx="123625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C5BD95D-496C-F133-3F8E-4C0889679274}"/>
                </a:ext>
              </a:extLst>
            </p:cNvPr>
            <p:cNvCxnSpPr>
              <a:cxnSpLocks/>
            </p:cNvCxnSpPr>
            <p:nvPr/>
          </p:nvCxnSpPr>
          <p:spPr>
            <a:xfrm>
              <a:off x="3029863" y="2374403"/>
              <a:ext cx="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DDBEC9-3528-60A4-71B5-55DBFDD81997}"/>
                </a:ext>
              </a:extLst>
            </p:cNvPr>
            <p:cNvCxnSpPr>
              <a:cxnSpLocks/>
            </p:cNvCxnSpPr>
            <p:nvPr/>
          </p:nvCxnSpPr>
          <p:spPr>
            <a:xfrm>
              <a:off x="15392401" y="2374403"/>
              <a:ext cx="0" cy="6445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ounded Rectangle 34">
            <a:extLst>
              <a:ext uri="{FF2B5EF4-FFF2-40B4-BE49-F238E27FC236}">
                <a16:creationId xmlns:a16="http://schemas.microsoft.com/office/drawing/2014/main" id="{613F26EE-0B87-CACA-478D-A4C61C2C90E4}"/>
              </a:ext>
            </a:extLst>
          </p:cNvPr>
          <p:cNvSpPr/>
          <p:nvPr/>
        </p:nvSpPr>
        <p:spPr>
          <a:xfrm>
            <a:off x="3731845" y="2838170"/>
            <a:ext cx="4885835" cy="810629"/>
          </a:xfrm>
          <a:prstGeom prst="roundRect">
            <a:avLst/>
          </a:prstGeom>
          <a:solidFill>
            <a:schemeClr val="accent6"/>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a:solidFill>
                  <a:sysClr val="windowText" lastClr="000000"/>
                </a:solidFill>
                <a:latin typeface="+mn-lt"/>
                <a:ea typeface="+mn-ea"/>
                <a:cs typeface="Arial" panose="020B0604020202020204" pitchFamily="34" charset="0"/>
              </a:rPr>
              <a:t>Đoạn văn a</a:t>
            </a:r>
            <a:endParaRPr lang="en-US" sz="2400" b="1" dirty="0">
              <a:solidFill>
                <a:sysClr val="windowText" lastClr="000000"/>
              </a:solidFill>
              <a:latin typeface="+mn-lt"/>
              <a:ea typeface="+mn-ea"/>
              <a:cs typeface="Arial" panose="020B0604020202020204" pitchFamily="34" charset="0"/>
            </a:endParaRPr>
          </a:p>
        </p:txBody>
      </p:sp>
      <p:grpSp>
        <p:nvGrpSpPr>
          <p:cNvPr id="12" name="Group 11">
            <a:extLst>
              <a:ext uri="{FF2B5EF4-FFF2-40B4-BE49-F238E27FC236}">
                <a16:creationId xmlns:a16="http://schemas.microsoft.com/office/drawing/2014/main" id="{895BC239-8B8F-B345-E626-EF59090CD004}"/>
              </a:ext>
            </a:extLst>
          </p:cNvPr>
          <p:cNvGrpSpPr/>
          <p:nvPr/>
        </p:nvGrpSpPr>
        <p:grpSpPr>
          <a:xfrm>
            <a:off x="508828" y="1970386"/>
            <a:ext cx="11313382" cy="669528"/>
            <a:chOff x="1064711" y="402122"/>
            <a:chExt cx="8979756" cy="531424"/>
          </a:xfrm>
        </p:grpSpPr>
        <p:sp>
          <p:nvSpPr>
            <p:cNvPr id="13" name="TextBox 12">
              <a:extLst>
                <a:ext uri="{FF2B5EF4-FFF2-40B4-BE49-F238E27FC236}">
                  <a16:creationId xmlns:a16="http://schemas.microsoft.com/office/drawing/2014/main" id="{613B7262-5EC0-5FD4-0CFD-861C26800192}"/>
                </a:ext>
              </a:extLst>
            </p:cNvPr>
            <p:cNvSpPr txBox="1"/>
            <p:nvPr/>
          </p:nvSpPr>
          <p:spPr>
            <a:xfrm>
              <a:off x="1637607" y="484616"/>
              <a:ext cx="8406860" cy="366437"/>
            </a:xfrm>
            <a:prstGeom prst="rect">
              <a:avLst/>
            </a:prstGeom>
            <a:noFill/>
          </p:spPr>
          <p:txBody>
            <a:bodyPr wrap="square" rtlCol="0">
              <a:spAutoFit/>
            </a:bodyPr>
            <a:lstStyle/>
            <a:p>
              <a:pPr algn="just" defTabSz="1152053">
                <a:buClrTx/>
                <a:defRPr/>
              </a:pPr>
              <a:r>
                <a:rPr lang="vi-VN" sz="2400" b="1" dirty="0">
                  <a:solidFill>
                    <a:schemeClr val="tx1"/>
                  </a:solidFill>
                  <a:latin typeface="+mn-lt"/>
                </a:rPr>
                <a:t>Từ ngữ, chi tiết thể hiện sự quan sát tinh tế</a:t>
              </a:r>
              <a:r>
                <a:rPr lang="en-US" sz="2400" b="1" dirty="0">
                  <a:solidFill>
                    <a:schemeClr val="tx1"/>
                  </a:solidFill>
                  <a:latin typeface="+mn-lt"/>
                </a:rPr>
                <a:t>,</a:t>
              </a:r>
              <a:r>
                <a:rPr lang="vi-VN" sz="2400" b="1" dirty="0">
                  <a:solidFill>
                    <a:schemeClr val="tx1"/>
                  </a:solidFill>
                  <a:latin typeface="+mn-lt"/>
                </a:rPr>
                <a:t> chính xác của tác giả</a:t>
              </a:r>
              <a:r>
                <a:rPr lang="en-US" sz="2400" b="1" dirty="0">
                  <a:solidFill>
                    <a:schemeClr val="tx1"/>
                  </a:solidFill>
                  <a:latin typeface="+mn-lt"/>
                </a:rPr>
                <a:t>:</a:t>
              </a:r>
              <a:endParaRPr lang="en-US" sz="2400" dirty="0">
                <a:solidFill>
                  <a:schemeClr val="tx1"/>
                </a:solidFill>
                <a:latin typeface="+mn-lt"/>
              </a:endParaRPr>
            </a:p>
          </p:txBody>
        </p:sp>
        <p:pic>
          <p:nvPicPr>
            <p:cNvPr id="14" name="Picture 2" descr="https://cdn-icons-png.flaticon.com/128/3524/3524032.png">
              <a:extLst>
                <a:ext uri="{FF2B5EF4-FFF2-40B4-BE49-F238E27FC236}">
                  <a16:creationId xmlns:a16="http://schemas.microsoft.com/office/drawing/2014/main" id="{6519388F-63D5-45C6-736B-F91B69B636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711" y="402122"/>
              <a:ext cx="531424" cy="53142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a:extLst>
              <a:ext uri="{FF2B5EF4-FFF2-40B4-BE49-F238E27FC236}">
                <a16:creationId xmlns:a16="http://schemas.microsoft.com/office/drawing/2014/main" id="{81B8A1CC-69DD-507F-01DE-6A6F41816F48}"/>
              </a:ext>
            </a:extLst>
          </p:cNvPr>
          <p:cNvSpPr/>
          <p:nvPr/>
        </p:nvSpPr>
        <p:spPr>
          <a:xfrm>
            <a:off x="623431" y="4272541"/>
            <a:ext cx="3120732" cy="236620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lnSpc>
                <a:spcPct val="150000"/>
              </a:lnSpc>
              <a:buClrTx/>
            </a:pPr>
            <a:r>
              <a:rPr lang="vi-VN" sz="2400" kern="1200" dirty="0">
                <a:solidFill>
                  <a:prstClr val="black"/>
                </a:solidFill>
                <a:cs typeface="Arial" panose="020B0604020202020204" pitchFamily="34" charset="0"/>
              </a:rPr>
              <a:t>Tay cậu bé cầm kim tre đưa lên đưa xuống thoăn thoắt</a:t>
            </a:r>
            <a:endParaRPr lang="en-US" sz="2400" kern="1200" dirty="0">
              <a:solidFill>
                <a:prstClr val="black"/>
              </a:solidFill>
              <a:cs typeface="Arial" panose="020B0604020202020204" pitchFamily="34" charset="0"/>
            </a:endParaRPr>
          </a:p>
        </p:txBody>
      </p:sp>
      <p:sp>
        <p:nvSpPr>
          <p:cNvPr id="16" name="Rectangle 15">
            <a:extLst>
              <a:ext uri="{FF2B5EF4-FFF2-40B4-BE49-F238E27FC236}">
                <a16:creationId xmlns:a16="http://schemas.microsoft.com/office/drawing/2014/main" id="{876D80FA-E505-840F-0283-7C02A03897F3}"/>
              </a:ext>
            </a:extLst>
          </p:cNvPr>
          <p:cNvSpPr/>
          <p:nvPr/>
        </p:nvSpPr>
        <p:spPr>
          <a:xfrm>
            <a:off x="3989688" y="4272539"/>
            <a:ext cx="4498185" cy="236620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lnSpc>
                <a:spcPct val="150000"/>
              </a:lnSpc>
              <a:buClrTx/>
            </a:pPr>
            <a:r>
              <a:rPr lang="vi-VN" sz="2400" kern="1200" dirty="0">
                <a:solidFill>
                  <a:prstClr val="black"/>
                </a:solidFill>
                <a:cs typeface="Arial" panose="020B0604020202020204" pitchFamily="34" charset="0"/>
              </a:rPr>
              <a:t>Nó rón rén, bám tay vào cọc chèo, đu mình xuống nước êm không một tiếng động</a:t>
            </a:r>
            <a:endParaRPr lang="en-US" sz="2400" kern="1200" dirty="0">
              <a:solidFill>
                <a:prstClr val="black"/>
              </a:solidFill>
              <a:cs typeface="Arial" panose="020B0604020202020204" pitchFamily="34" charset="0"/>
            </a:endParaRPr>
          </a:p>
        </p:txBody>
      </p:sp>
      <p:sp>
        <p:nvSpPr>
          <p:cNvPr id="17" name="Rectangle 16">
            <a:extLst>
              <a:ext uri="{FF2B5EF4-FFF2-40B4-BE49-F238E27FC236}">
                <a16:creationId xmlns:a16="http://schemas.microsoft.com/office/drawing/2014/main" id="{81B06DB1-8700-45E4-EF02-81F594A64E52}"/>
              </a:ext>
            </a:extLst>
          </p:cNvPr>
          <p:cNvSpPr/>
          <p:nvPr/>
        </p:nvSpPr>
        <p:spPr>
          <a:xfrm>
            <a:off x="8733398" y="4272540"/>
            <a:ext cx="2844087" cy="2366207"/>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lnSpc>
                <a:spcPct val="150000"/>
              </a:lnSpc>
              <a:buClrTx/>
            </a:pPr>
            <a:r>
              <a:rPr lang="vi-VN" sz="2400" kern="1200" dirty="0">
                <a:solidFill>
                  <a:prstClr val="black"/>
                </a:solidFill>
                <a:cs typeface="Arial" panose="020B0604020202020204" pitchFamily="34" charset="0"/>
              </a:rPr>
              <a:t>Nó ngụp một cái, lặn biến đi như một con cá</a:t>
            </a:r>
            <a:r>
              <a:rPr lang="en-US" sz="2400" kern="1200" dirty="0">
                <a:solidFill>
                  <a:prstClr val="black"/>
                </a:solidFill>
                <a:cs typeface="Arial" panose="020B0604020202020204" pitchFamily="34" charset="0"/>
              </a:rPr>
              <a:t>,...</a:t>
            </a:r>
          </a:p>
        </p:txBody>
      </p:sp>
      <p:sp>
        <p:nvSpPr>
          <p:cNvPr id="18" name="Rounded Rectangle 12">
            <a:extLst>
              <a:ext uri="{FF2B5EF4-FFF2-40B4-BE49-F238E27FC236}">
                <a16:creationId xmlns:a16="http://schemas.microsoft.com/office/drawing/2014/main" id="{E71ACB8D-74B6-CD50-DF07-FB42BAE10C36}"/>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spTree>
    <p:extLst>
      <p:ext uri="{BB962C8B-B14F-4D97-AF65-F5344CB8AC3E}">
        <p14:creationId xmlns:p14="http://schemas.microsoft.com/office/powerpoint/2010/main" val="326058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46007B-1979-0FB2-79C1-A671DAB653C8}"/>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1286F7ED-9704-A08E-A37E-87F4CC4DE30E}"/>
              </a:ext>
            </a:extLst>
          </p:cNvPr>
          <p:cNvGrpSpPr/>
          <p:nvPr/>
        </p:nvGrpSpPr>
        <p:grpSpPr>
          <a:xfrm>
            <a:off x="508828" y="1970386"/>
            <a:ext cx="11313382" cy="669528"/>
            <a:chOff x="1064711" y="402122"/>
            <a:chExt cx="8979756" cy="531424"/>
          </a:xfrm>
        </p:grpSpPr>
        <p:sp>
          <p:nvSpPr>
            <p:cNvPr id="13" name="TextBox 12">
              <a:extLst>
                <a:ext uri="{FF2B5EF4-FFF2-40B4-BE49-F238E27FC236}">
                  <a16:creationId xmlns:a16="http://schemas.microsoft.com/office/drawing/2014/main" id="{FEFCD02C-2A7E-D594-F6CD-98A23F0CB44D}"/>
                </a:ext>
              </a:extLst>
            </p:cNvPr>
            <p:cNvSpPr txBox="1"/>
            <p:nvPr/>
          </p:nvSpPr>
          <p:spPr>
            <a:xfrm>
              <a:off x="1637607" y="484616"/>
              <a:ext cx="8406860" cy="366437"/>
            </a:xfrm>
            <a:prstGeom prst="rect">
              <a:avLst/>
            </a:prstGeom>
            <a:noFill/>
          </p:spPr>
          <p:txBody>
            <a:bodyPr wrap="square" rtlCol="0">
              <a:spAutoFit/>
            </a:bodyPr>
            <a:lstStyle/>
            <a:p>
              <a:pPr algn="just" defTabSz="1152053">
                <a:buClrTx/>
                <a:defRPr/>
              </a:pPr>
              <a:r>
                <a:rPr lang="vi-VN" sz="2400" b="1" dirty="0">
                  <a:solidFill>
                    <a:schemeClr val="tx1"/>
                  </a:solidFill>
                  <a:latin typeface="+mn-lt"/>
                </a:rPr>
                <a:t>Từ ngữ, chi tiết thể hiện sự quan sát tinh tế</a:t>
              </a:r>
              <a:r>
                <a:rPr lang="en-US" sz="2400" b="1" dirty="0">
                  <a:solidFill>
                    <a:schemeClr val="tx1"/>
                  </a:solidFill>
                  <a:latin typeface="+mn-lt"/>
                </a:rPr>
                <a:t>,</a:t>
              </a:r>
              <a:r>
                <a:rPr lang="vi-VN" sz="2400" b="1" dirty="0">
                  <a:solidFill>
                    <a:schemeClr val="tx1"/>
                  </a:solidFill>
                  <a:latin typeface="+mn-lt"/>
                </a:rPr>
                <a:t> chính xác của tác giả</a:t>
              </a:r>
              <a:r>
                <a:rPr lang="en-US" sz="2400" b="1" dirty="0">
                  <a:solidFill>
                    <a:schemeClr val="tx1"/>
                  </a:solidFill>
                  <a:latin typeface="+mn-lt"/>
                </a:rPr>
                <a:t>:</a:t>
              </a:r>
              <a:endParaRPr lang="en-US" sz="2400" dirty="0">
                <a:solidFill>
                  <a:schemeClr val="tx1"/>
                </a:solidFill>
                <a:latin typeface="+mn-lt"/>
              </a:endParaRPr>
            </a:p>
          </p:txBody>
        </p:sp>
        <p:pic>
          <p:nvPicPr>
            <p:cNvPr id="14" name="Picture 2" descr="https://cdn-icons-png.flaticon.com/128/3524/3524032.png">
              <a:extLst>
                <a:ext uri="{FF2B5EF4-FFF2-40B4-BE49-F238E27FC236}">
                  <a16:creationId xmlns:a16="http://schemas.microsoft.com/office/drawing/2014/main" id="{19F7B2AF-8D4B-6C7C-33B3-B906B9054F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711" y="402122"/>
              <a:ext cx="531424" cy="53142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ounded Rectangle 12">
            <a:extLst>
              <a:ext uri="{FF2B5EF4-FFF2-40B4-BE49-F238E27FC236}">
                <a16:creationId xmlns:a16="http://schemas.microsoft.com/office/drawing/2014/main" id="{EF5AC172-E4D0-3A41-9619-6502353F4353}"/>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grpSp>
        <p:nvGrpSpPr>
          <p:cNvPr id="8" name="Group 7">
            <a:extLst>
              <a:ext uri="{FF2B5EF4-FFF2-40B4-BE49-F238E27FC236}">
                <a16:creationId xmlns:a16="http://schemas.microsoft.com/office/drawing/2014/main" id="{B0E40F5D-D7FF-1A0E-3F4E-2C07435E544A}"/>
              </a:ext>
            </a:extLst>
          </p:cNvPr>
          <p:cNvGrpSpPr/>
          <p:nvPr/>
        </p:nvGrpSpPr>
        <p:grpSpPr>
          <a:xfrm>
            <a:off x="3231350" y="3611315"/>
            <a:ext cx="5729299" cy="774793"/>
            <a:chOff x="3029863" y="1823688"/>
            <a:chExt cx="12362538" cy="1239553"/>
          </a:xfrm>
        </p:grpSpPr>
        <p:cxnSp>
          <p:nvCxnSpPr>
            <p:cNvPr id="9" name="Straight Connector 8">
              <a:extLst>
                <a:ext uri="{FF2B5EF4-FFF2-40B4-BE49-F238E27FC236}">
                  <a16:creationId xmlns:a16="http://schemas.microsoft.com/office/drawing/2014/main" id="{54006338-76C7-F138-3B16-15FCF5B4FC49}"/>
                </a:ext>
              </a:extLst>
            </p:cNvPr>
            <p:cNvCxnSpPr>
              <a:cxnSpLocks/>
            </p:cNvCxnSpPr>
            <p:nvPr/>
          </p:nvCxnSpPr>
          <p:spPr>
            <a:xfrm>
              <a:off x="9144000" y="1823688"/>
              <a:ext cx="0" cy="5766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77EE1F6-5494-2B95-1110-F642FAAF43D2}"/>
                </a:ext>
              </a:extLst>
            </p:cNvPr>
            <p:cNvCxnSpPr>
              <a:cxnSpLocks/>
            </p:cNvCxnSpPr>
            <p:nvPr/>
          </p:nvCxnSpPr>
          <p:spPr>
            <a:xfrm>
              <a:off x="3029863" y="2400300"/>
              <a:ext cx="123625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86F8F25-EB0F-408A-B59A-62A4B27B10C6}"/>
                </a:ext>
              </a:extLst>
            </p:cNvPr>
            <p:cNvCxnSpPr>
              <a:cxnSpLocks/>
            </p:cNvCxnSpPr>
            <p:nvPr/>
          </p:nvCxnSpPr>
          <p:spPr>
            <a:xfrm>
              <a:off x="3029863" y="2377441"/>
              <a:ext cx="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D0561C-CA02-0F27-642E-A80711713DE3}"/>
                </a:ext>
              </a:extLst>
            </p:cNvPr>
            <p:cNvCxnSpPr>
              <a:cxnSpLocks/>
            </p:cNvCxnSpPr>
            <p:nvPr/>
          </p:nvCxnSpPr>
          <p:spPr>
            <a:xfrm>
              <a:off x="15392401" y="2377441"/>
              <a:ext cx="0" cy="64454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ounded Rectangle 34">
            <a:extLst>
              <a:ext uri="{FF2B5EF4-FFF2-40B4-BE49-F238E27FC236}">
                <a16:creationId xmlns:a16="http://schemas.microsoft.com/office/drawing/2014/main" id="{D4A8C71E-5975-ED11-E069-F8D47A245752}"/>
              </a:ext>
            </a:extLst>
          </p:cNvPr>
          <p:cNvSpPr/>
          <p:nvPr/>
        </p:nvSpPr>
        <p:spPr>
          <a:xfrm>
            <a:off x="3653081" y="2800687"/>
            <a:ext cx="4885835" cy="810629"/>
          </a:xfrm>
          <a:prstGeom prst="roundRect">
            <a:avLst/>
          </a:prstGeom>
          <a:solidFill>
            <a:schemeClr val="accent1"/>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a:solidFill>
                  <a:schemeClr val="tx1"/>
                </a:solidFill>
                <a:latin typeface="+mn-lt"/>
                <a:ea typeface="+mn-ea"/>
                <a:cs typeface="Arial" panose="020B0604020202020204" pitchFamily="34" charset="0"/>
              </a:rPr>
              <a:t>Đoạn văn b</a:t>
            </a:r>
            <a:endParaRPr lang="en-US" sz="2400" b="1" dirty="0">
              <a:solidFill>
                <a:schemeClr val="tx1"/>
              </a:solidFill>
              <a:latin typeface="+mn-lt"/>
              <a:ea typeface="+mn-ea"/>
              <a:cs typeface="Arial" panose="020B0604020202020204" pitchFamily="34" charset="0"/>
            </a:endParaRPr>
          </a:p>
        </p:txBody>
      </p:sp>
      <p:sp>
        <p:nvSpPr>
          <p:cNvPr id="21" name="Rectangle 20">
            <a:extLst>
              <a:ext uri="{FF2B5EF4-FFF2-40B4-BE49-F238E27FC236}">
                <a16:creationId xmlns:a16="http://schemas.microsoft.com/office/drawing/2014/main" id="{DEC0A45E-F490-E688-1B74-8A7893588AB3}"/>
              </a:ext>
            </a:extLst>
          </p:cNvPr>
          <p:cNvSpPr/>
          <p:nvPr/>
        </p:nvSpPr>
        <p:spPr>
          <a:xfrm>
            <a:off x="819288" y="4307821"/>
            <a:ext cx="5019560" cy="218701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lnSpc>
                <a:spcPct val="150000"/>
              </a:lnSpc>
              <a:buClrTx/>
            </a:pPr>
            <a:r>
              <a:rPr lang="vi-VN" sz="2400" kern="1200" dirty="0">
                <a:solidFill>
                  <a:schemeClr val="tx1"/>
                </a:solidFill>
                <a:cs typeface="Arial" panose="020B0604020202020204" pitchFamily="34" charset="0"/>
              </a:rPr>
              <a:t>Mùa hè, Chấm mặc một áo cánh nâu; mùa đông hai áo cánh nâu</a:t>
            </a:r>
            <a:endParaRPr lang="en-US" sz="2400" kern="1200" dirty="0">
              <a:solidFill>
                <a:schemeClr val="tx1"/>
              </a:solidFill>
              <a:cs typeface="Arial" panose="020B0604020202020204" pitchFamily="34" charset="0"/>
            </a:endParaRPr>
          </a:p>
        </p:txBody>
      </p:sp>
      <p:sp>
        <p:nvSpPr>
          <p:cNvPr id="22" name="Rectangle 21">
            <a:extLst>
              <a:ext uri="{FF2B5EF4-FFF2-40B4-BE49-F238E27FC236}">
                <a16:creationId xmlns:a16="http://schemas.microsoft.com/office/drawing/2014/main" id="{759F885E-817D-CABD-5470-3C12D46647CF}"/>
              </a:ext>
            </a:extLst>
          </p:cNvPr>
          <p:cNvSpPr/>
          <p:nvPr/>
        </p:nvSpPr>
        <p:spPr>
          <a:xfrm>
            <a:off x="6353149" y="4307820"/>
            <a:ext cx="5019560" cy="218701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buClrTx/>
            </a:pPr>
            <a:r>
              <a:rPr lang="vi-VN" sz="2400" kern="1200" dirty="0">
                <a:solidFill>
                  <a:schemeClr val="tx1"/>
                </a:solidFill>
                <a:cs typeface="Arial" panose="020B0604020202020204" pitchFamily="34" charset="0"/>
              </a:rPr>
              <a:t>Chấm mộc mạc như hòn đất</a:t>
            </a:r>
            <a:endParaRPr lang="en-US" sz="2400" kern="1200" dirty="0">
              <a:solidFill>
                <a:schemeClr val="tx1"/>
              </a:solidFill>
              <a:cs typeface="Arial" panose="020B0604020202020204" pitchFamily="34" charset="0"/>
            </a:endParaRPr>
          </a:p>
        </p:txBody>
      </p:sp>
      <p:sp>
        <p:nvSpPr>
          <p:cNvPr id="23" name="TextBox 22">
            <a:extLst>
              <a:ext uri="{FF2B5EF4-FFF2-40B4-BE49-F238E27FC236}">
                <a16:creationId xmlns:a16="http://schemas.microsoft.com/office/drawing/2014/main" id="{B463C122-720F-AEA1-D1BC-CC1567CCD557}"/>
              </a:ext>
            </a:extLst>
          </p:cNvPr>
          <p:cNvSpPr txBox="1"/>
          <p:nvPr/>
        </p:nvSpPr>
        <p:spPr>
          <a:xfrm>
            <a:off x="11187978" y="5093548"/>
            <a:ext cx="184731" cy="461665"/>
          </a:xfrm>
          <a:prstGeom prst="rect">
            <a:avLst/>
          </a:prstGeom>
          <a:noFill/>
        </p:spPr>
        <p:txBody>
          <a:bodyPr wrap="none" rtlCol="0">
            <a:spAutoFit/>
          </a:bodyPr>
          <a:lstStyle/>
          <a:p>
            <a:endParaRPr lang="en-VN" sz="2400" dirty="0">
              <a:solidFill>
                <a:schemeClr val="tx1"/>
              </a:solidFill>
              <a:latin typeface="+mn-lt"/>
            </a:endParaRPr>
          </a:p>
        </p:txBody>
      </p:sp>
    </p:spTree>
    <p:extLst>
      <p:ext uri="{BB962C8B-B14F-4D97-AF65-F5344CB8AC3E}">
        <p14:creationId xmlns:p14="http://schemas.microsoft.com/office/powerpoint/2010/main" val="32820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8FE066-A99E-DD61-97C9-AA95BAF48346}"/>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83B36D9B-14CC-9F67-8FF7-58DBB104EFE7}"/>
              </a:ext>
            </a:extLst>
          </p:cNvPr>
          <p:cNvGrpSpPr/>
          <p:nvPr/>
        </p:nvGrpSpPr>
        <p:grpSpPr>
          <a:xfrm>
            <a:off x="508828" y="1970386"/>
            <a:ext cx="11313382" cy="669528"/>
            <a:chOff x="1064711" y="402122"/>
            <a:chExt cx="8979756" cy="531424"/>
          </a:xfrm>
        </p:grpSpPr>
        <p:sp>
          <p:nvSpPr>
            <p:cNvPr id="13" name="TextBox 12">
              <a:extLst>
                <a:ext uri="{FF2B5EF4-FFF2-40B4-BE49-F238E27FC236}">
                  <a16:creationId xmlns:a16="http://schemas.microsoft.com/office/drawing/2014/main" id="{F55AF8C7-5344-9586-AE55-72B743594DB6}"/>
                </a:ext>
              </a:extLst>
            </p:cNvPr>
            <p:cNvSpPr txBox="1"/>
            <p:nvPr/>
          </p:nvSpPr>
          <p:spPr>
            <a:xfrm>
              <a:off x="1637607" y="484616"/>
              <a:ext cx="8406860" cy="366437"/>
            </a:xfrm>
            <a:prstGeom prst="rect">
              <a:avLst/>
            </a:prstGeom>
            <a:noFill/>
          </p:spPr>
          <p:txBody>
            <a:bodyPr wrap="square" rtlCol="0">
              <a:spAutoFit/>
            </a:bodyPr>
            <a:lstStyle/>
            <a:p>
              <a:pPr algn="just" defTabSz="1152053">
                <a:buClrTx/>
                <a:defRPr/>
              </a:pPr>
              <a:r>
                <a:rPr lang="vi-VN" sz="2400" b="1" dirty="0">
                  <a:solidFill>
                    <a:schemeClr val="tx1"/>
                  </a:solidFill>
                  <a:latin typeface="+mn-lt"/>
                </a:rPr>
                <a:t>Từ ngữ, chi tiết thể hiện sự quan sát tinh tế</a:t>
              </a:r>
              <a:r>
                <a:rPr lang="en-US" sz="2400" b="1" dirty="0">
                  <a:solidFill>
                    <a:schemeClr val="tx1"/>
                  </a:solidFill>
                  <a:latin typeface="+mn-lt"/>
                </a:rPr>
                <a:t>,</a:t>
              </a:r>
              <a:r>
                <a:rPr lang="vi-VN" sz="2400" b="1" dirty="0">
                  <a:solidFill>
                    <a:schemeClr val="tx1"/>
                  </a:solidFill>
                  <a:latin typeface="+mn-lt"/>
                </a:rPr>
                <a:t> chính xác của tác giả</a:t>
              </a:r>
              <a:r>
                <a:rPr lang="en-US" sz="2400" b="1" dirty="0">
                  <a:solidFill>
                    <a:schemeClr val="tx1"/>
                  </a:solidFill>
                  <a:latin typeface="+mn-lt"/>
                </a:rPr>
                <a:t>:</a:t>
              </a:r>
              <a:endParaRPr lang="en-US" sz="2400" dirty="0">
                <a:solidFill>
                  <a:schemeClr val="tx1"/>
                </a:solidFill>
                <a:latin typeface="+mn-lt"/>
              </a:endParaRPr>
            </a:p>
          </p:txBody>
        </p:sp>
        <p:pic>
          <p:nvPicPr>
            <p:cNvPr id="14" name="Picture 2" descr="https://cdn-icons-png.flaticon.com/128/3524/3524032.png">
              <a:extLst>
                <a:ext uri="{FF2B5EF4-FFF2-40B4-BE49-F238E27FC236}">
                  <a16:creationId xmlns:a16="http://schemas.microsoft.com/office/drawing/2014/main" id="{DB3E3561-59D9-40E2-F9C7-8B7A138F1A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711" y="402122"/>
              <a:ext cx="531424" cy="53142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ounded Rectangle 12">
            <a:extLst>
              <a:ext uri="{FF2B5EF4-FFF2-40B4-BE49-F238E27FC236}">
                <a16:creationId xmlns:a16="http://schemas.microsoft.com/office/drawing/2014/main" id="{7F650D5E-CE94-B33B-1A09-F220AC19F0CC}"/>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grpSp>
        <p:nvGrpSpPr>
          <p:cNvPr id="2" name="Group 1">
            <a:extLst>
              <a:ext uri="{FF2B5EF4-FFF2-40B4-BE49-F238E27FC236}">
                <a16:creationId xmlns:a16="http://schemas.microsoft.com/office/drawing/2014/main" id="{2CCD1511-981B-1FAD-67B2-240F459CF1EA}"/>
              </a:ext>
            </a:extLst>
          </p:cNvPr>
          <p:cNvGrpSpPr/>
          <p:nvPr/>
        </p:nvGrpSpPr>
        <p:grpSpPr>
          <a:xfrm>
            <a:off x="2149366" y="3612449"/>
            <a:ext cx="7971645" cy="696506"/>
            <a:chOff x="3029863" y="1823688"/>
            <a:chExt cx="12362538" cy="1262412"/>
          </a:xfrm>
        </p:grpSpPr>
        <p:cxnSp>
          <p:nvCxnSpPr>
            <p:cNvPr id="3" name="Straight Connector 2">
              <a:extLst>
                <a:ext uri="{FF2B5EF4-FFF2-40B4-BE49-F238E27FC236}">
                  <a16:creationId xmlns:a16="http://schemas.microsoft.com/office/drawing/2014/main" id="{28B610A3-3D44-EC18-DF5F-8E26A2352950}"/>
                </a:ext>
              </a:extLst>
            </p:cNvPr>
            <p:cNvCxnSpPr>
              <a:cxnSpLocks/>
            </p:cNvCxnSpPr>
            <p:nvPr/>
          </p:nvCxnSpPr>
          <p:spPr>
            <a:xfrm>
              <a:off x="9144000" y="1823688"/>
              <a:ext cx="0" cy="12624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67E670D-9B33-488D-CC01-0068C2A5C812}"/>
                </a:ext>
              </a:extLst>
            </p:cNvPr>
            <p:cNvCxnSpPr>
              <a:cxnSpLocks/>
            </p:cNvCxnSpPr>
            <p:nvPr/>
          </p:nvCxnSpPr>
          <p:spPr>
            <a:xfrm>
              <a:off x="3029863" y="2400300"/>
              <a:ext cx="123625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AFA9B1E-A3C5-E7D3-A312-B0BF678BB497}"/>
                </a:ext>
              </a:extLst>
            </p:cNvPr>
            <p:cNvCxnSpPr>
              <a:cxnSpLocks/>
            </p:cNvCxnSpPr>
            <p:nvPr/>
          </p:nvCxnSpPr>
          <p:spPr>
            <a:xfrm>
              <a:off x="3029863" y="2374403"/>
              <a:ext cx="0" cy="685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E0AA58-1AC9-015A-0F2A-6FDAE99AB357}"/>
                </a:ext>
              </a:extLst>
            </p:cNvPr>
            <p:cNvCxnSpPr>
              <a:cxnSpLocks/>
            </p:cNvCxnSpPr>
            <p:nvPr/>
          </p:nvCxnSpPr>
          <p:spPr>
            <a:xfrm>
              <a:off x="15392401" y="2374403"/>
              <a:ext cx="0" cy="6445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ounded Rectangle 34">
            <a:extLst>
              <a:ext uri="{FF2B5EF4-FFF2-40B4-BE49-F238E27FC236}">
                <a16:creationId xmlns:a16="http://schemas.microsoft.com/office/drawing/2014/main" id="{6F392854-1D49-0A6F-DFD2-9559A8A2CD4C}"/>
              </a:ext>
            </a:extLst>
          </p:cNvPr>
          <p:cNvSpPr/>
          <p:nvPr/>
        </p:nvSpPr>
        <p:spPr>
          <a:xfrm>
            <a:off x="3645985" y="2801820"/>
            <a:ext cx="4885835" cy="810629"/>
          </a:xfrm>
          <a:prstGeom prst="roundRect">
            <a:avLst/>
          </a:prstGeom>
          <a:solidFill>
            <a:schemeClr val="accent1"/>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dirty="0" err="1">
                <a:solidFill>
                  <a:sysClr val="windowText" lastClr="000000"/>
                </a:solidFill>
                <a:latin typeface="+mn-lt"/>
                <a:ea typeface="+mn-ea"/>
                <a:cs typeface="Arial" panose="020B0604020202020204" pitchFamily="34" charset="0"/>
              </a:rPr>
              <a:t>Đoạn</a:t>
            </a:r>
            <a:r>
              <a:rPr lang="en-US" sz="2400" b="1" dirty="0">
                <a:solidFill>
                  <a:sysClr val="windowText" lastClr="000000"/>
                </a:solidFill>
                <a:latin typeface="+mn-lt"/>
                <a:ea typeface="+mn-ea"/>
                <a:cs typeface="Arial" panose="020B0604020202020204" pitchFamily="34" charset="0"/>
              </a:rPr>
              <a:t> </a:t>
            </a:r>
            <a:r>
              <a:rPr lang="en-US" sz="2400" b="1" dirty="0" err="1">
                <a:solidFill>
                  <a:sysClr val="windowText" lastClr="000000"/>
                </a:solidFill>
                <a:latin typeface="+mn-lt"/>
                <a:ea typeface="+mn-ea"/>
                <a:cs typeface="Arial" panose="020B0604020202020204" pitchFamily="34" charset="0"/>
              </a:rPr>
              <a:t>văn</a:t>
            </a:r>
            <a:r>
              <a:rPr lang="en-US" sz="2400" b="1" dirty="0">
                <a:solidFill>
                  <a:sysClr val="windowText" lastClr="000000"/>
                </a:solidFill>
                <a:latin typeface="+mn-lt"/>
                <a:ea typeface="+mn-ea"/>
                <a:cs typeface="Arial" panose="020B0604020202020204" pitchFamily="34" charset="0"/>
              </a:rPr>
              <a:t> b</a:t>
            </a:r>
          </a:p>
        </p:txBody>
      </p:sp>
      <p:sp>
        <p:nvSpPr>
          <p:cNvPr id="15" name="Rectangle 14">
            <a:extLst>
              <a:ext uri="{FF2B5EF4-FFF2-40B4-BE49-F238E27FC236}">
                <a16:creationId xmlns:a16="http://schemas.microsoft.com/office/drawing/2014/main" id="{FD601F56-1B71-360D-910F-AA85238AD40C}"/>
              </a:ext>
            </a:extLst>
          </p:cNvPr>
          <p:cNvSpPr/>
          <p:nvPr/>
        </p:nvSpPr>
        <p:spPr>
          <a:xfrm>
            <a:off x="740188" y="4236520"/>
            <a:ext cx="3161706" cy="2366207"/>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lnSpc>
                <a:spcPct val="150000"/>
              </a:lnSpc>
              <a:buClrTx/>
            </a:pPr>
            <a:r>
              <a:rPr lang="vi-VN" sz="2400" kern="1200" dirty="0">
                <a:solidFill>
                  <a:sysClr val="windowText" lastClr="000000"/>
                </a:solidFill>
                <a:cs typeface="Arial" panose="020B0604020202020204" pitchFamily="34" charset="0"/>
              </a:rPr>
              <a:t>Chấm hay </a:t>
            </a:r>
          </a:p>
          <a:p>
            <a:pPr algn="ctr" defTabSz="576026">
              <a:lnSpc>
                <a:spcPct val="150000"/>
              </a:lnSpc>
              <a:buClrTx/>
            </a:pPr>
            <a:r>
              <a:rPr lang="vi-VN" sz="2400" kern="1200" dirty="0">
                <a:solidFill>
                  <a:sysClr val="windowText" lastClr="000000"/>
                </a:solidFill>
                <a:cs typeface="Arial" panose="020B0604020202020204" pitchFamily="34" charset="0"/>
              </a:rPr>
              <a:t>nghĩ ngợi, </a:t>
            </a:r>
          </a:p>
          <a:p>
            <a:pPr algn="ctr" defTabSz="576026">
              <a:lnSpc>
                <a:spcPct val="150000"/>
              </a:lnSpc>
              <a:buClrTx/>
            </a:pPr>
            <a:r>
              <a:rPr lang="vi-VN" sz="2400" kern="1200" dirty="0">
                <a:solidFill>
                  <a:sysClr val="windowText" lastClr="000000"/>
                </a:solidFill>
                <a:cs typeface="Arial" panose="020B0604020202020204" pitchFamily="34" charset="0"/>
              </a:rPr>
              <a:t>dễ cảm thương</a:t>
            </a:r>
            <a:endParaRPr lang="en-US" sz="2400" kern="1200" dirty="0">
              <a:solidFill>
                <a:sysClr val="windowText" lastClr="000000"/>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573672D4-5617-1E45-E3F8-FD3BC84EB169}"/>
              </a:ext>
            </a:extLst>
          </p:cNvPr>
          <p:cNvSpPr/>
          <p:nvPr/>
        </p:nvSpPr>
        <p:spPr>
          <a:xfrm>
            <a:off x="4257879" y="4236519"/>
            <a:ext cx="3751503" cy="2366207"/>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lnSpc>
                <a:spcPct val="150000"/>
              </a:lnSpc>
              <a:buClrTx/>
            </a:pPr>
            <a:r>
              <a:rPr lang="vi-VN" sz="2400" kern="1200" dirty="0">
                <a:solidFill>
                  <a:sysClr val="windowText" lastClr="000000"/>
                </a:solidFill>
                <a:cs typeface="Arial" panose="020B0604020202020204" pitchFamily="34" charset="0"/>
              </a:rPr>
              <a:t>Những cảnh ngộ trong phim làm Chấm khóc gần suốt buổi</a:t>
            </a:r>
            <a:endParaRPr lang="en-US" sz="2400" kern="1200" dirty="0">
              <a:solidFill>
                <a:sysClr val="windowText" lastClr="000000"/>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E8671B9-F80B-588F-6CC2-F048F0FFBC45}"/>
              </a:ext>
            </a:extLst>
          </p:cNvPr>
          <p:cNvSpPr/>
          <p:nvPr/>
        </p:nvSpPr>
        <p:spPr>
          <a:xfrm>
            <a:off x="8290104" y="4236519"/>
            <a:ext cx="3161706" cy="2366207"/>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76026">
              <a:lnSpc>
                <a:spcPct val="150000"/>
              </a:lnSpc>
              <a:buClrTx/>
            </a:pPr>
            <a:r>
              <a:rPr lang="vi-VN" sz="2400" kern="1200" dirty="0">
                <a:solidFill>
                  <a:sysClr val="windowText" lastClr="000000"/>
                </a:solidFill>
                <a:cs typeface="Arial" panose="020B0604020202020204" pitchFamily="34" charset="0"/>
              </a:rPr>
              <a:t>Trong giấc mơ, Chấm lại khóc</a:t>
            </a:r>
            <a:endParaRPr lang="en-US" sz="2400" kern="12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06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2AF12BC-E583-9EF7-1A9F-E2135DECE9A0}"/>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FBFB925F-DC99-B778-6C33-7B022276C5E0}"/>
              </a:ext>
            </a:extLst>
          </p:cNvPr>
          <p:cNvGrpSpPr/>
          <p:nvPr/>
        </p:nvGrpSpPr>
        <p:grpSpPr>
          <a:xfrm>
            <a:off x="769891" y="2017250"/>
            <a:ext cx="10652217" cy="669528"/>
            <a:chOff x="1002501" y="402123"/>
            <a:chExt cx="8454968" cy="531424"/>
          </a:xfrm>
        </p:grpSpPr>
        <p:sp>
          <p:nvSpPr>
            <p:cNvPr id="7" name="TextBox 6">
              <a:extLst>
                <a:ext uri="{FF2B5EF4-FFF2-40B4-BE49-F238E27FC236}">
                  <a16:creationId xmlns:a16="http://schemas.microsoft.com/office/drawing/2014/main" id="{3307C7B6-2FD2-31D5-C02D-B45F50BDF605}"/>
                </a:ext>
              </a:extLst>
            </p:cNvPr>
            <p:cNvSpPr txBox="1"/>
            <p:nvPr/>
          </p:nvSpPr>
          <p:spPr>
            <a:xfrm>
              <a:off x="1533925" y="501644"/>
              <a:ext cx="7923544" cy="366437"/>
            </a:xfrm>
            <a:prstGeom prst="rect">
              <a:avLst/>
            </a:prstGeom>
            <a:noFill/>
          </p:spPr>
          <p:txBody>
            <a:bodyPr wrap="square" rtlCol="0">
              <a:spAutoFit/>
            </a:bodyPr>
            <a:lstStyle/>
            <a:p>
              <a:pPr algn="just" defTabSz="1152053">
                <a:buClrTx/>
                <a:defRPr/>
              </a:pPr>
              <a:r>
                <a:rPr lang="vi-VN" sz="2400" b="1" dirty="0">
                  <a:solidFill>
                    <a:schemeClr val="tx1"/>
                  </a:solidFill>
                  <a:latin typeface="+mn-lt"/>
                </a:rPr>
                <a:t>Từ ngữ, chi tiết thể hiện </a:t>
              </a:r>
              <a:r>
                <a:rPr lang="en-US" sz="2400" b="1" dirty="0" err="1">
                  <a:solidFill>
                    <a:schemeClr val="tx1"/>
                  </a:solidFill>
                  <a:latin typeface="+mn-lt"/>
                </a:rPr>
                <a:t>tình</a:t>
              </a:r>
              <a:r>
                <a:rPr lang="en-US" sz="2400" b="1" dirty="0">
                  <a:solidFill>
                    <a:schemeClr val="tx1"/>
                  </a:solidFill>
                  <a:latin typeface="+mn-lt"/>
                </a:rPr>
                <a:t> </a:t>
              </a:r>
              <a:r>
                <a:rPr lang="en-US" sz="2400" b="1" dirty="0" err="1">
                  <a:solidFill>
                    <a:schemeClr val="tx1"/>
                  </a:solidFill>
                  <a:latin typeface="+mn-lt"/>
                </a:rPr>
                <a:t>cảm</a:t>
              </a:r>
              <a:r>
                <a:rPr lang="en-US" sz="2400" b="1" dirty="0">
                  <a:solidFill>
                    <a:schemeClr val="tx1"/>
                  </a:solidFill>
                  <a:latin typeface="+mn-lt"/>
                </a:rPr>
                <a:t> </a:t>
              </a:r>
              <a:r>
                <a:rPr lang="en-US" sz="2400" b="1" dirty="0" err="1">
                  <a:solidFill>
                    <a:schemeClr val="tx1"/>
                  </a:solidFill>
                  <a:latin typeface="+mn-lt"/>
                </a:rPr>
                <a:t>của</a:t>
              </a:r>
              <a:r>
                <a:rPr lang="en-US" sz="2400" b="1" dirty="0">
                  <a:solidFill>
                    <a:schemeClr val="tx1"/>
                  </a:solidFill>
                  <a:latin typeface="+mn-lt"/>
                </a:rPr>
                <a:t> </a:t>
              </a:r>
              <a:r>
                <a:rPr lang="en-US" sz="2400" b="1" dirty="0" err="1">
                  <a:solidFill>
                    <a:schemeClr val="tx1"/>
                  </a:solidFill>
                  <a:latin typeface="+mn-lt"/>
                </a:rPr>
                <a:t>tác</a:t>
              </a:r>
              <a:r>
                <a:rPr lang="en-US" sz="2400" b="1" dirty="0">
                  <a:solidFill>
                    <a:schemeClr val="tx1"/>
                  </a:solidFill>
                  <a:latin typeface="+mn-lt"/>
                </a:rPr>
                <a:t> </a:t>
              </a:r>
              <a:r>
                <a:rPr lang="en-US" sz="2400" b="1" dirty="0" err="1">
                  <a:solidFill>
                    <a:schemeClr val="tx1"/>
                  </a:solidFill>
                  <a:latin typeface="+mn-lt"/>
                </a:rPr>
                <a:t>giả</a:t>
              </a:r>
              <a:r>
                <a:rPr lang="en-US" sz="2400" b="1" dirty="0">
                  <a:solidFill>
                    <a:schemeClr val="tx1"/>
                  </a:solidFill>
                  <a:latin typeface="+mn-lt"/>
                </a:rPr>
                <a:t> </a:t>
              </a:r>
              <a:r>
                <a:rPr lang="en-US" sz="2400" b="1" dirty="0" err="1">
                  <a:solidFill>
                    <a:schemeClr val="tx1"/>
                  </a:solidFill>
                  <a:latin typeface="+mn-lt"/>
                </a:rPr>
                <a:t>đối</a:t>
              </a:r>
              <a:r>
                <a:rPr lang="en-US" sz="2400" b="1" dirty="0">
                  <a:solidFill>
                    <a:schemeClr val="tx1"/>
                  </a:solidFill>
                  <a:latin typeface="+mn-lt"/>
                </a:rPr>
                <a:t> </a:t>
              </a:r>
              <a:r>
                <a:rPr lang="en-US" sz="2400" b="1" dirty="0" err="1">
                  <a:solidFill>
                    <a:schemeClr val="tx1"/>
                  </a:solidFill>
                  <a:latin typeface="+mn-lt"/>
                </a:rPr>
                <a:t>với</a:t>
              </a:r>
              <a:r>
                <a:rPr lang="en-US" sz="2400" b="1" dirty="0">
                  <a:solidFill>
                    <a:schemeClr val="tx1"/>
                  </a:solidFill>
                  <a:latin typeface="+mn-lt"/>
                </a:rPr>
                <a:t> </a:t>
              </a:r>
              <a:r>
                <a:rPr lang="en-US" sz="2400" b="1" dirty="0" err="1">
                  <a:solidFill>
                    <a:schemeClr val="tx1"/>
                  </a:solidFill>
                  <a:latin typeface="+mn-lt"/>
                </a:rPr>
                <a:t>nhân</a:t>
              </a:r>
              <a:r>
                <a:rPr lang="en-US" sz="2400" b="1" dirty="0">
                  <a:solidFill>
                    <a:schemeClr val="tx1"/>
                  </a:solidFill>
                  <a:latin typeface="+mn-lt"/>
                </a:rPr>
                <a:t> </a:t>
              </a:r>
              <a:r>
                <a:rPr lang="en-US" sz="2400" b="1" dirty="0" err="1">
                  <a:solidFill>
                    <a:schemeClr val="tx1"/>
                  </a:solidFill>
                  <a:latin typeface="+mn-lt"/>
                </a:rPr>
                <a:t>vật</a:t>
              </a:r>
              <a:r>
                <a:rPr lang="en-US" sz="2400" b="1" dirty="0">
                  <a:solidFill>
                    <a:schemeClr val="tx1"/>
                  </a:solidFill>
                  <a:latin typeface="+mn-lt"/>
                </a:rPr>
                <a:t>:</a:t>
              </a:r>
              <a:endParaRPr lang="en-US" sz="2400" dirty="0">
                <a:solidFill>
                  <a:schemeClr val="tx1"/>
                </a:solidFill>
                <a:latin typeface="+mn-lt"/>
              </a:endParaRPr>
            </a:p>
          </p:txBody>
        </p:sp>
        <p:pic>
          <p:nvPicPr>
            <p:cNvPr id="8" name="Picture 2" descr="https://cdn-icons-png.flaticon.com/128/3524/3524032.png">
              <a:extLst>
                <a:ext uri="{FF2B5EF4-FFF2-40B4-BE49-F238E27FC236}">
                  <a16:creationId xmlns:a16="http://schemas.microsoft.com/office/drawing/2014/main" id="{6DE5DC22-190D-6D46-BA83-C590267803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01" y="402123"/>
              <a:ext cx="531424" cy="531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14CB1CBB-8F12-8391-6C99-7E5A477AEF12}"/>
              </a:ext>
            </a:extLst>
          </p:cNvPr>
          <p:cNvGrpSpPr/>
          <p:nvPr/>
        </p:nvGrpSpPr>
        <p:grpSpPr>
          <a:xfrm>
            <a:off x="997891" y="3021542"/>
            <a:ext cx="10196217" cy="3332760"/>
            <a:chOff x="267605" y="767302"/>
            <a:chExt cx="8099982" cy="2645307"/>
          </a:xfrm>
        </p:grpSpPr>
        <p:sp>
          <p:nvSpPr>
            <p:cNvPr id="10" name="Rectangle: Rounded Corners 14">
              <a:extLst>
                <a:ext uri="{FF2B5EF4-FFF2-40B4-BE49-F238E27FC236}">
                  <a16:creationId xmlns:a16="http://schemas.microsoft.com/office/drawing/2014/main" id="{DEB38C9D-6152-8942-6371-E8BE5B8B81D5}"/>
                </a:ext>
              </a:extLst>
            </p:cNvPr>
            <p:cNvSpPr/>
            <p:nvPr/>
          </p:nvSpPr>
          <p:spPr>
            <a:xfrm>
              <a:off x="267605" y="767303"/>
              <a:ext cx="8099982" cy="2645306"/>
            </a:xfrm>
            <a:prstGeom prst="roundRect">
              <a:avLst>
                <a:gd name="adj" fmla="val 2488"/>
              </a:avLst>
            </a:prstGeom>
            <a:solidFill>
              <a:srgbClr val="FFFFFF"/>
            </a:solidFill>
            <a:ln w="25400" cap="flat" cmpd="sng" algn="ctr">
              <a:solidFill>
                <a:schemeClr val="accent4"/>
              </a:solidFill>
              <a:prstDash val="solid"/>
            </a:ln>
            <a:effectLst/>
          </p:spPr>
          <p:txBody>
            <a:bodyPr rtlCol="0" anchor="ctr"/>
            <a:lstStyle/>
            <a:p>
              <a:pPr algn="ctr" defTabSz="1152053">
                <a:buClrTx/>
                <a:defRPr/>
              </a:pPr>
              <a:endParaRPr lang="en-US" sz="2400">
                <a:solidFill>
                  <a:srgbClr val="EBE0DD"/>
                </a:solidFill>
                <a:latin typeface="+mn-lt"/>
                <a:ea typeface="+mn-ea"/>
              </a:endParaRPr>
            </a:p>
          </p:txBody>
        </p:sp>
        <p:sp>
          <p:nvSpPr>
            <p:cNvPr id="11" name="Rectangle: Diagonal Corners Rounded 15">
              <a:extLst>
                <a:ext uri="{FF2B5EF4-FFF2-40B4-BE49-F238E27FC236}">
                  <a16:creationId xmlns:a16="http://schemas.microsoft.com/office/drawing/2014/main" id="{314C3D08-BF0F-BD17-6F54-56AACEBC7BDE}"/>
                </a:ext>
              </a:extLst>
            </p:cNvPr>
            <p:cNvSpPr/>
            <p:nvPr/>
          </p:nvSpPr>
          <p:spPr>
            <a:xfrm>
              <a:off x="267607" y="767302"/>
              <a:ext cx="2216644" cy="603135"/>
            </a:xfrm>
            <a:prstGeom prst="round2DiagRect">
              <a:avLst/>
            </a:prstGeom>
            <a:solidFill>
              <a:schemeClr val="accent4"/>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1152053">
                <a:buClrTx/>
                <a:defRPr/>
              </a:pPr>
              <a:r>
                <a:rPr lang="en-US" sz="2400" b="1" dirty="0" err="1">
                  <a:solidFill>
                    <a:schemeClr val="tx1"/>
                  </a:solidFill>
                  <a:latin typeface="+mn-lt"/>
                  <a:ea typeface="+mn-ea"/>
                </a:rPr>
                <a:t>Đoạn</a:t>
              </a:r>
              <a:r>
                <a:rPr lang="en-US" sz="2400" b="1" dirty="0">
                  <a:solidFill>
                    <a:schemeClr val="tx1"/>
                  </a:solidFill>
                  <a:latin typeface="+mn-lt"/>
                  <a:ea typeface="+mn-ea"/>
                </a:rPr>
                <a:t> a</a:t>
              </a:r>
            </a:p>
          </p:txBody>
        </p:sp>
      </p:grpSp>
      <p:sp>
        <p:nvSpPr>
          <p:cNvPr id="12" name="TextBox 11">
            <a:extLst>
              <a:ext uri="{FF2B5EF4-FFF2-40B4-BE49-F238E27FC236}">
                <a16:creationId xmlns:a16="http://schemas.microsoft.com/office/drawing/2014/main" id="{1C887C2A-C6E3-BE45-19F5-C70C4C4C9939}"/>
              </a:ext>
            </a:extLst>
          </p:cNvPr>
          <p:cNvSpPr txBox="1"/>
          <p:nvPr/>
        </p:nvSpPr>
        <p:spPr>
          <a:xfrm>
            <a:off x="1324860" y="3900687"/>
            <a:ext cx="9542278" cy="2229841"/>
          </a:xfrm>
          <a:prstGeom prst="rect">
            <a:avLst/>
          </a:prstGeom>
          <a:noFill/>
        </p:spPr>
        <p:txBody>
          <a:bodyPr wrap="square" rtlCol="0">
            <a:spAutoFit/>
          </a:bodyPr>
          <a:lstStyle/>
          <a:p>
            <a:pPr algn="just" defTabSz="1152053">
              <a:lnSpc>
                <a:spcPct val="150000"/>
              </a:lnSpc>
              <a:buClrTx/>
              <a:defRPr/>
            </a:pPr>
            <a:r>
              <a:rPr lang="vi-VN" sz="2400" dirty="0">
                <a:solidFill>
                  <a:sysClr val="windowText" lastClr="000000"/>
                </a:solidFill>
                <a:latin typeface="+mn-lt"/>
                <a:ea typeface="+mn-ea"/>
              </a:rPr>
              <a:t>Tác giả chọn một số chi tiết tiêu biểu để thể hiện tình cảm của bản thân, dùng từ ngữ phù hợp để thể hiện tình cảm đối với người được tả</a:t>
            </a:r>
            <a:r>
              <a:rPr lang="en-US" sz="2400" dirty="0">
                <a:solidFill>
                  <a:sysClr val="windowText" lastClr="000000"/>
                </a:solidFill>
                <a:latin typeface="+mn-lt"/>
                <a:ea typeface="+mn-ea"/>
              </a:rPr>
              <a:t>: </a:t>
            </a:r>
            <a:r>
              <a:rPr lang="vi-VN" sz="2400" i="1" dirty="0">
                <a:solidFill>
                  <a:schemeClr val="tx1"/>
                </a:solidFill>
                <a:latin typeface="+mn-lt"/>
                <a:ea typeface="+mn-ea"/>
              </a:rPr>
              <a:t>thoăn thoắt, thành thạo, êm không một tiếng động, lặn biến đi như một con cá, bọn trẻ vừa ghen vừa phục</a:t>
            </a:r>
            <a:r>
              <a:rPr lang="en-US" sz="2400" i="1" dirty="0">
                <a:solidFill>
                  <a:schemeClr val="tx1"/>
                </a:solidFill>
                <a:latin typeface="+mn-lt"/>
                <a:ea typeface="+mn-ea"/>
              </a:rPr>
              <a:t>.</a:t>
            </a:r>
            <a:endParaRPr lang="vi-VN" sz="2400" i="1" dirty="0">
              <a:solidFill>
                <a:schemeClr val="tx1"/>
              </a:solidFill>
              <a:latin typeface="+mn-lt"/>
              <a:ea typeface="+mn-ea"/>
            </a:endParaRPr>
          </a:p>
        </p:txBody>
      </p:sp>
      <p:sp>
        <p:nvSpPr>
          <p:cNvPr id="13" name="Rounded Rectangle 12">
            <a:extLst>
              <a:ext uri="{FF2B5EF4-FFF2-40B4-BE49-F238E27FC236}">
                <a16:creationId xmlns:a16="http://schemas.microsoft.com/office/drawing/2014/main" id="{2B450C69-2BCB-4C10-D2AB-8E868BB0D849}"/>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spTree>
    <p:extLst>
      <p:ext uri="{BB962C8B-B14F-4D97-AF65-F5344CB8AC3E}">
        <p14:creationId xmlns:p14="http://schemas.microsoft.com/office/powerpoint/2010/main" val="394145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68A325E-0A2D-E484-10D9-4CF0C0095B49}"/>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55C578FC-22D3-065F-9E11-E95D8366C2D0}"/>
              </a:ext>
            </a:extLst>
          </p:cNvPr>
          <p:cNvGrpSpPr/>
          <p:nvPr/>
        </p:nvGrpSpPr>
        <p:grpSpPr>
          <a:xfrm>
            <a:off x="769891" y="2017250"/>
            <a:ext cx="10652217" cy="669528"/>
            <a:chOff x="1002501" y="402123"/>
            <a:chExt cx="8454968" cy="531424"/>
          </a:xfrm>
        </p:grpSpPr>
        <p:sp>
          <p:nvSpPr>
            <p:cNvPr id="7" name="TextBox 6">
              <a:extLst>
                <a:ext uri="{FF2B5EF4-FFF2-40B4-BE49-F238E27FC236}">
                  <a16:creationId xmlns:a16="http://schemas.microsoft.com/office/drawing/2014/main" id="{122CBAC3-3CC5-380D-7CC2-06982812A1A9}"/>
                </a:ext>
              </a:extLst>
            </p:cNvPr>
            <p:cNvSpPr txBox="1"/>
            <p:nvPr/>
          </p:nvSpPr>
          <p:spPr>
            <a:xfrm>
              <a:off x="1533925" y="501644"/>
              <a:ext cx="7923544" cy="366437"/>
            </a:xfrm>
            <a:prstGeom prst="rect">
              <a:avLst/>
            </a:prstGeom>
            <a:noFill/>
          </p:spPr>
          <p:txBody>
            <a:bodyPr wrap="square" rtlCol="0">
              <a:spAutoFit/>
            </a:bodyPr>
            <a:lstStyle/>
            <a:p>
              <a:pPr algn="just" defTabSz="1152053">
                <a:buClrTx/>
                <a:defRPr/>
              </a:pPr>
              <a:r>
                <a:rPr lang="vi-VN" sz="2400" b="1" dirty="0">
                  <a:solidFill>
                    <a:schemeClr val="tx1"/>
                  </a:solidFill>
                  <a:latin typeface="+mn-lt"/>
                </a:rPr>
                <a:t>Từ ngữ, chi tiết thể hiện </a:t>
              </a:r>
              <a:r>
                <a:rPr lang="en-US" sz="2400" b="1" dirty="0" err="1">
                  <a:solidFill>
                    <a:schemeClr val="tx1"/>
                  </a:solidFill>
                  <a:latin typeface="+mn-lt"/>
                </a:rPr>
                <a:t>tình</a:t>
              </a:r>
              <a:r>
                <a:rPr lang="en-US" sz="2400" b="1" dirty="0">
                  <a:solidFill>
                    <a:schemeClr val="tx1"/>
                  </a:solidFill>
                  <a:latin typeface="+mn-lt"/>
                </a:rPr>
                <a:t> </a:t>
              </a:r>
              <a:r>
                <a:rPr lang="en-US" sz="2400" b="1" dirty="0" err="1">
                  <a:solidFill>
                    <a:schemeClr val="tx1"/>
                  </a:solidFill>
                  <a:latin typeface="+mn-lt"/>
                </a:rPr>
                <a:t>cảm</a:t>
              </a:r>
              <a:r>
                <a:rPr lang="en-US" sz="2400" b="1" dirty="0">
                  <a:solidFill>
                    <a:schemeClr val="tx1"/>
                  </a:solidFill>
                  <a:latin typeface="+mn-lt"/>
                </a:rPr>
                <a:t> </a:t>
              </a:r>
              <a:r>
                <a:rPr lang="en-US" sz="2400" b="1" dirty="0" err="1">
                  <a:solidFill>
                    <a:schemeClr val="tx1"/>
                  </a:solidFill>
                  <a:latin typeface="+mn-lt"/>
                </a:rPr>
                <a:t>của</a:t>
              </a:r>
              <a:r>
                <a:rPr lang="en-US" sz="2400" b="1" dirty="0">
                  <a:solidFill>
                    <a:schemeClr val="tx1"/>
                  </a:solidFill>
                  <a:latin typeface="+mn-lt"/>
                </a:rPr>
                <a:t> </a:t>
              </a:r>
              <a:r>
                <a:rPr lang="en-US" sz="2400" b="1" dirty="0" err="1">
                  <a:solidFill>
                    <a:schemeClr val="tx1"/>
                  </a:solidFill>
                  <a:latin typeface="+mn-lt"/>
                </a:rPr>
                <a:t>tác</a:t>
              </a:r>
              <a:r>
                <a:rPr lang="en-US" sz="2400" b="1" dirty="0">
                  <a:solidFill>
                    <a:schemeClr val="tx1"/>
                  </a:solidFill>
                  <a:latin typeface="+mn-lt"/>
                </a:rPr>
                <a:t> </a:t>
              </a:r>
              <a:r>
                <a:rPr lang="en-US" sz="2400" b="1" dirty="0" err="1">
                  <a:solidFill>
                    <a:schemeClr val="tx1"/>
                  </a:solidFill>
                  <a:latin typeface="+mn-lt"/>
                </a:rPr>
                <a:t>giả</a:t>
              </a:r>
              <a:r>
                <a:rPr lang="en-US" sz="2400" b="1" dirty="0">
                  <a:solidFill>
                    <a:schemeClr val="tx1"/>
                  </a:solidFill>
                  <a:latin typeface="+mn-lt"/>
                </a:rPr>
                <a:t> </a:t>
              </a:r>
              <a:r>
                <a:rPr lang="en-US" sz="2400" b="1" dirty="0" err="1">
                  <a:solidFill>
                    <a:schemeClr val="tx1"/>
                  </a:solidFill>
                  <a:latin typeface="+mn-lt"/>
                </a:rPr>
                <a:t>đối</a:t>
              </a:r>
              <a:r>
                <a:rPr lang="en-US" sz="2400" b="1" dirty="0">
                  <a:solidFill>
                    <a:schemeClr val="tx1"/>
                  </a:solidFill>
                  <a:latin typeface="+mn-lt"/>
                </a:rPr>
                <a:t> </a:t>
              </a:r>
              <a:r>
                <a:rPr lang="en-US" sz="2400" b="1" dirty="0" err="1">
                  <a:solidFill>
                    <a:schemeClr val="tx1"/>
                  </a:solidFill>
                  <a:latin typeface="+mn-lt"/>
                </a:rPr>
                <a:t>với</a:t>
              </a:r>
              <a:r>
                <a:rPr lang="en-US" sz="2400" b="1" dirty="0">
                  <a:solidFill>
                    <a:schemeClr val="tx1"/>
                  </a:solidFill>
                  <a:latin typeface="+mn-lt"/>
                </a:rPr>
                <a:t> </a:t>
              </a:r>
              <a:r>
                <a:rPr lang="en-US" sz="2400" b="1" dirty="0" err="1">
                  <a:solidFill>
                    <a:schemeClr val="tx1"/>
                  </a:solidFill>
                  <a:latin typeface="+mn-lt"/>
                </a:rPr>
                <a:t>nhân</a:t>
              </a:r>
              <a:r>
                <a:rPr lang="en-US" sz="2400" b="1" dirty="0">
                  <a:solidFill>
                    <a:schemeClr val="tx1"/>
                  </a:solidFill>
                  <a:latin typeface="+mn-lt"/>
                </a:rPr>
                <a:t> </a:t>
              </a:r>
              <a:r>
                <a:rPr lang="en-US" sz="2400" b="1" dirty="0" err="1">
                  <a:solidFill>
                    <a:schemeClr val="tx1"/>
                  </a:solidFill>
                  <a:latin typeface="+mn-lt"/>
                </a:rPr>
                <a:t>vật</a:t>
              </a:r>
              <a:r>
                <a:rPr lang="en-US" sz="2400" b="1" dirty="0">
                  <a:solidFill>
                    <a:schemeClr val="tx1"/>
                  </a:solidFill>
                  <a:latin typeface="+mn-lt"/>
                </a:rPr>
                <a:t>:</a:t>
              </a:r>
              <a:endParaRPr lang="en-US" sz="2400" dirty="0">
                <a:solidFill>
                  <a:schemeClr val="tx1"/>
                </a:solidFill>
                <a:latin typeface="+mn-lt"/>
              </a:endParaRPr>
            </a:p>
          </p:txBody>
        </p:sp>
        <p:pic>
          <p:nvPicPr>
            <p:cNvPr id="8" name="Picture 2" descr="https://cdn-icons-png.flaticon.com/128/3524/3524032.png">
              <a:extLst>
                <a:ext uri="{FF2B5EF4-FFF2-40B4-BE49-F238E27FC236}">
                  <a16:creationId xmlns:a16="http://schemas.microsoft.com/office/drawing/2014/main" id="{D13B3748-5BC8-3A13-808B-678A1FF13DE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501" y="402123"/>
              <a:ext cx="531424" cy="5314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C128D28D-B955-8285-DF94-20549D26DC37}"/>
              </a:ext>
            </a:extLst>
          </p:cNvPr>
          <p:cNvGrpSpPr/>
          <p:nvPr/>
        </p:nvGrpSpPr>
        <p:grpSpPr>
          <a:xfrm>
            <a:off x="997891" y="3021542"/>
            <a:ext cx="10196217" cy="3332760"/>
            <a:chOff x="267605" y="767302"/>
            <a:chExt cx="8099982" cy="2645307"/>
          </a:xfrm>
        </p:grpSpPr>
        <p:sp>
          <p:nvSpPr>
            <p:cNvPr id="10" name="Rectangle: Rounded Corners 14">
              <a:extLst>
                <a:ext uri="{FF2B5EF4-FFF2-40B4-BE49-F238E27FC236}">
                  <a16:creationId xmlns:a16="http://schemas.microsoft.com/office/drawing/2014/main" id="{2B3FF77A-E0EE-A3F2-DF01-90119CBEFB22}"/>
                </a:ext>
              </a:extLst>
            </p:cNvPr>
            <p:cNvSpPr/>
            <p:nvPr/>
          </p:nvSpPr>
          <p:spPr>
            <a:xfrm>
              <a:off x="267605" y="767303"/>
              <a:ext cx="8099982" cy="2645306"/>
            </a:xfrm>
            <a:prstGeom prst="roundRect">
              <a:avLst>
                <a:gd name="adj" fmla="val 2488"/>
              </a:avLst>
            </a:prstGeom>
            <a:solidFill>
              <a:srgbClr val="FFFFFF"/>
            </a:solidFill>
            <a:ln w="25400" cap="flat" cmpd="sng" algn="ctr">
              <a:solidFill>
                <a:schemeClr val="accent2"/>
              </a:solidFill>
              <a:prstDash val="solid"/>
            </a:ln>
            <a:effectLst/>
          </p:spPr>
          <p:txBody>
            <a:bodyPr rtlCol="0" anchor="ctr"/>
            <a:lstStyle/>
            <a:p>
              <a:pPr algn="ctr" defTabSz="1152053">
                <a:buClrTx/>
                <a:defRPr/>
              </a:pPr>
              <a:endParaRPr lang="en-US" sz="2400">
                <a:solidFill>
                  <a:srgbClr val="EBE0DD"/>
                </a:solidFill>
                <a:latin typeface="+mn-lt"/>
                <a:ea typeface="+mn-ea"/>
              </a:endParaRPr>
            </a:p>
          </p:txBody>
        </p:sp>
        <p:sp>
          <p:nvSpPr>
            <p:cNvPr id="11" name="Rectangle: Diagonal Corners Rounded 15">
              <a:extLst>
                <a:ext uri="{FF2B5EF4-FFF2-40B4-BE49-F238E27FC236}">
                  <a16:creationId xmlns:a16="http://schemas.microsoft.com/office/drawing/2014/main" id="{2810B4EE-62DE-42DE-4D55-AE1A820740EA}"/>
                </a:ext>
              </a:extLst>
            </p:cNvPr>
            <p:cNvSpPr/>
            <p:nvPr/>
          </p:nvSpPr>
          <p:spPr>
            <a:xfrm>
              <a:off x="267607" y="767302"/>
              <a:ext cx="2216644" cy="603135"/>
            </a:xfrm>
            <a:prstGeom prst="round2DiagRect">
              <a:avLst/>
            </a:prstGeom>
            <a:solidFill>
              <a:schemeClr val="accent2"/>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1152053">
                <a:buClrTx/>
                <a:defRPr/>
              </a:pPr>
              <a:r>
                <a:rPr lang="en-US" sz="2400" b="1" dirty="0" err="1">
                  <a:solidFill>
                    <a:schemeClr val="tx1"/>
                  </a:solidFill>
                  <a:latin typeface="+mn-lt"/>
                  <a:ea typeface="+mn-ea"/>
                </a:rPr>
                <a:t>Đoạn</a:t>
              </a:r>
              <a:r>
                <a:rPr lang="en-US" sz="2400" b="1" dirty="0">
                  <a:solidFill>
                    <a:schemeClr val="tx1"/>
                  </a:solidFill>
                  <a:latin typeface="+mn-lt"/>
                  <a:ea typeface="+mn-ea"/>
                </a:rPr>
                <a:t> b</a:t>
              </a:r>
            </a:p>
          </p:txBody>
        </p:sp>
      </p:grpSp>
      <p:sp>
        <p:nvSpPr>
          <p:cNvPr id="12" name="TextBox 11">
            <a:extLst>
              <a:ext uri="{FF2B5EF4-FFF2-40B4-BE49-F238E27FC236}">
                <a16:creationId xmlns:a16="http://schemas.microsoft.com/office/drawing/2014/main" id="{86447848-FFD1-73B1-8977-41FD1E3E8A68}"/>
              </a:ext>
            </a:extLst>
          </p:cNvPr>
          <p:cNvSpPr txBox="1"/>
          <p:nvPr/>
        </p:nvSpPr>
        <p:spPr>
          <a:xfrm>
            <a:off x="1324860" y="3900687"/>
            <a:ext cx="9542278" cy="2229841"/>
          </a:xfrm>
          <a:prstGeom prst="rect">
            <a:avLst/>
          </a:prstGeom>
          <a:noFill/>
        </p:spPr>
        <p:txBody>
          <a:bodyPr wrap="square" rtlCol="0">
            <a:spAutoFit/>
          </a:bodyPr>
          <a:lstStyle/>
          <a:p>
            <a:pPr algn="just" defTabSz="1152053">
              <a:lnSpc>
                <a:spcPct val="150000"/>
              </a:lnSpc>
              <a:buClrTx/>
              <a:defRPr/>
            </a:pPr>
            <a:r>
              <a:rPr lang="vi-VN" sz="2400" dirty="0">
                <a:solidFill>
                  <a:sysClr val="windowText" lastClr="000000"/>
                </a:solidFill>
                <a:latin typeface="+mn-lt"/>
              </a:rPr>
              <a:t>Tác giả chọn một số chi tiết tiêu biểu để thể hiện tình cảm của bản thân, dùng từ ngữ phù hợp để thể hiện tình cảm đối với người được tả</a:t>
            </a:r>
            <a:r>
              <a:rPr lang="en-US" sz="2400" dirty="0">
                <a:solidFill>
                  <a:sysClr val="windowText" lastClr="000000"/>
                </a:solidFill>
                <a:latin typeface="+mn-lt"/>
              </a:rPr>
              <a:t>: </a:t>
            </a:r>
            <a:r>
              <a:rPr lang="vi-VN" sz="2400" i="1" dirty="0">
                <a:solidFill>
                  <a:schemeClr val="tx1"/>
                </a:solidFill>
                <a:latin typeface="+mn-lt"/>
              </a:rPr>
              <a:t>hay làm thực sự, không đua đòi; mộc mạc như hòn đất, rắn rỏi, hay nghĩ ngợi, dễ cảm thương.</a:t>
            </a:r>
          </a:p>
        </p:txBody>
      </p:sp>
      <p:sp>
        <p:nvSpPr>
          <p:cNvPr id="13" name="Rounded Rectangle 12">
            <a:extLst>
              <a:ext uri="{FF2B5EF4-FFF2-40B4-BE49-F238E27FC236}">
                <a16:creationId xmlns:a16="http://schemas.microsoft.com/office/drawing/2014/main" id="{2411F17D-DB48-EB77-174B-0B0782323BB4}"/>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spTree>
    <p:extLst>
      <p:ext uri="{BB962C8B-B14F-4D97-AF65-F5344CB8AC3E}">
        <p14:creationId xmlns:p14="http://schemas.microsoft.com/office/powerpoint/2010/main" val="255497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D4865A-F88E-E6C6-BBE6-DB868FE75F10}"/>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647473ED-3BF7-97B6-A0A0-D2325556AFEC}"/>
              </a:ext>
            </a:extLst>
          </p:cNvPr>
          <p:cNvGrpSpPr/>
          <p:nvPr/>
        </p:nvGrpSpPr>
        <p:grpSpPr>
          <a:xfrm>
            <a:off x="3262037" y="1340589"/>
            <a:ext cx="5667920" cy="792199"/>
            <a:chOff x="497682" y="1078890"/>
            <a:chExt cx="8997579" cy="1257581"/>
          </a:xfrm>
        </p:grpSpPr>
        <p:sp>
          <p:nvSpPr>
            <p:cNvPr id="7" name="Freeform 6">
              <a:extLst>
                <a:ext uri="{FF2B5EF4-FFF2-40B4-BE49-F238E27FC236}">
                  <a16:creationId xmlns:a16="http://schemas.microsoft.com/office/drawing/2014/main" id="{6397D78D-17AB-DB5A-960C-BF161185CB67}"/>
                </a:ext>
              </a:extLst>
            </p:cNvPr>
            <p:cNvSpPr/>
            <p:nvPr/>
          </p:nvSpPr>
          <p:spPr>
            <a:xfrm>
              <a:off x="1078074" y="1078890"/>
              <a:ext cx="7836794" cy="1257581"/>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ysClr val="window" lastClr="FFFFFF"/>
            </a:solidFill>
            <a:ln>
              <a:solidFill>
                <a:srgbClr val="C0504D">
                  <a:lumMod val="75000"/>
                </a:srgbClr>
              </a:solidFill>
            </a:ln>
          </p:spPr>
          <p:txBody>
            <a:bodyPr/>
            <a:lstStyle/>
            <a:p>
              <a:pPr defTabSz="576026">
                <a:buClrTx/>
                <a:defRPr/>
              </a:pPr>
              <a:endParaRPr lang="en-US" sz="2400" kern="1200">
                <a:solidFill>
                  <a:schemeClr val="tx1"/>
                </a:solidFill>
                <a:latin typeface="+mn-lt"/>
                <a:ea typeface="+mn-ea"/>
                <a:cs typeface="Arial" panose="020B0604020202020204" pitchFamily="34" charset="0"/>
              </a:endParaRPr>
            </a:p>
          </p:txBody>
        </p:sp>
        <p:sp>
          <p:nvSpPr>
            <p:cNvPr id="8" name="TextBox 7">
              <a:extLst>
                <a:ext uri="{FF2B5EF4-FFF2-40B4-BE49-F238E27FC236}">
                  <a16:creationId xmlns:a16="http://schemas.microsoft.com/office/drawing/2014/main" id="{6DB2C04F-728E-6E02-C7DA-CD1248FFE555}"/>
                </a:ext>
              </a:extLst>
            </p:cNvPr>
            <p:cNvSpPr txBox="1"/>
            <p:nvPr/>
          </p:nvSpPr>
          <p:spPr>
            <a:xfrm>
              <a:off x="497682" y="1341245"/>
              <a:ext cx="8997579" cy="732873"/>
            </a:xfrm>
            <a:prstGeom prst="rect">
              <a:avLst/>
            </a:prstGeom>
            <a:noFill/>
          </p:spPr>
          <p:txBody>
            <a:bodyPr wrap="square">
              <a:spAutoFit/>
            </a:bodyPr>
            <a:lstStyle/>
            <a:p>
              <a:pPr algn="ctr" defTabSz="576026">
                <a:buClrTx/>
                <a:defRPr/>
              </a:pPr>
              <a:r>
                <a:rPr lang="en-US" sz="2400" b="1" kern="1200" dirty="0" err="1">
                  <a:solidFill>
                    <a:schemeClr val="tx1"/>
                  </a:solidFill>
                  <a:latin typeface="+mn-lt"/>
                  <a:ea typeface="Calibri" panose="020F0502020204030204" pitchFamily="34" charset="0"/>
                  <a:cs typeface="Arial" panose="020B0604020202020204" pitchFamily="34" charset="0"/>
                </a:rPr>
                <a:t>Bổ</a:t>
              </a:r>
              <a:r>
                <a:rPr lang="en-US" sz="2400" b="1" kern="1200" dirty="0">
                  <a:solidFill>
                    <a:schemeClr val="tx1"/>
                  </a:solidFill>
                  <a:latin typeface="+mn-lt"/>
                  <a:ea typeface="Calibri" panose="020F0502020204030204" pitchFamily="34" charset="0"/>
                  <a:cs typeface="Arial" panose="020B0604020202020204" pitchFamily="34" charset="0"/>
                </a:rPr>
                <a:t> sung </a:t>
              </a:r>
              <a:r>
                <a:rPr lang="en-US" sz="2400" b="1" kern="1200" dirty="0" err="1">
                  <a:solidFill>
                    <a:schemeClr val="tx1"/>
                  </a:solidFill>
                  <a:latin typeface="+mn-lt"/>
                  <a:ea typeface="Calibri" panose="020F0502020204030204" pitchFamily="34" charset="0"/>
                  <a:cs typeface="Arial" panose="020B0604020202020204" pitchFamily="34" charset="0"/>
                </a:rPr>
                <a:t>thêm</a:t>
              </a:r>
              <a:r>
                <a:rPr lang="en-US" sz="2400" b="1" kern="1200" dirty="0">
                  <a:solidFill>
                    <a:schemeClr val="tx1"/>
                  </a:solidFill>
                  <a:latin typeface="+mn-lt"/>
                  <a:ea typeface="Calibri" panose="020F0502020204030204" pitchFamily="34" charset="0"/>
                  <a:cs typeface="Arial" panose="020B0604020202020204" pitchFamily="34" charset="0"/>
                </a:rPr>
                <a:t> </a:t>
              </a:r>
              <a:r>
                <a:rPr lang="en-US" sz="2400" b="1" kern="1200" dirty="0" err="1">
                  <a:solidFill>
                    <a:schemeClr val="tx1"/>
                  </a:solidFill>
                  <a:latin typeface="+mn-lt"/>
                  <a:ea typeface="Calibri" panose="020F0502020204030204" pitchFamily="34" charset="0"/>
                  <a:cs typeface="Arial" panose="020B0604020202020204" pitchFamily="34" charset="0"/>
                </a:rPr>
                <a:t>kiến</a:t>
              </a:r>
              <a:r>
                <a:rPr lang="en-US" sz="2400" b="1" kern="1200" dirty="0">
                  <a:solidFill>
                    <a:schemeClr val="tx1"/>
                  </a:solidFill>
                  <a:latin typeface="+mn-lt"/>
                  <a:ea typeface="Calibri" panose="020F0502020204030204" pitchFamily="34" charset="0"/>
                  <a:cs typeface="Arial" panose="020B0604020202020204" pitchFamily="34" charset="0"/>
                </a:rPr>
                <a:t> </a:t>
              </a:r>
              <a:r>
                <a:rPr lang="en-US" sz="2400" b="1" kern="1200" dirty="0" err="1">
                  <a:solidFill>
                    <a:schemeClr val="tx1"/>
                  </a:solidFill>
                  <a:latin typeface="+mn-lt"/>
                  <a:ea typeface="Calibri" panose="020F0502020204030204" pitchFamily="34" charset="0"/>
                  <a:cs typeface="Arial" panose="020B0604020202020204" pitchFamily="34" charset="0"/>
                </a:rPr>
                <a:t>thức</a:t>
              </a:r>
              <a:endParaRPr lang="en-US" sz="2400" b="1" kern="1200" dirty="0">
                <a:solidFill>
                  <a:schemeClr val="tx1"/>
                </a:solidFill>
                <a:latin typeface="+mn-lt"/>
                <a:ea typeface="Calibri" panose="020F050202020403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08AC781D-565F-3700-186B-971CCB480317}"/>
              </a:ext>
            </a:extLst>
          </p:cNvPr>
          <p:cNvSpPr txBox="1"/>
          <p:nvPr/>
        </p:nvSpPr>
        <p:spPr>
          <a:xfrm>
            <a:off x="1188412" y="2209394"/>
            <a:ext cx="9815171" cy="4445832"/>
          </a:xfrm>
          <a:prstGeom prst="rect">
            <a:avLst/>
          </a:prstGeom>
          <a:noFill/>
        </p:spPr>
        <p:txBody>
          <a:bodyPr wrap="square">
            <a:spAutoFit/>
          </a:bodyPr>
          <a:lstStyle/>
          <a:p>
            <a:pPr marL="360016" indent="-360016" algn="just" defTabSz="576026">
              <a:lnSpc>
                <a:spcPct val="150000"/>
              </a:lnSpc>
              <a:buClrTx/>
              <a:buFont typeface="Wingdings" panose="05000000000000000000" pitchFamily="2" charset="2"/>
              <a:buChar char="Ø"/>
            </a:pPr>
            <a:r>
              <a:rPr lang="vi-VN" sz="2400" kern="1200" dirty="0">
                <a:latin typeface="+mn-lt"/>
                <a:ea typeface="Calibri" panose="020F0502020204030204" pitchFamily="34" charset="0"/>
                <a:cs typeface="Arial" panose="020B0604020202020204" pitchFamily="34" charset="0"/>
              </a:rPr>
              <a:t>Nên chọn miêu tả những chi tiết tiêu biểu về hoạt động, tính cách của người được tả. </a:t>
            </a:r>
          </a:p>
          <a:p>
            <a:pPr marL="360016" indent="-360016" algn="just" defTabSz="576026">
              <a:lnSpc>
                <a:spcPct val="150000"/>
              </a:lnSpc>
              <a:buClrTx/>
              <a:buFont typeface="Wingdings" panose="05000000000000000000" pitchFamily="2" charset="2"/>
              <a:buChar char="Ø"/>
            </a:pPr>
            <a:r>
              <a:rPr lang="vi-VN" sz="2400" kern="1200" dirty="0">
                <a:latin typeface="+mn-lt"/>
                <a:ea typeface="Calibri" panose="020F0502020204030204" pitchFamily="34" charset="0"/>
                <a:cs typeface="Arial" panose="020B0604020202020204" pitchFamily="34" charset="0"/>
              </a:rPr>
              <a:t>Cách sắp xếp các chi tiết thường thấy là theo trật tự trước – sau của các hoạt động (theo thời gian), nhưng người viết có thể sắp xếp theo ý của mình.</a:t>
            </a:r>
          </a:p>
          <a:p>
            <a:pPr marL="360016" indent="-360016" algn="just" defTabSz="576026">
              <a:lnSpc>
                <a:spcPct val="150000"/>
              </a:lnSpc>
              <a:buClrTx/>
              <a:buFont typeface="Wingdings" panose="05000000000000000000" pitchFamily="2" charset="2"/>
              <a:buChar char="Ø"/>
            </a:pPr>
            <a:r>
              <a:rPr lang="vi-VN" sz="2400" kern="1200" dirty="0">
                <a:latin typeface="+mn-lt"/>
                <a:ea typeface="Calibri" panose="020F0502020204030204" pitchFamily="34" charset="0"/>
                <a:cs typeface="Arial" panose="020B0604020202020204" pitchFamily="34" charset="0"/>
              </a:rPr>
              <a:t> Cần thể hiện tình cảm của bản thân đối với người được tả; nên sử dụng từ ngữ giàu hình ảnh, cách nói so sánh,... để miêu tả một cách sinh động.</a:t>
            </a:r>
          </a:p>
        </p:txBody>
      </p:sp>
    </p:spTree>
    <p:extLst>
      <p:ext uri="{BB962C8B-B14F-4D97-AF65-F5344CB8AC3E}">
        <p14:creationId xmlns:p14="http://schemas.microsoft.com/office/powerpoint/2010/main" val="383309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A6B3-E6A1-4E32-6516-5B28A6B2340C}"/>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428789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6CA0BE3-8245-1F5E-9FCE-757594350173}"/>
              </a:ext>
            </a:extLst>
          </p:cNvPr>
          <p:cNvGrpSpPr/>
          <p:nvPr/>
        </p:nvGrpSpPr>
        <p:grpSpPr>
          <a:xfrm>
            <a:off x="722369" y="2151405"/>
            <a:ext cx="5078638" cy="3474137"/>
            <a:chOff x="722369" y="2151405"/>
            <a:chExt cx="5078638" cy="3474137"/>
          </a:xfrm>
        </p:grpSpPr>
        <p:sp>
          <p:nvSpPr>
            <p:cNvPr id="26" name="Google Shape;12101;p97">
              <a:extLst>
                <a:ext uri="{FF2B5EF4-FFF2-40B4-BE49-F238E27FC236}">
                  <a16:creationId xmlns:a16="http://schemas.microsoft.com/office/drawing/2014/main" id="{C6A0867A-37A2-51A8-950B-2F3C03FB8518}"/>
                </a:ext>
              </a:extLst>
            </p:cNvPr>
            <p:cNvSpPr/>
            <p:nvPr/>
          </p:nvSpPr>
          <p:spPr>
            <a:xfrm>
              <a:off x="722369" y="2151405"/>
              <a:ext cx="5078638" cy="1870607"/>
            </a:xfrm>
            <a:prstGeom prst="roundRect">
              <a:avLst>
                <a:gd name="adj" fmla="val 16667"/>
              </a:avLst>
            </a:prstGeom>
            <a:solidFill>
              <a:schemeClr val="bg1"/>
            </a:solidFill>
            <a:ln>
              <a:solidFill>
                <a:schemeClr val="accent2"/>
              </a:solidFill>
            </a:ln>
          </p:spPr>
          <p:txBody>
            <a:bodyPr spcFirstLastPara="1" wrap="square" lIns="115184" tIns="115184" rIns="115184" bIns="115184" anchor="ctr" anchorCtr="0">
              <a:noAutofit/>
            </a:bodyPr>
            <a:lstStyle/>
            <a:p>
              <a:pPr algn="ctr" defTabSz="576026">
                <a:lnSpc>
                  <a:spcPct val="150000"/>
                </a:lnSpc>
                <a:spcBef>
                  <a:spcPct val="0"/>
                </a:spcBef>
                <a:buClrTx/>
              </a:pPr>
              <a:r>
                <a:rPr lang="en-US" sz="2400" kern="1200" dirty="0" err="1">
                  <a:solidFill>
                    <a:schemeClr val="tx1"/>
                  </a:solidFill>
                  <a:latin typeface="+mn-lt"/>
                  <a:cs typeface="Arial" panose="020B0604020202020204" pitchFamily="34" charset="0"/>
                </a:rPr>
                <a:t>Lắng</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nghe</a:t>
              </a:r>
              <a:r>
                <a:rPr lang="en-US" sz="2400" kern="1200" dirty="0">
                  <a:solidFill>
                    <a:schemeClr val="tx1"/>
                  </a:solidFill>
                  <a:latin typeface="+mn-lt"/>
                  <a:cs typeface="Arial" panose="020B0604020202020204" pitchFamily="34" charset="0"/>
                </a:rPr>
                <a:t> GV </a:t>
              </a:r>
              <a:r>
                <a:rPr lang="en-US" sz="2400" kern="1200" dirty="0" err="1">
                  <a:solidFill>
                    <a:schemeClr val="tx1"/>
                  </a:solidFill>
                  <a:latin typeface="+mn-lt"/>
                  <a:cs typeface="Arial" panose="020B0604020202020204" pitchFamily="34" charset="0"/>
                </a:rPr>
                <a:t>nhận</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xét</a:t>
              </a:r>
              <a:r>
                <a:rPr lang="en-US" sz="2400" kern="1200" dirty="0">
                  <a:solidFill>
                    <a:schemeClr val="tx1"/>
                  </a:solidFill>
                  <a:latin typeface="+mn-lt"/>
                  <a:cs typeface="Arial" panose="020B0604020202020204" pitchFamily="34" charset="0"/>
                </a:rPr>
                <a:t> </a:t>
              </a:r>
            </a:p>
            <a:p>
              <a:pPr algn="ctr" defTabSz="576026">
                <a:lnSpc>
                  <a:spcPct val="150000"/>
                </a:lnSpc>
                <a:spcBef>
                  <a:spcPct val="0"/>
                </a:spcBef>
                <a:buClrTx/>
              </a:pPr>
              <a:r>
                <a:rPr lang="en-US" sz="2400" kern="1200" dirty="0" err="1">
                  <a:solidFill>
                    <a:schemeClr val="tx1"/>
                  </a:solidFill>
                  <a:latin typeface="+mn-lt"/>
                  <a:cs typeface="Arial" panose="020B0604020202020204" pitchFamily="34" charset="0"/>
                </a:rPr>
                <a:t>về</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tiết</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học</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và</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bài</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viết</a:t>
              </a:r>
              <a:r>
                <a:rPr lang="en-US" sz="2400" kern="1200" dirty="0">
                  <a:solidFill>
                    <a:schemeClr val="tx1"/>
                  </a:solidFill>
                  <a:latin typeface="+mn-lt"/>
                  <a:cs typeface="Arial" panose="020B0604020202020204" pitchFamily="34" charset="0"/>
                </a:rPr>
                <a:t> </a:t>
              </a:r>
            </a:p>
            <a:p>
              <a:pPr algn="ctr" defTabSz="576026">
                <a:lnSpc>
                  <a:spcPct val="150000"/>
                </a:lnSpc>
                <a:spcBef>
                  <a:spcPct val="0"/>
                </a:spcBef>
                <a:buClrTx/>
              </a:pPr>
              <a:r>
                <a:rPr lang="en-US" sz="2400" kern="1200" dirty="0" err="1">
                  <a:solidFill>
                    <a:schemeClr val="tx1"/>
                  </a:solidFill>
                  <a:latin typeface="+mn-lt"/>
                  <a:cs typeface="Arial" panose="020B0604020202020204" pitchFamily="34" charset="0"/>
                </a:rPr>
                <a:t>để</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rút</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kinh</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nghiệm</a:t>
              </a:r>
              <a:r>
                <a:rPr lang="en-US" sz="2400" kern="1200" dirty="0">
                  <a:solidFill>
                    <a:schemeClr val="tx1"/>
                  </a:solidFill>
                  <a:latin typeface="+mn-lt"/>
                  <a:cs typeface="Arial" panose="020B0604020202020204" pitchFamily="34" charset="0"/>
                </a:rPr>
                <a:t>.</a:t>
              </a:r>
            </a:p>
          </p:txBody>
        </p:sp>
        <p:grpSp>
          <p:nvGrpSpPr>
            <p:cNvPr id="40" name="Group 39">
              <a:extLst>
                <a:ext uri="{FF2B5EF4-FFF2-40B4-BE49-F238E27FC236}">
                  <a16:creationId xmlns:a16="http://schemas.microsoft.com/office/drawing/2014/main" id="{16240394-4DCC-72D0-E81F-455F8BC4AE1B}"/>
                </a:ext>
              </a:extLst>
            </p:cNvPr>
            <p:cNvGrpSpPr/>
            <p:nvPr/>
          </p:nvGrpSpPr>
          <p:grpSpPr>
            <a:xfrm>
              <a:off x="2690928" y="4022012"/>
              <a:ext cx="1116000" cy="1603530"/>
              <a:chOff x="2690928" y="4022012"/>
              <a:chExt cx="1116000" cy="1603530"/>
            </a:xfrm>
          </p:grpSpPr>
          <p:cxnSp>
            <p:nvCxnSpPr>
              <p:cNvPr id="24" name="Google Shape;12110;p97">
                <a:extLst>
                  <a:ext uri="{FF2B5EF4-FFF2-40B4-BE49-F238E27FC236}">
                    <a16:creationId xmlns:a16="http://schemas.microsoft.com/office/drawing/2014/main" id="{78BF0491-01E0-E279-A411-7D0FDCE2FFA1}"/>
                  </a:ext>
                </a:extLst>
              </p:cNvPr>
              <p:cNvCxnSpPr>
                <a:cxnSpLocks/>
                <a:stCxn id="26" idx="2"/>
                <a:endCxn id="17" idx="0"/>
              </p:cNvCxnSpPr>
              <p:nvPr/>
            </p:nvCxnSpPr>
            <p:spPr>
              <a:xfrm flipH="1">
                <a:off x="3248928" y="4022012"/>
                <a:ext cx="0" cy="487531"/>
              </a:xfrm>
              <a:prstGeom prst="straightConnector1">
                <a:avLst/>
              </a:prstGeom>
              <a:noFill/>
              <a:ln w="28575" cap="flat" cmpd="sng">
                <a:solidFill>
                  <a:schemeClr val="accent3">
                    <a:lumMod val="50000"/>
                  </a:schemeClr>
                </a:solidFill>
                <a:prstDash val="solid"/>
                <a:round/>
                <a:headEnd type="none" w="med" len="med"/>
                <a:tailEnd type="oval" w="med" len="med"/>
              </a:ln>
            </p:spPr>
          </p:cxnSp>
          <p:grpSp>
            <p:nvGrpSpPr>
              <p:cNvPr id="39" name="Group 38">
                <a:extLst>
                  <a:ext uri="{FF2B5EF4-FFF2-40B4-BE49-F238E27FC236}">
                    <a16:creationId xmlns:a16="http://schemas.microsoft.com/office/drawing/2014/main" id="{1A4C2729-2008-CEC1-E935-AB1DF1E590EF}"/>
                  </a:ext>
                </a:extLst>
              </p:cNvPr>
              <p:cNvGrpSpPr/>
              <p:nvPr/>
            </p:nvGrpSpPr>
            <p:grpSpPr>
              <a:xfrm>
                <a:off x="2690928" y="4509543"/>
                <a:ext cx="1116000" cy="1115999"/>
                <a:chOff x="2690928" y="4470354"/>
                <a:chExt cx="1116000" cy="1115999"/>
              </a:xfrm>
            </p:grpSpPr>
            <p:sp>
              <p:nvSpPr>
                <p:cNvPr id="17" name="Google Shape;548;p42">
                  <a:extLst>
                    <a:ext uri="{FF2B5EF4-FFF2-40B4-BE49-F238E27FC236}">
                      <a16:creationId xmlns:a16="http://schemas.microsoft.com/office/drawing/2014/main" id="{9BCBD309-AF7D-4B22-E512-C180093199E7}"/>
                    </a:ext>
                  </a:extLst>
                </p:cNvPr>
                <p:cNvSpPr>
                  <a:spLocks noChangeAspect="1"/>
                </p:cNvSpPr>
                <p:nvPr/>
              </p:nvSpPr>
              <p:spPr>
                <a:xfrm flipH="1">
                  <a:off x="2690928" y="4470354"/>
                  <a:ext cx="1116000" cy="1115999"/>
                </a:xfrm>
                <a:prstGeom prst="ellipse">
                  <a:avLst/>
                </a:prstGeom>
                <a:solidFill>
                  <a:schemeClr val="accent2"/>
                </a:solidFill>
                <a:ln>
                  <a:noFill/>
                </a:ln>
              </p:spPr>
              <p:txBody>
                <a:bodyPr spcFirstLastPara="1" wrap="square" lIns="115184" tIns="80632" rIns="115184" bIns="115184" anchor="ctr" anchorCtr="0">
                  <a:noAutofit/>
                </a:bodyPr>
                <a:lstStyle/>
                <a:p>
                  <a:pPr algn="ctr"/>
                  <a:endParaRPr sz="2400" dirty="0">
                    <a:solidFill>
                      <a:schemeClr val="lt1"/>
                    </a:solidFill>
                    <a:latin typeface="+mn-lt"/>
                  </a:endParaRPr>
                </a:p>
              </p:txBody>
            </p:sp>
            <p:sp>
              <p:nvSpPr>
                <p:cNvPr id="29" name="Freeform 21">
                  <a:extLst>
                    <a:ext uri="{FF2B5EF4-FFF2-40B4-BE49-F238E27FC236}">
                      <a16:creationId xmlns:a16="http://schemas.microsoft.com/office/drawing/2014/main" id="{632FF207-4F59-4C5D-A9BF-D1E75E914D13}"/>
                    </a:ext>
                  </a:extLst>
                </p:cNvPr>
                <p:cNvSpPr/>
                <p:nvPr/>
              </p:nvSpPr>
              <p:spPr>
                <a:xfrm>
                  <a:off x="2936298" y="4704766"/>
                  <a:ext cx="625260" cy="704518"/>
                </a:xfrm>
                <a:custGeom>
                  <a:avLst/>
                  <a:gdLst/>
                  <a:ahLst/>
                  <a:cxnLst/>
                  <a:rect l="l" t="t" r="r" b="b"/>
                  <a:pathLst>
                    <a:path w="1355788" h="1527648">
                      <a:moveTo>
                        <a:pt x="0" y="0"/>
                      </a:moveTo>
                      <a:lnTo>
                        <a:pt x="1355788" y="0"/>
                      </a:lnTo>
                      <a:lnTo>
                        <a:pt x="1355788" y="1527649"/>
                      </a:lnTo>
                      <a:lnTo>
                        <a:pt x="0" y="1527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grpSp>
      <p:grpSp>
        <p:nvGrpSpPr>
          <p:cNvPr id="43" name="Group 42">
            <a:extLst>
              <a:ext uri="{FF2B5EF4-FFF2-40B4-BE49-F238E27FC236}">
                <a16:creationId xmlns:a16="http://schemas.microsoft.com/office/drawing/2014/main" id="{67CDA315-2AFA-EEB6-5868-EDD6C45362F5}"/>
              </a:ext>
            </a:extLst>
          </p:cNvPr>
          <p:cNvGrpSpPr/>
          <p:nvPr/>
        </p:nvGrpSpPr>
        <p:grpSpPr>
          <a:xfrm>
            <a:off x="6390995" y="2151405"/>
            <a:ext cx="5078638" cy="3474136"/>
            <a:chOff x="6390995" y="2151405"/>
            <a:chExt cx="5078638" cy="3474136"/>
          </a:xfrm>
        </p:grpSpPr>
        <p:sp>
          <p:nvSpPr>
            <p:cNvPr id="27" name="Google Shape;12101;p97">
              <a:extLst>
                <a:ext uri="{FF2B5EF4-FFF2-40B4-BE49-F238E27FC236}">
                  <a16:creationId xmlns:a16="http://schemas.microsoft.com/office/drawing/2014/main" id="{DD8D1320-FD57-4EFF-B045-28F09327B0B0}"/>
                </a:ext>
              </a:extLst>
            </p:cNvPr>
            <p:cNvSpPr/>
            <p:nvPr/>
          </p:nvSpPr>
          <p:spPr>
            <a:xfrm>
              <a:off x="6390995" y="2151405"/>
              <a:ext cx="5078638" cy="1870607"/>
            </a:xfrm>
            <a:prstGeom prst="roundRect">
              <a:avLst>
                <a:gd name="adj" fmla="val 16667"/>
              </a:avLst>
            </a:prstGeom>
            <a:solidFill>
              <a:schemeClr val="bg1"/>
            </a:solidFill>
            <a:ln>
              <a:solidFill>
                <a:schemeClr val="accent2"/>
              </a:solidFill>
            </a:ln>
          </p:spPr>
          <p:txBody>
            <a:bodyPr spcFirstLastPara="1" wrap="square" lIns="115184" tIns="115184" rIns="115184" bIns="115184" anchor="ctr" anchorCtr="0">
              <a:noAutofit/>
            </a:bodyPr>
            <a:lstStyle/>
            <a:p>
              <a:pPr algn="ctr" defTabSz="576026">
                <a:lnSpc>
                  <a:spcPct val="150000"/>
                </a:lnSpc>
                <a:spcBef>
                  <a:spcPct val="0"/>
                </a:spcBef>
                <a:buClrTx/>
              </a:pPr>
              <a:r>
                <a:rPr lang="en-US" sz="2400" kern="1200" dirty="0" err="1">
                  <a:solidFill>
                    <a:schemeClr val="tx1"/>
                  </a:solidFill>
                  <a:latin typeface="+mn-lt"/>
                  <a:cs typeface="Arial" panose="020B0604020202020204" pitchFamily="34" charset="0"/>
                </a:rPr>
                <a:t>Chuẩn</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bị</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bài</a:t>
              </a:r>
              <a:r>
                <a:rPr lang="en-US" sz="2400" kern="1200" dirty="0">
                  <a:solidFill>
                    <a:schemeClr val="tx1"/>
                  </a:solidFill>
                  <a:latin typeface="+mn-lt"/>
                  <a:cs typeface="Arial" panose="020B0604020202020204" pitchFamily="34" charset="0"/>
                </a:rPr>
                <a:t> </a:t>
              </a:r>
              <a:r>
                <a:rPr lang="en-US" sz="2400" kern="1200" dirty="0" err="1">
                  <a:solidFill>
                    <a:schemeClr val="tx1"/>
                  </a:solidFill>
                  <a:latin typeface="+mn-lt"/>
                  <a:cs typeface="Arial" panose="020B0604020202020204" pitchFamily="34" charset="0"/>
                </a:rPr>
                <a:t>mới</a:t>
              </a:r>
              <a:r>
                <a:rPr lang="en-US" sz="2400" kern="1200" dirty="0">
                  <a:solidFill>
                    <a:schemeClr val="tx1"/>
                  </a:solidFill>
                  <a:latin typeface="+mn-lt"/>
                  <a:cs typeface="Arial" panose="020B0604020202020204" pitchFamily="34" charset="0"/>
                </a:rPr>
                <a:t> </a:t>
              </a:r>
              <a:r>
                <a:rPr lang="en-US" sz="2400" i="1" kern="1200" dirty="0" err="1">
                  <a:solidFill>
                    <a:schemeClr val="tx1"/>
                  </a:solidFill>
                  <a:latin typeface="+mn-lt"/>
                  <a:cs typeface="Arial" panose="020B0604020202020204" pitchFamily="34" charset="0"/>
                </a:rPr>
                <a:t>Bài</a:t>
              </a:r>
              <a:r>
                <a:rPr lang="en-US" sz="2400" i="1" kern="1200" dirty="0">
                  <a:solidFill>
                    <a:schemeClr val="tx1"/>
                  </a:solidFill>
                  <a:latin typeface="+mn-lt"/>
                  <a:cs typeface="Arial" panose="020B0604020202020204" pitchFamily="34" charset="0"/>
                </a:rPr>
                <a:t> </a:t>
              </a:r>
              <a:r>
                <a:rPr lang="en-US" sz="2400" i="1" kern="1200" dirty="0" err="1">
                  <a:solidFill>
                    <a:schemeClr val="tx1"/>
                  </a:solidFill>
                  <a:latin typeface="+mn-lt"/>
                  <a:cs typeface="Arial" panose="020B0604020202020204" pitchFamily="34" charset="0"/>
                </a:rPr>
                <a:t>đọc</a:t>
              </a:r>
              <a:r>
                <a:rPr lang="en-US" sz="2400" i="1" kern="1200" dirty="0">
                  <a:solidFill>
                    <a:schemeClr val="tx1"/>
                  </a:solidFill>
                  <a:latin typeface="+mn-lt"/>
                  <a:cs typeface="Arial" panose="020B0604020202020204" pitchFamily="34" charset="0"/>
                </a:rPr>
                <a:t> 3: </a:t>
              </a:r>
              <a:r>
                <a:rPr lang="en-US" sz="2400" i="1" kern="1200" dirty="0" err="1">
                  <a:solidFill>
                    <a:schemeClr val="tx1"/>
                  </a:solidFill>
                  <a:latin typeface="+mn-lt"/>
                  <a:cs typeface="Arial" panose="020B0604020202020204" pitchFamily="34" charset="0"/>
                </a:rPr>
                <a:t>Tục</a:t>
              </a:r>
              <a:r>
                <a:rPr lang="en-US" sz="2400" i="1" kern="1200" dirty="0">
                  <a:solidFill>
                    <a:schemeClr val="tx1"/>
                  </a:solidFill>
                  <a:latin typeface="+mn-lt"/>
                  <a:cs typeface="Arial" panose="020B0604020202020204" pitchFamily="34" charset="0"/>
                </a:rPr>
                <a:t> </a:t>
              </a:r>
              <a:r>
                <a:rPr lang="en-US" sz="2400" i="1" kern="1200" dirty="0" err="1">
                  <a:solidFill>
                    <a:schemeClr val="tx1"/>
                  </a:solidFill>
                  <a:latin typeface="+mn-lt"/>
                  <a:cs typeface="Arial" panose="020B0604020202020204" pitchFamily="34" charset="0"/>
                </a:rPr>
                <a:t>ngữ</a:t>
              </a:r>
              <a:r>
                <a:rPr lang="en-US" sz="2400" i="1" kern="1200" dirty="0">
                  <a:solidFill>
                    <a:schemeClr val="tx1"/>
                  </a:solidFill>
                  <a:latin typeface="+mn-lt"/>
                  <a:cs typeface="Arial" panose="020B0604020202020204" pitchFamily="34" charset="0"/>
                </a:rPr>
                <a:t> </a:t>
              </a:r>
              <a:r>
                <a:rPr lang="en-US" sz="2400" i="1" kern="1200" dirty="0" err="1">
                  <a:solidFill>
                    <a:schemeClr val="tx1"/>
                  </a:solidFill>
                  <a:latin typeface="+mn-lt"/>
                  <a:cs typeface="Arial" panose="020B0604020202020204" pitchFamily="34" charset="0"/>
                </a:rPr>
                <a:t>về</a:t>
              </a:r>
              <a:r>
                <a:rPr lang="en-US" sz="2400" i="1" kern="1200" dirty="0">
                  <a:solidFill>
                    <a:schemeClr val="tx1"/>
                  </a:solidFill>
                  <a:latin typeface="+mn-lt"/>
                  <a:cs typeface="Arial" panose="020B0604020202020204" pitchFamily="34" charset="0"/>
                </a:rPr>
                <a:t> ý </a:t>
              </a:r>
              <a:r>
                <a:rPr lang="en-US" sz="2400" i="1" kern="1200" dirty="0" err="1">
                  <a:solidFill>
                    <a:schemeClr val="tx1"/>
                  </a:solidFill>
                  <a:latin typeface="+mn-lt"/>
                  <a:cs typeface="Arial" panose="020B0604020202020204" pitchFamily="34" charset="0"/>
                </a:rPr>
                <a:t>chí</a:t>
              </a:r>
              <a:r>
                <a:rPr lang="en-US" sz="2400" i="1" kern="1200" dirty="0">
                  <a:solidFill>
                    <a:schemeClr val="tx1"/>
                  </a:solidFill>
                  <a:latin typeface="+mn-lt"/>
                  <a:cs typeface="Arial" panose="020B0604020202020204" pitchFamily="34" charset="0"/>
                </a:rPr>
                <a:t>, </a:t>
              </a:r>
              <a:r>
                <a:rPr lang="en-US" sz="2400" i="1" kern="1200" dirty="0" err="1">
                  <a:solidFill>
                    <a:schemeClr val="tx1"/>
                  </a:solidFill>
                  <a:latin typeface="+mn-lt"/>
                  <a:cs typeface="Arial" panose="020B0604020202020204" pitchFamily="34" charset="0"/>
                </a:rPr>
                <a:t>nghị</a:t>
              </a:r>
              <a:r>
                <a:rPr lang="en-US" sz="2400" i="1" kern="1200" dirty="0">
                  <a:solidFill>
                    <a:schemeClr val="tx1"/>
                  </a:solidFill>
                  <a:latin typeface="+mn-lt"/>
                  <a:cs typeface="Arial" panose="020B0604020202020204" pitchFamily="34" charset="0"/>
                </a:rPr>
                <a:t> </a:t>
              </a:r>
              <a:r>
                <a:rPr lang="en-US" sz="2400" i="1" kern="1200" dirty="0" err="1">
                  <a:solidFill>
                    <a:schemeClr val="tx1"/>
                  </a:solidFill>
                  <a:latin typeface="+mn-lt"/>
                  <a:cs typeface="Arial" panose="020B0604020202020204" pitchFamily="34" charset="0"/>
                </a:rPr>
                <a:t>lực</a:t>
              </a:r>
              <a:r>
                <a:rPr lang="en-US" sz="2400" i="1" kern="1200" dirty="0">
                  <a:solidFill>
                    <a:schemeClr val="tx1"/>
                  </a:solidFill>
                  <a:latin typeface="+mn-lt"/>
                  <a:cs typeface="Arial" panose="020B0604020202020204" pitchFamily="34" charset="0"/>
                </a:rPr>
                <a:t>. </a:t>
              </a:r>
              <a:endParaRPr lang="vi-VN" sz="2400" i="1" kern="1200" dirty="0">
                <a:solidFill>
                  <a:schemeClr val="tx1"/>
                </a:solidFill>
                <a:latin typeface="+mn-lt"/>
                <a:cs typeface="Arial" panose="020B0604020202020204" pitchFamily="34" charset="0"/>
              </a:endParaRPr>
            </a:p>
          </p:txBody>
        </p:sp>
        <p:grpSp>
          <p:nvGrpSpPr>
            <p:cNvPr id="41" name="Group 40">
              <a:extLst>
                <a:ext uri="{FF2B5EF4-FFF2-40B4-BE49-F238E27FC236}">
                  <a16:creationId xmlns:a16="http://schemas.microsoft.com/office/drawing/2014/main" id="{D11A987D-EC96-FE23-1FC5-5A0474BFE18B}"/>
                </a:ext>
              </a:extLst>
            </p:cNvPr>
            <p:cNvGrpSpPr/>
            <p:nvPr/>
          </p:nvGrpSpPr>
          <p:grpSpPr>
            <a:xfrm>
              <a:off x="8372314" y="4022012"/>
              <a:ext cx="1116000" cy="1603529"/>
              <a:chOff x="8372314" y="4022012"/>
              <a:chExt cx="1116000" cy="1603529"/>
            </a:xfrm>
          </p:grpSpPr>
          <p:cxnSp>
            <p:nvCxnSpPr>
              <p:cNvPr id="25" name="Google Shape;12114;p97">
                <a:extLst>
                  <a:ext uri="{FF2B5EF4-FFF2-40B4-BE49-F238E27FC236}">
                    <a16:creationId xmlns:a16="http://schemas.microsoft.com/office/drawing/2014/main" id="{A1E24976-8E1D-EBDC-78BC-4714323F5845}"/>
                  </a:ext>
                </a:extLst>
              </p:cNvPr>
              <p:cNvCxnSpPr>
                <a:cxnSpLocks/>
                <a:stCxn id="27" idx="2"/>
                <a:endCxn id="20" idx="0"/>
              </p:cNvCxnSpPr>
              <p:nvPr/>
            </p:nvCxnSpPr>
            <p:spPr>
              <a:xfrm>
                <a:off x="8930314" y="4022012"/>
                <a:ext cx="0" cy="487530"/>
              </a:xfrm>
              <a:prstGeom prst="straightConnector1">
                <a:avLst/>
              </a:prstGeom>
              <a:noFill/>
              <a:ln w="28575" cap="flat" cmpd="sng">
                <a:solidFill>
                  <a:schemeClr val="accent3">
                    <a:lumMod val="50000"/>
                  </a:schemeClr>
                </a:solidFill>
                <a:prstDash val="solid"/>
                <a:round/>
                <a:headEnd type="none" w="med" len="med"/>
                <a:tailEnd type="oval" w="med" len="med"/>
              </a:ln>
            </p:spPr>
          </p:cxnSp>
          <p:grpSp>
            <p:nvGrpSpPr>
              <p:cNvPr id="38" name="Group 37">
                <a:extLst>
                  <a:ext uri="{FF2B5EF4-FFF2-40B4-BE49-F238E27FC236}">
                    <a16:creationId xmlns:a16="http://schemas.microsoft.com/office/drawing/2014/main" id="{8D23C176-7F75-152B-EC9F-AC332744CE5F}"/>
                  </a:ext>
                </a:extLst>
              </p:cNvPr>
              <p:cNvGrpSpPr/>
              <p:nvPr/>
            </p:nvGrpSpPr>
            <p:grpSpPr>
              <a:xfrm>
                <a:off x="8372314" y="4509542"/>
                <a:ext cx="1116000" cy="1115999"/>
                <a:chOff x="8359553" y="4470354"/>
                <a:chExt cx="1116000" cy="1115999"/>
              </a:xfrm>
            </p:grpSpPr>
            <p:sp>
              <p:nvSpPr>
                <p:cNvPr id="20" name="Google Shape;554;p42">
                  <a:extLst>
                    <a:ext uri="{FF2B5EF4-FFF2-40B4-BE49-F238E27FC236}">
                      <a16:creationId xmlns:a16="http://schemas.microsoft.com/office/drawing/2014/main" id="{79F02944-D84F-28F2-AC58-77781E8B9621}"/>
                    </a:ext>
                  </a:extLst>
                </p:cNvPr>
                <p:cNvSpPr>
                  <a:spLocks noChangeAspect="1"/>
                </p:cNvSpPr>
                <p:nvPr/>
              </p:nvSpPr>
              <p:spPr>
                <a:xfrm flipH="1">
                  <a:off x="8359553" y="4470354"/>
                  <a:ext cx="1116000" cy="1115999"/>
                </a:xfrm>
                <a:prstGeom prst="ellipse">
                  <a:avLst/>
                </a:prstGeom>
                <a:solidFill>
                  <a:schemeClr val="accent2"/>
                </a:solidFill>
                <a:ln>
                  <a:noFill/>
                </a:ln>
              </p:spPr>
              <p:txBody>
                <a:bodyPr spcFirstLastPara="1" wrap="square" lIns="115184" tIns="80632" rIns="115184" bIns="115184" anchor="ctr" anchorCtr="0">
                  <a:noAutofit/>
                </a:bodyPr>
                <a:lstStyle/>
                <a:p>
                  <a:pPr algn="ctr"/>
                  <a:endParaRPr sz="2400">
                    <a:solidFill>
                      <a:schemeClr val="lt1"/>
                    </a:solidFill>
                    <a:latin typeface="+mn-lt"/>
                  </a:endParaRPr>
                </a:p>
              </p:txBody>
            </p:sp>
            <p:sp>
              <p:nvSpPr>
                <p:cNvPr id="37" name="Freeform 14">
                  <a:extLst>
                    <a:ext uri="{FF2B5EF4-FFF2-40B4-BE49-F238E27FC236}">
                      <a16:creationId xmlns:a16="http://schemas.microsoft.com/office/drawing/2014/main" id="{3C04B02C-B3DB-0463-65ED-446E246994FF}"/>
                    </a:ext>
                  </a:extLst>
                </p:cNvPr>
                <p:cNvSpPr/>
                <p:nvPr/>
              </p:nvSpPr>
              <p:spPr>
                <a:xfrm rot="-98970">
                  <a:off x="8492485" y="4846071"/>
                  <a:ext cx="875657" cy="421908"/>
                </a:xfrm>
                <a:custGeom>
                  <a:avLst/>
                  <a:gdLst/>
                  <a:ahLst/>
                  <a:cxnLst/>
                  <a:rect l="l" t="t" r="r" b="b"/>
                  <a:pathLst>
                    <a:path w="3861735" h="1860654">
                      <a:moveTo>
                        <a:pt x="0" y="0"/>
                      </a:moveTo>
                      <a:lnTo>
                        <a:pt x="3861735" y="0"/>
                      </a:lnTo>
                      <a:lnTo>
                        <a:pt x="3861735" y="1860654"/>
                      </a:lnTo>
                      <a:lnTo>
                        <a:pt x="0" y="18606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grpSp>
      </p:grpSp>
    </p:spTree>
    <p:extLst>
      <p:ext uri="{BB962C8B-B14F-4D97-AF65-F5344CB8AC3E}">
        <p14:creationId xmlns:p14="http://schemas.microsoft.com/office/powerpoint/2010/main" val="286726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235432-3923-A218-D229-6C73B339BF8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1273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5679EF5E-0BF9-B58B-97DA-BCD03405A495}"/>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323CC10-6F62-3275-6452-C01B94DD6DB0}"/>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10">
            <a:extLst>
              <a:ext uri="{FF2B5EF4-FFF2-40B4-BE49-F238E27FC236}">
                <a16:creationId xmlns:a16="http://schemas.microsoft.com/office/drawing/2014/main" id="{C2672E8E-D686-AC40-7CE1-3F5AE9E76727}"/>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hlinkClick r:id="rId4"/>
            <a:extLst>
              <a:ext uri="{FF2B5EF4-FFF2-40B4-BE49-F238E27FC236}">
                <a16:creationId xmlns:a16="http://schemas.microsoft.com/office/drawing/2014/main" id="{A6EFE63C-5144-A551-AF11-811E4F76CB3B}"/>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6" name="TextBox 5">
            <a:extLst>
              <a:ext uri="{FF2B5EF4-FFF2-40B4-BE49-F238E27FC236}">
                <a16:creationId xmlns:a16="http://schemas.microsoft.com/office/drawing/2014/main" id="{BD1661CB-0C9C-A039-5244-5C3B8D257B5B}"/>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11E9543E-39AA-839E-6DB6-6AF4D6E68A3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316514-A938-3685-9475-1E0ABD71A6A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4"/>
                                        </p:tgtEl>
                                        <p:attrNameLst>
                                          <p:attrName>fillcolor</p:attrName>
                                        </p:attrNameLst>
                                      </p:cBhvr>
                                      <p:to>
                                        <a:srgbClr val="C5E0B3"/>
                                      </p:to>
                                    </p:animClr>
                                    <p:set>
                                      <p:cBhvr>
                                        <p:cTn id="12" dur="1000" fill="hold"/>
                                        <p:tgtEl>
                                          <p:spTgt spid="4"/>
                                        </p:tgtEl>
                                        <p:attrNameLst>
                                          <p:attrName>fill.type</p:attrName>
                                        </p:attrNameLst>
                                      </p:cBhvr>
                                      <p:to>
                                        <p:strVal val="solid"/>
                                      </p:to>
                                    </p:set>
                                    <p:set>
                                      <p:cBhvr>
                                        <p:cTn id="13" dur="1000" fill="hold"/>
                                        <p:tgtEl>
                                          <p:spTgt spid="4"/>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2"/>
                                        </p:tgtEl>
                                        <p:attrNameLst>
                                          <p:attrName>style.color</p:attrName>
                                        </p:attrNameLst>
                                      </p:cBhvr>
                                      <p:by>
                                        <p:hsl h="7200000" s="0" l="0"/>
                                      </p:by>
                                    </p:animClr>
                                    <p:animClr clrSpc="hsl" dir="cw">
                                      <p:cBhvr>
                                        <p:cTn id="16" dur="1000" fill="hold"/>
                                        <p:tgtEl>
                                          <p:spTgt spid="2"/>
                                        </p:tgtEl>
                                        <p:attrNameLst>
                                          <p:attrName>fillcolor</p:attrName>
                                        </p:attrNameLst>
                                      </p:cBhvr>
                                      <p:by>
                                        <p:hsl h="7200000" s="0" l="0"/>
                                      </p:by>
                                    </p:animClr>
                                    <p:animClr clrSpc="hsl" dir="cw">
                                      <p:cBhvr>
                                        <p:cTn id="17" dur="1000" fill="hold"/>
                                        <p:tgtEl>
                                          <p:spTgt spid="2"/>
                                        </p:tgtEl>
                                        <p:attrNameLst>
                                          <p:attrName>stroke.color</p:attrName>
                                        </p:attrNameLst>
                                      </p:cBhvr>
                                      <p:by>
                                        <p:hsl h="7200000" s="0" l="0"/>
                                      </p:by>
                                    </p:animClr>
                                    <p:set>
                                      <p:cBhvr>
                                        <p:cTn id="18"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34">
            <a:extLst>
              <a:ext uri="{FF2B5EF4-FFF2-40B4-BE49-F238E27FC236}">
                <a16:creationId xmlns:a16="http://schemas.microsoft.com/office/drawing/2014/main" id="{E86DAC5B-B761-4CFE-DF12-4D05A0B6EBFD}"/>
              </a:ext>
            </a:extLst>
          </p:cNvPr>
          <p:cNvSpPr/>
          <p:nvPr/>
        </p:nvSpPr>
        <p:spPr>
          <a:xfrm>
            <a:off x="4082253" y="1566760"/>
            <a:ext cx="4027494" cy="672513"/>
          </a:xfrm>
          <a:prstGeom prst="roundRect">
            <a:avLst/>
          </a:prstGeom>
          <a:solidFill>
            <a:schemeClr val="accent2">
              <a:lumMod val="60000"/>
              <a:lumOff val="40000"/>
            </a:schemeClr>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a:buClrTx/>
              <a:buFontTx/>
              <a:buNone/>
              <a:defRPr/>
            </a:pPr>
            <a:r>
              <a:rPr lang="en-US" sz="2400" b="1">
                <a:solidFill>
                  <a:schemeClr val="tx1"/>
                </a:solidFill>
                <a:latin typeface="+mn-lt"/>
                <a:ea typeface="+mn-ea"/>
                <a:cs typeface="Arial" panose="020B0604020202020204" pitchFamily="34" charset="0"/>
              </a:rPr>
              <a:t>Thảo luận nhóm đôi</a:t>
            </a:r>
            <a:endParaRPr lang="en-US" sz="2400" b="1" dirty="0">
              <a:solidFill>
                <a:schemeClr val="tx1"/>
              </a:solidFill>
              <a:latin typeface="+mn-lt"/>
              <a:ea typeface="+mn-ea"/>
              <a:cs typeface="Arial" panose="020B0604020202020204" pitchFamily="34" charset="0"/>
            </a:endParaRPr>
          </a:p>
        </p:txBody>
      </p:sp>
      <p:sp>
        <p:nvSpPr>
          <p:cNvPr id="3" name="TextBox 2">
            <a:extLst>
              <a:ext uri="{FF2B5EF4-FFF2-40B4-BE49-F238E27FC236}">
                <a16:creationId xmlns:a16="http://schemas.microsoft.com/office/drawing/2014/main" id="{F50E06AF-80EF-94A4-AA60-E42310001147}"/>
              </a:ext>
            </a:extLst>
          </p:cNvPr>
          <p:cNvSpPr txBox="1"/>
          <p:nvPr/>
        </p:nvSpPr>
        <p:spPr>
          <a:xfrm>
            <a:off x="1313010" y="2554347"/>
            <a:ext cx="9565979" cy="461665"/>
          </a:xfrm>
          <a:prstGeom prst="rect">
            <a:avLst/>
          </a:prstGeom>
          <a:noFill/>
        </p:spPr>
        <p:txBody>
          <a:bodyPr wrap="square" rtlCol="0">
            <a:spAutoFit/>
          </a:bodyPr>
          <a:lstStyle/>
          <a:p>
            <a:pPr lvl="0" algn="ctr">
              <a:buClrTx/>
              <a:defRPr/>
            </a:pPr>
            <a:r>
              <a:rPr lang="vi-VN" sz="2400" dirty="0">
                <a:solidFill>
                  <a:sysClr val="windowText" lastClr="000000"/>
                </a:solidFill>
                <a:latin typeface="+mn-lt"/>
              </a:rPr>
              <a:t>Em thường hay chơi với ai? Em có tình cảm gì với người đó? </a:t>
            </a:r>
            <a:endParaRPr lang="en-US" sz="2400" dirty="0">
              <a:solidFill>
                <a:sysClr val="windowText" lastClr="000000"/>
              </a:solidFill>
              <a:latin typeface="+mn-lt"/>
            </a:endParaRPr>
          </a:p>
        </p:txBody>
      </p:sp>
      <p:pic>
        <p:nvPicPr>
          <p:cNvPr id="1026" name="Picture 2" descr="Friend or Friendly: What Does Age Have To Do with It? | Smart Speech Therapy">
            <a:extLst>
              <a:ext uri="{FF2B5EF4-FFF2-40B4-BE49-F238E27FC236}">
                <a16:creationId xmlns:a16="http://schemas.microsoft.com/office/drawing/2014/main" id="{87639F8A-BE66-9C1F-58E2-2D95ED41D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805" y="3331086"/>
            <a:ext cx="9198389" cy="3230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1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DE42D47A-1A38-B619-8265-4E29FCDB8600}"/>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2043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2F8C17-0105-D98B-44EF-7F6A22222A4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8536AD3-257E-66B2-7C47-C026FBA085B0}"/>
              </a:ext>
            </a:extLst>
          </p:cNvPr>
          <p:cNvSpPr txBox="1"/>
          <p:nvPr/>
        </p:nvSpPr>
        <p:spPr>
          <a:xfrm>
            <a:off x="4103702" y="1078064"/>
            <a:ext cx="4156651" cy="461665"/>
          </a:xfrm>
          <a:prstGeom prst="rect">
            <a:avLst/>
          </a:prstGeom>
          <a:noFill/>
          <a:ln>
            <a:noFill/>
          </a:ln>
        </p:spPr>
        <p:txBody>
          <a:bodyPr wrap="square" rtlCol="0">
            <a:spAutoFit/>
          </a:bodyPr>
          <a:lstStyle/>
          <a:p>
            <a:pPr algn="ctr" defTabSz="576026">
              <a:buClrTx/>
              <a:defRPr/>
            </a:pPr>
            <a:r>
              <a:rPr lang="en-US" sz="2400" b="1" kern="1200" dirty="0">
                <a:solidFill>
                  <a:schemeClr val="tx1"/>
                </a:solidFill>
                <a:latin typeface="+mn-lt"/>
                <a:ea typeface="+mn-ea"/>
                <a:cs typeface="Arial" panose="020B0604020202020204" pitchFamily="34" charset="0"/>
              </a:rPr>
              <a:t>BÀI TẬP 1</a:t>
            </a:r>
          </a:p>
        </p:txBody>
      </p:sp>
      <p:grpSp>
        <p:nvGrpSpPr>
          <p:cNvPr id="8" name="Group 7">
            <a:extLst>
              <a:ext uri="{FF2B5EF4-FFF2-40B4-BE49-F238E27FC236}">
                <a16:creationId xmlns:a16="http://schemas.microsoft.com/office/drawing/2014/main" id="{B30E69BD-0199-EF35-8BA3-EF3DBAB1B94B}"/>
              </a:ext>
            </a:extLst>
          </p:cNvPr>
          <p:cNvGrpSpPr/>
          <p:nvPr/>
        </p:nvGrpSpPr>
        <p:grpSpPr>
          <a:xfrm>
            <a:off x="716424" y="2610383"/>
            <a:ext cx="5184906" cy="1963451"/>
            <a:chOff x="302077" y="1924834"/>
            <a:chExt cx="4115408" cy="2593642"/>
          </a:xfrm>
        </p:grpSpPr>
        <p:grpSp>
          <p:nvGrpSpPr>
            <p:cNvPr id="9" name="Group 8">
              <a:extLst>
                <a:ext uri="{FF2B5EF4-FFF2-40B4-BE49-F238E27FC236}">
                  <a16:creationId xmlns:a16="http://schemas.microsoft.com/office/drawing/2014/main" id="{9D2D34AD-1740-104B-0E76-A56F8A58DEC4}"/>
                </a:ext>
              </a:extLst>
            </p:cNvPr>
            <p:cNvGrpSpPr/>
            <p:nvPr/>
          </p:nvGrpSpPr>
          <p:grpSpPr>
            <a:xfrm>
              <a:off x="302077" y="1949244"/>
              <a:ext cx="4115408" cy="2569232"/>
              <a:chOff x="343773" y="1647191"/>
              <a:chExt cx="2196227" cy="2488623"/>
            </a:xfrm>
          </p:grpSpPr>
          <p:sp>
            <p:nvSpPr>
              <p:cNvPr id="11" name="Rectangle: Diagonal Corners Rounded 54">
                <a:extLst>
                  <a:ext uri="{FF2B5EF4-FFF2-40B4-BE49-F238E27FC236}">
                    <a16:creationId xmlns:a16="http://schemas.microsoft.com/office/drawing/2014/main" id="{71021EF0-7461-123D-CBE3-3F48E74F6F9B}"/>
                  </a:ext>
                </a:extLst>
              </p:cNvPr>
              <p:cNvSpPr/>
              <p:nvPr/>
            </p:nvSpPr>
            <p:spPr>
              <a:xfrm>
                <a:off x="418988" y="1745188"/>
                <a:ext cx="2121012" cy="2390626"/>
              </a:xfrm>
              <a:prstGeom prst="round2DiagRect">
                <a:avLst/>
              </a:prstGeom>
              <a:noFill/>
              <a:ln w="19050" cap="flat" cmpd="sng" algn="ctr">
                <a:solidFill>
                  <a:srgbClr val="1F1FAA">
                    <a:lumMod val="75000"/>
                  </a:srgbClr>
                </a:solidFill>
                <a:prstDash val="dash"/>
              </a:ln>
              <a:effectLst/>
            </p:spPr>
            <p:txBody>
              <a:bodyPr rtlCol="0" anchor="ctr"/>
              <a:lstStyle/>
              <a:p>
                <a:pPr algn="just" defTabSz="1152053">
                  <a:buClrTx/>
                  <a:defRPr/>
                </a:pPr>
                <a:endParaRPr lang="en-US" sz="2000">
                  <a:solidFill>
                    <a:schemeClr val="tx1"/>
                  </a:solidFill>
                  <a:latin typeface="+mn-lt"/>
                  <a:ea typeface="+mn-ea"/>
                </a:endParaRPr>
              </a:p>
            </p:txBody>
          </p:sp>
          <p:sp>
            <p:nvSpPr>
              <p:cNvPr id="12" name="Rectangle: Diagonal Corners Rounded 55">
                <a:extLst>
                  <a:ext uri="{FF2B5EF4-FFF2-40B4-BE49-F238E27FC236}">
                    <a16:creationId xmlns:a16="http://schemas.microsoft.com/office/drawing/2014/main" id="{11ED61C8-DA5E-0CCC-BD78-EAFD20D27EEF}"/>
                  </a:ext>
                </a:extLst>
              </p:cNvPr>
              <p:cNvSpPr/>
              <p:nvPr/>
            </p:nvSpPr>
            <p:spPr>
              <a:xfrm>
                <a:off x="343773" y="1647191"/>
                <a:ext cx="2121012" cy="2350083"/>
              </a:xfrm>
              <a:prstGeom prst="round2DiagRect">
                <a:avLst/>
              </a:prstGeom>
              <a:solidFill>
                <a:schemeClr val="accent4">
                  <a:lumMod val="40000"/>
                  <a:lumOff val="60000"/>
                </a:schemeClr>
              </a:solidFill>
              <a:ln w="25400" cap="flat" cmpd="sng" algn="ctr">
                <a:noFill/>
                <a:prstDash val="solid"/>
              </a:ln>
              <a:effectLst/>
            </p:spPr>
            <p:txBody>
              <a:bodyPr rtlCol="0" anchor="ctr"/>
              <a:lstStyle/>
              <a:p>
                <a:pPr algn="just" defTabSz="1152053">
                  <a:buClrTx/>
                  <a:defRPr/>
                </a:pPr>
                <a:endParaRPr lang="en-US" sz="2000">
                  <a:solidFill>
                    <a:schemeClr val="tx1"/>
                  </a:solidFill>
                  <a:latin typeface="+mn-lt"/>
                  <a:ea typeface="+mn-ea"/>
                </a:endParaRPr>
              </a:p>
            </p:txBody>
          </p:sp>
        </p:grpSp>
        <p:sp>
          <p:nvSpPr>
            <p:cNvPr id="10" name="TextBox 9">
              <a:extLst>
                <a:ext uri="{FF2B5EF4-FFF2-40B4-BE49-F238E27FC236}">
                  <a16:creationId xmlns:a16="http://schemas.microsoft.com/office/drawing/2014/main" id="{5EE66C70-5238-5D93-E865-2BEB0BAC11CD}"/>
                </a:ext>
              </a:extLst>
            </p:cNvPr>
            <p:cNvSpPr txBox="1"/>
            <p:nvPr/>
          </p:nvSpPr>
          <p:spPr>
            <a:xfrm>
              <a:off x="457718" y="1924834"/>
              <a:ext cx="3663182" cy="2475023"/>
            </a:xfrm>
            <a:prstGeom prst="rect">
              <a:avLst/>
            </a:prstGeom>
            <a:noFill/>
          </p:spPr>
          <p:txBody>
            <a:bodyPr wrap="square">
              <a:spAutoFit/>
            </a:bodyPr>
            <a:lstStyle/>
            <a:p>
              <a:pPr algn="just" defTabSz="1152053">
                <a:lnSpc>
                  <a:spcPct val="150000"/>
                </a:lnSpc>
                <a:buClrTx/>
                <a:defRPr/>
              </a:pPr>
              <a:r>
                <a:rPr lang="vi-VN" sz="2000" dirty="0">
                  <a:solidFill>
                    <a:schemeClr val="tx1"/>
                  </a:solidFill>
                  <a:latin typeface="+mn-lt"/>
                </a:rPr>
                <a:t>Ở đoạn văn a, các hoạt động của nhân vật được tả theo trình tự nào? Những hoạt động ấy nói lên điều gì về tính cách của nhân vật?</a:t>
              </a:r>
            </a:p>
          </p:txBody>
        </p:sp>
      </p:grpSp>
      <p:grpSp>
        <p:nvGrpSpPr>
          <p:cNvPr id="13" name="Group 12">
            <a:extLst>
              <a:ext uri="{FF2B5EF4-FFF2-40B4-BE49-F238E27FC236}">
                <a16:creationId xmlns:a16="http://schemas.microsoft.com/office/drawing/2014/main" id="{829D8FA8-C3FA-959B-6C89-E59C79C593B8}"/>
              </a:ext>
            </a:extLst>
          </p:cNvPr>
          <p:cNvGrpSpPr/>
          <p:nvPr/>
        </p:nvGrpSpPr>
        <p:grpSpPr>
          <a:xfrm>
            <a:off x="6290670" y="2588797"/>
            <a:ext cx="5184906" cy="1985037"/>
            <a:chOff x="302077" y="1896318"/>
            <a:chExt cx="4115408" cy="2622155"/>
          </a:xfrm>
        </p:grpSpPr>
        <p:grpSp>
          <p:nvGrpSpPr>
            <p:cNvPr id="14" name="Group 13">
              <a:extLst>
                <a:ext uri="{FF2B5EF4-FFF2-40B4-BE49-F238E27FC236}">
                  <a16:creationId xmlns:a16="http://schemas.microsoft.com/office/drawing/2014/main" id="{4BAEB23D-DA1E-2232-73D0-7E063460964B}"/>
                </a:ext>
              </a:extLst>
            </p:cNvPr>
            <p:cNvGrpSpPr/>
            <p:nvPr/>
          </p:nvGrpSpPr>
          <p:grpSpPr>
            <a:xfrm>
              <a:off x="302077" y="1949244"/>
              <a:ext cx="4115408" cy="2569229"/>
              <a:chOff x="343773" y="1647189"/>
              <a:chExt cx="2196227" cy="2488620"/>
            </a:xfrm>
          </p:grpSpPr>
          <p:sp>
            <p:nvSpPr>
              <p:cNvPr id="16" name="Rectangle: Diagonal Corners Rounded 977">
                <a:extLst>
                  <a:ext uri="{FF2B5EF4-FFF2-40B4-BE49-F238E27FC236}">
                    <a16:creationId xmlns:a16="http://schemas.microsoft.com/office/drawing/2014/main" id="{9D230F77-5757-4B94-582C-3FBC4F6C2BD6}"/>
                  </a:ext>
                </a:extLst>
              </p:cNvPr>
              <p:cNvSpPr/>
              <p:nvPr/>
            </p:nvSpPr>
            <p:spPr>
              <a:xfrm>
                <a:off x="418988" y="1745188"/>
                <a:ext cx="2121012" cy="2390621"/>
              </a:xfrm>
              <a:prstGeom prst="round2DiagRect">
                <a:avLst/>
              </a:prstGeom>
              <a:noFill/>
              <a:ln w="19050" cap="flat" cmpd="sng" algn="ctr">
                <a:solidFill>
                  <a:srgbClr val="1F1FAA">
                    <a:lumMod val="75000"/>
                  </a:srgbClr>
                </a:solidFill>
                <a:prstDash val="dash"/>
              </a:ln>
              <a:effectLst/>
            </p:spPr>
            <p:txBody>
              <a:bodyPr rtlCol="0" anchor="ctr"/>
              <a:lstStyle/>
              <a:p>
                <a:pPr algn="just" defTabSz="1152053">
                  <a:buClrTx/>
                  <a:defRPr/>
                </a:pPr>
                <a:endParaRPr lang="en-US" sz="2000">
                  <a:solidFill>
                    <a:schemeClr val="tx1"/>
                  </a:solidFill>
                  <a:latin typeface="+mn-lt"/>
                  <a:ea typeface="+mn-ea"/>
                </a:endParaRPr>
              </a:p>
            </p:txBody>
          </p:sp>
          <p:sp>
            <p:nvSpPr>
              <p:cNvPr id="17" name="Rectangle: Diagonal Corners Rounded 978">
                <a:extLst>
                  <a:ext uri="{FF2B5EF4-FFF2-40B4-BE49-F238E27FC236}">
                    <a16:creationId xmlns:a16="http://schemas.microsoft.com/office/drawing/2014/main" id="{E422A3AE-3A63-5EFA-9784-3CCD40A43A72}"/>
                  </a:ext>
                </a:extLst>
              </p:cNvPr>
              <p:cNvSpPr/>
              <p:nvPr/>
            </p:nvSpPr>
            <p:spPr>
              <a:xfrm>
                <a:off x="343773" y="1647189"/>
                <a:ext cx="2121012" cy="2350080"/>
              </a:xfrm>
              <a:prstGeom prst="round2DiagRect">
                <a:avLst/>
              </a:prstGeom>
              <a:solidFill>
                <a:schemeClr val="accent4">
                  <a:lumMod val="40000"/>
                  <a:lumOff val="60000"/>
                </a:schemeClr>
              </a:solidFill>
              <a:ln w="25400" cap="flat" cmpd="sng" algn="ctr">
                <a:noFill/>
                <a:prstDash val="solid"/>
              </a:ln>
              <a:effectLst/>
            </p:spPr>
            <p:txBody>
              <a:bodyPr rtlCol="0" anchor="ctr"/>
              <a:lstStyle/>
              <a:p>
                <a:pPr algn="just" defTabSz="1152053">
                  <a:buClrTx/>
                  <a:defRPr/>
                </a:pPr>
                <a:endParaRPr lang="en-US" sz="2000">
                  <a:solidFill>
                    <a:schemeClr val="tx1"/>
                  </a:solidFill>
                  <a:latin typeface="+mn-lt"/>
                  <a:ea typeface="+mn-ea"/>
                </a:endParaRPr>
              </a:p>
            </p:txBody>
          </p:sp>
        </p:grpSp>
        <p:sp>
          <p:nvSpPr>
            <p:cNvPr id="15" name="TextBox 14">
              <a:extLst>
                <a:ext uri="{FF2B5EF4-FFF2-40B4-BE49-F238E27FC236}">
                  <a16:creationId xmlns:a16="http://schemas.microsoft.com/office/drawing/2014/main" id="{5330CCA0-1271-30E6-4103-9B17C5348D8E}"/>
                </a:ext>
              </a:extLst>
            </p:cNvPr>
            <p:cNvSpPr txBox="1"/>
            <p:nvPr/>
          </p:nvSpPr>
          <p:spPr>
            <a:xfrm>
              <a:off x="559068" y="1896318"/>
              <a:ext cx="3460481" cy="2475022"/>
            </a:xfrm>
            <a:prstGeom prst="rect">
              <a:avLst/>
            </a:prstGeom>
            <a:noFill/>
          </p:spPr>
          <p:txBody>
            <a:bodyPr wrap="square">
              <a:spAutoFit/>
            </a:bodyPr>
            <a:lstStyle/>
            <a:p>
              <a:pPr algn="just" defTabSz="1152053">
                <a:lnSpc>
                  <a:spcPct val="150000"/>
                </a:lnSpc>
                <a:buClrTx/>
                <a:defRPr/>
              </a:pPr>
              <a:r>
                <a:rPr lang="vi-VN" sz="2000" dirty="0">
                  <a:solidFill>
                    <a:schemeClr val="tx1"/>
                  </a:solidFill>
                  <a:latin typeface="+mn-lt"/>
                </a:rPr>
                <a:t>Tìm những câu miêu tả tính cách của nhân vật trong đoạn văn b. Mỗi tính cách ấy được thể hiện qua những hoạt động nào?</a:t>
              </a:r>
            </a:p>
          </p:txBody>
        </p:sp>
      </p:grpSp>
      <p:grpSp>
        <p:nvGrpSpPr>
          <p:cNvPr id="18" name="Group 17">
            <a:extLst>
              <a:ext uri="{FF2B5EF4-FFF2-40B4-BE49-F238E27FC236}">
                <a16:creationId xmlns:a16="http://schemas.microsoft.com/office/drawing/2014/main" id="{F10FEEF8-1D40-D10E-8D44-4140CD7348E6}"/>
              </a:ext>
            </a:extLst>
          </p:cNvPr>
          <p:cNvGrpSpPr/>
          <p:nvPr/>
        </p:nvGrpSpPr>
        <p:grpSpPr>
          <a:xfrm>
            <a:off x="893993" y="1554169"/>
            <a:ext cx="10380686" cy="958468"/>
            <a:chOff x="593541" y="1681130"/>
            <a:chExt cx="10380686" cy="958468"/>
          </a:xfrm>
        </p:grpSpPr>
        <p:sp>
          <p:nvSpPr>
            <p:cNvPr id="6" name="TextBox 5">
              <a:extLst>
                <a:ext uri="{FF2B5EF4-FFF2-40B4-BE49-F238E27FC236}">
                  <a16:creationId xmlns:a16="http://schemas.microsoft.com/office/drawing/2014/main" id="{DCC52472-03FD-399D-9E2E-D58E484FD651}"/>
                </a:ext>
              </a:extLst>
            </p:cNvPr>
            <p:cNvSpPr txBox="1"/>
            <p:nvPr/>
          </p:nvSpPr>
          <p:spPr>
            <a:xfrm>
              <a:off x="1318693" y="1681130"/>
              <a:ext cx="9655534" cy="958468"/>
            </a:xfrm>
            <a:prstGeom prst="rect">
              <a:avLst/>
            </a:prstGeom>
            <a:noFill/>
          </p:spPr>
          <p:txBody>
            <a:bodyPr wrap="square">
              <a:spAutoFit/>
            </a:bodyPr>
            <a:lstStyle/>
            <a:p>
              <a:pPr algn="just" defTabSz="1152053">
                <a:lnSpc>
                  <a:spcPct val="150000"/>
                </a:lnSpc>
                <a:buClrTx/>
                <a:defRPr/>
              </a:pPr>
              <a:r>
                <a:rPr lang="vi-VN" sz="2000" dirty="0">
                  <a:solidFill>
                    <a:schemeClr val="tx1"/>
                  </a:solidFill>
                  <a:latin typeface="+mn-lt"/>
                  <a:ea typeface="+mn-ea"/>
                </a:rPr>
                <a:t>Nhận xét về cách tả tính tình, hoạt động của người </a:t>
              </a:r>
              <a:r>
                <a:rPr lang="en-US" sz="2000" dirty="0" err="1">
                  <a:solidFill>
                    <a:schemeClr val="tx1"/>
                  </a:solidFill>
                  <a:latin typeface="+mn-lt"/>
                  <a:ea typeface="+mn-ea"/>
                </a:rPr>
                <a:t>trong</a:t>
              </a:r>
              <a:r>
                <a:rPr lang="vi-VN" sz="2000" dirty="0">
                  <a:solidFill>
                    <a:schemeClr val="tx1"/>
                  </a:solidFill>
                  <a:latin typeface="+mn-lt"/>
                  <a:ea typeface="+mn-ea"/>
                </a:rPr>
                <a:t> </a:t>
              </a:r>
              <a:r>
                <a:rPr lang="en-US" sz="2000" dirty="0" err="1">
                  <a:solidFill>
                    <a:schemeClr val="tx1"/>
                  </a:solidFill>
                  <a:latin typeface="+mn-lt"/>
                  <a:ea typeface="+mn-ea"/>
                </a:rPr>
                <a:t>hai</a:t>
              </a:r>
              <a:r>
                <a:rPr lang="vi-VN" sz="2000" dirty="0">
                  <a:solidFill>
                    <a:schemeClr val="tx1"/>
                  </a:solidFill>
                  <a:latin typeface="+mn-lt"/>
                  <a:ea typeface="+mn-ea"/>
                </a:rPr>
                <a:t> đoạn văn (</a:t>
              </a:r>
              <a:r>
                <a:rPr lang="en-US" sz="2000" dirty="0">
                  <a:solidFill>
                    <a:schemeClr val="tx1"/>
                  </a:solidFill>
                  <a:latin typeface="+mn-lt"/>
                  <a:ea typeface="+mn-ea"/>
                </a:rPr>
                <a:t>SGK – tr.59</a:t>
              </a:r>
              <a:r>
                <a:rPr lang="vi-VN" sz="2000" dirty="0">
                  <a:solidFill>
                    <a:schemeClr val="tx1"/>
                  </a:solidFill>
                  <a:latin typeface="+mn-lt"/>
                  <a:ea typeface="+mn-ea"/>
                </a:rPr>
                <a:t>)</a:t>
              </a:r>
              <a:r>
                <a:rPr lang="en-US" sz="2000" dirty="0">
                  <a:solidFill>
                    <a:schemeClr val="tx1"/>
                  </a:solidFill>
                  <a:latin typeface="+mn-lt"/>
                  <a:ea typeface="+mn-ea"/>
                </a:rPr>
                <a:t> </a:t>
              </a:r>
              <a:r>
                <a:rPr lang="vi-VN" sz="2000" dirty="0">
                  <a:solidFill>
                    <a:schemeClr val="tx1"/>
                  </a:solidFill>
                  <a:latin typeface="+mn-lt"/>
                  <a:ea typeface="+mn-ea"/>
                </a:rPr>
                <a:t>bằng cách trả lời các câu hỏi dưới đây:</a:t>
              </a:r>
              <a:endParaRPr lang="en-US" sz="2000" dirty="0">
                <a:solidFill>
                  <a:schemeClr val="tx1"/>
                </a:solidFill>
                <a:latin typeface="+mn-lt"/>
                <a:ea typeface="+mn-ea"/>
              </a:endParaRPr>
            </a:p>
          </p:txBody>
        </p:sp>
        <p:pic>
          <p:nvPicPr>
            <p:cNvPr id="1026" name="Picture 2">
              <a:extLst>
                <a:ext uri="{FF2B5EF4-FFF2-40B4-BE49-F238E27FC236}">
                  <a16:creationId xmlns:a16="http://schemas.microsoft.com/office/drawing/2014/main" id="{8CB9A241-6900-02C4-1D6C-66867C124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41" y="1833734"/>
              <a:ext cx="655224" cy="6552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29283979-60BE-6263-59C4-84710E18FA86}"/>
              </a:ext>
            </a:extLst>
          </p:cNvPr>
          <p:cNvGrpSpPr/>
          <p:nvPr/>
        </p:nvGrpSpPr>
        <p:grpSpPr>
          <a:xfrm>
            <a:off x="716424" y="4698008"/>
            <a:ext cx="5184906" cy="1944972"/>
            <a:chOff x="302077" y="1949244"/>
            <a:chExt cx="4115408" cy="2569232"/>
          </a:xfrm>
        </p:grpSpPr>
        <p:grpSp>
          <p:nvGrpSpPr>
            <p:cNvPr id="3" name="Group 2">
              <a:extLst>
                <a:ext uri="{FF2B5EF4-FFF2-40B4-BE49-F238E27FC236}">
                  <a16:creationId xmlns:a16="http://schemas.microsoft.com/office/drawing/2014/main" id="{7A579419-59F9-9849-F5E1-4192BC0030AE}"/>
                </a:ext>
              </a:extLst>
            </p:cNvPr>
            <p:cNvGrpSpPr/>
            <p:nvPr/>
          </p:nvGrpSpPr>
          <p:grpSpPr>
            <a:xfrm>
              <a:off x="302077" y="1949244"/>
              <a:ext cx="4115408" cy="2569232"/>
              <a:chOff x="343773" y="1647191"/>
              <a:chExt cx="2196227" cy="2488623"/>
            </a:xfrm>
          </p:grpSpPr>
          <p:sp>
            <p:nvSpPr>
              <p:cNvPr id="7" name="Rectangle: Diagonal Corners Rounded 54">
                <a:extLst>
                  <a:ext uri="{FF2B5EF4-FFF2-40B4-BE49-F238E27FC236}">
                    <a16:creationId xmlns:a16="http://schemas.microsoft.com/office/drawing/2014/main" id="{5472D7A4-1652-8A85-7270-D9305151CA51}"/>
                  </a:ext>
                </a:extLst>
              </p:cNvPr>
              <p:cNvSpPr/>
              <p:nvPr/>
            </p:nvSpPr>
            <p:spPr>
              <a:xfrm>
                <a:off x="418988" y="1745188"/>
                <a:ext cx="2121012" cy="2390626"/>
              </a:xfrm>
              <a:prstGeom prst="round2DiagRect">
                <a:avLst/>
              </a:prstGeom>
              <a:noFill/>
              <a:ln w="19050" cap="flat" cmpd="sng" algn="ctr">
                <a:solidFill>
                  <a:srgbClr val="1F1FAA">
                    <a:lumMod val="75000"/>
                  </a:srgbClr>
                </a:solidFill>
                <a:prstDash val="dash"/>
              </a:ln>
              <a:effectLst/>
            </p:spPr>
            <p:txBody>
              <a:bodyPr rtlCol="0" anchor="ctr"/>
              <a:lstStyle/>
              <a:p>
                <a:pPr algn="just" defTabSz="1152053">
                  <a:buClrTx/>
                  <a:defRPr/>
                </a:pPr>
                <a:endParaRPr lang="en-US" sz="2000">
                  <a:solidFill>
                    <a:schemeClr val="tx1"/>
                  </a:solidFill>
                  <a:latin typeface="+mn-lt"/>
                  <a:ea typeface="+mn-ea"/>
                </a:endParaRPr>
              </a:p>
            </p:txBody>
          </p:sp>
          <p:sp>
            <p:nvSpPr>
              <p:cNvPr id="19" name="Rectangle: Diagonal Corners Rounded 55">
                <a:extLst>
                  <a:ext uri="{FF2B5EF4-FFF2-40B4-BE49-F238E27FC236}">
                    <a16:creationId xmlns:a16="http://schemas.microsoft.com/office/drawing/2014/main" id="{EC26E956-B2F9-2477-3ABF-3128AC749897}"/>
                  </a:ext>
                </a:extLst>
              </p:cNvPr>
              <p:cNvSpPr/>
              <p:nvPr/>
            </p:nvSpPr>
            <p:spPr>
              <a:xfrm>
                <a:off x="343773" y="1647191"/>
                <a:ext cx="2121012" cy="2350083"/>
              </a:xfrm>
              <a:prstGeom prst="round2DiagRect">
                <a:avLst/>
              </a:prstGeom>
              <a:solidFill>
                <a:schemeClr val="accent4">
                  <a:lumMod val="40000"/>
                  <a:lumOff val="60000"/>
                </a:schemeClr>
              </a:solidFill>
              <a:ln w="25400" cap="flat" cmpd="sng" algn="ctr">
                <a:noFill/>
                <a:prstDash val="solid"/>
              </a:ln>
              <a:effectLst/>
            </p:spPr>
            <p:txBody>
              <a:bodyPr rtlCol="0" anchor="ctr"/>
              <a:lstStyle/>
              <a:p>
                <a:pPr algn="just" defTabSz="1152053">
                  <a:buClrTx/>
                  <a:defRPr/>
                </a:pPr>
                <a:endParaRPr lang="en-US" sz="2000">
                  <a:solidFill>
                    <a:schemeClr val="tx1"/>
                  </a:solidFill>
                  <a:latin typeface="+mn-lt"/>
                  <a:ea typeface="+mn-ea"/>
                </a:endParaRPr>
              </a:p>
            </p:txBody>
          </p:sp>
        </p:grpSp>
        <p:sp>
          <p:nvSpPr>
            <p:cNvPr id="5" name="TextBox 4">
              <a:extLst>
                <a:ext uri="{FF2B5EF4-FFF2-40B4-BE49-F238E27FC236}">
                  <a16:creationId xmlns:a16="http://schemas.microsoft.com/office/drawing/2014/main" id="{8327BF44-FBC8-504E-B0CD-A96DC2037CE3}"/>
                </a:ext>
              </a:extLst>
            </p:cNvPr>
            <p:cNvSpPr txBox="1"/>
            <p:nvPr/>
          </p:nvSpPr>
          <p:spPr>
            <a:xfrm>
              <a:off x="497312" y="2257691"/>
              <a:ext cx="3583995" cy="1120738"/>
            </a:xfrm>
            <a:prstGeom prst="rect">
              <a:avLst/>
            </a:prstGeom>
            <a:noFill/>
          </p:spPr>
          <p:txBody>
            <a:bodyPr wrap="square">
              <a:spAutoFit/>
            </a:bodyPr>
            <a:lstStyle/>
            <a:p>
              <a:pPr algn="just" defTabSz="1152053">
                <a:lnSpc>
                  <a:spcPct val="150000"/>
                </a:lnSpc>
                <a:buClrTx/>
                <a:defRPr/>
              </a:pPr>
              <a:r>
                <a:rPr lang="vi-VN" sz="2000" dirty="0">
                  <a:solidFill>
                    <a:sysClr val="windowText" lastClr="000000"/>
                  </a:solidFill>
                  <a:latin typeface="+mn-lt"/>
                </a:rPr>
                <a:t>Tìm những từ ngữ, chi tiết thể hiện sự quan sát tinh tế và chính xác của tác giả.</a:t>
              </a:r>
            </a:p>
          </p:txBody>
        </p:sp>
      </p:grpSp>
      <p:grpSp>
        <p:nvGrpSpPr>
          <p:cNvPr id="20" name="Group 19">
            <a:extLst>
              <a:ext uri="{FF2B5EF4-FFF2-40B4-BE49-F238E27FC236}">
                <a16:creationId xmlns:a16="http://schemas.microsoft.com/office/drawing/2014/main" id="{23724194-6FE7-FB3B-9728-7B866B3AE2A6}"/>
              </a:ext>
            </a:extLst>
          </p:cNvPr>
          <p:cNvGrpSpPr/>
          <p:nvPr/>
        </p:nvGrpSpPr>
        <p:grpSpPr>
          <a:xfrm>
            <a:off x="6290670" y="4698009"/>
            <a:ext cx="5184906" cy="1944971"/>
            <a:chOff x="302077" y="1949244"/>
            <a:chExt cx="4115408" cy="2569229"/>
          </a:xfrm>
        </p:grpSpPr>
        <p:grpSp>
          <p:nvGrpSpPr>
            <p:cNvPr id="21" name="Group 20">
              <a:extLst>
                <a:ext uri="{FF2B5EF4-FFF2-40B4-BE49-F238E27FC236}">
                  <a16:creationId xmlns:a16="http://schemas.microsoft.com/office/drawing/2014/main" id="{179DAF31-8868-DD30-CECD-6717D5FD5EA5}"/>
                </a:ext>
              </a:extLst>
            </p:cNvPr>
            <p:cNvGrpSpPr/>
            <p:nvPr/>
          </p:nvGrpSpPr>
          <p:grpSpPr>
            <a:xfrm>
              <a:off x="302077" y="1949244"/>
              <a:ext cx="4115408" cy="2569229"/>
              <a:chOff x="343773" y="1647189"/>
              <a:chExt cx="2196227" cy="2488620"/>
            </a:xfrm>
          </p:grpSpPr>
          <p:sp>
            <p:nvSpPr>
              <p:cNvPr id="23" name="Rectangle: Diagonal Corners Rounded 977">
                <a:extLst>
                  <a:ext uri="{FF2B5EF4-FFF2-40B4-BE49-F238E27FC236}">
                    <a16:creationId xmlns:a16="http://schemas.microsoft.com/office/drawing/2014/main" id="{7E7F588F-A229-26BC-3DE7-40B572E873A9}"/>
                  </a:ext>
                </a:extLst>
              </p:cNvPr>
              <p:cNvSpPr/>
              <p:nvPr/>
            </p:nvSpPr>
            <p:spPr>
              <a:xfrm>
                <a:off x="418988" y="1745188"/>
                <a:ext cx="2121012" cy="2390621"/>
              </a:xfrm>
              <a:prstGeom prst="round2DiagRect">
                <a:avLst/>
              </a:prstGeom>
              <a:noFill/>
              <a:ln w="19050" cap="flat" cmpd="sng" algn="ctr">
                <a:solidFill>
                  <a:srgbClr val="1F1FAA">
                    <a:lumMod val="75000"/>
                  </a:srgbClr>
                </a:solidFill>
                <a:prstDash val="dash"/>
              </a:ln>
              <a:effectLst/>
            </p:spPr>
            <p:txBody>
              <a:bodyPr rtlCol="0" anchor="ctr"/>
              <a:lstStyle/>
              <a:p>
                <a:pPr algn="just" defTabSz="1152053">
                  <a:buClrTx/>
                  <a:defRPr/>
                </a:pPr>
                <a:endParaRPr lang="en-US" sz="2000">
                  <a:solidFill>
                    <a:schemeClr val="tx1"/>
                  </a:solidFill>
                  <a:latin typeface="+mn-lt"/>
                  <a:ea typeface="+mn-ea"/>
                </a:endParaRPr>
              </a:p>
            </p:txBody>
          </p:sp>
          <p:sp>
            <p:nvSpPr>
              <p:cNvPr id="24" name="Rectangle: Diagonal Corners Rounded 978">
                <a:extLst>
                  <a:ext uri="{FF2B5EF4-FFF2-40B4-BE49-F238E27FC236}">
                    <a16:creationId xmlns:a16="http://schemas.microsoft.com/office/drawing/2014/main" id="{87F3DDB3-45AB-4E49-006D-8D3C85134200}"/>
                  </a:ext>
                </a:extLst>
              </p:cNvPr>
              <p:cNvSpPr/>
              <p:nvPr/>
            </p:nvSpPr>
            <p:spPr>
              <a:xfrm>
                <a:off x="343773" y="1647189"/>
                <a:ext cx="2121012" cy="2350080"/>
              </a:xfrm>
              <a:prstGeom prst="round2DiagRect">
                <a:avLst/>
              </a:prstGeom>
              <a:solidFill>
                <a:schemeClr val="accent4">
                  <a:lumMod val="40000"/>
                  <a:lumOff val="60000"/>
                </a:schemeClr>
              </a:solidFill>
              <a:ln w="25400" cap="flat" cmpd="sng" algn="ctr">
                <a:noFill/>
                <a:prstDash val="solid"/>
              </a:ln>
              <a:effectLst/>
            </p:spPr>
            <p:txBody>
              <a:bodyPr rtlCol="0" anchor="ctr"/>
              <a:lstStyle/>
              <a:p>
                <a:pPr algn="just" defTabSz="1152053">
                  <a:buClrTx/>
                  <a:defRPr/>
                </a:pPr>
                <a:endParaRPr lang="en-US" sz="2000">
                  <a:solidFill>
                    <a:schemeClr val="tx1"/>
                  </a:solidFill>
                  <a:latin typeface="+mn-lt"/>
                  <a:ea typeface="+mn-ea"/>
                </a:endParaRPr>
              </a:p>
            </p:txBody>
          </p:sp>
        </p:grpSp>
        <p:sp>
          <p:nvSpPr>
            <p:cNvPr id="22" name="TextBox 21">
              <a:extLst>
                <a:ext uri="{FF2B5EF4-FFF2-40B4-BE49-F238E27FC236}">
                  <a16:creationId xmlns:a16="http://schemas.microsoft.com/office/drawing/2014/main" id="{0901C6C0-C162-8AC4-3C44-CF3643990840}"/>
                </a:ext>
              </a:extLst>
            </p:cNvPr>
            <p:cNvSpPr txBox="1"/>
            <p:nvPr/>
          </p:nvSpPr>
          <p:spPr>
            <a:xfrm>
              <a:off x="645492" y="2229753"/>
              <a:ext cx="3287632" cy="1865182"/>
            </a:xfrm>
            <a:prstGeom prst="rect">
              <a:avLst/>
            </a:prstGeom>
            <a:noFill/>
          </p:spPr>
          <p:txBody>
            <a:bodyPr wrap="square">
              <a:spAutoFit/>
            </a:bodyPr>
            <a:lstStyle/>
            <a:p>
              <a:pPr algn="just" defTabSz="1152053">
                <a:lnSpc>
                  <a:spcPct val="150000"/>
                </a:lnSpc>
                <a:buClrTx/>
                <a:defRPr/>
              </a:pPr>
              <a:r>
                <a:rPr lang="vi-VN" sz="2000" dirty="0">
                  <a:solidFill>
                    <a:sysClr val="windowText" lastClr="000000"/>
                  </a:solidFill>
                  <a:latin typeface="+mn-lt"/>
                </a:rPr>
                <a:t>Tác giả thể hiện tình cảm đối với nhân vật qua những từ ngữ,</a:t>
              </a:r>
              <a:r>
                <a:rPr lang="en-US" sz="2000" dirty="0">
                  <a:solidFill>
                    <a:sysClr val="windowText" lastClr="000000"/>
                  </a:solidFill>
                  <a:latin typeface="+mn-lt"/>
                </a:rPr>
                <a:t> </a:t>
              </a:r>
              <a:r>
                <a:rPr lang="vi-VN" sz="2000" dirty="0">
                  <a:solidFill>
                    <a:sysClr val="windowText" lastClr="000000"/>
                  </a:solidFill>
                  <a:latin typeface="+mn-lt"/>
                </a:rPr>
                <a:t>chi tiết nào?</a:t>
              </a:r>
            </a:p>
          </p:txBody>
        </p:sp>
      </p:grpSp>
    </p:spTree>
    <p:extLst>
      <p:ext uri="{BB962C8B-B14F-4D97-AF65-F5344CB8AC3E}">
        <p14:creationId xmlns:p14="http://schemas.microsoft.com/office/powerpoint/2010/main" val="25972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3ECBB84-B45E-2695-C63C-849BEBA3BC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D13F24F-D984-D627-22EC-9052685DDACC}"/>
              </a:ext>
            </a:extLst>
          </p:cNvPr>
          <p:cNvSpPr txBox="1"/>
          <p:nvPr/>
        </p:nvSpPr>
        <p:spPr>
          <a:xfrm>
            <a:off x="328329" y="1540835"/>
            <a:ext cx="11535341" cy="461665"/>
          </a:xfrm>
          <a:prstGeom prst="rect">
            <a:avLst/>
          </a:prstGeom>
          <a:noFill/>
        </p:spPr>
        <p:txBody>
          <a:bodyPr wrap="square" rtlCol="0">
            <a:spAutoFit/>
          </a:bodyPr>
          <a:lstStyle/>
          <a:p>
            <a:pPr algn="ctr" defTabSz="1152053">
              <a:buClrTx/>
              <a:defRPr/>
            </a:pPr>
            <a:r>
              <a:rPr lang="en-US" sz="2400" b="1" dirty="0">
                <a:solidFill>
                  <a:schemeClr val="tx1"/>
                </a:solidFill>
                <a:latin typeface="+mn-lt"/>
              </a:rPr>
              <a:t>HƯỚNG DẪN THỰC HIỆN</a:t>
            </a:r>
          </a:p>
        </p:txBody>
      </p:sp>
      <p:grpSp>
        <p:nvGrpSpPr>
          <p:cNvPr id="12" name="Group 11">
            <a:extLst>
              <a:ext uri="{FF2B5EF4-FFF2-40B4-BE49-F238E27FC236}">
                <a16:creationId xmlns:a16="http://schemas.microsoft.com/office/drawing/2014/main" id="{3FF886BD-9D18-22C1-89F3-89FCFB5AA79B}"/>
              </a:ext>
            </a:extLst>
          </p:cNvPr>
          <p:cNvGrpSpPr/>
          <p:nvPr/>
        </p:nvGrpSpPr>
        <p:grpSpPr>
          <a:xfrm>
            <a:off x="433040" y="2248081"/>
            <a:ext cx="10725963" cy="1159324"/>
            <a:chOff x="-394921" y="2568283"/>
            <a:chExt cx="17027006" cy="1840377"/>
          </a:xfrm>
        </p:grpSpPr>
        <p:sp>
          <p:nvSpPr>
            <p:cNvPr id="13" name="TextBox 12">
              <a:extLst>
                <a:ext uri="{FF2B5EF4-FFF2-40B4-BE49-F238E27FC236}">
                  <a16:creationId xmlns:a16="http://schemas.microsoft.com/office/drawing/2014/main" id="{C555C777-44C8-FA8F-D59C-3B52F30B01BB}"/>
                </a:ext>
              </a:extLst>
            </p:cNvPr>
            <p:cNvSpPr txBox="1"/>
            <p:nvPr/>
          </p:nvSpPr>
          <p:spPr>
            <a:xfrm>
              <a:off x="1234145" y="2568283"/>
              <a:ext cx="15397940" cy="1828440"/>
            </a:xfrm>
            <a:prstGeom prst="roundRect">
              <a:avLst/>
            </a:prstGeom>
            <a:solidFill>
              <a:schemeClr val="accent5">
                <a:lumMod val="20000"/>
                <a:lumOff val="80000"/>
              </a:schemeClr>
            </a:solidFill>
            <a:ln w="38100" cap="flat" cmpd="sng" algn="ctr">
              <a:noFill/>
              <a:prstDash val="dash"/>
            </a:ln>
            <a:effectLst/>
          </p:spPr>
          <p:txBody>
            <a:bodyPr wrap="square">
              <a:spAutoFit/>
            </a:bodyPr>
            <a:lstStyle/>
            <a:p>
              <a:pPr algn="just" defTabSz="576026">
                <a:lnSpc>
                  <a:spcPct val="150000"/>
                </a:lnSpc>
                <a:buClrTx/>
                <a:defRPr/>
              </a:pPr>
              <a:r>
                <a:rPr lang="en-US" sz="2200" b="1" kern="1200" dirty="0">
                  <a:latin typeface="+mn-lt"/>
                  <a:ea typeface="Calibri" panose="020F0502020204030204" pitchFamily="34" charset="0"/>
                  <a:cs typeface="Arial" panose="020B0604020202020204" pitchFamily="34" charset="0"/>
                </a:rPr>
                <a:t>THẢO LUẬN THEO NHÓM: </a:t>
              </a:r>
              <a:r>
                <a:rPr lang="en-US" sz="2200" kern="1200" dirty="0" err="1">
                  <a:latin typeface="+mn-lt"/>
                  <a:ea typeface="Calibri" panose="020F0502020204030204" pitchFamily="34" charset="0"/>
                  <a:cs typeface="Arial" panose="020B0604020202020204" pitchFamily="34" charset="0"/>
                </a:rPr>
                <a:t>Các</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nhóm</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hãy</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trao</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đổi</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với</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nhau</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và</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làm</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bài</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theo</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hướng</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dẫn</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dưới</a:t>
              </a:r>
              <a:r>
                <a:rPr lang="en-US" sz="2200" kern="1200" dirty="0">
                  <a:latin typeface="+mn-lt"/>
                  <a:ea typeface="Calibri" panose="020F0502020204030204" pitchFamily="34" charset="0"/>
                  <a:cs typeface="Arial" panose="020B0604020202020204" pitchFamily="34" charset="0"/>
                </a:rPr>
                <a:t> </a:t>
              </a:r>
              <a:r>
                <a:rPr lang="en-US" sz="2200" kern="1200" dirty="0" err="1">
                  <a:latin typeface="+mn-lt"/>
                  <a:ea typeface="Calibri" panose="020F0502020204030204" pitchFamily="34" charset="0"/>
                  <a:cs typeface="Arial" panose="020B0604020202020204" pitchFamily="34" charset="0"/>
                </a:rPr>
                <a:t>đây</a:t>
              </a:r>
              <a:r>
                <a:rPr lang="en-US" sz="2200" kern="1200" dirty="0">
                  <a:latin typeface="+mn-lt"/>
                  <a:ea typeface="Calibri" panose="020F0502020204030204" pitchFamily="34" charset="0"/>
                  <a:cs typeface="Arial" panose="020B0604020202020204" pitchFamily="34" charset="0"/>
                </a:rPr>
                <a:t>:</a:t>
              </a:r>
              <a:endParaRPr lang="en-US" sz="2200" b="1" i="1" kern="1200" dirty="0">
                <a:solidFill>
                  <a:prstClr val="white"/>
                </a:solidFill>
                <a:latin typeface="+mn-lt"/>
                <a:ea typeface="+mn-ea"/>
                <a:cs typeface="Arial" panose="020B0604020202020204" pitchFamily="34" charset="0"/>
              </a:endParaRPr>
            </a:p>
          </p:txBody>
        </p:sp>
        <p:pic>
          <p:nvPicPr>
            <p:cNvPr id="14" name="Picture 9">
              <a:extLst>
                <a:ext uri="{FF2B5EF4-FFF2-40B4-BE49-F238E27FC236}">
                  <a16:creationId xmlns:a16="http://schemas.microsoft.com/office/drawing/2014/main" id="{6D8AC9E4-119D-3A30-6B11-F2F0130ECB4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4921" y="2849195"/>
              <a:ext cx="1387928" cy="1559465"/>
            </a:xfrm>
            <a:prstGeom prst="rect">
              <a:avLst/>
            </a:prstGeom>
          </p:spPr>
        </p:pic>
      </p:grpSp>
      <p:sp>
        <p:nvSpPr>
          <p:cNvPr id="15" name="Rounded Rectangle 104">
            <a:extLst>
              <a:ext uri="{FF2B5EF4-FFF2-40B4-BE49-F238E27FC236}">
                <a16:creationId xmlns:a16="http://schemas.microsoft.com/office/drawing/2014/main" id="{E67AC21F-DFD3-E1FC-30CB-AFC060823EEF}"/>
              </a:ext>
            </a:extLst>
          </p:cNvPr>
          <p:cNvSpPr/>
          <p:nvPr/>
        </p:nvSpPr>
        <p:spPr>
          <a:xfrm>
            <a:off x="1232915" y="4724870"/>
            <a:ext cx="4687136" cy="1819974"/>
          </a:xfrm>
          <a:prstGeom prst="rect">
            <a:avLst/>
          </a:prstGeom>
          <a:solidFill>
            <a:srgbClr val="FFFFFF"/>
          </a:solidFill>
          <a:ln w="12700" cap="flat" cmpd="sng" algn="ctr">
            <a:solidFill>
              <a:srgbClr val="E66548">
                <a:lumMod val="25000"/>
              </a:srgbClr>
            </a:solidFill>
            <a:prstDash val="dash"/>
          </a:ln>
          <a:effectLst/>
        </p:spPr>
        <p:txBody>
          <a:bodyPr rtlCol="0" anchor="ctr"/>
          <a:lstStyle/>
          <a:p>
            <a:pPr algn="ctr">
              <a:lnSpc>
                <a:spcPct val="150000"/>
              </a:lnSpc>
              <a:buClrTx/>
              <a:defRPr/>
            </a:pPr>
            <a:r>
              <a:rPr lang="en-US" sz="2200" dirty="0" err="1">
                <a:solidFill>
                  <a:prstClr val="black"/>
                </a:solidFill>
                <a:latin typeface="+mn-lt"/>
                <a:ea typeface="+mn-ea"/>
                <a:cs typeface="Arial" panose="020B0604020202020204" pitchFamily="34" charset="0"/>
              </a:rPr>
              <a:t>Đọc</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hai</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đoạn</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văn</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và</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các</a:t>
            </a:r>
            <a:r>
              <a:rPr lang="en-US" sz="2200" dirty="0">
                <a:solidFill>
                  <a:prstClr val="black"/>
                </a:solidFill>
                <a:latin typeface="+mn-lt"/>
                <a:ea typeface="+mn-ea"/>
                <a:cs typeface="Arial" panose="020B0604020202020204" pitchFamily="34" charset="0"/>
              </a:rPr>
              <a:t> </a:t>
            </a:r>
          </a:p>
          <a:p>
            <a:pPr algn="ctr">
              <a:lnSpc>
                <a:spcPct val="150000"/>
              </a:lnSpc>
              <a:buClrTx/>
              <a:defRPr/>
            </a:pPr>
            <a:r>
              <a:rPr lang="en-US" sz="2200" dirty="0" err="1">
                <a:solidFill>
                  <a:prstClr val="black"/>
                </a:solidFill>
                <a:latin typeface="+mn-lt"/>
                <a:ea typeface="+mn-ea"/>
                <a:cs typeface="Arial" panose="020B0604020202020204" pitchFamily="34" charset="0"/>
              </a:rPr>
              <a:t>câu</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hỏi</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yêu</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cầu</a:t>
            </a:r>
            <a:r>
              <a:rPr lang="en-US" sz="2200" dirty="0">
                <a:solidFill>
                  <a:prstClr val="black"/>
                </a:solidFill>
                <a:latin typeface="+mn-lt"/>
                <a:ea typeface="+mn-ea"/>
                <a:cs typeface="Arial" panose="020B0604020202020204" pitchFamily="34" charset="0"/>
              </a:rPr>
              <a:t>.</a:t>
            </a:r>
          </a:p>
        </p:txBody>
      </p:sp>
      <p:sp>
        <p:nvSpPr>
          <p:cNvPr id="16" name="Rounded Rectangle 104">
            <a:extLst>
              <a:ext uri="{FF2B5EF4-FFF2-40B4-BE49-F238E27FC236}">
                <a16:creationId xmlns:a16="http://schemas.microsoft.com/office/drawing/2014/main" id="{D659314A-6B2E-18E8-8921-4F53C962CFC5}"/>
              </a:ext>
            </a:extLst>
          </p:cNvPr>
          <p:cNvSpPr/>
          <p:nvPr/>
        </p:nvSpPr>
        <p:spPr>
          <a:xfrm>
            <a:off x="6245532" y="4724870"/>
            <a:ext cx="4687136" cy="1819974"/>
          </a:xfrm>
          <a:prstGeom prst="rect">
            <a:avLst/>
          </a:prstGeom>
          <a:solidFill>
            <a:srgbClr val="FFFFFF"/>
          </a:solidFill>
          <a:ln w="12700" cap="flat" cmpd="sng" algn="ctr">
            <a:solidFill>
              <a:srgbClr val="E66548">
                <a:lumMod val="25000"/>
              </a:srgbClr>
            </a:solidFill>
            <a:prstDash val="dash"/>
          </a:ln>
          <a:effectLst/>
        </p:spPr>
        <p:txBody>
          <a:bodyPr rtlCol="0" anchor="ctr"/>
          <a:lstStyle/>
          <a:p>
            <a:pPr algn="ctr">
              <a:lnSpc>
                <a:spcPct val="150000"/>
              </a:lnSpc>
              <a:buClrTx/>
              <a:defRPr/>
            </a:pPr>
            <a:r>
              <a:rPr lang="en-US" sz="2200" dirty="0" err="1">
                <a:solidFill>
                  <a:prstClr val="black"/>
                </a:solidFill>
                <a:latin typeface="+mn-lt"/>
                <a:ea typeface="+mn-ea"/>
                <a:cs typeface="Arial" panose="020B0604020202020204" pitchFamily="34" charset="0"/>
              </a:rPr>
              <a:t>Trả</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lời</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các</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câu</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hỏi</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hoặc</a:t>
            </a:r>
            <a:r>
              <a:rPr lang="en-US" sz="2200" dirty="0">
                <a:solidFill>
                  <a:prstClr val="black"/>
                </a:solidFill>
                <a:latin typeface="+mn-lt"/>
                <a:ea typeface="+mn-ea"/>
                <a:cs typeface="Arial" panose="020B0604020202020204" pitchFamily="34" charset="0"/>
              </a:rPr>
              <a:t> </a:t>
            </a:r>
          </a:p>
          <a:p>
            <a:pPr algn="ctr">
              <a:lnSpc>
                <a:spcPct val="150000"/>
              </a:lnSpc>
              <a:buClrTx/>
              <a:defRPr/>
            </a:pPr>
            <a:r>
              <a:rPr lang="en-US" sz="2200" dirty="0" err="1">
                <a:solidFill>
                  <a:prstClr val="black"/>
                </a:solidFill>
                <a:latin typeface="+mn-lt"/>
                <a:ea typeface="+mn-ea"/>
                <a:cs typeface="Arial" panose="020B0604020202020204" pitchFamily="34" charset="0"/>
              </a:rPr>
              <a:t>thực</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hiện</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yêu</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cầu</a:t>
            </a:r>
            <a:r>
              <a:rPr lang="en-US" sz="2200" dirty="0">
                <a:solidFill>
                  <a:prstClr val="black"/>
                </a:solidFill>
                <a:latin typeface="+mn-lt"/>
                <a:ea typeface="+mn-ea"/>
                <a:cs typeface="Arial" panose="020B0604020202020204" pitchFamily="34" charset="0"/>
              </a:rPr>
              <a:t> </a:t>
            </a:r>
            <a:r>
              <a:rPr lang="en-US" sz="2200" dirty="0" err="1">
                <a:solidFill>
                  <a:prstClr val="black"/>
                </a:solidFill>
                <a:latin typeface="+mn-lt"/>
                <a:ea typeface="+mn-ea"/>
                <a:cs typeface="Arial" panose="020B0604020202020204" pitchFamily="34" charset="0"/>
              </a:rPr>
              <a:t>đó</a:t>
            </a:r>
            <a:r>
              <a:rPr lang="en-US" sz="2200" dirty="0">
                <a:solidFill>
                  <a:prstClr val="black"/>
                </a:solidFill>
                <a:latin typeface="+mn-lt"/>
                <a:ea typeface="+mn-ea"/>
                <a:cs typeface="Arial" panose="020B0604020202020204" pitchFamily="34" charset="0"/>
              </a:rPr>
              <a:t>.</a:t>
            </a:r>
          </a:p>
        </p:txBody>
      </p:sp>
      <p:sp>
        <p:nvSpPr>
          <p:cNvPr id="17" name="Down Arrow 5">
            <a:extLst>
              <a:ext uri="{FF2B5EF4-FFF2-40B4-BE49-F238E27FC236}">
                <a16:creationId xmlns:a16="http://schemas.microsoft.com/office/drawing/2014/main" id="{92213B90-DB1E-0A82-F53F-0D462B8820E0}"/>
              </a:ext>
            </a:extLst>
          </p:cNvPr>
          <p:cNvSpPr/>
          <p:nvPr/>
        </p:nvSpPr>
        <p:spPr>
          <a:xfrm>
            <a:off x="3215817" y="3809626"/>
            <a:ext cx="721331" cy="619216"/>
          </a:xfrm>
          <a:prstGeom prst="downArrow">
            <a:avLst/>
          </a:prstGeom>
          <a:solidFill>
            <a:srgbClr val="002060"/>
          </a:solidFill>
          <a:ln w="25400" cap="flat" cmpd="sng" algn="ctr">
            <a:noFill/>
            <a:prstDash val="solid"/>
          </a:ln>
          <a:effectLst/>
        </p:spPr>
        <p:txBody>
          <a:bodyPr rtlCol="0" anchor="ctr"/>
          <a:lstStyle/>
          <a:p>
            <a:pPr algn="ctr" defTabSz="1152053">
              <a:buClrTx/>
              <a:defRPr/>
            </a:pPr>
            <a:endParaRPr lang="en-US" sz="2400">
              <a:solidFill>
                <a:srgbClr val="191919"/>
              </a:solidFill>
              <a:latin typeface="+mn-lt"/>
              <a:ea typeface="+mn-ea"/>
            </a:endParaRPr>
          </a:p>
        </p:txBody>
      </p:sp>
      <p:sp>
        <p:nvSpPr>
          <p:cNvPr id="18" name="Down Arrow 5">
            <a:extLst>
              <a:ext uri="{FF2B5EF4-FFF2-40B4-BE49-F238E27FC236}">
                <a16:creationId xmlns:a16="http://schemas.microsoft.com/office/drawing/2014/main" id="{E1652341-1D07-1BC0-AF2B-4D5A5437E612}"/>
              </a:ext>
            </a:extLst>
          </p:cNvPr>
          <p:cNvSpPr/>
          <p:nvPr/>
        </p:nvSpPr>
        <p:spPr>
          <a:xfrm>
            <a:off x="8228434" y="3805726"/>
            <a:ext cx="721331" cy="619216"/>
          </a:xfrm>
          <a:prstGeom prst="downArrow">
            <a:avLst/>
          </a:prstGeom>
          <a:solidFill>
            <a:srgbClr val="002060"/>
          </a:solidFill>
          <a:ln w="25400" cap="flat" cmpd="sng" algn="ctr">
            <a:noFill/>
            <a:prstDash val="solid"/>
          </a:ln>
          <a:effectLst/>
        </p:spPr>
        <p:txBody>
          <a:bodyPr rtlCol="0" anchor="ctr"/>
          <a:lstStyle/>
          <a:p>
            <a:pPr algn="ctr" defTabSz="1152053">
              <a:buClrTx/>
              <a:defRPr/>
            </a:pPr>
            <a:endParaRPr lang="en-US" sz="2400">
              <a:solidFill>
                <a:srgbClr val="191919"/>
              </a:solidFill>
              <a:latin typeface="+mn-lt"/>
              <a:ea typeface="+mn-ea"/>
            </a:endParaRPr>
          </a:p>
        </p:txBody>
      </p:sp>
    </p:spTree>
    <p:extLst>
      <p:ext uri="{BB962C8B-B14F-4D97-AF65-F5344CB8AC3E}">
        <p14:creationId xmlns:p14="http://schemas.microsoft.com/office/powerpoint/2010/main" val="312106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childTnLst>
                          </p:cTn>
                        </p:par>
                        <p:par>
                          <p:cTn id="27" fill="hold">
                            <p:stCondLst>
                              <p:cond delay="500"/>
                            </p:stCondLst>
                            <p:childTnLst>
                              <p:par>
                                <p:cTn id="28" presetID="16" presetClass="entr" presetSubtype="2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A3F93D-F443-8BE2-F068-E2F89D38B571}"/>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D0177AB-330D-AD30-D1F1-1E6A69AAF77C}"/>
              </a:ext>
            </a:extLst>
          </p:cNvPr>
          <p:cNvGrpSpPr/>
          <p:nvPr/>
        </p:nvGrpSpPr>
        <p:grpSpPr>
          <a:xfrm>
            <a:off x="1813910" y="1895434"/>
            <a:ext cx="8564179" cy="786697"/>
            <a:chOff x="1536027" y="350550"/>
            <a:chExt cx="6797634" cy="624424"/>
          </a:xfrm>
        </p:grpSpPr>
        <p:sp>
          <p:nvSpPr>
            <p:cNvPr id="7" name="Rectangle 6">
              <a:extLst>
                <a:ext uri="{FF2B5EF4-FFF2-40B4-BE49-F238E27FC236}">
                  <a16:creationId xmlns:a16="http://schemas.microsoft.com/office/drawing/2014/main" id="{63981DA8-6647-9A80-69F8-0F99A0C13E28}"/>
                </a:ext>
              </a:extLst>
            </p:cNvPr>
            <p:cNvSpPr/>
            <p:nvPr/>
          </p:nvSpPr>
          <p:spPr>
            <a:xfrm>
              <a:off x="1892113" y="406695"/>
              <a:ext cx="6441548" cy="45590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tx1"/>
                  </a:solidFill>
                  <a:latin typeface="+mn-lt"/>
                </a:rPr>
                <a:t> </a:t>
              </a:r>
              <a:r>
                <a:rPr lang="vi-VN" sz="2400" b="1" dirty="0">
                  <a:solidFill>
                    <a:schemeClr val="tx1"/>
                  </a:solidFill>
                  <a:latin typeface="+mn-lt"/>
                </a:rPr>
                <a:t>Hoạt động của người được miêu tả theo trình tự: </a:t>
              </a:r>
            </a:p>
          </p:txBody>
        </p:sp>
        <p:pic>
          <p:nvPicPr>
            <p:cNvPr id="8" name="Picture 7">
              <a:extLst>
                <a:ext uri="{FF2B5EF4-FFF2-40B4-BE49-F238E27FC236}">
                  <a16:creationId xmlns:a16="http://schemas.microsoft.com/office/drawing/2014/main" id="{16E322E7-222B-AE77-4A24-FE9E7E61C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27" y="350550"/>
              <a:ext cx="547248" cy="624424"/>
            </a:xfrm>
            <a:prstGeom prst="rect">
              <a:avLst/>
            </a:prstGeom>
          </p:spPr>
        </p:pic>
      </p:grpSp>
      <p:sp>
        <p:nvSpPr>
          <p:cNvPr id="18" name="Rounded Rectangle 12">
            <a:extLst>
              <a:ext uri="{FF2B5EF4-FFF2-40B4-BE49-F238E27FC236}">
                <a16:creationId xmlns:a16="http://schemas.microsoft.com/office/drawing/2014/main" id="{61190860-4B83-7877-DDB0-9A12FE817AC0}"/>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grpSp>
        <p:nvGrpSpPr>
          <p:cNvPr id="13" name="Group 12">
            <a:extLst>
              <a:ext uri="{FF2B5EF4-FFF2-40B4-BE49-F238E27FC236}">
                <a16:creationId xmlns:a16="http://schemas.microsoft.com/office/drawing/2014/main" id="{2206A61C-C074-9478-6EE4-CAF0D9F1CE00}"/>
              </a:ext>
            </a:extLst>
          </p:cNvPr>
          <p:cNvGrpSpPr/>
          <p:nvPr/>
        </p:nvGrpSpPr>
        <p:grpSpPr>
          <a:xfrm>
            <a:off x="746065" y="2831245"/>
            <a:ext cx="5184906" cy="3555511"/>
            <a:chOff x="302077" y="2019308"/>
            <a:chExt cx="4115408" cy="2822111"/>
          </a:xfrm>
        </p:grpSpPr>
        <p:grpSp>
          <p:nvGrpSpPr>
            <p:cNvPr id="14" name="Group 13">
              <a:extLst>
                <a:ext uri="{FF2B5EF4-FFF2-40B4-BE49-F238E27FC236}">
                  <a16:creationId xmlns:a16="http://schemas.microsoft.com/office/drawing/2014/main" id="{E4745AB8-6143-7126-3FE9-2BE7ACE164FD}"/>
                </a:ext>
              </a:extLst>
            </p:cNvPr>
            <p:cNvGrpSpPr/>
            <p:nvPr/>
          </p:nvGrpSpPr>
          <p:grpSpPr>
            <a:xfrm>
              <a:off x="302077" y="2019308"/>
              <a:ext cx="4115408" cy="2822111"/>
              <a:chOff x="343773" y="1715056"/>
              <a:chExt cx="2196227" cy="2733568"/>
            </a:xfrm>
          </p:grpSpPr>
          <p:sp>
            <p:nvSpPr>
              <p:cNvPr id="16" name="Rectangle: Diagonal Corners Rounded 8">
                <a:extLst>
                  <a:ext uri="{FF2B5EF4-FFF2-40B4-BE49-F238E27FC236}">
                    <a16:creationId xmlns:a16="http://schemas.microsoft.com/office/drawing/2014/main" id="{8648CF39-366B-46EB-F693-B53BCFF0F165}"/>
                  </a:ext>
                </a:extLst>
              </p:cNvPr>
              <p:cNvSpPr/>
              <p:nvPr/>
            </p:nvSpPr>
            <p:spPr>
              <a:xfrm>
                <a:off x="418988" y="1823101"/>
                <a:ext cx="2121012" cy="2625523"/>
              </a:xfrm>
              <a:prstGeom prst="round2DiagRect">
                <a:avLst/>
              </a:prstGeom>
              <a:noFill/>
              <a:ln w="19050" cap="flat" cmpd="sng" algn="ctr">
                <a:solidFill>
                  <a:schemeClr val="tx2">
                    <a:lumMod val="50000"/>
                  </a:schemeClr>
                </a:solidFill>
                <a:prstDash val="dash"/>
              </a:ln>
              <a:effectLst/>
            </p:spPr>
            <p:txBody>
              <a:bodyPr rtlCol="0" anchor="ctr"/>
              <a:lstStyle/>
              <a:p>
                <a:pPr algn="just" defTabSz="1152053">
                  <a:buClrTx/>
                  <a:defRPr/>
                </a:pPr>
                <a:endParaRPr lang="en-US" sz="2400">
                  <a:solidFill>
                    <a:sysClr val="windowText" lastClr="000000"/>
                  </a:solidFill>
                  <a:latin typeface="+mn-lt"/>
                  <a:ea typeface="+mn-ea"/>
                </a:endParaRPr>
              </a:p>
            </p:txBody>
          </p:sp>
          <p:sp>
            <p:nvSpPr>
              <p:cNvPr id="17" name="Rectangle: Diagonal Corners Rounded 9">
                <a:extLst>
                  <a:ext uri="{FF2B5EF4-FFF2-40B4-BE49-F238E27FC236}">
                    <a16:creationId xmlns:a16="http://schemas.microsoft.com/office/drawing/2014/main" id="{7378B3D0-121A-20AC-B76C-ABC4BD02F956}"/>
                  </a:ext>
                </a:extLst>
              </p:cNvPr>
              <p:cNvSpPr/>
              <p:nvPr/>
            </p:nvSpPr>
            <p:spPr>
              <a:xfrm>
                <a:off x="343773" y="1715056"/>
                <a:ext cx="2121012" cy="2625524"/>
              </a:xfrm>
              <a:prstGeom prst="round2DiagRect">
                <a:avLst/>
              </a:prstGeom>
              <a:solidFill>
                <a:schemeClr val="accent1">
                  <a:lumMod val="20000"/>
                  <a:lumOff val="80000"/>
                </a:schemeClr>
              </a:solidFill>
              <a:ln w="25400" cap="flat" cmpd="sng" algn="ctr">
                <a:noFill/>
                <a:prstDash val="solid"/>
              </a:ln>
              <a:effectLst/>
            </p:spPr>
            <p:txBody>
              <a:bodyPr rtlCol="0" anchor="ctr"/>
              <a:lstStyle/>
              <a:p>
                <a:pPr algn="just" defTabSz="1152053">
                  <a:buClrTx/>
                  <a:defRPr/>
                </a:pPr>
                <a:endParaRPr lang="en-US" sz="2400">
                  <a:solidFill>
                    <a:sysClr val="windowText" lastClr="000000"/>
                  </a:solidFill>
                  <a:latin typeface="+mn-lt"/>
                  <a:ea typeface="+mn-ea"/>
                </a:endParaRPr>
              </a:p>
            </p:txBody>
          </p:sp>
        </p:grpSp>
        <p:sp>
          <p:nvSpPr>
            <p:cNvPr id="15" name="TextBox 14">
              <a:extLst>
                <a:ext uri="{FF2B5EF4-FFF2-40B4-BE49-F238E27FC236}">
                  <a16:creationId xmlns:a16="http://schemas.microsoft.com/office/drawing/2014/main" id="{2222355F-38A7-4F53-6201-7F69983B00AA}"/>
                </a:ext>
              </a:extLst>
            </p:cNvPr>
            <p:cNvSpPr txBox="1"/>
            <p:nvPr/>
          </p:nvSpPr>
          <p:spPr>
            <a:xfrm>
              <a:off x="674887" y="2655317"/>
              <a:ext cx="3228845" cy="1338104"/>
            </a:xfrm>
            <a:prstGeom prst="rect">
              <a:avLst/>
            </a:prstGeom>
            <a:noFill/>
          </p:spPr>
          <p:txBody>
            <a:bodyPr wrap="square">
              <a:spAutoFit/>
            </a:bodyPr>
            <a:lstStyle/>
            <a:p>
              <a:pPr algn="just" defTabSz="1152053">
                <a:lnSpc>
                  <a:spcPct val="150000"/>
                </a:lnSpc>
                <a:buClrTx/>
                <a:defRPr/>
              </a:pPr>
              <a:r>
                <a:rPr lang="vi-VN" sz="2400" b="1" dirty="0">
                  <a:solidFill>
                    <a:sysClr val="windowText" lastClr="000000"/>
                  </a:solidFill>
                  <a:latin typeface="+mn-lt"/>
                </a:rPr>
                <a:t>Đoạn văn a: </a:t>
              </a:r>
              <a:r>
                <a:rPr lang="vi-VN" sz="2400" dirty="0">
                  <a:solidFill>
                    <a:sysClr val="windowText" lastClr="000000"/>
                  </a:solidFill>
                  <a:latin typeface="+mn-lt"/>
                </a:rPr>
                <a:t>Các hoạt động đó được miêu tả theo trình tự thời gian.</a:t>
              </a:r>
            </a:p>
          </p:txBody>
        </p:sp>
      </p:grpSp>
      <p:grpSp>
        <p:nvGrpSpPr>
          <p:cNvPr id="19" name="Group 18">
            <a:extLst>
              <a:ext uri="{FF2B5EF4-FFF2-40B4-BE49-F238E27FC236}">
                <a16:creationId xmlns:a16="http://schemas.microsoft.com/office/drawing/2014/main" id="{9860DAD5-50F1-A7A6-7E67-A75087F9332A}"/>
              </a:ext>
            </a:extLst>
          </p:cNvPr>
          <p:cNvGrpSpPr/>
          <p:nvPr/>
        </p:nvGrpSpPr>
        <p:grpSpPr>
          <a:xfrm>
            <a:off x="6320311" y="2831247"/>
            <a:ext cx="5184906" cy="3555509"/>
            <a:chOff x="302077" y="2019312"/>
            <a:chExt cx="4115408" cy="2822110"/>
          </a:xfrm>
        </p:grpSpPr>
        <p:grpSp>
          <p:nvGrpSpPr>
            <p:cNvPr id="20" name="Group 19">
              <a:extLst>
                <a:ext uri="{FF2B5EF4-FFF2-40B4-BE49-F238E27FC236}">
                  <a16:creationId xmlns:a16="http://schemas.microsoft.com/office/drawing/2014/main" id="{CC1DBFB2-B05E-60DD-2859-6A05DDF573D1}"/>
                </a:ext>
              </a:extLst>
            </p:cNvPr>
            <p:cNvGrpSpPr/>
            <p:nvPr/>
          </p:nvGrpSpPr>
          <p:grpSpPr>
            <a:xfrm>
              <a:off x="302077" y="2019312"/>
              <a:ext cx="4115408" cy="2822110"/>
              <a:chOff x="343773" y="1715059"/>
              <a:chExt cx="2196227" cy="2733568"/>
            </a:xfrm>
          </p:grpSpPr>
          <p:sp>
            <p:nvSpPr>
              <p:cNvPr id="22" name="Rectangle: Diagonal Corners Rounded 13">
                <a:extLst>
                  <a:ext uri="{FF2B5EF4-FFF2-40B4-BE49-F238E27FC236}">
                    <a16:creationId xmlns:a16="http://schemas.microsoft.com/office/drawing/2014/main" id="{91E653A3-EDED-0F38-5FC0-AB00C1110E66}"/>
                  </a:ext>
                </a:extLst>
              </p:cNvPr>
              <p:cNvSpPr/>
              <p:nvPr/>
            </p:nvSpPr>
            <p:spPr>
              <a:xfrm>
                <a:off x="418988" y="1883930"/>
                <a:ext cx="2121012" cy="2564697"/>
              </a:xfrm>
              <a:prstGeom prst="round2DiagRect">
                <a:avLst/>
              </a:prstGeom>
              <a:noFill/>
              <a:ln w="19050" cap="flat" cmpd="sng" algn="ctr">
                <a:solidFill>
                  <a:schemeClr val="tx2">
                    <a:lumMod val="50000"/>
                  </a:schemeClr>
                </a:solidFill>
                <a:prstDash val="dash"/>
              </a:ln>
              <a:effectLst/>
            </p:spPr>
            <p:txBody>
              <a:bodyPr rtlCol="0" anchor="ctr"/>
              <a:lstStyle/>
              <a:p>
                <a:pPr algn="just" defTabSz="1152053">
                  <a:buClrTx/>
                  <a:defRPr/>
                </a:pPr>
                <a:endParaRPr lang="en-US" sz="2400">
                  <a:solidFill>
                    <a:sysClr val="windowText" lastClr="000000"/>
                  </a:solidFill>
                  <a:latin typeface="+mn-lt"/>
                  <a:ea typeface="+mn-ea"/>
                </a:endParaRPr>
              </a:p>
            </p:txBody>
          </p:sp>
          <p:sp>
            <p:nvSpPr>
              <p:cNvPr id="23" name="Rectangle: Diagonal Corners Rounded 22">
                <a:extLst>
                  <a:ext uri="{FF2B5EF4-FFF2-40B4-BE49-F238E27FC236}">
                    <a16:creationId xmlns:a16="http://schemas.microsoft.com/office/drawing/2014/main" id="{2D6C3E24-9FBF-01CA-6353-ED4C2083E30A}"/>
                  </a:ext>
                </a:extLst>
              </p:cNvPr>
              <p:cNvSpPr/>
              <p:nvPr/>
            </p:nvSpPr>
            <p:spPr>
              <a:xfrm>
                <a:off x="343773" y="1715059"/>
                <a:ext cx="2121012" cy="2625524"/>
              </a:xfrm>
              <a:prstGeom prst="round2DiagRect">
                <a:avLst/>
              </a:prstGeom>
              <a:solidFill>
                <a:schemeClr val="accent1">
                  <a:lumMod val="20000"/>
                  <a:lumOff val="80000"/>
                </a:schemeClr>
              </a:solidFill>
              <a:ln w="25400" cap="flat" cmpd="sng" algn="ctr">
                <a:noFill/>
                <a:prstDash val="solid"/>
              </a:ln>
              <a:effectLst/>
            </p:spPr>
            <p:txBody>
              <a:bodyPr rtlCol="0" anchor="ctr"/>
              <a:lstStyle/>
              <a:p>
                <a:pPr algn="just" defTabSz="1152053">
                  <a:buClrTx/>
                  <a:defRPr/>
                </a:pPr>
                <a:endParaRPr lang="en-US" sz="2400">
                  <a:solidFill>
                    <a:sysClr val="windowText" lastClr="000000"/>
                  </a:solidFill>
                  <a:latin typeface="+mn-lt"/>
                  <a:ea typeface="+mn-ea"/>
                </a:endParaRPr>
              </a:p>
            </p:txBody>
          </p:sp>
        </p:grpSp>
        <p:sp>
          <p:nvSpPr>
            <p:cNvPr id="21" name="TextBox 20">
              <a:extLst>
                <a:ext uri="{FF2B5EF4-FFF2-40B4-BE49-F238E27FC236}">
                  <a16:creationId xmlns:a16="http://schemas.microsoft.com/office/drawing/2014/main" id="{444A0E8E-14F7-FFFB-92BA-3F04B6920C87}"/>
                </a:ext>
              </a:extLst>
            </p:cNvPr>
            <p:cNvSpPr txBox="1"/>
            <p:nvPr/>
          </p:nvSpPr>
          <p:spPr>
            <a:xfrm>
              <a:off x="443019" y="2193653"/>
              <a:ext cx="3635517" cy="2209613"/>
            </a:xfrm>
            <a:prstGeom prst="rect">
              <a:avLst/>
            </a:prstGeom>
            <a:noFill/>
          </p:spPr>
          <p:txBody>
            <a:bodyPr wrap="square">
              <a:spAutoFit/>
            </a:bodyPr>
            <a:lstStyle/>
            <a:p>
              <a:pPr algn="just" defTabSz="1152053">
                <a:lnSpc>
                  <a:spcPct val="150000"/>
                </a:lnSpc>
                <a:buClrTx/>
                <a:defRPr/>
              </a:pPr>
              <a:r>
                <a:rPr lang="vi-VN" sz="2400" b="1" dirty="0">
                  <a:solidFill>
                    <a:sysClr val="windowText" lastClr="000000"/>
                  </a:solidFill>
                  <a:latin typeface="+mn-lt"/>
                </a:rPr>
                <a:t>Đoạn văn b: </a:t>
              </a:r>
              <a:r>
                <a:rPr lang="vi-VN" sz="2400" dirty="0">
                  <a:solidFill>
                    <a:sysClr val="windowText" lastClr="000000"/>
                  </a:solidFill>
                  <a:latin typeface="+mn-lt"/>
                </a:rPr>
                <a:t>Các hoạt động đó được miêu tả theo trình tự từ hoạt động lao động đến cách ăn mặc (chọn trang phục), cách bộc lộ cảm xúc.</a:t>
              </a:r>
            </a:p>
          </p:txBody>
        </p:sp>
      </p:grpSp>
    </p:spTree>
    <p:extLst>
      <p:ext uri="{BB962C8B-B14F-4D97-AF65-F5344CB8AC3E}">
        <p14:creationId xmlns:p14="http://schemas.microsoft.com/office/powerpoint/2010/main" val="181029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8D5D070-E5A5-7EB0-1B1F-A010DF1D1DE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47F0E37C-0662-C9AD-66C2-983044DFF768}"/>
              </a:ext>
            </a:extLst>
          </p:cNvPr>
          <p:cNvGrpSpPr/>
          <p:nvPr/>
        </p:nvGrpSpPr>
        <p:grpSpPr>
          <a:xfrm>
            <a:off x="2038221" y="1921168"/>
            <a:ext cx="8115555" cy="786697"/>
            <a:chOff x="1892113" y="380405"/>
            <a:chExt cx="6441548" cy="624424"/>
          </a:xfrm>
        </p:grpSpPr>
        <p:sp>
          <p:nvSpPr>
            <p:cNvPr id="7" name="Rectangle 6">
              <a:extLst>
                <a:ext uri="{FF2B5EF4-FFF2-40B4-BE49-F238E27FC236}">
                  <a16:creationId xmlns:a16="http://schemas.microsoft.com/office/drawing/2014/main" id="{F74965B2-B655-AFF5-D42B-2D27BD0F38BC}"/>
                </a:ext>
              </a:extLst>
            </p:cNvPr>
            <p:cNvSpPr/>
            <p:nvPr/>
          </p:nvSpPr>
          <p:spPr>
            <a:xfrm>
              <a:off x="1892113" y="406695"/>
              <a:ext cx="6441548" cy="45590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tx1"/>
                  </a:solidFill>
                  <a:latin typeface="+mn-lt"/>
                </a:rPr>
                <a:t>       </a:t>
              </a:r>
              <a:r>
                <a:rPr lang="vi-VN" sz="2400" b="1" dirty="0">
                  <a:solidFill>
                    <a:schemeClr val="tx1"/>
                  </a:solidFill>
                  <a:latin typeface="+mn-lt"/>
                </a:rPr>
                <a:t>Hoạt động của từng nhân vật</a:t>
              </a:r>
              <a:r>
                <a:rPr lang="en-US" sz="2400" b="1" dirty="0">
                  <a:solidFill>
                    <a:schemeClr val="tx1"/>
                  </a:solidFill>
                  <a:latin typeface="+mn-lt"/>
                </a:rPr>
                <a:t> </a:t>
              </a:r>
              <a:r>
                <a:rPr lang="en-US" sz="2400" b="1" dirty="0" err="1">
                  <a:solidFill>
                    <a:schemeClr val="tx1"/>
                  </a:solidFill>
                  <a:latin typeface="+mn-lt"/>
                </a:rPr>
                <a:t>ở</a:t>
              </a:r>
              <a:r>
                <a:rPr lang="en-US" sz="2400" b="1" dirty="0">
                  <a:solidFill>
                    <a:schemeClr val="tx1"/>
                  </a:solidFill>
                  <a:latin typeface="+mn-lt"/>
                </a:rPr>
                <a:t> </a:t>
              </a:r>
              <a:r>
                <a:rPr lang="en-US" sz="2400" b="1" dirty="0" err="1">
                  <a:solidFill>
                    <a:schemeClr val="tx1"/>
                  </a:solidFill>
                  <a:latin typeface="+mn-lt"/>
                </a:rPr>
                <a:t>hai</a:t>
              </a:r>
              <a:r>
                <a:rPr lang="en-US" sz="2400" b="1" dirty="0">
                  <a:solidFill>
                    <a:schemeClr val="tx1"/>
                  </a:solidFill>
                  <a:latin typeface="+mn-lt"/>
                </a:rPr>
                <a:t> </a:t>
              </a:r>
              <a:r>
                <a:rPr lang="en-US" sz="2400" b="1" dirty="0" err="1">
                  <a:solidFill>
                    <a:schemeClr val="tx1"/>
                  </a:solidFill>
                  <a:latin typeface="+mn-lt"/>
                </a:rPr>
                <a:t>đoạn</a:t>
              </a:r>
              <a:r>
                <a:rPr lang="en-US" sz="2400" b="1" dirty="0">
                  <a:solidFill>
                    <a:schemeClr val="tx1"/>
                  </a:solidFill>
                  <a:latin typeface="+mn-lt"/>
                </a:rPr>
                <a:t> </a:t>
              </a:r>
              <a:r>
                <a:rPr lang="en-US" sz="2400" b="1" dirty="0" err="1">
                  <a:solidFill>
                    <a:schemeClr val="tx1"/>
                  </a:solidFill>
                  <a:latin typeface="+mn-lt"/>
                </a:rPr>
                <a:t>văn</a:t>
              </a:r>
              <a:r>
                <a:rPr lang="en-US" sz="2400" b="1" dirty="0">
                  <a:solidFill>
                    <a:schemeClr val="tx1"/>
                  </a:solidFill>
                  <a:latin typeface="+mn-lt"/>
                </a:rPr>
                <a:t>:</a:t>
              </a:r>
              <a:endParaRPr lang="vi-VN" sz="2400" b="1" dirty="0">
                <a:solidFill>
                  <a:schemeClr val="tx1"/>
                </a:solidFill>
                <a:latin typeface="+mn-lt"/>
              </a:endParaRPr>
            </a:p>
          </p:txBody>
        </p:sp>
        <p:pic>
          <p:nvPicPr>
            <p:cNvPr id="8" name="Picture 7">
              <a:extLst>
                <a:ext uri="{FF2B5EF4-FFF2-40B4-BE49-F238E27FC236}">
                  <a16:creationId xmlns:a16="http://schemas.microsoft.com/office/drawing/2014/main" id="{612B74C5-FC7C-4721-0D8B-3D20A67DC9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856" y="380405"/>
              <a:ext cx="547248" cy="624424"/>
            </a:xfrm>
            <a:prstGeom prst="rect">
              <a:avLst/>
            </a:prstGeom>
          </p:spPr>
        </p:pic>
      </p:grpSp>
      <p:grpSp>
        <p:nvGrpSpPr>
          <p:cNvPr id="9" name="Group 8">
            <a:extLst>
              <a:ext uri="{FF2B5EF4-FFF2-40B4-BE49-F238E27FC236}">
                <a16:creationId xmlns:a16="http://schemas.microsoft.com/office/drawing/2014/main" id="{2426553D-6A4F-6F9C-2E37-BFFE133F83F8}"/>
              </a:ext>
            </a:extLst>
          </p:cNvPr>
          <p:cNvGrpSpPr/>
          <p:nvPr/>
        </p:nvGrpSpPr>
        <p:grpSpPr>
          <a:xfrm>
            <a:off x="1011714" y="2815473"/>
            <a:ext cx="7705029" cy="627456"/>
            <a:chOff x="906840" y="941437"/>
            <a:chExt cx="7960092" cy="498030"/>
          </a:xfrm>
        </p:grpSpPr>
        <p:sp>
          <p:nvSpPr>
            <p:cNvPr id="10" name="Arrow: Pentagon 18">
              <a:extLst>
                <a:ext uri="{FF2B5EF4-FFF2-40B4-BE49-F238E27FC236}">
                  <a16:creationId xmlns:a16="http://schemas.microsoft.com/office/drawing/2014/main" id="{5EB093E7-68D8-C255-115B-DFC731E4A3D5}"/>
                </a:ext>
              </a:extLst>
            </p:cNvPr>
            <p:cNvSpPr/>
            <p:nvPr/>
          </p:nvSpPr>
          <p:spPr>
            <a:xfrm>
              <a:off x="906840" y="941437"/>
              <a:ext cx="2531123" cy="498030"/>
            </a:xfrm>
            <a:prstGeom prst="homePlate">
              <a:avLst>
                <a:gd name="adj" fmla="val 32962"/>
              </a:avLst>
            </a:prstGeom>
            <a:solidFill>
              <a:schemeClr val="accent2">
                <a:lumMod val="40000"/>
                <a:lumOff val="60000"/>
              </a:schemeClr>
            </a:solidFill>
            <a:ln w="25400" cap="flat" cmpd="sng" algn="ctr">
              <a:noFill/>
              <a:prstDash val="solid"/>
            </a:ln>
            <a:effectLst/>
          </p:spPr>
          <p:txBody>
            <a:bodyPr rtlCol="0" anchor="ctr"/>
            <a:lstStyle/>
            <a:p>
              <a:pPr algn="ctr" defTabSz="1152053">
                <a:buClrTx/>
                <a:defRPr/>
              </a:pPr>
              <a:r>
                <a:rPr lang="en-US" sz="2400" b="1">
                  <a:solidFill>
                    <a:sysClr val="windowText" lastClr="000000"/>
                  </a:solidFill>
                  <a:latin typeface="+mn-lt"/>
                  <a:ea typeface="+mn-ea"/>
                  <a:cs typeface="Arial" panose="020B0604020202020204" pitchFamily="34" charset="0"/>
                </a:rPr>
                <a:t>Đoạn văn a</a:t>
              </a:r>
            </a:p>
          </p:txBody>
        </p:sp>
        <p:cxnSp>
          <p:nvCxnSpPr>
            <p:cNvPr id="11" name="Straight Connector 10">
              <a:extLst>
                <a:ext uri="{FF2B5EF4-FFF2-40B4-BE49-F238E27FC236}">
                  <a16:creationId xmlns:a16="http://schemas.microsoft.com/office/drawing/2014/main" id="{FC144A07-2ABC-14B9-59F8-9B75E5D47C0E}"/>
                </a:ext>
              </a:extLst>
            </p:cNvPr>
            <p:cNvCxnSpPr>
              <a:cxnSpLocks/>
            </p:cNvCxnSpPr>
            <p:nvPr/>
          </p:nvCxnSpPr>
          <p:spPr>
            <a:xfrm>
              <a:off x="906840" y="1439467"/>
              <a:ext cx="7698035" cy="0"/>
            </a:xfrm>
            <a:prstGeom prst="line">
              <a:avLst/>
            </a:prstGeom>
            <a:noFill/>
            <a:ln w="38100" cap="flat" cmpd="sng" algn="ctr">
              <a:solidFill>
                <a:schemeClr val="accent2">
                  <a:lumMod val="40000"/>
                  <a:lumOff val="60000"/>
                </a:schemeClr>
              </a:solidFill>
              <a:prstDash val="solid"/>
            </a:ln>
            <a:effectLst/>
          </p:spPr>
        </p:cxnSp>
        <p:sp>
          <p:nvSpPr>
            <p:cNvPr id="12" name="Rectangle 11">
              <a:extLst>
                <a:ext uri="{FF2B5EF4-FFF2-40B4-BE49-F238E27FC236}">
                  <a16:creationId xmlns:a16="http://schemas.microsoft.com/office/drawing/2014/main" id="{BC7DC281-4B33-9D79-8984-3203BDD7050F}"/>
                </a:ext>
              </a:extLst>
            </p:cNvPr>
            <p:cNvSpPr/>
            <p:nvPr/>
          </p:nvSpPr>
          <p:spPr>
            <a:xfrm>
              <a:off x="3437964" y="1012378"/>
              <a:ext cx="5428968" cy="366437"/>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152053">
                <a:defRPr/>
              </a:pPr>
              <a:r>
                <a:rPr lang="en-US" sz="2400" b="1" dirty="0" err="1">
                  <a:latin typeface="+mn-lt"/>
                </a:rPr>
                <a:t>Tác</a:t>
              </a:r>
              <a:r>
                <a:rPr lang="en-US" sz="2400" b="1" dirty="0">
                  <a:latin typeface="+mn-lt"/>
                </a:rPr>
                <a:t> </a:t>
              </a:r>
              <a:r>
                <a:rPr lang="en-US" sz="2400" b="1" dirty="0" err="1">
                  <a:latin typeface="+mn-lt"/>
                </a:rPr>
                <a:t>giả</a:t>
              </a:r>
              <a:r>
                <a:rPr lang="en-US" sz="2400" b="1" dirty="0">
                  <a:latin typeface="+mn-lt"/>
                </a:rPr>
                <a:t> </a:t>
              </a:r>
              <a:r>
                <a:rPr lang="en-US" sz="2400" b="1" dirty="0" err="1">
                  <a:latin typeface="+mn-lt"/>
                </a:rPr>
                <a:t>tả</a:t>
              </a:r>
              <a:r>
                <a:rPr lang="en-US" sz="2400" b="1" dirty="0">
                  <a:latin typeface="+mn-lt"/>
                </a:rPr>
                <a:t> </a:t>
              </a:r>
              <a:r>
                <a:rPr lang="en-US" sz="2400" b="1" dirty="0" err="1">
                  <a:latin typeface="+mn-lt"/>
                </a:rPr>
                <a:t>các</a:t>
              </a:r>
              <a:r>
                <a:rPr lang="en-US" sz="2400" b="1" dirty="0">
                  <a:latin typeface="+mn-lt"/>
                </a:rPr>
                <a:t> </a:t>
              </a:r>
              <a:r>
                <a:rPr lang="en-US" sz="2400" b="1" dirty="0" err="1">
                  <a:latin typeface="+mn-lt"/>
                </a:rPr>
                <a:t>hoạt</a:t>
              </a:r>
              <a:r>
                <a:rPr lang="en-US" sz="2400" b="1" dirty="0">
                  <a:latin typeface="+mn-lt"/>
                </a:rPr>
                <a:t> </a:t>
              </a:r>
              <a:r>
                <a:rPr lang="en-US" sz="2400" b="1" dirty="0" err="1">
                  <a:latin typeface="+mn-lt"/>
                </a:rPr>
                <a:t>động</a:t>
              </a:r>
              <a:r>
                <a:rPr lang="en-US" sz="2400" b="1" dirty="0">
                  <a:latin typeface="+mn-lt"/>
                </a:rPr>
                <a:t> </a:t>
              </a:r>
              <a:r>
                <a:rPr lang="en-US" sz="2400" b="1" dirty="0" err="1">
                  <a:latin typeface="+mn-lt"/>
                </a:rPr>
                <a:t>là</a:t>
              </a:r>
              <a:r>
                <a:rPr lang="en-US" sz="2400" b="1" dirty="0">
                  <a:latin typeface="+mn-lt"/>
                </a:rPr>
                <a:t>:</a:t>
              </a:r>
              <a:endParaRPr lang="en-US" sz="2400" dirty="0">
                <a:latin typeface="+mn-lt"/>
              </a:endParaRPr>
            </a:p>
          </p:txBody>
        </p:sp>
      </p:grpSp>
      <p:sp>
        <p:nvSpPr>
          <p:cNvPr id="13" name="Rectangle: Diagonal Corners Rounded 29">
            <a:extLst>
              <a:ext uri="{FF2B5EF4-FFF2-40B4-BE49-F238E27FC236}">
                <a16:creationId xmlns:a16="http://schemas.microsoft.com/office/drawing/2014/main" id="{897A0977-A7FA-DBF9-808D-3B71C43DEE20}"/>
              </a:ext>
            </a:extLst>
          </p:cNvPr>
          <p:cNvSpPr/>
          <p:nvPr/>
        </p:nvSpPr>
        <p:spPr>
          <a:xfrm>
            <a:off x="1011714" y="3825799"/>
            <a:ext cx="2964896" cy="1049136"/>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vi-VN" sz="2400">
                <a:latin typeface="+mn-lt"/>
                <a:ea typeface="+mn-ea"/>
                <a:cs typeface="+mn-cs"/>
              </a:rPr>
              <a:t>vá lưới</a:t>
            </a:r>
            <a:endParaRPr lang="en-US" sz="2400">
              <a:latin typeface="+mn-lt"/>
              <a:ea typeface="+mn-ea"/>
              <a:cs typeface="+mn-cs"/>
            </a:endParaRPr>
          </a:p>
        </p:txBody>
      </p:sp>
      <p:sp>
        <p:nvSpPr>
          <p:cNvPr id="14" name="Rectangle: Diagonal Corners Rounded 29">
            <a:extLst>
              <a:ext uri="{FF2B5EF4-FFF2-40B4-BE49-F238E27FC236}">
                <a16:creationId xmlns:a16="http://schemas.microsoft.com/office/drawing/2014/main" id="{2DEAF9AF-76B6-0806-79D8-40B63ABC1FD5}"/>
              </a:ext>
            </a:extLst>
          </p:cNvPr>
          <p:cNvSpPr/>
          <p:nvPr/>
        </p:nvSpPr>
        <p:spPr>
          <a:xfrm>
            <a:off x="4587811" y="3825799"/>
            <a:ext cx="2964896" cy="1049136"/>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vi-VN" sz="2400">
                <a:latin typeface="+mn-lt"/>
                <a:ea typeface="+mn-ea"/>
                <a:cs typeface="+mn-cs"/>
              </a:rPr>
              <a:t>ngóng chờ bạn</a:t>
            </a:r>
            <a:endParaRPr lang="en-US" sz="2400">
              <a:latin typeface="+mn-lt"/>
              <a:ea typeface="+mn-ea"/>
              <a:cs typeface="+mn-cs"/>
            </a:endParaRPr>
          </a:p>
        </p:txBody>
      </p:sp>
      <p:sp>
        <p:nvSpPr>
          <p:cNvPr id="15" name="Rectangle: Diagonal Corners Rounded 29">
            <a:extLst>
              <a:ext uri="{FF2B5EF4-FFF2-40B4-BE49-F238E27FC236}">
                <a16:creationId xmlns:a16="http://schemas.microsoft.com/office/drawing/2014/main" id="{5C56EF05-33AC-4DAF-0C5B-7FE50D2A1513}"/>
              </a:ext>
            </a:extLst>
          </p:cNvPr>
          <p:cNvSpPr/>
          <p:nvPr/>
        </p:nvSpPr>
        <p:spPr>
          <a:xfrm>
            <a:off x="8215390" y="3825798"/>
            <a:ext cx="2964896" cy="1049119"/>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vi-VN" sz="2400" dirty="0">
                <a:latin typeface="+mn-lt"/>
                <a:ea typeface="+mn-ea"/>
                <a:cs typeface="+mn-cs"/>
              </a:rPr>
              <a:t>ra hiệu với bạn</a:t>
            </a:r>
            <a:endParaRPr lang="en-US" sz="2400" dirty="0">
              <a:latin typeface="+mn-lt"/>
              <a:ea typeface="+mn-ea"/>
              <a:cs typeface="+mn-cs"/>
            </a:endParaRPr>
          </a:p>
        </p:txBody>
      </p:sp>
      <p:sp>
        <p:nvSpPr>
          <p:cNvPr id="16" name="Rectangle: Diagonal Corners Rounded 29">
            <a:extLst>
              <a:ext uri="{FF2B5EF4-FFF2-40B4-BE49-F238E27FC236}">
                <a16:creationId xmlns:a16="http://schemas.microsoft.com/office/drawing/2014/main" id="{D915670E-063E-6BAD-22C4-5855F934E3C2}"/>
              </a:ext>
            </a:extLst>
          </p:cNvPr>
          <p:cNvSpPr/>
          <p:nvPr/>
        </p:nvSpPr>
        <p:spPr>
          <a:xfrm>
            <a:off x="1622914" y="5261143"/>
            <a:ext cx="4046192" cy="1141534"/>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vi-VN" sz="2400">
                <a:latin typeface="+mn-lt"/>
                <a:ea typeface="+mn-ea"/>
                <a:cs typeface="+mn-cs"/>
              </a:rPr>
              <a:t>đu mình xuống nước</a:t>
            </a:r>
            <a:endParaRPr lang="en-US" sz="2400">
              <a:latin typeface="+mn-lt"/>
              <a:ea typeface="+mn-ea"/>
              <a:cs typeface="+mn-cs"/>
            </a:endParaRPr>
          </a:p>
        </p:txBody>
      </p:sp>
      <p:sp>
        <p:nvSpPr>
          <p:cNvPr id="17" name="Rectangle: Diagonal Corners Rounded 29">
            <a:extLst>
              <a:ext uri="{FF2B5EF4-FFF2-40B4-BE49-F238E27FC236}">
                <a16:creationId xmlns:a16="http://schemas.microsoft.com/office/drawing/2014/main" id="{BE32F085-723D-FE59-6DE6-50A9E3A5D92D}"/>
              </a:ext>
            </a:extLst>
          </p:cNvPr>
          <p:cNvSpPr/>
          <p:nvPr/>
        </p:nvSpPr>
        <p:spPr>
          <a:xfrm>
            <a:off x="6471415" y="5261142"/>
            <a:ext cx="4046192" cy="1141534"/>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vi-VN" sz="2400">
                <a:latin typeface="+mn-lt"/>
                <a:ea typeface="+mn-ea"/>
                <a:cs typeface="+mn-cs"/>
              </a:rPr>
              <a:t>lặn biến đi</a:t>
            </a:r>
            <a:endParaRPr lang="en-US" sz="2400">
              <a:latin typeface="+mn-lt"/>
              <a:ea typeface="+mn-ea"/>
              <a:cs typeface="+mn-cs"/>
            </a:endParaRPr>
          </a:p>
        </p:txBody>
      </p:sp>
      <p:sp>
        <p:nvSpPr>
          <p:cNvPr id="18" name="Rounded Rectangle 12">
            <a:extLst>
              <a:ext uri="{FF2B5EF4-FFF2-40B4-BE49-F238E27FC236}">
                <a16:creationId xmlns:a16="http://schemas.microsoft.com/office/drawing/2014/main" id="{27996017-28FD-5F21-AF44-BEB90DC3BDA7}"/>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spTree>
    <p:extLst>
      <p:ext uri="{BB962C8B-B14F-4D97-AF65-F5344CB8AC3E}">
        <p14:creationId xmlns:p14="http://schemas.microsoft.com/office/powerpoint/2010/main" val="188594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10FC4C-170F-EB7B-7CD5-78B25E722324}"/>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BE0D621A-5B35-1695-5887-CD46CBDA095F}"/>
              </a:ext>
            </a:extLst>
          </p:cNvPr>
          <p:cNvGrpSpPr/>
          <p:nvPr/>
        </p:nvGrpSpPr>
        <p:grpSpPr>
          <a:xfrm>
            <a:off x="2038221" y="1921168"/>
            <a:ext cx="8115555" cy="786697"/>
            <a:chOff x="1892113" y="380405"/>
            <a:chExt cx="6441548" cy="624424"/>
          </a:xfrm>
        </p:grpSpPr>
        <p:sp>
          <p:nvSpPr>
            <p:cNvPr id="7" name="Rectangle 6">
              <a:extLst>
                <a:ext uri="{FF2B5EF4-FFF2-40B4-BE49-F238E27FC236}">
                  <a16:creationId xmlns:a16="http://schemas.microsoft.com/office/drawing/2014/main" id="{546AC95B-A215-B121-E151-6F6E18977AC0}"/>
                </a:ext>
              </a:extLst>
            </p:cNvPr>
            <p:cNvSpPr/>
            <p:nvPr/>
          </p:nvSpPr>
          <p:spPr>
            <a:xfrm>
              <a:off x="1892113" y="406695"/>
              <a:ext cx="6441548" cy="45590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chemeClr val="tx1"/>
                  </a:solidFill>
                  <a:latin typeface="+mn-lt"/>
                </a:rPr>
                <a:t>       </a:t>
              </a:r>
              <a:r>
                <a:rPr lang="vi-VN" sz="2400" b="1" dirty="0">
                  <a:solidFill>
                    <a:schemeClr val="tx1"/>
                  </a:solidFill>
                  <a:latin typeface="+mn-lt"/>
                </a:rPr>
                <a:t>Hoạt động của từng nhân vật</a:t>
              </a:r>
              <a:r>
                <a:rPr lang="en-US" sz="2400" b="1" dirty="0">
                  <a:solidFill>
                    <a:schemeClr val="tx1"/>
                  </a:solidFill>
                  <a:latin typeface="+mn-lt"/>
                </a:rPr>
                <a:t> </a:t>
              </a:r>
              <a:r>
                <a:rPr lang="en-US" sz="2400" b="1" dirty="0" err="1">
                  <a:solidFill>
                    <a:schemeClr val="tx1"/>
                  </a:solidFill>
                  <a:latin typeface="+mn-lt"/>
                </a:rPr>
                <a:t>ở</a:t>
              </a:r>
              <a:r>
                <a:rPr lang="en-US" sz="2400" b="1" dirty="0">
                  <a:solidFill>
                    <a:schemeClr val="tx1"/>
                  </a:solidFill>
                  <a:latin typeface="+mn-lt"/>
                </a:rPr>
                <a:t> </a:t>
              </a:r>
              <a:r>
                <a:rPr lang="en-US" sz="2400" b="1" dirty="0" err="1">
                  <a:solidFill>
                    <a:schemeClr val="tx1"/>
                  </a:solidFill>
                  <a:latin typeface="+mn-lt"/>
                </a:rPr>
                <a:t>hai</a:t>
              </a:r>
              <a:r>
                <a:rPr lang="en-US" sz="2400" b="1" dirty="0">
                  <a:solidFill>
                    <a:schemeClr val="tx1"/>
                  </a:solidFill>
                  <a:latin typeface="+mn-lt"/>
                </a:rPr>
                <a:t> </a:t>
              </a:r>
              <a:r>
                <a:rPr lang="en-US" sz="2400" b="1" dirty="0" err="1">
                  <a:solidFill>
                    <a:schemeClr val="tx1"/>
                  </a:solidFill>
                  <a:latin typeface="+mn-lt"/>
                </a:rPr>
                <a:t>đoạn</a:t>
              </a:r>
              <a:r>
                <a:rPr lang="en-US" sz="2400" b="1" dirty="0">
                  <a:solidFill>
                    <a:schemeClr val="tx1"/>
                  </a:solidFill>
                  <a:latin typeface="+mn-lt"/>
                </a:rPr>
                <a:t> </a:t>
              </a:r>
              <a:r>
                <a:rPr lang="en-US" sz="2400" b="1" dirty="0" err="1">
                  <a:solidFill>
                    <a:schemeClr val="tx1"/>
                  </a:solidFill>
                  <a:latin typeface="+mn-lt"/>
                </a:rPr>
                <a:t>văn</a:t>
              </a:r>
              <a:r>
                <a:rPr lang="en-US" sz="2400" b="1" dirty="0">
                  <a:solidFill>
                    <a:schemeClr val="tx1"/>
                  </a:solidFill>
                  <a:latin typeface="+mn-lt"/>
                </a:rPr>
                <a:t>:</a:t>
              </a:r>
              <a:endParaRPr lang="vi-VN" sz="2400" b="1" dirty="0">
                <a:solidFill>
                  <a:schemeClr val="tx1"/>
                </a:solidFill>
                <a:latin typeface="+mn-lt"/>
              </a:endParaRPr>
            </a:p>
          </p:txBody>
        </p:sp>
        <p:pic>
          <p:nvPicPr>
            <p:cNvPr id="8" name="Picture 7">
              <a:extLst>
                <a:ext uri="{FF2B5EF4-FFF2-40B4-BE49-F238E27FC236}">
                  <a16:creationId xmlns:a16="http://schemas.microsoft.com/office/drawing/2014/main" id="{311084EA-73AF-9964-441F-61A6ECCF2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7856" y="380405"/>
              <a:ext cx="547248" cy="624424"/>
            </a:xfrm>
            <a:prstGeom prst="rect">
              <a:avLst/>
            </a:prstGeom>
          </p:spPr>
        </p:pic>
      </p:grpSp>
      <p:grpSp>
        <p:nvGrpSpPr>
          <p:cNvPr id="9" name="Group 8">
            <a:extLst>
              <a:ext uri="{FF2B5EF4-FFF2-40B4-BE49-F238E27FC236}">
                <a16:creationId xmlns:a16="http://schemas.microsoft.com/office/drawing/2014/main" id="{BF8B7DF6-958B-892B-C1FD-C6655A14A447}"/>
              </a:ext>
            </a:extLst>
          </p:cNvPr>
          <p:cNvGrpSpPr/>
          <p:nvPr/>
        </p:nvGrpSpPr>
        <p:grpSpPr>
          <a:xfrm>
            <a:off x="1422071" y="2816269"/>
            <a:ext cx="7705029" cy="627456"/>
            <a:chOff x="906840" y="941437"/>
            <a:chExt cx="7960092" cy="498030"/>
          </a:xfrm>
        </p:grpSpPr>
        <p:sp>
          <p:nvSpPr>
            <p:cNvPr id="10" name="Arrow: Pentagon 18">
              <a:extLst>
                <a:ext uri="{FF2B5EF4-FFF2-40B4-BE49-F238E27FC236}">
                  <a16:creationId xmlns:a16="http://schemas.microsoft.com/office/drawing/2014/main" id="{E86BCE88-72E6-3B77-6D5C-002FB12B4D09}"/>
                </a:ext>
              </a:extLst>
            </p:cNvPr>
            <p:cNvSpPr/>
            <p:nvPr/>
          </p:nvSpPr>
          <p:spPr>
            <a:xfrm>
              <a:off x="906840" y="941437"/>
              <a:ext cx="2531123" cy="498030"/>
            </a:xfrm>
            <a:prstGeom prst="homePlate">
              <a:avLst>
                <a:gd name="adj" fmla="val 32962"/>
              </a:avLst>
            </a:prstGeom>
            <a:solidFill>
              <a:schemeClr val="accent6">
                <a:lumMod val="40000"/>
                <a:lumOff val="60000"/>
              </a:schemeClr>
            </a:solidFill>
            <a:ln w="25400" cap="flat" cmpd="sng" algn="ctr">
              <a:solidFill>
                <a:schemeClr val="accent6">
                  <a:lumMod val="40000"/>
                  <a:lumOff val="60000"/>
                </a:schemeClr>
              </a:solidFill>
              <a:prstDash val="solid"/>
            </a:ln>
            <a:effectLst/>
          </p:spPr>
          <p:txBody>
            <a:bodyPr rtlCol="0" anchor="ctr"/>
            <a:lstStyle/>
            <a:p>
              <a:pPr algn="ctr" defTabSz="1152053">
                <a:buClrTx/>
                <a:defRPr/>
              </a:pPr>
              <a:r>
                <a:rPr lang="en-US" sz="2400" b="1" dirty="0" err="1">
                  <a:solidFill>
                    <a:schemeClr val="tx1"/>
                  </a:solidFill>
                  <a:latin typeface="+mn-lt"/>
                  <a:ea typeface="+mn-ea"/>
                  <a:cs typeface="Arial" panose="020B0604020202020204" pitchFamily="34" charset="0"/>
                </a:rPr>
                <a:t>Đoạn</a:t>
              </a:r>
              <a:r>
                <a:rPr lang="en-US" sz="2400" b="1" dirty="0">
                  <a:solidFill>
                    <a:schemeClr val="tx1"/>
                  </a:solidFill>
                  <a:latin typeface="+mn-lt"/>
                  <a:ea typeface="+mn-ea"/>
                  <a:cs typeface="Arial" panose="020B0604020202020204" pitchFamily="34" charset="0"/>
                </a:rPr>
                <a:t> </a:t>
              </a:r>
              <a:r>
                <a:rPr lang="en-US" sz="2400" b="1" dirty="0" err="1">
                  <a:solidFill>
                    <a:schemeClr val="tx1"/>
                  </a:solidFill>
                  <a:latin typeface="+mn-lt"/>
                  <a:ea typeface="+mn-ea"/>
                  <a:cs typeface="Arial" panose="020B0604020202020204" pitchFamily="34" charset="0"/>
                </a:rPr>
                <a:t>văn</a:t>
              </a:r>
              <a:r>
                <a:rPr lang="en-US" sz="2400" b="1" dirty="0">
                  <a:solidFill>
                    <a:schemeClr val="tx1"/>
                  </a:solidFill>
                  <a:latin typeface="+mn-lt"/>
                  <a:ea typeface="+mn-ea"/>
                  <a:cs typeface="Arial" panose="020B0604020202020204" pitchFamily="34" charset="0"/>
                </a:rPr>
                <a:t> b</a:t>
              </a:r>
            </a:p>
          </p:txBody>
        </p:sp>
        <p:cxnSp>
          <p:nvCxnSpPr>
            <p:cNvPr id="11" name="Straight Connector 10">
              <a:extLst>
                <a:ext uri="{FF2B5EF4-FFF2-40B4-BE49-F238E27FC236}">
                  <a16:creationId xmlns:a16="http://schemas.microsoft.com/office/drawing/2014/main" id="{F039944E-CDE9-4023-63B5-988ACBE6AB3D}"/>
                </a:ext>
              </a:extLst>
            </p:cNvPr>
            <p:cNvCxnSpPr>
              <a:cxnSpLocks/>
            </p:cNvCxnSpPr>
            <p:nvPr/>
          </p:nvCxnSpPr>
          <p:spPr>
            <a:xfrm>
              <a:off x="906840" y="1439467"/>
              <a:ext cx="7698035" cy="0"/>
            </a:xfrm>
            <a:prstGeom prst="line">
              <a:avLst/>
            </a:prstGeom>
            <a:noFill/>
            <a:ln w="38100" cap="flat" cmpd="sng" algn="ctr">
              <a:solidFill>
                <a:schemeClr val="accent6">
                  <a:lumMod val="40000"/>
                  <a:lumOff val="60000"/>
                </a:schemeClr>
              </a:solidFill>
              <a:prstDash val="solid"/>
            </a:ln>
            <a:effectLst/>
          </p:spPr>
        </p:cxnSp>
        <p:sp>
          <p:nvSpPr>
            <p:cNvPr id="12" name="Rectangle 11">
              <a:extLst>
                <a:ext uri="{FF2B5EF4-FFF2-40B4-BE49-F238E27FC236}">
                  <a16:creationId xmlns:a16="http://schemas.microsoft.com/office/drawing/2014/main" id="{D437DC67-9BCE-023A-426B-E03C03D8F575}"/>
                </a:ext>
              </a:extLst>
            </p:cNvPr>
            <p:cNvSpPr/>
            <p:nvPr/>
          </p:nvSpPr>
          <p:spPr>
            <a:xfrm>
              <a:off x="3437964" y="1012378"/>
              <a:ext cx="5428968" cy="366437"/>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152053">
                <a:defRPr/>
              </a:pPr>
              <a:r>
                <a:rPr lang="en-US" sz="2400" b="1" dirty="0" err="1">
                  <a:latin typeface="+mn-lt"/>
                </a:rPr>
                <a:t>Tác</a:t>
              </a:r>
              <a:r>
                <a:rPr lang="en-US" sz="2400" b="1" dirty="0">
                  <a:latin typeface="+mn-lt"/>
                </a:rPr>
                <a:t> </a:t>
              </a:r>
              <a:r>
                <a:rPr lang="en-US" sz="2400" b="1" dirty="0" err="1">
                  <a:latin typeface="+mn-lt"/>
                </a:rPr>
                <a:t>giả</a:t>
              </a:r>
              <a:r>
                <a:rPr lang="en-US" sz="2400" b="1" dirty="0">
                  <a:latin typeface="+mn-lt"/>
                </a:rPr>
                <a:t> </a:t>
              </a:r>
              <a:r>
                <a:rPr lang="en-US" sz="2400" b="1" dirty="0" err="1">
                  <a:latin typeface="+mn-lt"/>
                </a:rPr>
                <a:t>tả</a:t>
              </a:r>
              <a:r>
                <a:rPr lang="en-US" sz="2400" b="1" dirty="0">
                  <a:latin typeface="+mn-lt"/>
                </a:rPr>
                <a:t> </a:t>
              </a:r>
              <a:r>
                <a:rPr lang="en-US" sz="2400" b="1" dirty="0" err="1">
                  <a:latin typeface="+mn-lt"/>
                </a:rPr>
                <a:t>các</a:t>
              </a:r>
              <a:r>
                <a:rPr lang="en-US" sz="2400" b="1" dirty="0">
                  <a:latin typeface="+mn-lt"/>
                </a:rPr>
                <a:t> </a:t>
              </a:r>
              <a:r>
                <a:rPr lang="en-US" sz="2400" b="1" dirty="0" err="1">
                  <a:latin typeface="+mn-lt"/>
                </a:rPr>
                <a:t>hoạt</a:t>
              </a:r>
              <a:r>
                <a:rPr lang="en-US" sz="2400" b="1" dirty="0">
                  <a:latin typeface="+mn-lt"/>
                </a:rPr>
                <a:t> </a:t>
              </a:r>
              <a:r>
                <a:rPr lang="en-US" sz="2400" b="1" dirty="0" err="1">
                  <a:latin typeface="+mn-lt"/>
                </a:rPr>
                <a:t>động</a:t>
              </a:r>
              <a:r>
                <a:rPr lang="en-US" sz="2400" b="1" dirty="0">
                  <a:latin typeface="+mn-lt"/>
                </a:rPr>
                <a:t> </a:t>
              </a:r>
              <a:r>
                <a:rPr lang="en-US" sz="2400" b="1" dirty="0" err="1">
                  <a:latin typeface="+mn-lt"/>
                </a:rPr>
                <a:t>là</a:t>
              </a:r>
              <a:r>
                <a:rPr lang="en-US" sz="2400" b="1" dirty="0">
                  <a:latin typeface="+mn-lt"/>
                </a:rPr>
                <a:t>:</a:t>
              </a:r>
              <a:endParaRPr lang="en-US" sz="2400" dirty="0">
                <a:latin typeface="+mn-lt"/>
              </a:endParaRPr>
            </a:p>
          </p:txBody>
        </p:sp>
      </p:grpSp>
      <p:sp>
        <p:nvSpPr>
          <p:cNvPr id="18" name="Rounded Rectangle 12">
            <a:extLst>
              <a:ext uri="{FF2B5EF4-FFF2-40B4-BE49-F238E27FC236}">
                <a16:creationId xmlns:a16="http://schemas.microsoft.com/office/drawing/2014/main" id="{F6542A76-E031-D7B3-9649-CA2BC516EC9E}"/>
              </a:ext>
            </a:extLst>
          </p:cNvPr>
          <p:cNvSpPr/>
          <p:nvPr/>
        </p:nvSpPr>
        <p:spPr>
          <a:xfrm>
            <a:off x="2519903" y="1274369"/>
            <a:ext cx="7152193" cy="962975"/>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576026">
              <a:defRPr/>
            </a:pPr>
            <a:r>
              <a:rPr lang="en-US" sz="2400" b="1" kern="1200" dirty="0">
                <a:solidFill>
                  <a:sysClr val="windowText" lastClr="000000"/>
                </a:solidFill>
                <a:cs typeface="Arial" panose="020B0604020202020204" pitchFamily="34" charset="0"/>
              </a:rPr>
              <a:t>CÂU TRẢ LỜI</a:t>
            </a:r>
          </a:p>
        </p:txBody>
      </p:sp>
      <p:sp>
        <p:nvSpPr>
          <p:cNvPr id="2" name="Rectangle: Diagonal Corners Rounded 29">
            <a:extLst>
              <a:ext uri="{FF2B5EF4-FFF2-40B4-BE49-F238E27FC236}">
                <a16:creationId xmlns:a16="http://schemas.microsoft.com/office/drawing/2014/main" id="{177AB125-FCAA-0ECA-6636-DA481A1A217E}"/>
              </a:ext>
            </a:extLst>
          </p:cNvPr>
          <p:cNvSpPr/>
          <p:nvPr/>
        </p:nvSpPr>
        <p:spPr>
          <a:xfrm>
            <a:off x="1422071" y="3799686"/>
            <a:ext cx="4328240" cy="1049136"/>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en-US" sz="2400">
                <a:latin typeface="+mn-lt"/>
                <a:ea typeface="+mn-ea"/>
                <a:cs typeface="+mn-cs"/>
              </a:rPr>
              <a:t>ra đồng</a:t>
            </a:r>
          </a:p>
        </p:txBody>
      </p:sp>
      <p:sp>
        <p:nvSpPr>
          <p:cNvPr id="3" name="Rectangle: Diagonal Corners Rounded 29">
            <a:extLst>
              <a:ext uri="{FF2B5EF4-FFF2-40B4-BE49-F238E27FC236}">
                <a16:creationId xmlns:a16="http://schemas.microsoft.com/office/drawing/2014/main" id="{F54B34CD-E220-97EE-E95F-2C5FBF443D4E}"/>
              </a:ext>
            </a:extLst>
          </p:cNvPr>
          <p:cNvSpPr/>
          <p:nvPr/>
        </p:nvSpPr>
        <p:spPr>
          <a:xfrm>
            <a:off x="6552624" y="3799685"/>
            <a:ext cx="4328238" cy="1049136"/>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en-US" sz="2400">
                <a:latin typeface="+mn-lt"/>
                <a:ea typeface="+mn-ea"/>
                <a:cs typeface="+mn-cs"/>
              </a:rPr>
              <a:t>ăn mặc</a:t>
            </a:r>
          </a:p>
        </p:txBody>
      </p:sp>
      <p:sp>
        <p:nvSpPr>
          <p:cNvPr id="4" name="Rectangle: Diagonal Corners Rounded 29">
            <a:extLst>
              <a:ext uri="{FF2B5EF4-FFF2-40B4-BE49-F238E27FC236}">
                <a16:creationId xmlns:a16="http://schemas.microsoft.com/office/drawing/2014/main" id="{3299556C-D725-2BCC-87C8-59F589D673CD}"/>
              </a:ext>
            </a:extLst>
          </p:cNvPr>
          <p:cNvSpPr/>
          <p:nvPr/>
        </p:nvSpPr>
        <p:spPr>
          <a:xfrm>
            <a:off x="1422073" y="5235030"/>
            <a:ext cx="4328240" cy="1141534"/>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en-US" sz="2400">
                <a:latin typeface="+mn-lt"/>
                <a:ea typeface="+mn-ea"/>
                <a:cs typeface="+mn-cs"/>
              </a:rPr>
              <a:t>đi xem phim</a:t>
            </a:r>
          </a:p>
        </p:txBody>
      </p:sp>
      <p:sp>
        <p:nvSpPr>
          <p:cNvPr id="5" name="Rectangle: Diagonal Corners Rounded 29">
            <a:extLst>
              <a:ext uri="{FF2B5EF4-FFF2-40B4-BE49-F238E27FC236}">
                <a16:creationId xmlns:a16="http://schemas.microsoft.com/office/drawing/2014/main" id="{43777B37-20F8-2750-E258-35BF8817FD6A}"/>
              </a:ext>
            </a:extLst>
          </p:cNvPr>
          <p:cNvSpPr/>
          <p:nvPr/>
        </p:nvSpPr>
        <p:spPr>
          <a:xfrm>
            <a:off x="6552623" y="5235029"/>
            <a:ext cx="4328238" cy="1141534"/>
          </a:xfrm>
          <a:prstGeom prst="round2DiagRect">
            <a:avLst/>
          </a:prstGeom>
          <a:solidFill>
            <a:schemeClr val="accent4">
              <a:lumMod val="40000"/>
              <a:lumOff val="60000"/>
            </a:scheme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2304105">
              <a:defRPr/>
            </a:pPr>
            <a:r>
              <a:rPr lang="en-US" sz="2400">
                <a:latin typeface="+mn-lt"/>
                <a:ea typeface="+mn-ea"/>
                <a:cs typeface="+mn-cs"/>
              </a:rPr>
              <a:t>khóc</a:t>
            </a:r>
          </a:p>
        </p:txBody>
      </p:sp>
    </p:spTree>
    <p:extLst>
      <p:ext uri="{BB962C8B-B14F-4D97-AF65-F5344CB8AC3E}">
        <p14:creationId xmlns:p14="http://schemas.microsoft.com/office/powerpoint/2010/main" val="30909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1045</Words>
  <Application>Microsoft Office PowerPoint</Application>
  <PresentationFormat>Widescreen</PresentationFormat>
  <Paragraphs>89</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UTM Avo</vt:lpstr>
      <vt:lpstr>Wingdings</vt:lpstr>
      <vt:lpstr>2_Office Theme</vt:lpstr>
      <vt:lpstr>Tuần 7 Bài viết 2: Luyện tập tả người (Tả hoạt động, tính cách)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Monkey</cp:lastModifiedBy>
  <cp:revision>117</cp:revision>
  <dcterms:created xsi:type="dcterms:W3CDTF">2023-10-19T01:39:18Z</dcterms:created>
  <dcterms:modified xsi:type="dcterms:W3CDTF">2024-10-22T09:33:13Z</dcterms:modified>
</cp:coreProperties>
</file>