
<file path=[Content_Types].xml><?xml version="1.0" encoding="utf-8"?>
<Types xmlns="http://schemas.openxmlformats.org/package/2006/content-types">
  <Default Extension="fntdata" ContentType="application/x-fontdata"/>
  <Default Extension="jp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30"/>
  </p:notesMasterIdLst>
  <p:sldIdLst>
    <p:sldId id="256" r:id="rId2"/>
    <p:sldId id="281" r:id="rId3"/>
    <p:sldId id="353" r:id="rId4"/>
    <p:sldId id="278" r:id="rId5"/>
    <p:sldId id="351" r:id="rId6"/>
    <p:sldId id="356" r:id="rId7"/>
    <p:sldId id="357" r:id="rId8"/>
    <p:sldId id="358" r:id="rId9"/>
    <p:sldId id="359" r:id="rId10"/>
    <p:sldId id="360" r:id="rId11"/>
    <p:sldId id="362" r:id="rId12"/>
    <p:sldId id="374" r:id="rId13"/>
    <p:sldId id="344" r:id="rId14"/>
    <p:sldId id="354" r:id="rId15"/>
    <p:sldId id="375" r:id="rId16"/>
    <p:sldId id="376" r:id="rId17"/>
    <p:sldId id="365" r:id="rId18"/>
    <p:sldId id="377" r:id="rId19"/>
    <p:sldId id="378" r:id="rId20"/>
    <p:sldId id="369" r:id="rId21"/>
    <p:sldId id="368" r:id="rId22"/>
    <p:sldId id="379" r:id="rId23"/>
    <p:sldId id="380" r:id="rId24"/>
    <p:sldId id="381" r:id="rId25"/>
    <p:sldId id="348" r:id="rId26"/>
    <p:sldId id="373" r:id="rId27"/>
    <p:sldId id="275" r:id="rId28"/>
    <p:sldId id="276" r:id="rId29"/>
  </p:sldIdLst>
  <p:sldSz cx="12192000" cy="6858000"/>
  <p:notesSz cx="6858000" cy="9144000"/>
  <p:embeddedFontLst>
    <p:embeddedFont>
      <p:font typeface="UTM Avo" panose="02040603050506020204" pitchFamily="18"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2" roundtripDataSignature="AMtx7mip64yhF0r7J0CaSH6C3hFLdlXQW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BEA"/>
    <a:srgbClr val="75B7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0"/>
    <p:restoredTop sz="94563"/>
  </p:normalViewPr>
  <p:slideViewPr>
    <p:cSldViewPr snapToGrid="0">
      <p:cViewPr varScale="1">
        <p:scale>
          <a:sx n="105" d="100"/>
          <a:sy n="105" d="100"/>
        </p:scale>
        <p:origin x="8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4.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7" name="Google Shape;36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1"/>
          <p:cNvSpPr>
            <a:spLocks noGrp="1"/>
          </p:cNvSpPr>
          <p:nvPr>
            <p:ph type="pic" idx="2"/>
          </p:nvPr>
        </p:nvSpPr>
        <p:spPr>
          <a:xfrm>
            <a:off x="5183188" y="987425"/>
            <a:ext cx="6172200" cy="4873625"/>
          </a:xfrm>
          <a:prstGeom prst="rect">
            <a:avLst/>
          </a:prstGeom>
          <a:noFill/>
          <a:ln>
            <a:noFill/>
          </a:ln>
        </p:spPr>
      </p:sp>
      <p:sp>
        <p:nvSpPr>
          <p:cNvPr id="64" name="Google Shape;64;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3.xml.rels><?xml version="1.0" encoding="UTF-8" standalone="yes"?>
<Relationships xmlns="http://schemas.openxmlformats.org/package/2006/relationships"><Relationship Id="rId3" Type="http://schemas.openxmlformats.org/officeDocument/2006/relationships/hyperlink" Target="https://www.hoc10.vn/doc-sach/tieng-viet-5-tap-1/1/678/58/"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hoc10.vn/doc-sach/tieng-viet-5-tap-1/1/678/58/"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hoc10.vn/doc-sach/tieng-viet-5-tap-1/1/678/58/" TargetMode="External"/><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7"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33.png"/><Relationship Id="rId4" Type="http://schemas.openxmlformats.org/officeDocument/2006/relationships/hyperlink" Target="https://www.facebook.com/groups/hoc10donghanhcunggiaovientieuhoc"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www.hoc10.vn/doc-sach/tieng-viet-5-tap-1/1/678/58/"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12" name="Google Shape;235;p1">
            <a:extLst>
              <a:ext uri="{FF2B5EF4-FFF2-40B4-BE49-F238E27FC236}">
                <a16:creationId xmlns:a16="http://schemas.microsoft.com/office/drawing/2014/main" id="{04997C8A-9E83-13FD-80B9-F2ED615C8F03}"/>
              </a:ext>
            </a:extLst>
          </p:cNvPr>
          <p:cNvSpPr txBox="1">
            <a:spLocks noGrp="1"/>
          </p:cNvSpPr>
          <p:nvPr>
            <p:ph type="ctrTitle"/>
          </p:nvPr>
        </p:nvSpPr>
        <p:spPr>
          <a:xfrm>
            <a:off x="1524000" y="2176716"/>
            <a:ext cx="9144000" cy="2055249"/>
          </a:xfrm>
          <a:prstGeom prst="rect">
            <a:avLst/>
          </a:prstGeom>
          <a:noFill/>
          <a:ln>
            <a:noFill/>
          </a:ln>
        </p:spPr>
        <p:txBody>
          <a:bodyPr spcFirstLastPara="1" wrap="square" lIns="91425" tIns="45700" rIns="91425" bIns="45700" anchor="b" anchorCtr="0">
            <a:noAutofit/>
          </a:bodyPr>
          <a:lstStyle/>
          <a:p>
            <a:pPr>
              <a:lnSpc>
                <a:spcPct val="150000"/>
              </a:lnSpc>
              <a:buSzPts val="5200"/>
            </a:pPr>
            <a:r>
              <a:rPr lang="en-US" sz="4400" b="1" dirty="0" err="1">
                <a:solidFill>
                  <a:srgbClr val="002060"/>
                </a:solidFill>
                <a:latin typeface="UTM Avo" panose="02040603050506020204" pitchFamily="18"/>
                <a:ea typeface="Arial"/>
                <a:cs typeface="Arial"/>
                <a:sym typeface="Arial"/>
              </a:rPr>
              <a:t>Tuần</a:t>
            </a:r>
            <a:r>
              <a:rPr lang="en-US" sz="4400" b="1" dirty="0">
                <a:solidFill>
                  <a:srgbClr val="002060"/>
                </a:solidFill>
                <a:latin typeface="UTM Avo" panose="02040603050506020204" pitchFamily="18"/>
                <a:ea typeface="Arial"/>
                <a:cs typeface="Arial"/>
                <a:sym typeface="Arial"/>
              </a:rPr>
              <a:t> 7</a:t>
            </a:r>
            <a:br>
              <a:rPr lang="en-US" sz="4400" b="1" dirty="0">
                <a:solidFill>
                  <a:srgbClr val="002060"/>
                </a:solidFill>
                <a:latin typeface="UTM Avo" panose="02040603050506020204" pitchFamily="18"/>
                <a:ea typeface="Arial"/>
                <a:cs typeface="Arial"/>
                <a:sym typeface="Arial"/>
              </a:rPr>
            </a:br>
            <a:r>
              <a:rPr lang="en-US" sz="4400" b="1" dirty="0" err="1">
                <a:solidFill>
                  <a:srgbClr val="FF0000"/>
                </a:solidFill>
                <a:latin typeface="UTM Avo" panose="02040603050506020204" pitchFamily="18"/>
                <a:ea typeface="Arial"/>
                <a:cs typeface="Arial"/>
                <a:sym typeface="Arial"/>
              </a:rPr>
              <a:t>Luyện</a:t>
            </a:r>
            <a:r>
              <a:rPr lang="en-US" sz="4400" b="1" dirty="0">
                <a:solidFill>
                  <a:srgbClr val="FF0000"/>
                </a:solidFill>
                <a:latin typeface="UTM Avo" panose="02040603050506020204" pitchFamily="18"/>
                <a:ea typeface="Arial"/>
                <a:cs typeface="Arial"/>
                <a:sym typeface="Arial"/>
              </a:rPr>
              <a:t> </a:t>
            </a:r>
            <a:r>
              <a:rPr lang="en-US" sz="4400" b="1" dirty="0" err="1">
                <a:solidFill>
                  <a:srgbClr val="FF0000"/>
                </a:solidFill>
                <a:latin typeface="UTM Avo" panose="02040603050506020204" pitchFamily="18"/>
                <a:ea typeface="Arial"/>
                <a:cs typeface="Arial"/>
                <a:sym typeface="Arial"/>
              </a:rPr>
              <a:t>từ</a:t>
            </a:r>
            <a:r>
              <a:rPr lang="en-US" sz="4400" b="1" dirty="0">
                <a:solidFill>
                  <a:srgbClr val="FF0000"/>
                </a:solidFill>
                <a:latin typeface="UTM Avo" panose="02040603050506020204" pitchFamily="18"/>
                <a:ea typeface="Arial"/>
                <a:cs typeface="Arial"/>
                <a:sym typeface="Arial"/>
              </a:rPr>
              <a:t> </a:t>
            </a:r>
            <a:r>
              <a:rPr lang="en-US" sz="4400" b="1" dirty="0" err="1">
                <a:solidFill>
                  <a:srgbClr val="FF0000"/>
                </a:solidFill>
                <a:latin typeface="UTM Avo" panose="02040603050506020204" pitchFamily="18"/>
                <a:ea typeface="Arial"/>
                <a:cs typeface="Arial"/>
                <a:sym typeface="Arial"/>
              </a:rPr>
              <a:t>và</a:t>
            </a:r>
            <a:r>
              <a:rPr lang="en-US" sz="4400" b="1" dirty="0">
                <a:solidFill>
                  <a:srgbClr val="FF0000"/>
                </a:solidFill>
                <a:latin typeface="UTM Avo" panose="02040603050506020204" pitchFamily="18"/>
                <a:ea typeface="Arial"/>
                <a:cs typeface="Arial"/>
                <a:sym typeface="Arial"/>
              </a:rPr>
              <a:t> </a:t>
            </a:r>
            <a:r>
              <a:rPr lang="en-US" sz="4400" b="1" dirty="0" err="1">
                <a:solidFill>
                  <a:srgbClr val="FF0000"/>
                </a:solidFill>
                <a:latin typeface="UTM Avo" panose="02040603050506020204" pitchFamily="18"/>
                <a:ea typeface="Arial"/>
                <a:cs typeface="Arial"/>
                <a:sym typeface="Arial"/>
              </a:rPr>
              <a:t>câu</a:t>
            </a:r>
            <a:r>
              <a:rPr lang="en-US" sz="4400" b="1" dirty="0">
                <a:solidFill>
                  <a:srgbClr val="FF0000"/>
                </a:solidFill>
                <a:latin typeface="UTM Avo" panose="02040603050506020204" pitchFamily="18"/>
                <a:ea typeface="Arial"/>
                <a:cs typeface="Arial"/>
                <a:sym typeface="Arial"/>
              </a:rPr>
              <a:t>: </a:t>
            </a:r>
            <a:r>
              <a:rPr lang="en-US" sz="4400" b="1" dirty="0" err="1">
                <a:solidFill>
                  <a:srgbClr val="FF0000"/>
                </a:solidFill>
                <a:latin typeface="UTM Avo" panose="02040603050506020204" pitchFamily="18"/>
                <a:ea typeface="Arial"/>
                <a:cs typeface="Arial"/>
                <a:sym typeface="Arial"/>
              </a:rPr>
              <a:t>Từ</a:t>
            </a:r>
            <a:r>
              <a:rPr lang="en-US" sz="4400" b="1" dirty="0">
                <a:solidFill>
                  <a:srgbClr val="FF0000"/>
                </a:solidFill>
                <a:latin typeface="UTM Avo" panose="02040603050506020204" pitchFamily="18"/>
                <a:ea typeface="Arial"/>
                <a:cs typeface="Arial"/>
                <a:sym typeface="Arial"/>
              </a:rPr>
              <a:t> </a:t>
            </a:r>
            <a:r>
              <a:rPr lang="en-US" sz="4400" b="1" dirty="0" err="1">
                <a:solidFill>
                  <a:srgbClr val="FF0000"/>
                </a:solidFill>
                <a:latin typeface="UTM Avo" panose="02040603050506020204" pitchFamily="18"/>
                <a:ea typeface="Arial"/>
                <a:cs typeface="Arial"/>
                <a:sym typeface="Arial"/>
              </a:rPr>
              <a:t>đa</a:t>
            </a:r>
            <a:r>
              <a:rPr lang="en-US" sz="4400" b="1" dirty="0">
                <a:solidFill>
                  <a:srgbClr val="FF0000"/>
                </a:solidFill>
                <a:latin typeface="UTM Avo" panose="02040603050506020204" pitchFamily="18"/>
                <a:ea typeface="Arial"/>
                <a:cs typeface="Arial"/>
                <a:sym typeface="Arial"/>
              </a:rPr>
              <a:t> </a:t>
            </a:r>
            <a:r>
              <a:rPr lang="en-US" sz="4400" b="1" dirty="0" err="1">
                <a:solidFill>
                  <a:srgbClr val="FF0000"/>
                </a:solidFill>
                <a:latin typeface="UTM Avo" panose="02040603050506020204" pitchFamily="18"/>
                <a:ea typeface="Arial"/>
                <a:cs typeface="Arial"/>
                <a:sym typeface="Arial"/>
              </a:rPr>
              <a:t>nghĩa</a:t>
            </a:r>
            <a:endParaRPr sz="4400" b="1" dirty="0">
              <a:solidFill>
                <a:srgbClr val="FF0000"/>
              </a:solidFill>
              <a:latin typeface="UTM Avo" panose="02040603050506020204" pitchFamily="18"/>
              <a:ea typeface="Arial"/>
              <a:cs typeface="Arial"/>
              <a:sym typeface="Arial"/>
            </a:endParaRPr>
          </a:p>
        </p:txBody>
      </p:sp>
      <p:sp>
        <p:nvSpPr>
          <p:cNvPr id="2" name="TextBox 1">
            <a:extLst>
              <a:ext uri="{FF2B5EF4-FFF2-40B4-BE49-F238E27FC236}">
                <a16:creationId xmlns:a16="http://schemas.microsoft.com/office/drawing/2014/main" id="{296E605A-D04E-8DAC-543C-D3386EC51CA5}"/>
              </a:ext>
            </a:extLst>
          </p:cNvPr>
          <p:cNvSpPr txBox="1"/>
          <p:nvPr/>
        </p:nvSpPr>
        <p:spPr>
          <a:xfrm>
            <a:off x="8423255" y="265463"/>
            <a:ext cx="3490452" cy="1005147"/>
          </a:xfrm>
          <a:prstGeom prst="rect">
            <a:avLst/>
          </a:prstGeom>
          <a:noFill/>
        </p:spPr>
        <p:txBody>
          <a:bodyPr wrap="square" rtlCol="0">
            <a:spAutoFit/>
          </a:bodyPr>
          <a:lstStyle/>
          <a:p>
            <a:pPr algn="r" defTabSz="914377">
              <a:lnSpc>
                <a:spcPts val="3840"/>
              </a:lnSpc>
              <a:defRPr/>
            </a:pPr>
            <a:r>
              <a:rPr lang="en-US" sz="3200" dirty="0">
                <a:solidFill>
                  <a:srgbClr val="FFFFFF"/>
                </a:solidFill>
                <a:effectLst>
                  <a:outerShdw blurRad="38100" dist="38100" dir="2700000" algn="tl">
                    <a:srgbClr val="000000">
                      <a:alpha val="43137"/>
                    </a:srgbClr>
                  </a:outerShdw>
                </a:effectLst>
                <a:latin typeface="UTM Avo" panose="02040603050506020204" pitchFamily="18"/>
              </a:rPr>
              <a:t>TIẾNG VIỆT 5</a:t>
            </a:r>
          </a:p>
          <a:p>
            <a:pPr algn="r" defTabSz="914377">
              <a:lnSpc>
                <a:spcPts val="3840"/>
              </a:lnSpc>
              <a:defRPr/>
            </a:pPr>
            <a:r>
              <a:rPr lang="en-US" sz="2400" dirty="0" err="1">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Tập</a:t>
            </a:r>
            <a:r>
              <a:rPr lang="en-US" sz="2400" dirty="0">
                <a:solidFill>
                  <a:srgbClr val="FFFFFF"/>
                </a:solidFill>
                <a:effectLst>
                  <a:outerShdw blurRad="38100" dist="38100" dir="2700000" algn="tl">
                    <a:srgbClr val="000000">
                      <a:alpha val="43137"/>
                    </a:srgbClr>
                  </a:outerShdw>
                </a:effectLst>
                <a:latin typeface="UTM Avo" panose="02040603050506020204" pitchFamily="18"/>
                <a:cs typeface="Arial" panose="020B0604020202020204" pitchFamily="34" charset="0"/>
              </a:rPr>
              <a:t> 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76528C2-4474-FB0C-F3AC-7ABD2072B2FD}"/>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06EDB03-E404-30AE-7A89-673BE6256235}"/>
              </a:ext>
            </a:extLst>
          </p:cNvPr>
          <p:cNvGraphicFramePr>
            <a:graphicFrameLocks noGrp="1"/>
          </p:cNvGraphicFramePr>
          <p:nvPr>
            <p:extLst>
              <p:ext uri="{D42A27DB-BD31-4B8C-83A1-F6EECF244321}">
                <p14:modId xmlns:p14="http://schemas.microsoft.com/office/powerpoint/2010/main" val="867443022"/>
              </p:ext>
            </p:extLst>
          </p:nvPr>
        </p:nvGraphicFramePr>
        <p:xfrm>
          <a:off x="485176" y="1810899"/>
          <a:ext cx="11221648" cy="4755720"/>
        </p:xfrm>
        <a:graphic>
          <a:graphicData uri="http://schemas.openxmlformats.org/drawingml/2006/table">
            <a:tbl>
              <a:tblPr firstRow="1" bandRow="1">
                <a:tableStyleId>{16D9F66E-5EB9-4882-86FB-DCBF35E3C3E4}</a:tableStyleId>
              </a:tblPr>
              <a:tblGrid>
                <a:gridCol w="2303133">
                  <a:extLst>
                    <a:ext uri="{9D8B030D-6E8A-4147-A177-3AD203B41FA5}">
                      <a16:colId xmlns:a16="http://schemas.microsoft.com/office/drawing/2014/main" val="2293371331"/>
                    </a:ext>
                  </a:extLst>
                </a:gridCol>
                <a:gridCol w="3098375">
                  <a:extLst>
                    <a:ext uri="{9D8B030D-6E8A-4147-A177-3AD203B41FA5}">
                      <a16:colId xmlns:a16="http://schemas.microsoft.com/office/drawing/2014/main" val="3527849788"/>
                    </a:ext>
                  </a:extLst>
                </a:gridCol>
                <a:gridCol w="3000467">
                  <a:extLst>
                    <a:ext uri="{9D8B030D-6E8A-4147-A177-3AD203B41FA5}">
                      <a16:colId xmlns:a16="http://schemas.microsoft.com/office/drawing/2014/main" val="3497166066"/>
                    </a:ext>
                  </a:extLst>
                </a:gridCol>
                <a:gridCol w="2819673">
                  <a:extLst>
                    <a:ext uri="{9D8B030D-6E8A-4147-A177-3AD203B41FA5}">
                      <a16:colId xmlns:a16="http://schemas.microsoft.com/office/drawing/2014/main" val="661492950"/>
                    </a:ext>
                  </a:extLst>
                </a:gridCol>
              </a:tblGrid>
              <a:tr h="1463784">
                <a:tc>
                  <a:txBody>
                    <a:bodyPr/>
                    <a:lstStyle/>
                    <a:p>
                      <a:pPr algn="ctr"/>
                      <a:r>
                        <a:rPr lang="en-US" sz="2000" dirty="0">
                          <a:latin typeface="+mn-lt"/>
                          <a:cs typeface="Arial" panose="020B0604020202020204" pitchFamily="34" charset="0"/>
                        </a:rPr>
                        <a:t>So </a:t>
                      </a:r>
                      <a:r>
                        <a:rPr lang="en-US" sz="2000" dirty="0" err="1">
                          <a:latin typeface="+mn-lt"/>
                          <a:cs typeface="Arial" panose="020B0604020202020204" pitchFamily="34" charset="0"/>
                        </a:rPr>
                        <a:t>sánh</a:t>
                      </a:r>
                      <a:endParaRPr lang="en-US" sz="2000" dirty="0">
                        <a:latin typeface="+mn-lt"/>
                        <a:cs typeface="Arial" panose="020B0604020202020204" pitchFamily="34" charset="0"/>
                      </a:endParaRPr>
                    </a:p>
                  </a:txBody>
                  <a:tcPr marL="57602" marR="57602" marT="28801" marB="28801" anchor="ctr"/>
                </a:tc>
                <a:tc>
                  <a:txBody>
                    <a:bodyPr/>
                    <a:lstStyle/>
                    <a:p>
                      <a:pPr algn="ctr">
                        <a:lnSpc>
                          <a:spcPct val="150000"/>
                        </a:lnSpc>
                      </a:pPr>
                      <a:r>
                        <a:rPr lang="en-US" sz="2000" b="0" dirty="0">
                          <a:latin typeface="+mn-lt"/>
                          <a:cs typeface="Arial" panose="020B0604020202020204" pitchFamily="34" charset="0"/>
                        </a:rPr>
                        <a:t>a. </a:t>
                      </a:r>
                      <a:r>
                        <a:rPr lang="en-US" sz="2000" b="1" dirty="0" err="1">
                          <a:latin typeface="+mn-lt"/>
                          <a:cs typeface="Arial" panose="020B0604020202020204" pitchFamily="34" charset="0"/>
                        </a:rPr>
                        <a:t>Chân</a:t>
                      </a:r>
                      <a:r>
                        <a:rPr lang="en-US" sz="2000" b="1" dirty="0">
                          <a:latin typeface="+mn-lt"/>
                          <a:cs typeface="Arial" panose="020B0604020202020204" pitchFamily="34" charset="0"/>
                        </a:rPr>
                        <a:t> </a:t>
                      </a:r>
                      <a:r>
                        <a:rPr lang="en-US" sz="2000" b="0" dirty="0">
                          <a:latin typeface="+mn-lt"/>
                          <a:cs typeface="Arial" panose="020B0604020202020204" pitchFamily="34" charset="0"/>
                        </a:rPr>
                        <a:t>com-pa, </a:t>
                      </a:r>
                    </a:p>
                    <a:p>
                      <a:pPr algn="ctr">
                        <a:lnSpc>
                          <a:spcPct val="150000"/>
                        </a:lnSpc>
                      </a:pPr>
                      <a:r>
                        <a:rPr lang="en-US" sz="2000" b="1" dirty="0" err="1">
                          <a:latin typeface="+mn-lt"/>
                          <a:cs typeface="Arial" panose="020B0604020202020204" pitchFamily="34" charset="0"/>
                        </a:rPr>
                        <a:t>chân</a:t>
                      </a:r>
                      <a:r>
                        <a:rPr lang="en-US" sz="2000" b="0" dirty="0">
                          <a:latin typeface="+mn-lt"/>
                          <a:cs typeface="Arial" panose="020B0604020202020204" pitchFamily="34" charset="0"/>
                        </a:rPr>
                        <a:t> </a:t>
                      </a:r>
                      <a:r>
                        <a:rPr lang="en-US" sz="2000" b="0" dirty="0" err="1">
                          <a:latin typeface="+mn-lt"/>
                          <a:cs typeface="Arial" panose="020B0604020202020204" pitchFamily="34" charset="0"/>
                        </a:rPr>
                        <a:t>kiềng</a:t>
                      </a:r>
                      <a:r>
                        <a:rPr lang="en-US" sz="2000" b="0" dirty="0">
                          <a:latin typeface="+mn-lt"/>
                          <a:cs typeface="Arial" panose="020B0604020202020204" pitchFamily="34" charset="0"/>
                        </a:rPr>
                        <a:t>,</a:t>
                      </a:r>
                      <a:r>
                        <a:rPr lang="en-US" sz="2000" b="1" dirty="0">
                          <a:latin typeface="+mn-lt"/>
                          <a:cs typeface="Arial" panose="020B0604020202020204" pitchFamily="34" charset="0"/>
                        </a:rPr>
                        <a:t> </a:t>
                      </a:r>
                      <a:r>
                        <a:rPr lang="en-US" sz="2000" b="1" dirty="0" err="1">
                          <a:latin typeface="+mn-lt"/>
                          <a:cs typeface="Arial" panose="020B0604020202020204" pitchFamily="34" charset="0"/>
                        </a:rPr>
                        <a:t>chân</a:t>
                      </a:r>
                      <a:r>
                        <a:rPr lang="en-US" sz="2000" b="1" dirty="0">
                          <a:latin typeface="+mn-lt"/>
                          <a:cs typeface="Arial" panose="020B0604020202020204" pitchFamily="34" charset="0"/>
                        </a:rPr>
                        <a:t> </a:t>
                      </a:r>
                      <a:r>
                        <a:rPr lang="en-US" sz="2000" b="0" dirty="0" err="1">
                          <a:latin typeface="+mn-lt"/>
                          <a:cs typeface="Arial" panose="020B0604020202020204" pitchFamily="34" charset="0"/>
                        </a:rPr>
                        <a:t>bàn</a:t>
                      </a:r>
                      <a:endParaRPr lang="en-US" sz="2000" b="0" dirty="0">
                        <a:latin typeface="+mn-lt"/>
                        <a:cs typeface="Arial" panose="020B0604020202020204" pitchFamily="34" charset="0"/>
                      </a:endParaRPr>
                    </a:p>
                  </a:txBody>
                  <a:tcPr marL="57602" marR="57602" marT="28801" marB="28801" anchor="ctr"/>
                </a:tc>
                <a:tc>
                  <a:txBody>
                    <a:bodyPr/>
                    <a:lstStyle/>
                    <a:p>
                      <a:pPr algn="ctr">
                        <a:lnSpc>
                          <a:spcPct val="150000"/>
                        </a:lnSpc>
                      </a:pPr>
                      <a:r>
                        <a:rPr lang="vi-VN" sz="2000" b="0" dirty="0">
                          <a:latin typeface="+mn-lt"/>
                          <a:cs typeface="Arial" panose="020B0604020202020204" pitchFamily="34" charset="0"/>
                        </a:rPr>
                        <a:t>b</a:t>
                      </a:r>
                      <a:r>
                        <a:rPr lang="en-US" sz="2000" b="0" dirty="0">
                          <a:latin typeface="+mn-lt"/>
                          <a:cs typeface="Arial" panose="020B0604020202020204" pitchFamily="34" charset="0"/>
                        </a:rPr>
                        <a:t>. </a:t>
                      </a:r>
                      <a:r>
                        <a:rPr lang="vi-VN" sz="2000" b="1" dirty="0">
                          <a:latin typeface="+mn-lt"/>
                          <a:cs typeface="Arial" panose="020B0604020202020204" pitchFamily="34" charset="0"/>
                        </a:rPr>
                        <a:t>Chân </a:t>
                      </a:r>
                      <a:r>
                        <a:rPr lang="vi-VN" sz="2000" b="0" dirty="0">
                          <a:latin typeface="+mn-lt"/>
                          <a:cs typeface="Arial" panose="020B0604020202020204" pitchFamily="34" charset="0"/>
                        </a:rPr>
                        <a:t>của người</a:t>
                      </a:r>
                      <a:endParaRPr lang="en-US" sz="2000" b="0" dirty="0">
                        <a:latin typeface="+mn-lt"/>
                        <a:cs typeface="Arial" panose="020B0604020202020204" pitchFamily="34" charset="0"/>
                      </a:endParaRPr>
                    </a:p>
                  </a:txBody>
                  <a:tcPr marL="57602" marR="57602" marT="28801" marB="28801" anchor="ctr"/>
                </a:tc>
                <a:tc>
                  <a:txBody>
                    <a:bodyPr/>
                    <a:lstStyle/>
                    <a:p>
                      <a:pPr algn="ctr">
                        <a:lnSpc>
                          <a:spcPct val="150000"/>
                        </a:lnSpc>
                      </a:pPr>
                      <a:r>
                        <a:rPr lang="en-US" sz="2000" b="0" dirty="0">
                          <a:latin typeface="+mn-lt"/>
                          <a:cs typeface="Arial" panose="020B0604020202020204" pitchFamily="34" charset="0"/>
                        </a:rPr>
                        <a:t>c. </a:t>
                      </a:r>
                      <a:r>
                        <a:rPr lang="en-US" sz="2000" b="1" dirty="0" err="1">
                          <a:latin typeface="+mn-lt"/>
                          <a:cs typeface="Arial" panose="020B0604020202020204" pitchFamily="34" charset="0"/>
                        </a:rPr>
                        <a:t>Chân</a:t>
                      </a:r>
                      <a:r>
                        <a:rPr lang="en-US" sz="2000" b="0" dirty="0">
                          <a:latin typeface="+mn-lt"/>
                          <a:cs typeface="Arial" panose="020B0604020202020204" pitchFamily="34" charset="0"/>
                        </a:rPr>
                        <a:t> </a:t>
                      </a:r>
                      <a:r>
                        <a:rPr lang="en-US" sz="2000" b="0" dirty="0" err="1">
                          <a:latin typeface="+mn-lt"/>
                          <a:cs typeface="Arial" panose="020B0604020202020204" pitchFamily="34" charset="0"/>
                        </a:rPr>
                        <a:t>núi</a:t>
                      </a:r>
                      <a:endParaRPr lang="en-US" sz="2000" b="0" dirty="0">
                        <a:latin typeface="+mn-lt"/>
                        <a:cs typeface="Arial" panose="020B0604020202020204" pitchFamily="34" charset="0"/>
                      </a:endParaRPr>
                    </a:p>
                  </a:txBody>
                  <a:tcPr marL="57602" marR="57602" marT="28801" marB="28801" anchor="ctr"/>
                </a:tc>
                <a:extLst>
                  <a:ext uri="{0D108BD9-81ED-4DB2-BD59-A6C34878D82A}">
                    <a16:rowId xmlns:a16="http://schemas.microsoft.com/office/drawing/2014/main" val="3033919327"/>
                  </a:ext>
                </a:extLst>
              </a:tr>
              <a:tr h="1097838">
                <a:tc>
                  <a:txBody>
                    <a:bodyPr/>
                    <a:lstStyle/>
                    <a:p>
                      <a:pPr algn="ctr"/>
                      <a:r>
                        <a:rPr lang="en-US" sz="2000">
                          <a:latin typeface="+mn-lt"/>
                          <a:cs typeface="Arial" panose="020B0604020202020204" pitchFamily="34" charset="0"/>
                        </a:rPr>
                        <a:t>Điểm giống nhau</a:t>
                      </a:r>
                    </a:p>
                  </a:txBody>
                  <a:tcPr marL="57602" marR="57602" marT="28801" marB="28801" anchor="ctr">
                    <a:solidFill>
                      <a:schemeClr val="bg1"/>
                    </a:solidFill>
                  </a:tcPr>
                </a:tc>
                <a:tc gridSpan="3">
                  <a:txBody>
                    <a:bodyPr/>
                    <a:lstStyle/>
                    <a:p>
                      <a:pPr marL="0" lvl="1" indent="0" algn="ctr">
                        <a:buFontTx/>
                        <a:buNone/>
                      </a:pPr>
                      <a:r>
                        <a:rPr lang="vi-VN" sz="2000" dirty="0">
                          <a:latin typeface="+mn-lt"/>
                          <a:cs typeface="Arial" panose="020B0604020202020204" pitchFamily="34" charset="0"/>
                        </a:rPr>
                        <a:t>“Chân” chỉ bộ phận dưới cùng của sự vật</a:t>
                      </a:r>
                      <a:r>
                        <a:rPr lang="en-US" sz="2000" dirty="0">
                          <a:latin typeface="+mn-lt"/>
                          <a:cs typeface="Arial" panose="020B0604020202020204" pitchFamily="34" charset="0"/>
                        </a:rPr>
                        <a:t>.</a:t>
                      </a:r>
                    </a:p>
                  </a:txBody>
                  <a:tcPr marL="57602" marR="57602" marT="28801" marB="28801" anchor="ctr">
                    <a:solidFill>
                      <a:schemeClr val="bg1"/>
                    </a:solidFill>
                  </a:tcPr>
                </a:tc>
                <a:tc hMerge="1">
                  <a:txBody>
                    <a:bodyPr/>
                    <a:lstStyle/>
                    <a:p>
                      <a:endParaRPr lang="en-VN"/>
                    </a:p>
                  </a:txBody>
                  <a:tcPr/>
                </a:tc>
                <a:tc hMerge="1">
                  <a:txBody>
                    <a:bodyPr/>
                    <a:lstStyle/>
                    <a:p>
                      <a:pPr marL="457200" lvl="1" indent="0" algn="just">
                        <a:buFontTx/>
                        <a:buNone/>
                      </a:pPr>
                      <a:endParaRPr lang="en-US" sz="2000">
                        <a:latin typeface="+mn-lt"/>
                        <a:cs typeface="Arial" panose="020B0604020202020204" pitchFamily="34" charset="0"/>
                      </a:endParaRPr>
                    </a:p>
                  </a:txBody>
                  <a:tcPr marL="57602" marR="57602" marT="28801" marB="28801" anchor="ctr">
                    <a:solidFill>
                      <a:schemeClr val="bg1"/>
                    </a:solidFill>
                  </a:tcPr>
                </a:tc>
                <a:extLst>
                  <a:ext uri="{0D108BD9-81ED-4DB2-BD59-A6C34878D82A}">
                    <a16:rowId xmlns:a16="http://schemas.microsoft.com/office/drawing/2014/main" val="4115574671"/>
                  </a:ext>
                </a:extLst>
              </a:tr>
              <a:tr h="2194098">
                <a:tc>
                  <a:txBody>
                    <a:bodyPr/>
                    <a:lstStyle/>
                    <a:p>
                      <a:pPr algn="ctr"/>
                      <a:r>
                        <a:rPr lang="en-US" sz="2000" dirty="0" err="1">
                          <a:latin typeface="+mn-lt"/>
                          <a:cs typeface="Arial" panose="020B0604020202020204" pitchFamily="34" charset="0"/>
                        </a:rPr>
                        <a:t>Điểm</a:t>
                      </a:r>
                      <a:r>
                        <a:rPr lang="en-US" sz="2000" dirty="0">
                          <a:latin typeface="+mn-lt"/>
                          <a:cs typeface="Arial" panose="020B0604020202020204" pitchFamily="34" charset="0"/>
                        </a:rPr>
                        <a:t> </a:t>
                      </a:r>
                      <a:r>
                        <a:rPr lang="en-US" sz="2000" dirty="0" err="1">
                          <a:latin typeface="+mn-lt"/>
                          <a:cs typeface="Arial" panose="020B0604020202020204" pitchFamily="34" charset="0"/>
                        </a:rPr>
                        <a:t>khác</a:t>
                      </a:r>
                      <a:r>
                        <a:rPr lang="en-US" sz="2000" dirty="0">
                          <a:latin typeface="+mn-lt"/>
                          <a:cs typeface="Arial" panose="020B0604020202020204" pitchFamily="34" charset="0"/>
                        </a:rPr>
                        <a:t> </a:t>
                      </a:r>
                      <a:r>
                        <a:rPr lang="en-US" sz="2000" dirty="0" err="1">
                          <a:latin typeface="+mn-lt"/>
                          <a:cs typeface="Arial" panose="020B0604020202020204" pitchFamily="34" charset="0"/>
                        </a:rPr>
                        <a:t>nhau</a:t>
                      </a:r>
                      <a:endParaRPr lang="en-US" sz="2000" dirty="0">
                        <a:latin typeface="+mn-lt"/>
                        <a:cs typeface="Arial" panose="020B0604020202020204" pitchFamily="34" charset="0"/>
                      </a:endParaRPr>
                    </a:p>
                  </a:txBody>
                  <a:tcPr marL="57602" marR="57602" marT="28801" marB="28801" anchor="ctr">
                    <a:solidFill>
                      <a:schemeClr val="bg1"/>
                    </a:solidFill>
                  </a:tcPr>
                </a:tc>
                <a:tc>
                  <a:txBody>
                    <a:bodyPr/>
                    <a:lstStyle/>
                    <a:p>
                      <a:pPr marL="0" lvl="1" indent="0" algn="just">
                        <a:lnSpc>
                          <a:spcPct val="150000"/>
                        </a:lnSpc>
                        <a:buFontTx/>
                        <a:buNone/>
                      </a:pPr>
                      <a:r>
                        <a:rPr lang="en-US" sz="2000" dirty="0" err="1">
                          <a:latin typeface="+mn-lt"/>
                          <a:cs typeface="Arial" panose="020B0604020202020204" pitchFamily="34" charset="0"/>
                        </a:rPr>
                        <a:t>chỉ</a:t>
                      </a:r>
                      <a:r>
                        <a:rPr lang="en-US" sz="2000" dirty="0">
                          <a:latin typeface="+mn-lt"/>
                          <a:cs typeface="Arial" panose="020B0604020202020204" pitchFamily="34" charset="0"/>
                        </a:rPr>
                        <a:t> </a:t>
                      </a:r>
                      <a:r>
                        <a:rPr lang="en-US" sz="2000" dirty="0" err="1">
                          <a:latin typeface="+mn-lt"/>
                          <a:cs typeface="Arial" panose="020B0604020202020204" pitchFamily="34" charset="0"/>
                        </a:rPr>
                        <a:t>bộ</a:t>
                      </a:r>
                      <a:r>
                        <a:rPr lang="en-US" sz="2000" dirty="0">
                          <a:latin typeface="+mn-lt"/>
                          <a:cs typeface="Arial" panose="020B0604020202020204" pitchFamily="34" charset="0"/>
                        </a:rPr>
                        <a:t> </a:t>
                      </a:r>
                      <a:r>
                        <a:rPr lang="en-US" sz="2000" dirty="0" err="1">
                          <a:latin typeface="+mn-lt"/>
                          <a:cs typeface="Arial" panose="020B0604020202020204" pitchFamily="34" charset="0"/>
                        </a:rPr>
                        <a:t>phận</a:t>
                      </a:r>
                      <a:r>
                        <a:rPr lang="en-US" sz="2000" dirty="0">
                          <a:latin typeface="+mn-lt"/>
                          <a:cs typeface="Arial" panose="020B0604020202020204" pitchFamily="34" charset="0"/>
                        </a:rPr>
                        <a:t> </a:t>
                      </a:r>
                      <a:r>
                        <a:rPr lang="en-US" sz="2000" dirty="0" err="1">
                          <a:latin typeface="+mn-lt"/>
                          <a:cs typeface="Arial" panose="020B0604020202020204" pitchFamily="34" charset="0"/>
                        </a:rPr>
                        <a:t>của</a:t>
                      </a:r>
                      <a:r>
                        <a:rPr lang="en-US" sz="2000" dirty="0">
                          <a:latin typeface="+mn-lt"/>
                          <a:cs typeface="Arial" panose="020B0604020202020204" pitchFamily="34" charset="0"/>
                        </a:rPr>
                        <a:t> </a:t>
                      </a:r>
                      <a:r>
                        <a:rPr lang="en-US" sz="2000" dirty="0" err="1">
                          <a:latin typeface="+mn-lt"/>
                          <a:cs typeface="Arial" panose="020B0604020202020204" pitchFamily="34" charset="0"/>
                        </a:rPr>
                        <a:t>vật</a:t>
                      </a:r>
                      <a:r>
                        <a:rPr lang="en-US" sz="2000" dirty="0">
                          <a:latin typeface="+mn-lt"/>
                          <a:cs typeface="Arial" panose="020B0604020202020204" pitchFamily="34" charset="0"/>
                        </a:rPr>
                        <a:t>, </a:t>
                      </a:r>
                      <a:r>
                        <a:rPr lang="en-US" sz="2000" dirty="0" err="1">
                          <a:latin typeface="+mn-lt"/>
                          <a:cs typeface="Arial" panose="020B0604020202020204" pitchFamily="34" charset="0"/>
                        </a:rPr>
                        <a:t>có</a:t>
                      </a:r>
                      <a:r>
                        <a:rPr lang="en-US" sz="2000" dirty="0">
                          <a:latin typeface="+mn-lt"/>
                          <a:cs typeface="Arial" panose="020B0604020202020204" pitchFamily="34" charset="0"/>
                        </a:rPr>
                        <a:t> </a:t>
                      </a:r>
                      <a:r>
                        <a:rPr lang="en-US" sz="2000" dirty="0" err="1">
                          <a:latin typeface="+mn-lt"/>
                          <a:cs typeface="Arial" panose="020B0604020202020204" pitchFamily="34" charset="0"/>
                        </a:rPr>
                        <a:t>tác</a:t>
                      </a:r>
                      <a:r>
                        <a:rPr lang="en-US" sz="2000" dirty="0">
                          <a:latin typeface="+mn-lt"/>
                          <a:cs typeface="Arial" panose="020B0604020202020204" pitchFamily="34" charset="0"/>
                        </a:rPr>
                        <a:t> </a:t>
                      </a:r>
                      <a:r>
                        <a:rPr lang="en-US" sz="2000" dirty="0" err="1">
                          <a:latin typeface="+mn-lt"/>
                          <a:cs typeface="Arial" panose="020B0604020202020204" pitchFamily="34" charset="0"/>
                        </a:rPr>
                        <a:t>dụng</a:t>
                      </a:r>
                      <a:r>
                        <a:rPr lang="en-US" sz="2000" dirty="0">
                          <a:latin typeface="+mn-lt"/>
                          <a:cs typeface="Arial" panose="020B0604020202020204" pitchFamily="34" charset="0"/>
                        </a:rPr>
                        <a:t> </a:t>
                      </a:r>
                      <a:r>
                        <a:rPr lang="en-US" sz="2000" dirty="0" err="1">
                          <a:latin typeface="+mn-lt"/>
                          <a:cs typeface="Arial" panose="020B0604020202020204" pitchFamily="34" charset="0"/>
                        </a:rPr>
                        <a:t>đỡ</a:t>
                      </a:r>
                      <a:r>
                        <a:rPr lang="en-US" sz="2000" dirty="0">
                          <a:latin typeface="+mn-lt"/>
                          <a:cs typeface="Arial" panose="020B0604020202020204" pitchFamily="34" charset="0"/>
                        </a:rPr>
                        <a:t> </a:t>
                      </a:r>
                      <a:r>
                        <a:rPr lang="en-US" sz="2000" dirty="0" err="1">
                          <a:latin typeface="+mn-lt"/>
                          <a:cs typeface="Arial" panose="020B0604020202020204" pitchFamily="34" charset="0"/>
                        </a:rPr>
                        <a:t>cho</a:t>
                      </a:r>
                      <a:r>
                        <a:rPr lang="en-US" sz="2000" dirty="0">
                          <a:latin typeface="+mn-lt"/>
                          <a:cs typeface="Arial" panose="020B0604020202020204" pitchFamily="34" charset="0"/>
                        </a:rPr>
                        <a:t> </a:t>
                      </a:r>
                      <a:r>
                        <a:rPr lang="en-US" sz="2000" dirty="0" err="1">
                          <a:latin typeface="+mn-lt"/>
                          <a:cs typeface="Arial" panose="020B0604020202020204" pitchFamily="34" charset="0"/>
                        </a:rPr>
                        <a:t>bộ</a:t>
                      </a:r>
                      <a:r>
                        <a:rPr lang="en-US" sz="2000" dirty="0">
                          <a:latin typeface="+mn-lt"/>
                          <a:cs typeface="Arial" panose="020B0604020202020204" pitchFamily="34" charset="0"/>
                        </a:rPr>
                        <a:t> </a:t>
                      </a:r>
                      <a:r>
                        <a:rPr lang="en-US" sz="2000" dirty="0" err="1">
                          <a:latin typeface="+mn-lt"/>
                          <a:cs typeface="Arial" panose="020B0604020202020204" pitchFamily="34" charset="0"/>
                        </a:rPr>
                        <a:t>phận</a:t>
                      </a:r>
                      <a:r>
                        <a:rPr lang="en-US" sz="2000" dirty="0">
                          <a:latin typeface="+mn-lt"/>
                          <a:cs typeface="Arial" panose="020B0604020202020204" pitchFamily="34" charset="0"/>
                        </a:rPr>
                        <a:t> </a:t>
                      </a:r>
                      <a:r>
                        <a:rPr lang="en-US" sz="2000" dirty="0" err="1">
                          <a:latin typeface="+mn-lt"/>
                          <a:cs typeface="Arial" panose="020B0604020202020204" pitchFamily="34" charset="0"/>
                        </a:rPr>
                        <a:t>khác</a:t>
                      </a:r>
                      <a:r>
                        <a:rPr lang="en-US" sz="2000" dirty="0">
                          <a:latin typeface="+mn-lt"/>
                          <a:cs typeface="Arial" panose="020B0604020202020204" pitchFamily="34" charset="0"/>
                        </a:rPr>
                        <a:t>. </a:t>
                      </a:r>
                    </a:p>
                  </a:txBody>
                  <a:tcPr marL="57602" marR="57602" marT="28801" marB="28801" anchor="ctr">
                    <a:solidFill>
                      <a:schemeClr val="bg1"/>
                    </a:solidFill>
                  </a:tcPr>
                </a:tc>
                <a:tc>
                  <a:txBody>
                    <a:bodyPr/>
                    <a:lstStyle/>
                    <a:p>
                      <a:pPr marL="0" marR="0" lvl="1" indent="0" algn="just" defTabSz="914400" rtl="0" eaLnBrk="1" fontAlgn="auto" latinLnBrk="0" hangingPunct="1">
                        <a:lnSpc>
                          <a:spcPct val="150000"/>
                        </a:lnSpc>
                        <a:spcBef>
                          <a:spcPts val="0"/>
                        </a:spcBef>
                        <a:spcAft>
                          <a:spcPts val="0"/>
                        </a:spcAft>
                        <a:buClr>
                          <a:srgbClr val="000000"/>
                        </a:buClr>
                        <a:buSzTx/>
                        <a:buFont typeface="Arial" panose="020B0604020202020204" pitchFamily="34" charset="0"/>
                        <a:buNone/>
                        <a:tabLst/>
                        <a:defRPr/>
                      </a:pPr>
                      <a:r>
                        <a:rPr lang="vi-VN" sz="2000" dirty="0">
                          <a:latin typeface="+mn-lt"/>
                          <a:cs typeface="Arial" panose="020B0604020202020204" pitchFamily="34" charset="0"/>
                        </a:rPr>
                        <a:t>chỉ bộ phận của cơ thể người hoặc động vật; dùng để đi, đứng.</a:t>
                      </a:r>
                      <a:endParaRPr lang="en-US" sz="2000" dirty="0">
                        <a:latin typeface="+mn-lt"/>
                        <a:cs typeface="Arial" panose="020B0604020202020204" pitchFamily="34" charset="0"/>
                      </a:endParaRPr>
                    </a:p>
                  </a:txBody>
                  <a:tcPr marL="57602" marR="57602" marT="28801" marB="28801" anchor="ctr">
                    <a:solidFill>
                      <a:schemeClr val="bg1"/>
                    </a:solidFill>
                  </a:tcPr>
                </a:tc>
                <a:tc>
                  <a:txBody>
                    <a:bodyPr/>
                    <a:lstStyle/>
                    <a:p>
                      <a:pPr marL="0" lvl="1" indent="0" algn="just">
                        <a:lnSpc>
                          <a:spcPct val="150000"/>
                        </a:lnSpc>
                        <a:buFontTx/>
                        <a:buNone/>
                      </a:pPr>
                      <a:r>
                        <a:rPr lang="en-US" sz="2000" dirty="0" err="1">
                          <a:latin typeface="+mn-lt"/>
                          <a:cs typeface="Arial" panose="020B0604020202020204" pitchFamily="34" charset="0"/>
                        </a:rPr>
                        <a:t>chỉ</a:t>
                      </a:r>
                      <a:r>
                        <a:rPr lang="en-US" sz="2000" dirty="0">
                          <a:latin typeface="+mn-lt"/>
                          <a:cs typeface="Arial" panose="020B0604020202020204" pitchFamily="34" charset="0"/>
                        </a:rPr>
                        <a:t> </a:t>
                      </a:r>
                      <a:r>
                        <a:rPr lang="en-US" sz="2000" dirty="0" err="1">
                          <a:latin typeface="+mn-lt"/>
                          <a:cs typeface="Arial" panose="020B0604020202020204" pitchFamily="34" charset="0"/>
                        </a:rPr>
                        <a:t>bộ</a:t>
                      </a:r>
                      <a:r>
                        <a:rPr lang="en-US" sz="2000" dirty="0">
                          <a:latin typeface="+mn-lt"/>
                          <a:cs typeface="Arial" panose="020B0604020202020204" pitchFamily="34" charset="0"/>
                        </a:rPr>
                        <a:t> </a:t>
                      </a:r>
                      <a:r>
                        <a:rPr lang="en-US" sz="2000" dirty="0" err="1">
                          <a:latin typeface="+mn-lt"/>
                          <a:cs typeface="Arial" panose="020B0604020202020204" pitchFamily="34" charset="0"/>
                        </a:rPr>
                        <a:t>phận</a:t>
                      </a:r>
                      <a:r>
                        <a:rPr lang="en-US" sz="2000" dirty="0">
                          <a:latin typeface="+mn-lt"/>
                          <a:cs typeface="Arial" panose="020B0604020202020204" pitchFamily="34" charset="0"/>
                        </a:rPr>
                        <a:t> </a:t>
                      </a:r>
                      <a:r>
                        <a:rPr lang="en-US" sz="2000" dirty="0" err="1">
                          <a:latin typeface="+mn-lt"/>
                          <a:cs typeface="Arial" panose="020B0604020202020204" pitchFamily="34" charset="0"/>
                        </a:rPr>
                        <a:t>của</a:t>
                      </a:r>
                      <a:r>
                        <a:rPr lang="en-US" sz="2000" dirty="0">
                          <a:latin typeface="+mn-lt"/>
                          <a:cs typeface="Arial" panose="020B0604020202020204" pitchFamily="34" charset="0"/>
                        </a:rPr>
                        <a:t> </a:t>
                      </a:r>
                      <a:r>
                        <a:rPr lang="en-US" sz="2000" dirty="0" err="1">
                          <a:latin typeface="+mn-lt"/>
                          <a:cs typeface="Arial" panose="020B0604020202020204" pitchFamily="34" charset="0"/>
                        </a:rPr>
                        <a:t>vật</a:t>
                      </a:r>
                      <a:r>
                        <a:rPr lang="en-US" sz="2000" dirty="0">
                          <a:latin typeface="+mn-lt"/>
                          <a:cs typeface="Arial" panose="020B0604020202020204" pitchFamily="34" charset="0"/>
                        </a:rPr>
                        <a:t>, </a:t>
                      </a:r>
                      <a:r>
                        <a:rPr lang="en-US" sz="2000" dirty="0" err="1">
                          <a:latin typeface="+mn-lt"/>
                          <a:cs typeface="Arial" panose="020B0604020202020204" pitchFamily="34" charset="0"/>
                        </a:rPr>
                        <a:t>có</a:t>
                      </a:r>
                      <a:r>
                        <a:rPr lang="en-US" sz="2000" dirty="0">
                          <a:latin typeface="+mn-lt"/>
                          <a:cs typeface="Arial" panose="020B0604020202020204" pitchFamily="34" charset="0"/>
                        </a:rPr>
                        <a:t> </a:t>
                      </a:r>
                      <a:r>
                        <a:rPr lang="en-US" sz="2000" dirty="0" err="1">
                          <a:latin typeface="+mn-lt"/>
                          <a:cs typeface="Arial" panose="020B0604020202020204" pitchFamily="34" charset="0"/>
                        </a:rPr>
                        <a:t>vị</a:t>
                      </a:r>
                      <a:r>
                        <a:rPr lang="en-US" sz="2000" dirty="0">
                          <a:latin typeface="+mn-lt"/>
                          <a:cs typeface="Arial" panose="020B0604020202020204" pitchFamily="34" charset="0"/>
                        </a:rPr>
                        <a:t> </a:t>
                      </a:r>
                      <a:r>
                        <a:rPr lang="en-US" sz="2000" dirty="0" err="1">
                          <a:latin typeface="+mn-lt"/>
                          <a:cs typeface="Arial" panose="020B0604020202020204" pitchFamily="34" charset="0"/>
                        </a:rPr>
                        <a:t>trí</a:t>
                      </a:r>
                      <a:r>
                        <a:rPr lang="en-US" sz="2000" dirty="0">
                          <a:latin typeface="+mn-lt"/>
                          <a:cs typeface="Arial" panose="020B0604020202020204" pitchFamily="34" charset="0"/>
                        </a:rPr>
                        <a:t> </a:t>
                      </a:r>
                      <a:r>
                        <a:rPr lang="en-US" sz="2000" dirty="0" err="1">
                          <a:latin typeface="+mn-lt"/>
                          <a:cs typeface="Arial" panose="020B0604020202020204" pitchFamily="34" charset="0"/>
                        </a:rPr>
                        <a:t>tiếp</a:t>
                      </a:r>
                      <a:r>
                        <a:rPr lang="en-US" sz="2000" dirty="0">
                          <a:latin typeface="+mn-lt"/>
                          <a:cs typeface="Arial" panose="020B0604020202020204" pitchFamily="34" charset="0"/>
                        </a:rPr>
                        <a:t> </a:t>
                      </a:r>
                      <a:r>
                        <a:rPr lang="en-US" sz="2000" dirty="0" err="1">
                          <a:latin typeface="+mn-lt"/>
                          <a:cs typeface="Arial" panose="020B0604020202020204" pitchFamily="34" charset="0"/>
                        </a:rPr>
                        <a:t>giáp</a:t>
                      </a:r>
                      <a:r>
                        <a:rPr lang="en-US" sz="2000" dirty="0">
                          <a:latin typeface="+mn-lt"/>
                          <a:cs typeface="Arial" panose="020B0604020202020204" pitchFamily="34" charset="0"/>
                        </a:rPr>
                        <a:t> </a:t>
                      </a:r>
                      <a:r>
                        <a:rPr lang="en-US" sz="2000" dirty="0" err="1">
                          <a:latin typeface="+mn-lt"/>
                          <a:cs typeface="Arial" panose="020B0604020202020204" pitchFamily="34" charset="0"/>
                        </a:rPr>
                        <a:t>và</a:t>
                      </a:r>
                      <a:r>
                        <a:rPr lang="en-US" sz="2000" dirty="0">
                          <a:latin typeface="+mn-lt"/>
                          <a:cs typeface="Arial" panose="020B0604020202020204" pitchFamily="34" charset="0"/>
                        </a:rPr>
                        <a:t> </a:t>
                      </a:r>
                      <a:r>
                        <a:rPr lang="en-US" sz="2000" dirty="0" err="1">
                          <a:latin typeface="+mn-lt"/>
                          <a:cs typeface="Arial" panose="020B0604020202020204" pitchFamily="34" charset="0"/>
                        </a:rPr>
                        <a:t>bám</a:t>
                      </a:r>
                      <a:r>
                        <a:rPr lang="en-US" sz="2000" dirty="0">
                          <a:latin typeface="+mn-lt"/>
                          <a:cs typeface="Arial" panose="020B0604020202020204" pitchFamily="34" charset="0"/>
                        </a:rPr>
                        <a:t> </a:t>
                      </a:r>
                      <a:r>
                        <a:rPr lang="en-US" sz="2000" dirty="0" err="1">
                          <a:latin typeface="+mn-lt"/>
                          <a:cs typeface="Arial" panose="020B0604020202020204" pitchFamily="34" charset="0"/>
                        </a:rPr>
                        <a:t>chặt</a:t>
                      </a:r>
                      <a:r>
                        <a:rPr lang="en-US" sz="2000" dirty="0">
                          <a:latin typeface="+mn-lt"/>
                          <a:cs typeface="Arial" panose="020B0604020202020204" pitchFamily="34" charset="0"/>
                        </a:rPr>
                        <a:t> </a:t>
                      </a:r>
                      <a:r>
                        <a:rPr lang="en-US" sz="2000" dirty="0" err="1">
                          <a:latin typeface="+mn-lt"/>
                          <a:cs typeface="Arial" panose="020B0604020202020204" pitchFamily="34" charset="0"/>
                        </a:rPr>
                        <a:t>vào</a:t>
                      </a:r>
                      <a:r>
                        <a:rPr lang="en-US" sz="2000" dirty="0">
                          <a:latin typeface="+mn-lt"/>
                          <a:cs typeface="Arial" panose="020B0604020202020204" pitchFamily="34" charset="0"/>
                        </a:rPr>
                        <a:t> </a:t>
                      </a:r>
                      <a:r>
                        <a:rPr lang="en-US" sz="2000" dirty="0" err="1">
                          <a:latin typeface="+mn-lt"/>
                          <a:cs typeface="Arial" panose="020B0604020202020204" pitchFamily="34" charset="0"/>
                        </a:rPr>
                        <a:t>mặt</a:t>
                      </a:r>
                      <a:r>
                        <a:rPr lang="en-US" sz="2000" dirty="0">
                          <a:latin typeface="+mn-lt"/>
                          <a:cs typeface="Arial" panose="020B0604020202020204" pitchFamily="34" charset="0"/>
                        </a:rPr>
                        <a:t> </a:t>
                      </a:r>
                      <a:r>
                        <a:rPr lang="en-US" sz="2000" dirty="0" err="1">
                          <a:latin typeface="+mn-lt"/>
                          <a:cs typeface="Arial" panose="020B0604020202020204" pitchFamily="34" charset="0"/>
                        </a:rPr>
                        <a:t>nền</a:t>
                      </a:r>
                      <a:r>
                        <a:rPr lang="en-US" sz="2000" dirty="0">
                          <a:latin typeface="+mn-lt"/>
                          <a:cs typeface="Arial" panose="020B0604020202020204" pitchFamily="34" charset="0"/>
                        </a:rPr>
                        <a:t>.</a:t>
                      </a:r>
                    </a:p>
                  </a:txBody>
                  <a:tcPr marL="57602" marR="57602" marT="28801" marB="28801" anchor="ctr">
                    <a:solidFill>
                      <a:schemeClr val="bg1"/>
                    </a:solidFill>
                  </a:tcPr>
                </a:tc>
                <a:extLst>
                  <a:ext uri="{0D108BD9-81ED-4DB2-BD59-A6C34878D82A}">
                    <a16:rowId xmlns:a16="http://schemas.microsoft.com/office/drawing/2014/main" val="2560718459"/>
                  </a:ext>
                </a:extLst>
              </a:tr>
            </a:tbl>
          </a:graphicData>
        </a:graphic>
      </p:graphicFrame>
      <p:sp>
        <p:nvSpPr>
          <p:cNvPr id="5" name="TextBox 4">
            <a:extLst>
              <a:ext uri="{FF2B5EF4-FFF2-40B4-BE49-F238E27FC236}">
                <a16:creationId xmlns:a16="http://schemas.microsoft.com/office/drawing/2014/main" id="{FE4209EA-B51B-3484-2FA0-4F95A33FC4FB}"/>
              </a:ext>
            </a:extLst>
          </p:cNvPr>
          <p:cNvSpPr txBox="1"/>
          <p:nvPr/>
        </p:nvSpPr>
        <p:spPr>
          <a:xfrm>
            <a:off x="3870715" y="165762"/>
            <a:ext cx="4156650" cy="518925"/>
          </a:xfrm>
          <a:prstGeom prst="rect">
            <a:avLst/>
          </a:prstGeom>
          <a:noFill/>
        </p:spPr>
        <p:txBody>
          <a:bodyPr wrap="square" rtlCol="0">
            <a:spAutoFit/>
          </a:bodyPr>
          <a:lstStyle/>
          <a:p>
            <a:pPr algn="ctr"/>
            <a:endParaRPr lang="en-US" sz="2772"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9954767-DF5D-85D8-EA55-43AD618C3E7F}"/>
              </a:ext>
            </a:extLst>
          </p:cNvPr>
          <p:cNvSpPr txBox="1"/>
          <p:nvPr/>
        </p:nvSpPr>
        <p:spPr>
          <a:xfrm>
            <a:off x="3045823" y="1216662"/>
            <a:ext cx="6100354" cy="461665"/>
          </a:xfrm>
          <a:prstGeom prst="rect">
            <a:avLst/>
          </a:prstGeom>
          <a:noFill/>
        </p:spPr>
        <p:txBody>
          <a:bodyPr wrap="square">
            <a:spAutoFit/>
          </a:bodyPr>
          <a:lstStyle/>
          <a:p>
            <a:pPr algn="ctr"/>
            <a:r>
              <a:rPr lang="en-US" sz="2400" b="1" dirty="0">
                <a:solidFill>
                  <a:schemeClr val="tx1"/>
                </a:solidFill>
                <a:latin typeface="+mn-lt"/>
                <a:cs typeface="Arial" panose="020B0604020202020204" pitchFamily="34" charset="0"/>
              </a:rPr>
              <a:t>CÂU TRẢ LỜI</a:t>
            </a:r>
          </a:p>
        </p:txBody>
      </p:sp>
    </p:spTree>
    <p:extLst>
      <p:ext uri="{BB962C8B-B14F-4D97-AF65-F5344CB8AC3E}">
        <p14:creationId xmlns:p14="http://schemas.microsoft.com/office/powerpoint/2010/main" val="3607755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A1F002-17EE-F769-8A51-4C85DD74CC94}"/>
            </a:ext>
          </a:extLst>
        </p:cNvPr>
        <p:cNvGrpSpPr/>
        <p:nvPr/>
      </p:nvGrpSpPr>
      <p:grpSpPr>
        <a:xfrm>
          <a:off x="0" y="0"/>
          <a:ext cx="0" cy="0"/>
          <a:chOff x="0" y="0"/>
          <a:chExt cx="0" cy="0"/>
        </a:xfrm>
      </p:grpSpPr>
      <p:sp>
        <p:nvSpPr>
          <p:cNvPr id="2" name="TextBox 20">
            <a:extLst>
              <a:ext uri="{FF2B5EF4-FFF2-40B4-BE49-F238E27FC236}">
                <a16:creationId xmlns:a16="http://schemas.microsoft.com/office/drawing/2014/main" id="{3DDC2CDC-AF29-D6E0-122F-5E8706CE1A43}"/>
              </a:ext>
            </a:extLst>
          </p:cNvPr>
          <p:cNvSpPr txBox="1"/>
          <p:nvPr/>
        </p:nvSpPr>
        <p:spPr>
          <a:xfrm>
            <a:off x="4101599" y="2904483"/>
            <a:ext cx="8564138" cy="964175"/>
          </a:xfrm>
          <a:prstGeom prst="rect">
            <a:avLst/>
          </a:prstGeom>
        </p:spPr>
        <p:txBody>
          <a:bodyPr wrap="square" lIns="0" tIns="0" rIns="0" bIns="0" rtlCol="0" anchor="t">
            <a:spAutoFit/>
          </a:bodyPr>
          <a:lstStyle/>
          <a:p>
            <a:pPr lvl="0" algn="ctr">
              <a:lnSpc>
                <a:spcPct val="150000"/>
              </a:lnSpc>
            </a:pPr>
            <a:r>
              <a:rPr lang="en-US" sz="4800" b="1" dirty="0">
                <a:solidFill>
                  <a:schemeClr val="tx1"/>
                </a:solidFill>
                <a:latin typeface="+mn-lt"/>
                <a:ea typeface="Calibri" panose="020F0502020204030204" pitchFamily="34" charset="0"/>
                <a:cs typeface="Arial" panose="020B0604020202020204" pitchFamily="34" charset="0"/>
              </a:rPr>
              <a:t>II. </a:t>
            </a:r>
            <a:r>
              <a:rPr lang="vi-VN" sz="4800" b="1" dirty="0">
                <a:solidFill>
                  <a:schemeClr val="tx1"/>
                </a:solidFill>
                <a:latin typeface="+mn-lt"/>
                <a:ea typeface="Calibri" panose="020F0502020204030204" pitchFamily="34" charset="0"/>
                <a:cs typeface="Arial" panose="020B0604020202020204" pitchFamily="34" charset="0"/>
              </a:rPr>
              <a:t>BÀI HỌC</a:t>
            </a:r>
          </a:p>
        </p:txBody>
      </p:sp>
      <p:grpSp>
        <p:nvGrpSpPr>
          <p:cNvPr id="3" name="Group 2">
            <a:extLst>
              <a:ext uri="{FF2B5EF4-FFF2-40B4-BE49-F238E27FC236}">
                <a16:creationId xmlns:a16="http://schemas.microsoft.com/office/drawing/2014/main" id="{DF4A5900-8E7C-FC42-D74B-7B083DFC4B34}"/>
              </a:ext>
            </a:extLst>
          </p:cNvPr>
          <p:cNvGrpSpPr/>
          <p:nvPr/>
        </p:nvGrpSpPr>
        <p:grpSpPr>
          <a:xfrm>
            <a:off x="885849" y="1686885"/>
            <a:ext cx="5210151" cy="4929862"/>
            <a:chOff x="303288" y="2076549"/>
            <a:chExt cx="7068695" cy="6688423"/>
          </a:xfrm>
        </p:grpSpPr>
        <p:sp>
          <p:nvSpPr>
            <p:cNvPr id="4" name="Freeform 3">
              <a:extLst>
                <a:ext uri="{FF2B5EF4-FFF2-40B4-BE49-F238E27FC236}">
                  <a16:creationId xmlns:a16="http://schemas.microsoft.com/office/drawing/2014/main" id="{4169957E-B34E-57A2-B23A-2E45F3DA0327}"/>
                </a:ext>
              </a:extLst>
            </p:cNvPr>
            <p:cNvSpPr/>
            <p:nvPr/>
          </p:nvSpPr>
          <p:spPr>
            <a:xfrm flipH="1">
              <a:off x="545920" y="3201731"/>
              <a:ext cx="6826063" cy="5563241"/>
            </a:xfrm>
            <a:custGeom>
              <a:avLst/>
              <a:gdLst/>
              <a:ahLst/>
              <a:cxnLst/>
              <a:rect l="l" t="t" r="r" b="b"/>
              <a:pathLst>
                <a:path w="6826063" h="5563241">
                  <a:moveTo>
                    <a:pt x="6826063" y="0"/>
                  </a:moveTo>
                  <a:lnTo>
                    <a:pt x="0" y="0"/>
                  </a:lnTo>
                  <a:lnTo>
                    <a:pt x="0" y="5563241"/>
                  </a:lnTo>
                  <a:lnTo>
                    <a:pt x="6826063" y="5563241"/>
                  </a:lnTo>
                  <a:lnTo>
                    <a:pt x="6826063" y="0"/>
                  </a:lnTo>
                  <a:close/>
                </a:path>
              </a:pathLst>
            </a:custGeom>
            <a:blipFill>
              <a:blip r:embed="rId3"/>
              <a:stretch>
                <a:fillRect/>
              </a:stretch>
            </a:blipFill>
          </p:spPr>
        </p:sp>
        <p:sp>
          <p:nvSpPr>
            <p:cNvPr id="5" name="Freeform 4">
              <a:extLst>
                <a:ext uri="{FF2B5EF4-FFF2-40B4-BE49-F238E27FC236}">
                  <a16:creationId xmlns:a16="http://schemas.microsoft.com/office/drawing/2014/main" id="{EDF2BC1E-72D2-496B-3D06-F00CFA44A90D}"/>
                </a:ext>
              </a:extLst>
            </p:cNvPr>
            <p:cNvSpPr/>
            <p:nvPr/>
          </p:nvSpPr>
          <p:spPr>
            <a:xfrm>
              <a:off x="303288" y="2076549"/>
              <a:ext cx="2674085" cy="1317594"/>
            </a:xfrm>
            <a:custGeom>
              <a:avLst/>
              <a:gdLst/>
              <a:ahLst/>
              <a:cxnLst/>
              <a:rect l="l" t="t" r="r" b="b"/>
              <a:pathLst>
                <a:path w="2674085" h="1317594">
                  <a:moveTo>
                    <a:pt x="0" y="0"/>
                  </a:moveTo>
                  <a:lnTo>
                    <a:pt x="2674085" y="0"/>
                  </a:lnTo>
                  <a:lnTo>
                    <a:pt x="2674085" y="1317594"/>
                  </a:lnTo>
                  <a:lnTo>
                    <a:pt x="0" y="1317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6" name="Freeform 6">
              <a:extLst>
                <a:ext uri="{FF2B5EF4-FFF2-40B4-BE49-F238E27FC236}">
                  <a16:creationId xmlns:a16="http://schemas.microsoft.com/office/drawing/2014/main" id="{A00B7012-E298-3930-84C5-254C661FD004}"/>
                </a:ext>
              </a:extLst>
            </p:cNvPr>
            <p:cNvSpPr/>
            <p:nvPr/>
          </p:nvSpPr>
          <p:spPr>
            <a:xfrm>
              <a:off x="1640330" y="3201730"/>
              <a:ext cx="878221" cy="1053507"/>
            </a:xfrm>
            <a:custGeom>
              <a:avLst/>
              <a:gdLst/>
              <a:ahLst/>
              <a:cxnLst/>
              <a:rect l="l" t="t" r="r" b="b"/>
              <a:pathLst>
                <a:path w="878221" h="1053507">
                  <a:moveTo>
                    <a:pt x="0" y="0"/>
                  </a:moveTo>
                  <a:lnTo>
                    <a:pt x="878221" y="0"/>
                  </a:lnTo>
                  <a:lnTo>
                    <a:pt x="878221" y="1053507"/>
                  </a:lnTo>
                  <a:lnTo>
                    <a:pt x="0" y="10535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Tree>
    <p:extLst>
      <p:ext uri="{BB962C8B-B14F-4D97-AF65-F5344CB8AC3E}">
        <p14:creationId xmlns:p14="http://schemas.microsoft.com/office/powerpoint/2010/main" val="405321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12A95E-B9C1-46B8-6FCE-D5649920B48A}"/>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E1926394-824B-D7F3-4D59-73F0B3C5C028}"/>
              </a:ext>
            </a:extLst>
          </p:cNvPr>
          <p:cNvGrpSpPr/>
          <p:nvPr/>
        </p:nvGrpSpPr>
        <p:grpSpPr>
          <a:xfrm>
            <a:off x="4507704" y="1685109"/>
            <a:ext cx="6941104" cy="4794068"/>
            <a:chOff x="-49478" y="943150"/>
            <a:chExt cx="11503181" cy="7944993"/>
          </a:xfrm>
        </p:grpSpPr>
        <p:sp>
          <p:nvSpPr>
            <p:cNvPr id="2" name="Freeform 4">
              <a:extLst>
                <a:ext uri="{FF2B5EF4-FFF2-40B4-BE49-F238E27FC236}">
                  <a16:creationId xmlns:a16="http://schemas.microsoft.com/office/drawing/2014/main" id="{A4D22B4C-1028-6A24-6DFF-B65C60F604EF}"/>
                </a:ext>
              </a:extLst>
            </p:cNvPr>
            <p:cNvSpPr/>
            <p:nvPr/>
          </p:nvSpPr>
          <p:spPr>
            <a:xfrm>
              <a:off x="912638" y="943150"/>
              <a:ext cx="10501841" cy="7944993"/>
            </a:xfrm>
            <a:custGeom>
              <a:avLst/>
              <a:gdLst/>
              <a:ahLst/>
              <a:cxnLst/>
              <a:rect l="l" t="t" r="r" b="b"/>
              <a:pathLst>
                <a:path w="10501841" h="8592416">
                  <a:moveTo>
                    <a:pt x="0" y="0"/>
                  </a:moveTo>
                  <a:lnTo>
                    <a:pt x="10501841" y="0"/>
                  </a:lnTo>
                  <a:lnTo>
                    <a:pt x="10501841" y="8592415"/>
                  </a:lnTo>
                  <a:lnTo>
                    <a:pt x="0" y="859241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 name="Freeform 5">
              <a:extLst>
                <a:ext uri="{FF2B5EF4-FFF2-40B4-BE49-F238E27FC236}">
                  <a16:creationId xmlns:a16="http://schemas.microsoft.com/office/drawing/2014/main" id="{9CA0AF4A-1788-7B9E-44AD-19B95E710E4B}"/>
                </a:ext>
              </a:extLst>
            </p:cNvPr>
            <p:cNvSpPr/>
            <p:nvPr/>
          </p:nvSpPr>
          <p:spPr>
            <a:xfrm>
              <a:off x="9901287" y="1797289"/>
              <a:ext cx="1552416" cy="937776"/>
            </a:xfrm>
            <a:custGeom>
              <a:avLst/>
              <a:gdLst/>
              <a:ahLst/>
              <a:cxnLst/>
              <a:rect l="l" t="t" r="r" b="b"/>
              <a:pathLst>
                <a:path w="2187722" h="1321550">
                  <a:moveTo>
                    <a:pt x="0" y="0"/>
                  </a:moveTo>
                  <a:lnTo>
                    <a:pt x="2187722" y="0"/>
                  </a:lnTo>
                  <a:lnTo>
                    <a:pt x="2187722" y="1321550"/>
                  </a:lnTo>
                  <a:lnTo>
                    <a:pt x="0" y="132155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5" name="Freeform 8">
              <a:extLst>
                <a:ext uri="{FF2B5EF4-FFF2-40B4-BE49-F238E27FC236}">
                  <a16:creationId xmlns:a16="http://schemas.microsoft.com/office/drawing/2014/main" id="{9171E3AF-CBAB-B336-E70B-5A2766E5370A}"/>
                </a:ext>
              </a:extLst>
            </p:cNvPr>
            <p:cNvSpPr/>
            <p:nvPr/>
          </p:nvSpPr>
          <p:spPr>
            <a:xfrm>
              <a:off x="-49478" y="7472045"/>
              <a:ext cx="1845785" cy="1114993"/>
            </a:xfrm>
            <a:custGeom>
              <a:avLst/>
              <a:gdLst/>
              <a:ahLst/>
              <a:cxnLst/>
              <a:rect l="l" t="t" r="r" b="b"/>
              <a:pathLst>
                <a:path w="2187722" h="1321550">
                  <a:moveTo>
                    <a:pt x="0" y="0"/>
                  </a:moveTo>
                  <a:lnTo>
                    <a:pt x="2187722" y="0"/>
                  </a:lnTo>
                  <a:lnTo>
                    <a:pt x="2187722" y="1321549"/>
                  </a:lnTo>
                  <a:lnTo>
                    <a:pt x="0" y="132154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sp>
        <p:nvSpPr>
          <p:cNvPr id="9" name="TextBox 8">
            <a:extLst>
              <a:ext uri="{FF2B5EF4-FFF2-40B4-BE49-F238E27FC236}">
                <a16:creationId xmlns:a16="http://schemas.microsoft.com/office/drawing/2014/main" id="{0E43A6D9-5DD8-839F-EAF6-CE2E22454EBB}"/>
              </a:ext>
            </a:extLst>
          </p:cNvPr>
          <p:cNvSpPr txBox="1"/>
          <p:nvPr/>
        </p:nvSpPr>
        <p:spPr>
          <a:xfrm>
            <a:off x="5658139" y="2903327"/>
            <a:ext cx="5197109" cy="2783839"/>
          </a:xfrm>
          <a:prstGeom prst="rect">
            <a:avLst/>
          </a:prstGeom>
          <a:noFill/>
        </p:spPr>
        <p:txBody>
          <a:bodyPr wrap="square">
            <a:spAutoFit/>
          </a:bodyPr>
          <a:lstStyle/>
          <a:p>
            <a:pPr algn="just">
              <a:lnSpc>
                <a:spcPct val="150000"/>
              </a:lnSpc>
            </a:pPr>
            <a:r>
              <a:rPr lang="en-US" sz="2400" b="1" dirty="0" err="1">
                <a:solidFill>
                  <a:schemeClr val="tx1"/>
                </a:solidFill>
                <a:latin typeface="+mn-lt"/>
                <a:ea typeface="Calibri" panose="020F0502020204030204" pitchFamily="34" charset="0"/>
                <a:cs typeface="Arial" panose="020B0604020202020204" pitchFamily="34" charset="0"/>
              </a:rPr>
              <a:t>Từ</a:t>
            </a:r>
            <a:r>
              <a:rPr lang="en-US" sz="2400" b="1" dirty="0">
                <a:solidFill>
                  <a:schemeClr val="tx1"/>
                </a:solidFill>
                <a:latin typeface="+mn-lt"/>
                <a:ea typeface="Calibri" panose="020F0502020204030204" pitchFamily="34" charset="0"/>
                <a:cs typeface="Arial" panose="020B0604020202020204" pitchFamily="34" charset="0"/>
              </a:rPr>
              <a:t> </a:t>
            </a:r>
            <a:r>
              <a:rPr lang="en-US" sz="2400" b="1" dirty="0" err="1">
                <a:solidFill>
                  <a:schemeClr val="tx1"/>
                </a:solidFill>
                <a:latin typeface="+mn-lt"/>
                <a:ea typeface="Calibri" panose="020F0502020204030204" pitchFamily="34" charset="0"/>
                <a:cs typeface="Arial" panose="020B0604020202020204" pitchFamily="34" charset="0"/>
              </a:rPr>
              <a:t>đa</a:t>
            </a:r>
            <a:r>
              <a:rPr lang="en-US" sz="2400" b="1" dirty="0">
                <a:solidFill>
                  <a:schemeClr val="tx1"/>
                </a:solidFill>
                <a:latin typeface="+mn-lt"/>
                <a:ea typeface="Calibri" panose="020F0502020204030204" pitchFamily="34" charset="0"/>
                <a:cs typeface="Arial" panose="020B0604020202020204" pitchFamily="34" charset="0"/>
              </a:rPr>
              <a:t> </a:t>
            </a:r>
            <a:r>
              <a:rPr lang="en-US" sz="2400" b="1" dirty="0" err="1">
                <a:solidFill>
                  <a:schemeClr val="tx1"/>
                </a:solidFill>
                <a:latin typeface="+mn-lt"/>
                <a:ea typeface="Calibri" panose="020F0502020204030204" pitchFamily="34" charset="0"/>
                <a:cs typeface="Arial" panose="020B0604020202020204" pitchFamily="34" charset="0"/>
              </a:rPr>
              <a:t>nghĩa</a:t>
            </a:r>
            <a:r>
              <a:rPr lang="en-US" sz="2400" b="1" dirty="0">
                <a:solidFill>
                  <a:schemeClr val="tx1"/>
                </a:solidFill>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là</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từ</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nhiều</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nghĩa</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trong</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đó</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có</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một</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nghĩa</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gốc</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và</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một</a:t>
            </a:r>
            <a:r>
              <a:rPr lang="en-US" sz="2400" dirty="0">
                <a:latin typeface="+mn-lt"/>
                <a:ea typeface="Calibri" panose="020F0502020204030204" pitchFamily="34" charset="0"/>
                <a:cs typeface="Arial" panose="020B0604020202020204" pitchFamily="34" charset="0"/>
              </a:rPr>
              <a:t> (hay </a:t>
            </a:r>
            <a:r>
              <a:rPr lang="en-US" sz="2400" dirty="0" err="1">
                <a:latin typeface="+mn-lt"/>
                <a:ea typeface="Calibri" panose="020F0502020204030204" pitchFamily="34" charset="0"/>
                <a:cs typeface="Arial" panose="020B0604020202020204" pitchFamily="34" charset="0"/>
              </a:rPr>
              <a:t>một</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số</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nghĩa</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chuyển</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Các</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nghĩa</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của</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từ</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đa</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nghĩa</a:t>
            </a:r>
            <a:r>
              <a:rPr lang="en-US" sz="2400" dirty="0">
                <a:latin typeface="+mn-lt"/>
                <a:ea typeface="Calibri" panose="020F0502020204030204" pitchFamily="34" charset="0"/>
                <a:cs typeface="Arial" panose="020B0604020202020204" pitchFamily="34" charset="0"/>
              </a:rPr>
              <a:t> bao </a:t>
            </a:r>
            <a:r>
              <a:rPr lang="en-US" sz="2400" dirty="0" err="1">
                <a:latin typeface="+mn-lt"/>
                <a:ea typeface="Calibri" panose="020F0502020204030204" pitchFamily="34" charset="0"/>
                <a:cs typeface="Arial" panose="020B0604020202020204" pitchFamily="34" charset="0"/>
              </a:rPr>
              <a:t>giờ</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cũng</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có</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mối</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liên</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hệ</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với</a:t>
            </a:r>
            <a:r>
              <a:rPr lang="en-US" sz="2400" dirty="0">
                <a:latin typeface="+mn-lt"/>
                <a:ea typeface="Calibri" panose="020F0502020204030204" pitchFamily="34" charset="0"/>
                <a:cs typeface="Arial" panose="020B0604020202020204" pitchFamily="34" charset="0"/>
              </a:rPr>
              <a:t> </a:t>
            </a:r>
            <a:r>
              <a:rPr lang="en-US" sz="2400" dirty="0" err="1">
                <a:latin typeface="+mn-lt"/>
                <a:ea typeface="Calibri" panose="020F0502020204030204" pitchFamily="34" charset="0"/>
                <a:cs typeface="Arial" panose="020B0604020202020204" pitchFamily="34" charset="0"/>
              </a:rPr>
              <a:t>nhau</a:t>
            </a:r>
            <a:r>
              <a:rPr lang="en-US" sz="2400" dirty="0">
                <a:latin typeface="+mn-lt"/>
                <a:ea typeface="Calibri" panose="020F0502020204030204" pitchFamily="34" charset="0"/>
                <a:cs typeface="Arial" panose="020B0604020202020204" pitchFamily="34" charset="0"/>
              </a:rPr>
              <a:t>.</a:t>
            </a:r>
            <a:endParaRPr lang="en-US" sz="2400" dirty="0">
              <a:solidFill>
                <a:srgbClr val="FF0000"/>
              </a:solidFill>
              <a:latin typeface="+mn-lt"/>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811AF478-3A10-CB87-6A03-5D4B98ED3207}"/>
              </a:ext>
            </a:extLst>
          </p:cNvPr>
          <p:cNvSpPr txBox="1"/>
          <p:nvPr/>
        </p:nvSpPr>
        <p:spPr>
          <a:xfrm>
            <a:off x="5964813" y="2221823"/>
            <a:ext cx="4583763" cy="523220"/>
          </a:xfrm>
          <a:prstGeom prst="rect">
            <a:avLst/>
          </a:prstGeom>
          <a:noFill/>
        </p:spPr>
        <p:txBody>
          <a:bodyPr wrap="square" rtlCol="0">
            <a:spAutoFit/>
          </a:bodyPr>
          <a:lstStyle/>
          <a:p>
            <a:pPr algn="ctr"/>
            <a:r>
              <a:rPr lang="en-US" sz="2800" b="1" dirty="0">
                <a:solidFill>
                  <a:schemeClr val="tx1"/>
                </a:solidFill>
                <a:latin typeface="+mn-lt"/>
                <a:cs typeface="Arial" panose="020B0604020202020204" pitchFamily="34" charset="0"/>
              </a:rPr>
              <a:t>BÀI HỌC</a:t>
            </a:r>
          </a:p>
        </p:txBody>
      </p:sp>
      <p:sp>
        <p:nvSpPr>
          <p:cNvPr id="11" name="Freeform 4">
            <a:extLst>
              <a:ext uri="{FF2B5EF4-FFF2-40B4-BE49-F238E27FC236}">
                <a16:creationId xmlns:a16="http://schemas.microsoft.com/office/drawing/2014/main" id="{158045D4-310B-57AD-E001-8702155F9C19}"/>
              </a:ext>
            </a:extLst>
          </p:cNvPr>
          <p:cNvSpPr/>
          <p:nvPr/>
        </p:nvSpPr>
        <p:spPr>
          <a:xfrm>
            <a:off x="743192" y="1974897"/>
            <a:ext cx="3539121" cy="4322591"/>
          </a:xfrm>
          <a:custGeom>
            <a:avLst/>
            <a:gdLst/>
            <a:ahLst/>
            <a:cxnLst/>
            <a:rect l="l" t="t" r="r" b="b"/>
            <a:pathLst>
              <a:path w="7335575" h="8959481">
                <a:moveTo>
                  <a:pt x="0" y="0"/>
                </a:moveTo>
                <a:lnTo>
                  <a:pt x="7335575" y="0"/>
                </a:lnTo>
                <a:lnTo>
                  <a:pt x="7335575" y="8959481"/>
                </a:lnTo>
                <a:lnTo>
                  <a:pt x="0" y="8959481"/>
                </a:lnTo>
                <a:lnTo>
                  <a:pt x="0" y="0"/>
                </a:lnTo>
                <a:close/>
              </a:path>
            </a:pathLst>
          </a:custGeom>
          <a:blipFill>
            <a:blip r:embed="rId7"/>
            <a:stretch>
              <a:fillRect/>
            </a:stretch>
          </a:blipFill>
        </p:spPr>
      </p:sp>
    </p:spTree>
    <p:extLst>
      <p:ext uri="{BB962C8B-B14F-4D97-AF65-F5344CB8AC3E}">
        <p14:creationId xmlns:p14="http://schemas.microsoft.com/office/powerpoint/2010/main" val="3470096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5DFA255-9C47-73F3-4775-3DF521E93987}"/>
              </a:ext>
            </a:extLst>
          </p:cNvPr>
          <p:cNvPicPr>
            <a:picLocks noChangeAspect="1"/>
          </p:cNvPicPr>
          <p:nvPr/>
        </p:nvPicPr>
        <p:blipFill>
          <a:blip r:embed="rId4"/>
          <a:stretch>
            <a:fillRect/>
          </a:stretch>
        </p:blipFill>
        <p:spPr>
          <a:xfrm>
            <a:off x="4619855" y="2999936"/>
            <a:ext cx="2952289" cy="1633356"/>
          </a:xfrm>
          <a:prstGeom prst="rect">
            <a:avLst/>
          </a:prstGeom>
        </p:spPr>
      </p:pic>
      <p:sp>
        <p:nvSpPr>
          <p:cNvPr id="3" name="TextBox 2">
            <a:extLst>
              <a:ext uri="{FF2B5EF4-FFF2-40B4-BE49-F238E27FC236}">
                <a16:creationId xmlns:a16="http://schemas.microsoft.com/office/drawing/2014/main" id="{1993C6B3-6297-07A7-9214-CB9CC75DD3A1}"/>
              </a:ext>
            </a:extLst>
          </p:cNvPr>
          <p:cNvSpPr txBox="1"/>
          <p:nvPr/>
        </p:nvSpPr>
        <p:spPr>
          <a:xfrm>
            <a:off x="4470400" y="-3251200"/>
            <a:ext cx="184731" cy="307777"/>
          </a:xfrm>
          <a:prstGeom prst="rect">
            <a:avLst/>
          </a:prstGeom>
          <a:noFill/>
        </p:spPr>
        <p:txBody>
          <a:bodyPr wrap="none" rtlCol="0">
            <a:spAutoFit/>
          </a:bodyPr>
          <a:lstStyle/>
          <a:p>
            <a:endParaRPr lang="en-VN" dirty="0"/>
          </a:p>
        </p:txBody>
      </p:sp>
    </p:spTree>
    <p:extLst>
      <p:ext uri="{BB962C8B-B14F-4D97-AF65-F5344CB8AC3E}">
        <p14:creationId xmlns:p14="http://schemas.microsoft.com/office/powerpoint/2010/main" val="20437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E2F8C17-0105-D98B-44EF-7F6A22222A4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C749D00A-ABFE-699A-2978-7761B67D6A4D}"/>
              </a:ext>
            </a:extLst>
          </p:cNvPr>
          <p:cNvGrpSpPr/>
          <p:nvPr/>
        </p:nvGrpSpPr>
        <p:grpSpPr>
          <a:xfrm>
            <a:off x="782053" y="1720538"/>
            <a:ext cx="10627893" cy="1036052"/>
            <a:chOff x="262219" y="1207750"/>
            <a:chExt cx="8290952" cy="822344"/>
          </a:xfrm>
        </p:grpSpPr>
        <p:sp>
          <p:nvSpPr>
            <p:cNvPr id="3" name="TextBox 2">
              <a:extLst>
                <a:ext uri="{FF2B5EF4-FFF2-40B4-BE49-F238E27FC236}">
                  <a16:creationId xmlns:a16="http://schemas.microsoft.com/office/drawing/2014/main" id="{17A778E8-6EC4-8F79-715F-AC1453E6085F}"/>
                </a:ext>
              </a:extLst>
            </p:cNvPr>
            <p:cNvSpPr txBox="1"/>
            <p:nvPr/>
          </p:nvSpPr>
          <p:spPr>
            <a:xfrm>
              <a:off x="986283" y="1207750"/>
              <a:ext cx="7566888" cy="822344"/>
            </a:xfrm>
            <a:prstGeom prst="rect">
              <a:avLst/>
            </a:prstGeom>
            <a:noFill/>
          </p:spPr>
          <p:txBody>
            <a:bodyPr wrap="square">
              <a:spAutoFit/>
            </a:bodyPr>
            <a:lstStyle/>
            <a:p>
              <a:pPr algn="just" defTabSz="1151961">
                <a:lnSpc>
                  <a:spcPct val="150000"/>
                </a:lnSpc>
                <a:defRPr/>
              </a:pPr>
              <a:r>
                <a:rPr lang="en-US" sz="2200" b="1" kern="0" dirty="0" err="1">
                  <a:solidFill>
                    <a:sysClr val="windowText" lastClr="000000"/>
                  </a:solidFill>
                  <a:latin typeface="+mn-lt"/>
                  <a:cs typeface="Arial" panose="020B0604020202020204" pitchFamily="34" charset="0"/>
                  <a:sym typeface="Arial"/>
                </a:rPr>
                <a:t>Bài</a:t>
              </a:r>
              <a:r>
                <a:rPr lang="en-US" sz="2200" b="1" kern="0" dirty="0">
                  <a:solidFill>
                    <a:sysClr val="windowText" lastClr="000000"/>
                  </a:solidFill>
                  <a:latin typeface="+mn-lt"/>
                  <a:cs typeface="Arial" panose="020B0604020202020204" pitchFamily="34" charset="0"/>
                  <a:sym typeface="Arial"/>
                </a:rPr>
                <a:t> </a:t>
              </a:r>
              <a:r>
                <a:rPr lang="en-US" sz="2200" b="1" kern="0" dirty="0" err="1">
                  <a:solidFill>
                    <a:sysClr val="windowText" lastClr="000000"/>
                  </a:solidFill>
                  <a:latin typeface="+mn-lt"/>
                  <a:cs typeface="Arial" panose="020B0604020202020204" pitchFamily="34" charset="0"/>
                  <a:sym typeface="Arial"/>
                </a:rPr>
                <a:t>tập</a:t>
              </a:r>
              <a:r>
                <a:rPr lang="en-US" sz="2200" b="1" kern="0" dirty="0">
                  <a:solidFill>
                    <a:sysClr val="windowText" lastClr="000000"/>
                  </a:solidFill>
                  <a:latin typeface="+mn-lt"/>
                  <a:cs typeface="Arial" panose="020B0604020202020204" pitchFamily="34" charset="0"/>
                  <a:sym typeface="Arial"/>
                </a:rPr>
                <a:t> 1: </a:t>
              </a:r>
              <a:r>
                <a:rPr lang="vi-VN" sz="2200" kern="0" dirty="0">
                  <a:solidFill>
                    <a:sysClr val="windowText" lastClr="000000"/>
                  </a:solidFill>
                  <a:latin typeface="+mn-lt"/>
                  <a:cs typeface="Arial" panose="020B0604020202020204" pitchFamily="34" charset="0"/>
                  <a:sym typeface="Arial"/>
                </a:rPr>
                <a:t>Trong những câu nào dưới đây, các từ </a:t>
              </a:r>
              <a:r>
                <a:rPr lang="vi-VN" sz="2200" b="1" kern="0" dirty="0">
                  <a:solidFill>
                    <a:schemeClr val="tx1"/>
                  </a:solidFill>
                  <a:latin typeface="+mn-lt"/>
                  <a:cs typeface="Arial" panose="020B0604020202020204" pitchFamily="34" charset="0"/>
                  <a:sym typeface="Arial"/>
                </a:rPr>
                <a:t>mặt, xanh, chạy </a:t>
              </a:r>
              <a:r>
                <a:rPr lang="vi-VN" sz="2200" kern="0" dirty="0">
                  <a:solidFill>
                    <a:sysClr val="windowText" lastClr="000000"/>
                  </a:solidFill>
                  <a:latin typeface="+mn-lt"/>
                  <a:cs typeface="Arial" panose="020B0604020202020204" pitchFamily="34" charset="0"/>
                  <a:sym typeface="Arial"/>
                </a:rPr>
                <a:t>mang nghĩa gốc? Trong những câu nào, chúng mang nghĩa chuyển?</a:t>
              </a:r>
              <a:endParaRPr lang="en-US" sz="2200" kern="0" dirty="0">
                <a:solidFill>
                  <a:srgbClr val="FF0000"/>
                </a:solidFill>
                <a:latin typeface="+mn-lt"/>
                <a:cs typeface="Arial" panose="020B0604020202020204" pitchFamily="34" charset="0"/>
                <a:sym typeface="Arial"/>
              </a:endParaRPr>
            </a:p>
          </p:txBody>
        </p:sp>
        <p:sp>
          <p:nvSpPr>
            <p:cNvPr id="4" name="Freeform 2">
              <a:extLst>
                <a:ext uri="{FF2B5EF4-FFF2-40B4-BE49-F238E27FC236}">
                  <a16:creationId xmlns:a16="http://schemas.microsoft.com/office/drawing/2014/main" id="{7255E2B4-9B21-3166-FC1E-C5796EFDEEA2}"/>
                </a:ext>
              </a:extLst>
            </p:cNvPr>
            <p:cNvSpPr/>
            <p:nvPr/>
          </p:nvSpPr>
          <p:spPr>
            <a:xfrm>
              <a:off x="262219" y="1377443"/>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151961">
                <a:defRPr/>
              </a:pPr>
              <a:endParaRPr lang="en-US" sz="2200" kern="0">
                <a:solidFill>
                  <a:sysClr val="windowText" lastClr="000000"/>
                </a:solidFill>
                <a:latin typeface="+mn-lt"/>
                <a:cs typeface="Arial"/>
                <a:sym typeface="Arial"/>
              </a:endParaRPr>
            </a:p>
          </p:txBody>
        </p:sp>
      </p:grpSp>
      <p:sp>
        <p:nvSpPr>
          <p:cNvPr id="5" name="Rectangle: Rounded Corners 8">
            <a:extLst>
              <a:ext uri="{FF2B5EF4-FFF2-40B4-BE49-F238E27FC236}">
                <a16:creationId xmlns:a16="http://schemas.microsoft.com/office/drawing/2014/main" id="{C953ED69-992C-1888-5B20-7A4EBCBD087B}"/>
              </a:ext>
            </a:extLst>
          </p:cNvPr>
          <p:cNvSpPr/>
          <p:nvPr/>
        </p:nvSpPr>
        <p:spPr>
          <a:xfrm>
            <a:off x="782053" y="2998683"/>
            <a:ext cx="10535833" cy="3374239"/>
          </a:xfrm>
          <a:prstGeom prst="roundRect">
            <a:avLst>
              <a:gd name="adj" fmla="val 5285"/>
            </a:avLst>
          </a:prstGeom>
          <a:solidFill>
            <a:srgbClr val="FFFFFF"/>
          </a:solidFill>
          <a:ln w="19050" cap="flat" cmpd="sng" algn="ctr">
            <a:solidFill>
              <a:schemeClr val="accent2"/>
            </a:solidFill>
            <a:prstDash val="sysDash"/>
          </a:ln>
          <a:effectLst/>
        </p:spPr>
        <p:txBody>
          <a:bodyPr rtlCol="0" anchor="ctr"/>
          <a:lstStyle/>
          <a:p>
            <a:pPr algn="ctr" defTabSz="1151961">
              <a:defRPr/>
            </a:pPr>
            <a:endParaRPr lang="en-US" sz="2200" kern="0">
              <a:solidFill>
                <a:srgbClr val="EBE0DD"/>
              </a:solidFill>
              <a:latin typeface="+mn-lt"/>
              <a:cs typeface="Arial" panose="020B0604020202020204" pitchFamily="34" charset="0"/>
              <a:sym typeface="Arial"/>
            </a:endParaRPr>
          </a:p>
        </p:txBody>
      </p:sp>
      <p:sp>
        <p:nvSpPr>
          <p:cNvPr id="6" name="TextBox 5">
            <a:extLst>
              <a:ext uri="{FF2B5EF4-FFF2-40B4-BE49-F238E27FC236}">
                <a16:creationId xmlns:a16="http://schemas.microsoft.com/office/drawing/2014/main" id="{5A59ADF1-1B9E-C567-CCD1-220FE88DEB94}"/>
              </a:ext>
            </a:extLst>
          </p:cNvPr>
          <p:cNvSpPr txBox="1"/>
          <p:nvPr/>
        </p:nvSpPr>
        <p:spPr>
          <a:xfrm>
            <a:off x="1030485" y="3152113"/>
            <a:ext cx="10131030" cy="3067378"/>
          </a:xfrm>
          <a:prstGeom prst="rect">
            <a:avLst/>
          </a:prstGeom>
          <a:noFill/>
        </p:spPr>
        <p:txBody>
          <a:bodyPr wrap="square">
            <a:spAutoFit/>
          </a:bodyPr>
          <a:lstStyle/>
          <a:p>
            <a:pPr algn="just" defTabSz="1151961">
              <a:lnSpc>
                <a:spcPct val="150000"/>
              </a:lnSpc>
              <a:defRPr/>
            </a:pPr>
            <a:r>
              <a:rPr lang="en-US" sz="2200" b="1" kern="0" dirty="0">
                <a:solidFill>
                  <a:schemeClr val="tx1"/>
                </a:solidFill>
                <a:latin typeface="+mn-lt"/>
                <a:cs typeface="Arial" panose="020B0604020202020204" pitchFamily="34" charset="0"/>
                <a:sym typeface="Arial"/>
              </a:rPr>
              <a:t>a</a:t>
            </a:r>
            <a:r>
              <a:rPr lang="vi-VN" sz="2200" b="1" kern="0" dirty="0">
                <a:solidFill>
                  <a:schemeClr val="tx1"/>
                </a:solidFill>
                <a:latin typeface="+mn-lt"/>
                <a:cs typeface="Arial" panose="020B0604020202020204" pitchFamily="34" charset="0"/>
                <a:sym typeface="Arial"/>
              </a:rPr>
              <a:t>) Mặt</a:t>
            </a:r>
          </a:p>
          <a:p>
            <a:pPr algn="just" defTabSz="1151961">
              <a:lnSpc>
                <a:spcPct val="150000"/>
              </a:lnSpc>
              <a:defRPr/>
            </a:pPr>
            <a:r>
              <a:rPr lang="vi-VN" sz="2200" kern="0" dirty="0">
                <a:solidFill>
                  <a:schemeClr val="tx1"/>
                </a:solidFill>
                <a:latin typeface="+mn-lt"/>
                <a:cs typeface="Arial" panose="020B0604020202020204" pitchFamily="34" charset="0"/>
                <a:sym typeface="Arial"/>
              </a:rPr>
              <a:t>–</a:t>
            </a:r>
            <a:r>
              <a:rPr lang="en-US" sz="2200" kern="0" dirty="0">
                <a:solidFill>
                  <a:schemeClr val="tx1"/>
                </a:solidFill>
                <a:latin typeface="+mn-lt"/>
                <a:cs typeface="Arial" panose="020B0604020202020204" pitchFamily="34" charset="0"/>
                <a:sym typeface="Arial"/>
              </a:rPr>
              <a:t> </a:t>
            </a:r>
            <a:r>
              <a:rPr lang="vi-VN" sz="2200" kern="0" dirty="0">
                <a:solidFill>
                  <a:schemeClr val="tx1"/>
                </a:solidFill>
                <a:latin typeface="+mn-lt"/>
                <a:cs typeface="Arial" panose="020B0604020202020204" pitchFamily="34" charset="0"/>
                <a:sym typeface="Arial"/>
              </a:rPr>
              <a:t>Một buổi sáng, chúng tôi đến chỗ bác Tâm – mẹ của Thu – làm việc... Bác đội mũ, khăn trùm gần kín </a:t>
            </a:r>
            <a:r>
              <a:rPr lang="vi-VN" sz="2200" b="1" kern="0" dirty="0">
                <a:solidFill>
                  <a:schemeClr val="tx1"/>
                </a:solidFill>
                <a:latin typeface="+mn-lt"/>
                <a:cs typeface="Arial" panose="020B0604020202020204" pitchFamily="34" charset="0"/>
                <a:sym typeface="Arial"/>
              </a:rPr>
              <a:t>mặt</a:t>
            </a:r>
            <a:r>
              <a:rPr lang="vi-VN" sz="2200" kern="0" dirty="0">
                <a:solidFill>
                  <a:schemeClr val="tx1"/>
                </a:solidFill>
                <a:latin typeface="+mn-lt"/>
                <a:cs typeface="Arial" panose="020B0604020202020204" pitchFamily="34" charset="0"/>
                <a:sym typeface="Arial"/>
              </a:rPr>
              <a:t>, chỉ để hở mỗi cái mũi và đôi mắt.</a:t>
            </a:r>
          </a:p>
          <a:p>
            <a:pPr algn="r" defTabSz="1151961">
              <a:lnSpc>
                <a:spcPct val="150000"/>
              </a:lnSpc>
              <a:defRPr/>
            </a:pPr>
            <a:r>
              <a:rPr lang="vi-VN" sz="2200" kern="0" dirty="0">
                <a:solidFill>
                  <a:schemeClr val="tx1"/>
                </a:solidFill>
                <a:latin typeface="+mn-lt"/>
                <a:cs typeface="Arial" panose="020B0604020202020204" pitchFamily="34" charset="0"/>
                <a:sym typeface="Arial"/>
              </a:rPr>
              <a:t>Theo NGUYỄN THỊ XUYẾN</a:t>
            </a:r>
          </a:p>
          <a:p>
            <a:pPr algn="just" defTabSz="1151961">
              <a:lnSpc>
                <a:spcPct val="150000"/>
              </a:lnSpc>
              <a:defRPr/>
            </a:pPr>
            <a:r>
              <a:rPr lang="vi-VN" sz="2200" kern="0" dirty="0">
                <a:solidFill>
                  <a:schemeClr val="tx1"/>
                </a:solidFill>
                <a:latin typeface="+mn-lt"/>
                <a:cs typeface="Arial" panose="020B0604020202020204" pitchFamily="34" charset="0"/>
                <a:sym typeface="Arial"/>
              </a:rPr>
              <a:t>–</a:t>
            </a:r>
            <a:r>
              <a:rPr lang="en-US" sz="2200" kern="0" dirty="0">
                <a:solidFill>
                  <a:schemeClr val="tx1"/>
                </a:solidFill>
                <a:latin typeface="+mn-lt"/>
                <a:cs typeface="Arial" panose="020B0604020202020204" pitchFamily="34" charset="0"/>
                <a:sym typeface="Arial"/>
              </a:rPr>
              <a:t> </a:t>
            </a:r>
            <a:r>
              <a:rPr lang="vi-VN" sz="2200" kern="0" dirty="0">
                <a:solidFill>
                  <a:schemeClr val="tx1"/>
                </a:solidFill>
                <a:latin typeface="+mn-lt"/>
                <a:cs typeface="Arial" panose="020B0604020202020204" pitchFamily="34" charset="0"/>
                <a:sym typeface="Arial"/>
              </a:rPr>
              <a:t>Tôi và Thu ngắm mãi không biết chán những miếng v</a:t>
            </a:r>
            <a:r>
              <a:rPr lang="en-US" sz="2200" dirty="0">
                <a:solidFill>
                  <a:schemeClr val="tx1"/>
                </a:solidFill>
                <a:latin typeface="+mn-lt"/>
                <a:cs typeface="Arial" panose="020B0604020202020204" pitchFamily="34" charset="0"/>
              </a:rPr>
              <a:t>á</a:t>
            </a:r>
            <a:r>
              <a:rPr lang="vi-VN" sz="2200" kern="0" dirty="0">
                <a:solidFill>
                  <a:schemeClr val="tx1"/>
                </a:solidFill>
                <a:latin typeface="+mn-lt"/>
                <a:cs typeface="Arial" panose="020B0604020202020204" pitchFamily="34" charset="0"/>
                <a:sym typeface="Arial"/>
              </a:rPr>
              <a:t> trên </a:t>
            </a:r>
            <a:r>
              <a:rPr lang="vi-VN" sz="2200" b="1" kern="0" dirty="0">
                <a:solidFill>
                  <a:schemeClr val="tx1"/>
                </a:solidFill>
                <a:latin typeface="+mn-lt"/>
                <a:cs typeface="Arial" panose="020B0604020202020204" pitchFamily="34" charset="0"/>
                <a:sym typeface="Arial"/>
              </a:rPr>
              <a:t>mặt</a:t>
            </a:r>
            <a:r>
              <a:rPr lang="vi-VN" sz="2200" kern="0" dirty="0">
                <a:solidFill>
                  <a:schemeClr val="tx1"/>
                </a:solidFill>
                <a:latin typeface="+mn-lt"/>
                <a:cs typeface="Arial" panose="020B0604020202020204" pitchFamily="34" charset="0"/>
                <a:sym typeface="Arial"/>
              </a:rPr>
              <a:t> đường.</a:t>
            </a:r>
          </a:p>
          <a:p>
            <a:pPr algn="r" defTabSz="1151961">
              <a:lnSpc>
                <a:spcPct val="150000"/>
              </a:lnSpc>
              <a:defRPr/>
            </a:pPr>
            <a:r>
              <a:rPr lang="vi-VN" sz="2200" kern="0" dirty="0">
                <a:solidFill>
                  <a:schemeClr val="tx1"/>
                </a:solidFill>
                <a:latin typeface="+mn-lt"/>
                <a:cs typeface="Arial" panose="020B0604020202020204" pitchFamily="34" charset="0"/>
                <a:sym typeface="Arial"/>
              </a:rPr>
              <a:t>Theo NGUYỄN THỊ XUYẾN</a:t>
            </a:r>
          </a:p>
        </p:txBody>
      </p:sp>
    </p:spTree>
    <p:extLst>
      <p:ext uri="{BB962C8B-B14F-4D97-AF65-F5344CB8AC3E}">
        <p14:creationId xmlns:p14="http://schemas.microsoft.com/office/powerpoint/2010/main" val="2597271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par>
                                <p:cTn id="13" presetID="14" presetClass="entr" presetSubtype="10" fill="hold" grpId="0" nodeType="withEffect">
                                  <p:stCondLst>
                                    <p:cond delay="5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063A9DB-F651-0E3E-DA3E-6A939B817741}"/>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11CD6D36-944F-63ED-0B79-76DBB9432380}"/>
              </a:ext>
            </a:extLst>
          </p:cNvPr>
          <p:cNvGrpSpPr/>
          <p:nvPr/>
        </p:nvGrpSpPr>
        <p:grpSpPr>
          <a:xfrm>
            <a:off x="782053" y="1720538"/>
            <a:ext cx="10627893" cy="1036052"/>
            <a:chOff x="262219" y="1207750"/>
            <a:chExt cx="8290952" cy="822344"/>
          </a:xfrm>
        </p:grpSpPr>
        <p:sp>
          <p:nvSpPr>
            <p:cNvPr id="3" name="TextBox 2">
              <a:extLst>
                <a:ext uri="{FF2B5EF4-FFF2-40B4-BE49-F238E27FC236}">
                  <a16:creationId xmlns:a16="http://schemas.microsoft.com/office/drawing/2014/main" id="{21AC5AA6-B902-61C5-B4D4-83B6D2E7E8B5}"/>
                </a:ext>
              </a:extLst>
            </p:cNvPr>
            <p:cNvSpPr txBox="1"/>
            <p:nvPr/>
          </p:nvSpPr>
          <p:spPr>
            <a:xfrm>
              <a:off x="986283" y="1207750"/>
              <a:ext cx="7566888" cy="822344"/>
            </a:xfrm>
            <a:prstGeom prst="rect">
              <a:avLst/>
            </a:prstGeom>
            <a:noFill/>
          </p:spPr>
          <p:txBody>
            <a:bodyPr wrap="square">
              <a:spAutoFit/>
            </a:bodyPr>
            <a:lstStyle/>
            <a:p>
              <a:pPr algn="just" defTabSz="1151961">
                <a:lnSpc>
                  <a:spcPct val="150000"/>
                </a:lnSpc>
                <a:defRPr/>
              </a:pPr>
              <a:r>
                <a:rPr lang="en-US" sz="2200" b="1" kern="0" dirty="0" err="1">
                  <a:solidFill>
                    <a:schemeClr val="tx1"/>
                  </a:solidFill>
                  <a:latin typeface="+mn-lt"/>
                  <a:cs typeface="Arial" panose="020B0604020202020204" pitchFamily="34" charset="0"/>
                  <a:sym typeface="Arial"/>
                </a:rPr>
                <a:t>Bài</a:t>
              </a:r>
              <a:r>
                <a:rPr lang="en-US" sz="2200" b="1" kern="0" dirty="0">
                  <a:solidFill>
                    <a:schemeClr val="tx1"/>
                  </a:solidFill>
                  <a:latin typeface="+mn-lt"/>
                  <a:cs typeface="Arial" panose="020B0604020202020204" pitchFamily="34" charset="0"/>
                  <a:sym typeface="Arial"/>
                </a:rPr>
                <a:t> </a:t>
              </a:r>
              <a:r>
                <a:rPr lang="en-US" sz="2200" b="1" kern="0" dirty="0" err="1">
                  <a:solidFill>
                    <a:schemeClr val="tx1"/>
                  </a:solidFill>
                  <a:latin typeface="+mn-lt"/>
                  <a:cs typeface="Arial" panose="020B0604020202020204" pitchFamily="34" charset="0"/>
                  <a:sym typeface="Arial"/>
                </a:rPr>
                <a:t>tập</a:t>
              </a:r>
              <a:r>
                <a:rPr lang="en-US" sz="2200" b="1" kern="0" dirty="0">
                  <a:solidFill>
                    <a:schemeClr val="tx1"/>
                  </a:solidFill>
                  <a:latin typeface="+mn-lt"/>
                  <a:cs typeface="Arial" panose="020B0604020202020204" pitchFamily="34" charset="0"/>
                  <a:sym typeface="Arial"/>
                </a:rPr>
                <a:t> 1: </a:t>
              </a:r>
              <a:r>
                <a:rPr lang="vi-VN" sz="2200" kern="0" dirty="0">
                  <a:solidFill>
                    <a:schemeClr val="tx1"/>
                  </a:solidFill>
                  <a:latin typeface="+mn-lt"/>
                  <a:cs typeface="Arial" panose="020B0604020202020204" pitchFamily="34" charset="0"/>
                  <a:sym typeface="Arial"/>
                </a:rPr>
                <a:t>Trong những câu nào dưới đây, các từ </a:t>
              </a:r>
              <a:r>
                <a:rPr lang="vi-VN" sz="2200" b="1" kern="0" dirty="0">
                  <a:solidFill>
                    <a:schemeClr val="tx1"/>
                  </a:solidFill>
                  <a:latin typeface="+mn-lt"/>
                  <a:cs typeface="Arial" panose="020B0604020202020204" pitchFamily="34" charset="0"/>
                  <a:sym typeface="Arial"/>
                </a:rPr>
                <a:t>mặt, xanh, chạy </a:t>
              </a:r>
              <a:r>
                <a:rPr lang="vi-VN" sz="2200" kern="0" dirty="0">
                  <a:solidFill>
                    <a:schemeClr val="tx1"/>
                  </a:solidFill>
                  <a:latin typeface="+mn-lt"/>
                  <a:cs typeface="Arial" panose="020B0604020202020204" pitchFamily="34" charset="0"/>
                  <a:sym typeface="Arial"/>
                </a:rPr>
                <a:t>mang nghĩa gốc? Trong những câu nào, chúng mang nghĩa chuyển?</a:t>
              </a:r>
              <a:endParaRPr lang="en-US" sz="2200" kern="0" dirty="0">
                <a:solidFill>
                  <a:schemeClr val="tx1"/>
                </a:solidFill>
                <a:latin typeface="+mn-lt"/>
                <a:cs typeface="Arial" panose="020B0604020202020204" pitchFamily="34" charset="0"/>
                <a:sym typeface="Arial"/>
              </a:endParaRPr>
            </a:p>
          </p:txBody>
        </p:sp>
        <p:sp>
          <p:nvSpPr>
            <p:cNvPr id="4" name="Freeform 2">
              <a:extLst>
                <a:ext uri="{FF2B5EF4-FFF2-40B4-BE49-F238E27FC236}">
                  <a16:creationId xmlns:a16="http://schemas.microsoft.com/office/drawing/2014/main" id="{C574A355-8735-7CD5-E052-9EE5C1F87527}"/>
                </a:ext>
              </a:extLst>
            </p:cNvPr>
            <p:cNvSpPr/>
            <p:nvPr/>
          </p:nvSpPr>
          <p:spPr>
            <a:xfrm>
              <a:off x="262219" y="1377443"/>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151961">
                <a:defRPr/>
              </a:pPr>
              <a:endParaRPr lang="en-US" sz="2200" kern="0">
                <a:solidFill>
                  <a:schemeClr val="tx1"/>
                </a:solidFill>
                <a:latin typeface="+mn-lt"/>
                <a:cs typeface="Arial"/>
                <a:sym typeface="Arial"/>
              </a:endParaRPr>
            </a:p>
          </p:txBody>
        </p:sp>
      </p:grpSp>
      <p:sp>
        <p:nvSpPr>
          <p:cNvPr id="5" name="Rectangle: Rounded Corners 8">
            <a:extLst>
              <a:ext uri="{FF2B5EF4-FFF2-40B4-BE49-F238E27FC236}">
                <a16:creationId xmlns:a16="http://schemas.microsoft.com/office/drawing/2014/main" id="{5F9F2CC4-748E-6F8C-7A46-90760CD699A5}"/>
              </a:ext>
            </a:extLst>
          </p:cNvPr>
          <p:cNvSpPr/>
          <p:nvPr/>
        </p:nvSpPr>
        <p:spPr>
          <a:xfrm>
            <a:off x="782053" y="2998683"/>
            <a:ext cx="10535833" cy="3374239"/>
          </a:xfrm>
          <a:prstGeom prst="roundRect">
            <a:avLst>
              <a:gd name="adj" fmla="val 5285"/>
            </a:avLst>
          </a:prstGeom>
          <a:solidFill>
            <a:srgbClr val="FFFFFF"/>
          </a:solidFill>
          <a:ln w="19050" cap="flat" cmpd="sng" algn="ctr">
            <a:solidFill>
              <a:schemeClr val="accent2"/>
            </a:solidFill>
            <a:prstDash val="sysDash"/>
          </a:ln>
          <a:effectLst/>
        </p:spPr>
        <p:txBody>
          <a:bodyPr rtlCol="0" anchor="ctr"/>
          <a:lstStyle/>
          <a:p>
            <a:pPr algn="ctr" defTabSz="1151961">
              <a:defRPr/>
            </a:pPr>
            <a:endParaRPr lang="en-US" sz="2200" kern="0">
              <a:solidFill>
                <a:srgbClr val="EBE0DD"/>
              </a:solidFill>
              <a:latin typeface="+mn-lt"/>
              <a:cs typeface="Arial" panose="020B0604020202020204" pitchFamily="34" charset="0"/>
              <a:sym typeface="Arial"/>
            </a:endParaRPr>
          </a:p>
        </p:txBody>
      </p:sp>
      <p:sp>
        <p:nvSpPr>
          <p:cNvPr id="7" name="TextBox 6">
            <a:extLst>
              <a:ext uri="{FF2B5EF4-FFF2-40B4-BE49-F238E27FC236}">
                <a16:creationId xmlns:a16="http://schemas.microsoft.com/office/drawing/2014/main" id="{AAD1F244-95C4-FE5C-7644-054D0EE7566F}"/>
              </a:ext>
            </a:extLst>
          </p:cNvPr>
          <p:cNvSpPr txBox="1"/>
          <p:nvPr/>
        </p:nvSpPr>
        <p:spPr>
          <a:xfrm>
            <a:off x="1122599" y="3098937"/>
            <a:ext cx="9854740" cy="3168881"/>
          </a:xfrm>
          <a:prstGeom prst="rect">
            <a:avLst/>
          </a:prstGeom>
          <a:noFill/>
        </p:spPr>
        <p:txBody>
          <a:bodyPr wrap="square">
            <a:spAutoFit/>
          </a:bodyPr>
          <a:lstStyle/>
          <a:p>
            <a:pPr algn="just" defTabSz="1151961">
              <a:lnSpc>
                <a:spcPct val="150000"/>
              </a:lnSpc>
              <a:defRPr/>
            </a:pPr>
            <a:r>
              <a:rPr lang="en-US" sz="2200" b="1" kern="0" dirty="0">
                <a:solidFill>
                  <a:schemeClr val="tx1"/>
                </a:solidFill>
                <a:latin typeface="+mn-lt"/>
                <a:cs typeface="Arial" panose="020B0604020202020204" pitchFamily="34" charset="0"/>
                <a:sym typeface="Arial"/>
              </a:rPr>
              <a:t>b</a:t>
            </a:r>
            <a:r>
              <a:rPr lang="vi-VN" sz="2200" b="1" kern="0" dirty="0">
                <a:solidFill>
                  <a:schemeClr val="tx1"/>
                </a:solidFill>
                <a:latin typeface="+mn-lt"/>
                <a:cs typeface="Arial" panose="020B0604020202020204" pitchFamily="34" charset="0"/>
                <a:sym typeface="Arial"/>
              </a:rPr>
              <a:t>) </a:t>
            </a:r>
            <a:r>
              <a:rPr lang="en-US" sz="2200" b="1" kern="0" dirty="0" err="1">
                <a:solidFill>
                  <a:schemeClr val="tx1"/>
                </a:solidFill>
                <a:latin typeface="+mn-lt"/>
                <a:cs typeface="Arial" panose="020B0604020202020204" pitchFamily="34" charset="0"/>
                <a:sym typeface="Arial"/>
              </a:rPr>
              <a:t>Xanh</a:t>
            </a:r>
            <a:endParaRPr lang="vi-VN" sz="2200" b="1" kern="0" dirty="0">
              <a:solidFill>
                <a:schemeClr val="tx1"/>
              </a:solidFill>
              <a:latin typeface="+mn-lt"/>
              <a:cs typeface="Arial" panose="020B0604020202020204" pitchFamily="34" charset="0"/>
              <a:sym typeface="Arial"/>
            </a:endParaRPr>
          </a:p>
          <a:p>
            <a:pPr algn="just" defTabSz="1151961">
              <a:lnSpc>
                <a:spcPct val="150000"/>
              </a:lnSpc>
              <a:defRPr/>
            </a:pPr>
            <a:r>
              <a:rPr lang="vi-VN" sz="2200" kern="0" dirty="0">
                <a:solidFill>
                  <a:schemeClr val="tx1"/>
                </a:solidFill>
                <a:latin typeface="+mn-lt"/>
                <a:cs typeface="Arial" panose="020B0604020202020204" pitchFamily="34" charset="0"/>
                <a:sym typeface="Arial"/>
              </a:rPr>
              <a:t>–</a:t>
            </a:r>
            <a:r>
              <a:rPr lang="en-US" sz="2200" kern="0" dirty="0">
                <a:solidFill>
                  <a:schemeClr val="tx1"/>
                </a:solidFill>
                <a:latin typeface="+mn-lt"/>
                <a:cs typeface="Arial" panose="020B0604020202020204" pitchFamily="34" charset="0"/>
                <a:sym typeface="Arial"/>
              </a:rPr>
              <a:t> </a:t>
            </a:r>
            <a:r>
              <a:rPr lang="vi-VN" sz="2200" kern="0" dirty="0">
                <a:solidFill>
                  <a:schemeClr val="tx1"/>
                </a:solidFill>
                <a:latin typeface="+mn-lt"/>
                <a:cs typeface="Arial" panose="020B0604020202020204" pitchFamily="34" charset="0"/>
                <a:sym typeface="Arial"/>
              </a:rPr>
              <a:t>Hoa càng đỏ, lá càng </a:t>
            </a:r>
            <a:r>
              <a:rPr lang="vi-VN" sz="2200" b="1" kern="0" dirty="0">
                <a:solidFill>
                  <a:schemeClr val="tx1"/>
                </a:solidFill>
                <a:latin typeface="+mn-lt"/>
                <a:cs typeface="Arial" panose="020B0604020202020204" pitchFamily="34" charset="0"/>
                <a:sym typeface="Arial"/>
              </a:rPr>
              <a:t>xanh</a:t>
            </a:r>
            <a:r>
              <a:rPr lang="vi-VN" sz="2200" kern="0" dirty="0">
                <a:solidFill>
                  <a:schemeClr val="tx1"/>
                </a:solidFill>
                <a:latin typeface="+mn-lt"/>
                <a:cs typeface="Arial" panose="020B0604020202020204" pitchFamily="34" charset="0"/>
                <a:sym typeface="Arial"/>
              </a:rPr>
              <a:t>.</a:t>
            </a:r>
          </a:p>
          <a:p>
            <a:pPr algn="r" defTabSz="1151961">
              <a:lnSpc>
                <a:spcPct val="150000"/>
              </a:lnSpc>
              <a:defRPr/>
            </a:pPr>
            <a:r>
              <a:rPr lang="vi-VN" sz="2200" kern="0" dirty="0">
                <a:solidFill>
                  <a:schemeClr val="tx1"/>
                </a:solidFill>
                <a:latin typeface="+mn-lt"/>
                <a:cs typeface="Arial" panose="020B0604020202020204" pitchFamily="34" charset="0"/>
                <a:sym typeface="Arial"/>
              </a:rPr>
              <a:t>Theo </a:t>
            </a:r>
            <a:r>
              <a:rPr lang="en-US" sz="2200" kern="0" dirty="0">
                <a:solidFill>
                  <a:schemeClr val="tx1"/>
                </a:solidFill>
                <a:latin typeface="+mn-lt"/>
                <a:cs typeface="Arial" panose="020B0604020202020204" pitchFamily="34" charset="0"/>
                <a:sym typeface="Arial"/>
              </a:rPr>
              <a:t>XUÂN DIỆU</a:t>
            </a:r>
            <a:endParaRPr lang="vi-VN" sz="2200" kern="0" dirty="0">
              <a:solidFill>
                <a:schemeClr val="tx1"/>
              </a:solidFill>
              <a:latin typeface="+mn-lt"/>
              <a:cs typeface="Arial" panose="020B0604020202020204" pitchFamily="34" charset="0"/>
              <a:sym typeface="Arial"/>
            </a:endParaRPr>
          </a:p>
          <a:p>
            <a:pPr algn="just" defTabSz="1151961">
              <a:lnSpc>
                <a:spcPct val="150000"/>
              </a:lnSpc>
              <a:defRPr/>
            </a:pPr>
            <a:r>
              <a:rPr lang="vi-VN" sz="2200" kern="0" dirty="0">
                <a:solidFill>
                  <a:schemeClr val="tx1"/>
                </a:solidFill>
                <a:latin typeface="+mn-lt"/>
                <a:cs typeface="Arial" panose="020B0604020202020204" pitchFamily="34" charset="0"/>
                <a:sym typeface="Arial"/>
              </a:rPr>
              <a:t>–</a:t>
            </a:r>
            <a:r>
              <a:rPr lang="en-US" sz="2200" kern="0" dirty="0">
                <a:solidFill>
                  <a:schemeClr val="tx1"/>
                </a:solidFill>
                <a:latin typeface="+mn-lt"/>
                <a:cs typeface="Arial" panose="020B0604020202020204" pitchFamily="34" charset="0"/>
                <a:sym typeface="Arial"/>
              </a:rPr>
              <a:t> </a:t>
            </a:r>
            <a:r>
              <a:rPr lang="vi-VN" sz="2200" kern="0" dirty="0">
                <a:solidFill>
                  <a:schemeClr val="tx1"/>
                </a:solidFill>
                <a:latin typeface="+mn-lt"/>
                <a:cs typeface="Arial" panose="020B0604020202020204" pitchFamily="34" charset="0"/>
                <a:sym typeface="Arial"/>
              </a:rPr>
              <a:t>Chấm ước ao có một mái tóc cho thật dài, thật </a:t>
            </a:r>
            <a:r>
              <a:rPr lang="vi-VN" sz="2200" b="1" kern="0" dirty="0">
                <a:solidFill>
                  <a:schemeClr val="tx1"/>
                </a:solidFill>
                <a:latin typeface="+mn-lt"/>
                <a:cs typeface="Arial" panose="020B0604020202020204" pitchFamily="34" charset="0"/>
                <a:sym typeface="Arial"/>
              </a:rPr>
              <a:t>xanh</a:t>
            </a:r>
            <a:r>
              <a:rPr lang="vi-VN" sz="2200" kern="0" dirty="0">
                <a:solidFill>
                  <a:schemeClr val="tx1"/>
                </a:solidFill>
                <a:latin typeface="+mn-lt"/>
                <a:cs typeface="Arial" panose="020B0604020202020204" pitchFamily="34" charset="0"/>
                <a:sym typeface="Arial"/>
              </a:rPr>
              <a:t>. Nhưng tóc Chấm từ thuở bé cứ đỏ quạch và không sao dài được.</a:t>
            </a:r>
          </a:p>
          <a:p>
            <a:pPr algn="r" defTabSz="1151961">
              <a:lnSpc>
                <a:spcPct val="150000"/>
              </a:lnSpc>
              <a:defRPr/>
            </a:pPr>
            <a:r>
              <a:rPr lang="vi-VN" sz="2200" kern="0" dirty="0">
                <a:solidFill>
                  <a:schemeClr val="tx1"/>
                </a:solidFill>
                <a:latin typeface="+mn-lt"/>
                <a:cs typeface="Arial" panose="020B0604020202020204" pitchFamily="34" charset="0"/>
                <a:sym typeface="Arial"/>
              </a:rPr>
              <a:t>Theo </a:t>
            </a:r>
            <a:r>
              <a:rPr lang="en-US" sz="2200" kern="0" dirty="0">
                <a:solidFill>
                  <a:schemeClr val="tx1"/>
                </a:solidFill>
                <a:latin typeface="+mn-lt"/>
                <a:cs typeface="Arial" panose="020B0604020202020204" pitchFamily="34" charset="0"/>
                <a:sym typeface="Arial"/>
              </a:rPr>
              <a:t>ĐÀO VŨ</a:t>
            </a:r>
            <a:endParaRPr lang="vi-VN" sz="2200" kern="0" dirty="0">
              <a:solidFill>
                <a:schemeClr val="tx1"/>
              </a:solidFill>
              <a:latin typeface="+mn-lt"/>
              <a:cs typeface="Arial" panose="020B0604020202020204" pitchFamily="34" charset="0"/>
              <a:sym typeface="Arial"/>
            </a:endParaRPr>
          </a:p>
        </p:txBody>
      </p:sp>
    </p:spTree>
    <p:extLst>
      <p:ext uri="{BB962C8B-B14F-4D97-AF65-F5344CB8AC3E}">
        <p14:creationId xmlns:p14="http://schemas.microsoft.com/office/powerpoint/2010/main" val="4000492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1F98D39-CF8B-06A9-8F75-C300965E92CE}"/>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5ECAC7C5-12EB-C8A9-67C0-75524341F68D}"/>
              </a:ext>
            </a:extLst>
          </p:cNvPr>
          <p:cNvGrpSpPr/>
          <p:nvPr/>
        </p:nvGrpSpPr>
        <p:grpSpPr>
          <a:xfrm>
            <a:off x="782053" y="1720538"/>
            <a:ext cx="10627893" cy="1036052"/>
            <a:chOff x="262219" y="1207750"/>
            <a:chExt cx="8290952" cy="822344"/>
          </a:xfrm>
        </p:grpSpPr>
        <p:sp>
          <p:nvSpPr>
            <p:cNvPr id="3" name="TextBox 2">
              <a:extLst>
                <a:ext uri="{FF2B5EF4-FFF2-40B4-BE49-F238E27FC236}">
                  <a16:creationId xmlns:a16="http://schemas.microsoft.com/office/drawing/2014/main" id="{050A9DF9-24F4-6CBD-2A73-96F2FDCA8714}"/>
                </a:ext>
              </a:extLst>
            </p:cNvPr>
            <p:cNvSpPr txBox="1"/>
            <p:nvPr/>
          </p:nvSpPr>
          <p:spPr>
            <a:xfrm>
              <a:off x="986283" y="1207750"/>
              <a:ext cx="7566888" cy="822344"/>
            </a:xfrm>
            <a:prstGeom prst="rect">
              <a:avLst/>
            </a:prstGeom>
            <a:noFill/>
          </p:spPr>
          <p:txBody>
            <a:bodyPr wrap="square">
              <a:spAutoFit/>
            </a:bodyPr>
            <a:lstStyle/>
            <a:p>
              <a:pPr algn="just" defTabSz="1151961">
                <a:lnSpc>
                  <a:spcPct val="150000"/>
                </a:lnSpc>
                <a:defRPr/>
              </a:pPr>
              <a:r>
                <a:rPr lang="en-US" sz="2200" b="1" kern="0" dirty="0" err="1">
                  <a:solidFill>
                    <a:schemeClr val="tx1"/>
                  </a:solidFill>
                  <a:latin typeface="+mn-lt"/>
                  <a:cs typeface="Arial" panose="020B0604020202020204" pitchFamily="34" charset="0"/>
                  <a:sym typeface="Arial"/>
                </a:rPr>
                <a:t>Bài</a:t>
              </a:r>
              <a:r>
                <a:rPr lang="en-US" sz="2200" b="1" kern="0" dirty="0">
                  <a:solidFill>
                    <a:schemeClr val="tx1"/>
                  </a:solidFill>
                  <a:latin typeface="+mn-lt"/>
                  <a:cs typeface="Arial" panose="020B0604020202020204" pitchFamily="34" charset="0"/>
                  <a:sym typeface="Arial"/>
                </a:rPr>
                <a:t> </a:t>
              </a:r>
              <a:r>
                <a:rPr lang="en-US" sz="2200" b="1" kern="0" dirty="0" err="1">
                  <a:solidFill>
                    <a:schemeClr val="tx1"/>
                  </a:solidFill>
                  <a:latin typeface="+mn-lt"/>
                  <a:cs typeface="Arial" panose="020B0604020202020204" pitchFamily="34" charset="0"/>
                  <a:sym typeface="Arial"/>
                </a:rPr>
                <a:t>tập</a:t>
              </a:r>
              <a:r>
                <a:rPr lang="en-US" sz="2200" b="1" kern="0" dirty="0">
                  <a:solidFill>
                    <a:schemeClr val="tx1"/>
                  </a:solidFill>
                  <a:latin typeface="+mn-lt"/>
                  <a:cs typeface="Arial" panose="020B0604020202020204" pitchFamily="34" charset="0"/>
                  <a:sym typeface="Arial"/>
                </a:rPr>
                <a:t> 1: </a:t>
              </a:r>
              <a:r>
                <a:rPr lang="vi-VN" sz="2200" kern="0" dirty="0">
                  <a:solidFill>
                    <a:schemeClr val="tx1"/>
                  </a:solidFill>
                  <a:latin typeface="+mn-lt"/>
                  <a:cs typeface="Arial" panose="020B0604020202020204" pitchFamily="34" charset="0"/>
                  <a:sym typeface="Arial"/>
                </a:rPr>
                <a:t>Trong những câu nào dưới đây, các từ </a:t>
              </a:r>
              <a:r>
                <a:rPr lang="vi-VN" sz="2200" b="1" kern="0" dirty="0">
                  <a:solidFill>
                    <a:schemeClr val="tx1"/>
                  </a:solidFill>
                  <a:latin typeface="+mn-lt"/>
                  <a:cs typeface="Arial" panose="020B0604020202020204" pitchFamily="34" charset="0"/>
                  <a:sym typeface="Arial"/>
                </a:rPr>
                <a:t>mặt, xanh, chạy </a:t>
              </a:r>
              <a:r>
                <a:rPr lang="vi-VN" sz="2200" kern="0" dirty="0">
                  <a:solidFill>
                    <a:schemeClr val="tx1"/>
                  </a:solidFill>
                  <a:latin typeface="+mn-lt"/>
                  <a:cs typeface="Arial" panose="020B0604020202020204" pitchFamily="34" charset="0"/>
                  <a:sym typeface="Arial"/>
                </a:rPr>
                <a:t>mang nghĩa gốc? Trong những câu nào, chúng mang nghĩa chuyển?</a:t>
              </a:r>
              <a:endParaRPr lang="en-US" sz="2200" kern="0" dirty="0">
                <a:solidFill>
                  <a:schemeClr val="tx1"/>
                </a:solidFill>
                <a:latin typeface="+mn-lt"/>
                <a:cs typeface="Arial" panose="020B0604020202020204" pitchFamily="34" charset="0"/>
                <a:sym typeface="Arial"/>
              </a:endParaRPr>
            </a:p>
          </p:txBody>
        </p:sp>
        <p:sp>
          <p:nvSpPr>
            <p:cNvPr id="4" name="Freeform 2">
              <a:extLst>
                <a:ext uri="{FF2B5EF4-FFF2-40B4-BE49-F238E27FC236}">
                  <a16:creationId xmlns:a16="http://schemas.microsoft.com/office/drawing/2014/main" id="{A0C90D3D-207F-2DD3-A710-22CAB07A1A0A}"/>
                </a:ext>
              </a:extLst>
            </p:cNvPr>
            <p:cNvSpPr/>
            <p:nvPr/>
          </p:nvSpPr>
          <p:spPr>
            <a:xfrm>
              <a:off x="262219" y="1377443"/>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151961">
                <a:defRPr/>
              </a:pPr>
              <a:endParaRPr lang="en-US" sz="2200" kern="0">
                <a:solidFill>
                  <a:schemeClr val="tx1"/>
                </a:solidFill>
                <a:latin typeface="+mn-lt"/>
                <a:cs typeface="Arial"/>
                <a:sym typeface="Arial"/>
              </a:endParaRPr>
            </a:p>
          </p:txBody>
        </p:sp>
      </p:grpSp>
      <p:sp>
        <p:nvSpPr>
          <p:cNvPr id="5" name="Rectangle: Rounded Corners 8">
            <a:extLst>
              <a:ext uri="{FF2B5EF4-FFF2-40B4-BE49-F238E27FC236}">
                <a16:creationId xmlns:a16="http://schemas.microsoft.com/office/drawing/2014/main" id="{756E0FF9-3D71-03BF-B27C-B3B7439FD3B5}"/>
              </a:ext>
            </a:extLst>
          </p:cNvPr>
          <p:cNvSpPr/>
          <p:nvPr/>
        </p:nvSpPr>
        <p:spPr>
          <a:xfrm>
            <a:off x="782053" y="2998683"/>
            <a:ext cx="10535833" cy="3598060"/>
          </a:xfrm>
          <a:prstGeom prst="roundRect">
            <a:avLst>
              <a:gd name="adj" fmla="val 5285"/>
            </a:avLst>
          </a:prstGeom>
          <a:solidFill>
            <a:srgbClr val="FFFFFF"/>
          </a:solidFill>
          <a:ln w="19050" cap="flat" cmpd="sng" algn="ctr">
            <a:solidFill>
              <a:schemeClr val="accent2"/>
            </a:solidFill>
            <a:prstDash val="sysDash"/>
          </a:ln>
          <a:effectLst/>
        </p:spPr>
        <p:txBody>
          <a:bodyPr rtlCol="0" anchor="ctr"/>
          <a:lstStyle/>
          <a:p>
            <a:pPr algn="ctr" defTabSz="1151961">
              <a:defRPr/>
            </a:pPr>
            <a:endParaRPr lang="en-US" sz="2200" kern="0">
              <a:solidFill>
                <a:srgbClr val="EBE0DD"/>
              </a:solidFill>
              <a:latin typeface="+mn-lt"/>
              <a:cs typeface="Arial" panose="020B0604020202020204" pitchFamily="34" charset="0"/>
              <a:sym typeface="Arial"/>
            </a:endParaRPr>
          </a:p>
        </p:txBody>
      </p:sp>
      <p:sp>
        <p:nvSpPr>
          <p:cNvPr id="9" name="TextBox 8">
            <a:extLst>
              <a:ext uri="{FF2B5EF4-FFF2-40B4-BE49-F238E27FC236}">
                <a16:creationId xmlns:a16="http://schemas.microsoft.com/office/drawing/2014/main" id="{9C6EB39B-6EF7-BF3B-360C-EFF108FD9166}"/>
              </a:ext>
            </a:extLst>
          </p:cNvPr>
          <p:cNvSpPr txBox="1"/>
          <p:nvPr/>
        </p:nvSpPr>
        <p:spPr>
          <a:xfrm>
            <a:off x="927426" y="2951502"/>
            <a:ext cx="10245086" cy="3692421"/>
          </a:xfrm>
          <a:prstGeom prst="rect">
            <a:avLst/>
          </a:prstGeom>
          <a:noFill/>
        </p:spPr>
        <p:txBody>
          <a:bodyPr wrap="square">
            <a:spAutoFit/>
          </a:bodyPr>
          <a:lstStyle/>
          <a:p>
            <a:pPr algn="just" defTabSz="1151961">
              <a:lnSpc>
                <a:spcPct val="150000"/>
              </a:lnSpc>
              <a:defRPr/>
            </a:pPr>
            <a:r>
              <a:rPr lang="en-US" sz="2200" b="1" kern="0" dirty="0">
                <a:solidFill>
                  <a:schemeClr val="tx1"/>
                </a:solidFill>
                <a:latin typeface="+mn-lt"/>
                <a:cs typeface="Arial" panose="020B0604020202020204" pitchFamily="34" charset="0"/>
                <a:sym typeface="Arial"/>
              </a:rPr>
              <a:t>c</a:t>
            </a:r>
            <a:r>
              <a:rPr lang="vi-VN" sz="2200" b="1" kern="0" dirty="0">
                <a:solidFill>
                  <a:schemeClr val="tx1"/>
                </a:solidFill>
                <a:latin typeface="+mn-lt"/>
                <a:cs typeface="Arial" panose="020B0604020202020204" pitchFamily="34" charset="0"/>
                <a:sym typeface="Arial"/>
              </a:rPr>
              <a:t>) </a:t>
            </a:r>
            <a:r>
              <a:rPr lang="en-US" sz="2200" b="1" kern="0" dirty="0" err="1">
                <a:solidFill>
                  <a:schemeClr val="tx1"/>
                </a:solidFill>
                <a:latin typeface="+mn-lt"/>
                <a:cs typeface="Arial" panose="020B0604020202020204" pitchFamily="34" charset="0"/>
                <a:sym typeface="Arial"/>
              </a:rPr>
              <a:t>Chạy</a:t>
            </a:r>
            <a:endParaRPr lang="vi-VN" sz="2200" b="1" kern="0" dirty="0">
              <a:solidFill>
                <a:schemeClr val="tx1"/>
              </a:solidFill>
              <a:latin typeface="+mn-lt"/>
              <a:cs typeface="Arial" panose="020B0604020202020204" pitchFamily="34" charset="0"/>
              <a:sym typeface="Arial"/>
            </a:endParaRPr>
          </a:p>
          <a:p>
            <a:pPr algn="just" defTabSz="1151961">
              <a:lnSpc>
                <a:spcPct val="150000"/>
              </a:lnSpc>
              <a:defRPr/>
            </a:pPr>
            <a:r>
              <a:rPr lang="vi-VN" sz="2200" kern="0" dirty="0">
                <a:solidFill>
                  <a:schemeClr val="tx1"/>
                </a:solidFill>
                <a:latin typeface="+mn-lt"/>
                <a:cs typeface="Arial" panose="020B0604020202020204" pitchFamily="34" charset="0"/>
                <a:sym typeface="Arial"/>
              </a:rPr>
              <a:t>–</a:t>
            </a:r>
            <a:r>
              <a:rPr lang="en-US" sz="2200" kern="0" dirty="0">
                <a:solidFill>
                  <a:schemeClr val="tx1"/>
                </a:solidFill>
                <a:latin typeface="+mn-lt"/>
                <a:cs typeface="Arial" panose="020B0604020202020204" pitchFamily="34" charset="0"/>
                <a:sym typeface="Arial"/>
              </a:rPr>
              <a:t> </a:t>
            </a:r>
            <a:r>
              <a:rPr lang="vi-VN" sz="2200" kern="0" dirty="0">
                <a:solidFill>
                  <a:schemeClr val="tx1"/>
                </a:solidFill>
                <a:latin typeface="+mn-lt"/>
                <a:cs typeface="Arial" panose="020B0604020202020204" pitchFamily="34" charset="0"/>
                <a:sym typeface="Arial"/>
              </a:rPr>
              <a:t>Xa xa, mấy chiếc thuyền đang</a:t>
            </a:r>
            <a:r>
              <a:rPr lang="vi-VN" sz="2200" b="1" kern="0" dirty="0">
                <a:solidFill>
                  <a:schemeClr val="tx1"/>
                </a:solidFill>
                <a:latin typeface="+mn-lt"/>
                <a:cs typeface="Arial" panose="020B0604020202020204" pitchFamily="34" charset="0"/>
                <a:sym typeface="Arial"/>
              </a:rPr>
              <a:t> chạy </a:t>
            </a:r>
            <a:r>
              <a:rPr lang="vi-VN" sz="2200" kern="0" dirty="0">
                <a:solidFill>
                  <a:schemeClr val="tx1"/>
                </a:solidFill>
                <a:latin typeface="+mn-lt"/>
                <a:cs typeface="Arial" panose="020B0604020202020204" pitchFamily="34" charset="0"/>
                <a:sym typeface="Arial"/>
              </a:rPr>
              <a:t>ra khơi, cánh buồm lòng vút cong thon thả.</a:t>
            </a:r>
          </a:p>
          <a:p>
            <a:pPr algn="r" defTabSz="1151961">
              <a:lnSpc>
                <a:spcPct val="150000"/>
              </a:lnSpc>
              <a:defRPr/>
            </a:pPr>
            <a:r>
              <a:rPr lang="vi-VN" sz="2200" kern="0" dirty="0">
                <a:solidFill>
                  <a:schemeClr val="tx1"/>
                </a:solidFill>
                <a:latin typeface="+mn-lt"/>
                <a:cs typeface="Arial" panose="020B0604020202020204" pitchFamily="34" charset="0"/>
                <a:sym typeface="Arial"/>
              </a:rPr>
              <a:t>Theo </a:t>
            </a:r>
            <a:r>
              <a:rPr lang="en-US" sz="2200" kern="0" dirty="0">
                <a:solidFill>
                  <a:schemeClr val="tx1"/>
                </a:solidFill>
                <a:latin typeface="+mn-lt"/>
                <a:cs typeface="Arial" panose="020B0604020202020204" pitchFamily="34" charset="0"/>
                <a:sym typeface="Arial"/>
              </a:rPr>
              <a:t>BÙI HIỂN</a:t>
            </a:r>
            <a:endParaRPr lang="vi-VN" sz="2200" kern="0" dirty="0">
              <a:solidFill>
                <a:schemeClr val="tx1"/>
              </a:solidFill>
              <a:latin typeface="+mn-lt"/>
              <a:cs typeface="Arial" panose="020B0604020202020204" pitchFamily="34" charset="0"/>
              <a:sym typeface="Arial"/>
            </a:endParaRPr>
          </a:p>
          <a:p>
            <a:pPr algn="just" defTabSz="1151961">
              <a:lnSpc>
                <a:spcPct val="150000"/>
              </a:lnSpc>
              <a:defRPr/>
            </a:pPr>
            <a:r>
              <a:rPr lang="vi-VN" sz="2200" kern="0" dirty="0">
                <a:solidFill>
                  <a:schemeClr val="tx1"/>
                </a:solidFill>
                <a:latin typeface="+mn-lt"/>
                <a:cs typeface="Arial" panose="020B0604020202020204" pitchFamily="34" charset="0"/>
                <a:sym typeface="Arial"/>
              </a:rPr>
              <a:t>–</a:t>
            </a:r>
            <a:r>
              <a:rPr lang="en-US" sz="2200" kern="0" dirty="0">
                <a:solidFill>
                  <a:schemeClr val="tx1"/>
                </a:solidFill>
                <a:latin typeface="+mn-lt"/>
                <a:cs typeface="Arial" panose="020B0604020202020204" pitchFamily="34" charset="0"/>
                <a:sym typeface="Arial"/>
              </a:rPr>
              <a:t> </a:t>
            </a:r>
            <a:r>
              <a:rPr lang="vi-VN" sz="2200" kern="0" dirty="0">
                <a:solidFill>
                  <a:schemeClr val="tx1"/>
                </a:solidFill>
                <a:latin typeface="+mn-lt"/>
                <a:cs typeface="Arial" panose="020B0604020202020204" pitchFamily="34" charset="0"/>
                <a:sym typeface="Arial"/>
              </a:rPr>
              <a:t>Sáng sớm hôm ấy, Mây dậy sớm hơn mọi ngày. Không kịp chải đầu, rửa mặt, em </a:t>
            </a:r>
            <a:r>
              <a:rPr lang="vi-VN" sz="2200" b="1" kern="0" dirty="0">
                <a:solidFill>
                  <a:schemeClr val="tx1"/>
                </a:solidFill>
                <a:latin typeface="+mn-lt"/>
                <a:cs typeface="Arial" panose="020B0604020202020204" pitchFamily="34" charset="0"/>
                <a:sym typeface="Arial"/>
              </a:rPr>
              <a:t>chạy </a:t>
            </a:r>
            <a:r>
              <a:rPr lang="vi-VN" sz="2200" kern="0" dirty="0">
                <a:solidFill>
                  <a:schemeClr val="tx1"/>
                </a:solidFill>
                <a:latin typeface="+mn-lt"/>
                <a:cs typeface="Arial" panose="020B0604020202020204" pitchFamily="34" charset="0"/>
                <a:sym typeface="Arial"/>
              </a:rPr>
              <a:t>vội ra phía bờ sông.</a:t>
            </a:r>
          </a:p>
          <a:p>
            <a:pPr algn="r" defTabSz="1151961">
              <a:lnSpc>
                <a:spcPct val="150000"/>
              </a:lnSpc>
              <a:defRPr/>
            </a:pPr>
            <a:r>
              <a:rPr lang="en-US" sz="2200" kern="0" dirty="0">
                <a:solidFill>
                  <a:schemeClr val="tx1"/>
                </a:solidFill>
                <a:latin typeface="+mn-lt"/>
                <a:cs typeface="Arial" panose="020B0604020202020204" pitchFamily="34" charset="0"/>
                <a:sym typeface="Arial"/>
              </a:rPr>
              <a:t>KIM VIÊN</a:t>
            </a:r>
            <a:endParaRPr lang="vi-VN" sz="2200" kern="0" dirty="0">
              <a:solidFill>
                <a:schemeClr val="tx1"/>
              </a:solidFill>
              <a:latin typeface="+mn-lt"/>
              <a:cs typeface="Arial" panose="020B0604020202020204" pitchFamily="34" charset="0"/>
              <a:sym typeface="Arial"/>
            </a:endParaRPr>
          </a:p>
        </p:txBody>
      </p:sp>
    </p:spTree>
    <p:extLst>
      <p:ext uri="{BB962C8B-B14F-4D97-AF65-F5344CB8AC3E}">
        <p14:creationId xmlns:p14="http://schemas.microsoft.com/office/powerpoint/2010/main" val="269357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1D7B7A3-688F-7511-23C8-5D2038869F8D}"/>
            </a:ext>
          </a:extLst>
        </p:cNvPr>
        <p:cNvGrpSpPr/>
        <p:nvPr/>
      </p:nvGrpSpPr>
      <p:grpSpPr>
        <a:xfrm>
          <a:off x="0" y="0"/>
          <a:ext cx="0" cy="0"/>
          <a:chOff x="0" y="0"/>
          <a:chExt cx="0" cy="0"/>
        </a:xfrm>
      </p:grpSpPr>
      <p:sp>
        <p:nvSpPr>
          <p:cNvPr id="8" name="Rounded Rectangle 206">
            <a:extLst>
              <a:ext uri="{FF2B5EF4-FFF2-40B4-BE49-F238E27FC236}">
                <a16:creationId xmlns:a16="http://schemas.microsoft.com/office/drawing/2014/main" id="{E62F4BB5-27C3-E7BF-0F22-68A3E5B424E7}"/>
              </a:ext>
            </a:extLst>
          </p:cNvPr>
          <p:cNvSpPr/>
          <p:nvPr/>
        </p:nvSpPr>
        <p:spPr>
          <a:xfrm>
            <a:off x="774368" y="3556765"/>
            <a:ext cx="2662637" cy="1606554"/>
          </a:xfrm>
          <a:prstGeom prst="roundRect">
            <a:avLst>
              <a:gd name="adj" fmla="val 11255"/>
            </a:avLst>
          </a:prstGeom>
          <a:solidFill>
            <a:srgbClr val="68C0C5">
              <a:lumMod val="20000"/>
              <a:lumOff val="80000"/>
            </a:srgbClr>
          </a:solidFill>
          <a:ln w="19050" cap="flat" cmpd="sng" algn="ctr">
            <a:solidFill>
              <a:srgbClr val="68C0C5">
                <a:lumMod val="50000"/>
              </a:srgbClr>
            </a:solidFill>
            <a:prstDash val="solid"/>
          </a:ln>
          <a:effectLst/>
        </p:spPr>
        <p:txBody>
          <a:bodyPr rtlCol="0" anchor="ctr"/>
          <a:lstStyle/>
          <a:p>
            <a:pPr algn="ctr" defTabSz="1151961">
              <a:defRPr/>
            </a:pPr>
            <a:r>
              <a:rPr lang="en-US" sz="2400" b="1" kern="0" dirty="0">
                <a:latin typeface="+mn-lt"/>
                <a:cs typeface="Arial" panose="020B0604020202020204" pitchFamily="34" charset="0"/>
                <a:sym typeface="Arial"/>
              </a:rPr>
              <a:t>a) </a:t>
            </a:r>
            <a:r>
              <a:rPr lang="en-US" sz="2400" b="1" kern="0" dirty="0" err="1">
                <a:latin typeface="+mn-lt"/>
                <a:cs typeface="Arial" panose="020B0604020202020204" pitchFamily="34" charset="0"/>
                <a:sym typeface="Arial"/>
              </a:rPr>
              <a:t>Mặt</a:t>
            </a:r>
            <a:endParaRPr lang="vi-VN" sz="2400" b="1" kern="0" dirty="0">
              <a:latin typeface="+mn-lt"/>
              <a:cs typeface="Arial" panose="020B0604020202020204" pitchFamily="34" charset="0"/>
              <a:sym typeface="Arial"/>
            </a:endParaRPr>
          </a:p>
        </p:txBody>
      </p:sp>
      <p:sp>
        <p:nvSpPr>
          <p:cNvPr id="10" name="Rounded Rectangle 23">
            <a:extLst>
              <a:ext uri="{FF2B5EF4-FFF2-40B4-BE49-F238E27FC236}">
                <a16:creationId xmlns:a16="http://schemas.microsoft.com/office/drawing/2014/main" id="{D6E37FA5-9F5F-F61C-36D0-FB81FF0A4ACF}"/>
              </a:ext>
            </a:extLst>
          </p:cNvPr>
          <p:cNvSpPr/>
          <p:nvPr/>
        </p:nvSpPr>
        <p:spPr>
          <a:xfrm>
            <a:off x="4958042" y="2169825"/>
            <a:ext cx="6419706" cy="1999805"/>
          </a:xfrm>
          <a:prstGeom prst="roundRect">
            <a:avLst>
              <a:gd name="adj" fmla="val 13705"/>
            </a:avLst>
          </a:prstGeom>
          <a:solidFill>
            <a:srgbClr val="FFFFFF"/>
          </a:solidFill>
          <a:ln w="19050" cap="flat" cmpd="sng" algn="ctr">
            <a:solidFill>
              <a:srgbClr val="000000"/>
            </a:solidFill>
            <a:prstDash val="solid"/>
          </a:ln>
          <a:effectLst/>
        </p:spPr>
        <p:txBody>
          <a:bodyPr rtlCol="0" anchor="ctr"/>
          <a:lstStyle/>
          <a:p>
            <a:pPr algn="just" defTabSz="1151961">
              <a:lnSpc>
                <a:spcPct val="150000"/>
              </a:lnSpc>
            </a:pPr>
            <a:r>
              <a:rPr lang="en-US" sz="2400" kern="0" dirty="0">
                <a:solidFill>
                  <a:schemeClr val="tx1"/>
                </a:solidFill>
                <a:latin typeface="+mn-lt"/>
                <a:cs typeface="Arial" panose="020B0604020202020204" pitchFamily="34" charset="0"/>
                <a:sym typeface="Arial"/>
              </a:rPr>
              <a:t>“</a:t>
            </a:r>
            <a:r>
              <a:rPr lang="vi-VN" sz="2400" kern="0" dirty="0">
                <a:solidFill>
                  <a:schemeClr val="tx1"/>
                </a:solidFill>
                <a:latin typeface="+mn-lt"/>
                <a:cs typeface="Arial" panose="020B0604020202020204" pitchFamily="34" charset="0"/>
                <a:sym typeface="Arial"/>
              </a:rPr>
              <a:t>Bác đội mũ, khăn trùm gần kín mặt,…</a:t>
            </a:r>
            <a:r>
              <a:rPr lang="en-US" sz="2400" kern="0" dirty="0">
                <a:solidFill>
                  <a:schemeClr val="tx1"/>
                </a:solidFill>
                <a:latin typeface="+mn-lt"/>
                <a:cs typeface="Arial" panose="020B0604020202020204" pitchFamily="34" charset="0"/>
                <a:sym typeface="Arial"/>
              </a:rPr>
              <a:t>”</a:t>
            </a:r>
            <a:r>
              <a:rPr lang="vi-VN" sz="2400" kern="0" dirty="0">
                <a:solidFill>
                  <a:schemeClr val="tx1"/>
                </a:solidFill>
                <a:latin typeface="+mn-lt"/>
                <a:cs typeface="Arial" panose="020B0604020202020204" pitchFamily="34" charset="0"/>
                <a:sym typeface="Arial"/>
              </a:rPr>
              <a:t>:</a:t>
            </a:r>
            <a:r>
              <a:rPr lang="en-US" sz="2400" kern="0" dirty="0">
                <a:solidFill>
                  <a:schemeClr val="tx1"/>
                </a:solidFill>
                <a:latin typeface="+mn-lt"/>
                <a:cs typeface="Arial" panose="020B0604020202020204" pitchFamily="34" charset="0"/>
                <a:sym typeface="Arial"/>
              </a:rPr>
              <a:t> </a:t>
            </a:r>
            <a:r>
              <a:rPr lang="vi-VN" sz="2400" kern="0" dirty="0">
                <a:solidFill>
                  <a:schemeClr val="tx1"/>
                </a:solidFill>
                <a:latin typeface="+mn-lt"/>
                <a:cs typeface="Arial" panose="020B0604020202020204" pitchFamily="34" charset="0"/>
                <a:sym typeface="Arial"/>
              </a:rPr>
              <a:t>nghĩa gốc (“mặt” ở câu này mang 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mặt</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người</a:t>
            </a:r>
            <a:r>
              <a:rPr lang="vi-VN" sz="2400" kern="0" dirty="0">
                <a:solidFill>
                  <a:schemeClr val="tx1"/>
                </a:solidFill>
                <a:latin typeface="+mn-lt"/>
                <a:cs typeface="Arial" panose="020B0604020202020204" pitchFamily="34" charset="0"/>
                <a:sym typeface="Arial"/>
              </a:rPr>
              <a:t>)</a:t>
            </a:r>
            <a:r>
              <a:rPr lang="en-US" sz="2400" kern="0" dirty="0">
                <a:solidFill>
                  <a:schemeClr val="tx1"/>
                </a:solidFill>
                <a:latin typeface="+mn-lt"/>
                <a:cs typeface="Arial" panose="020B0604020202020204" pitchFamily="34" charset="0"/>
                <a:sym typeface="Arial"/>
              </a:rPr>
              <a:t>.</a:t>
            </a:r>
          </a:p>
        </p:txBody>
      </p:sp>
      <p:sp>
        <p:nvSpPr>
          <p:cNvPr id="11" name="Rounded Rectangle 40">
            <a:extLst>
              <a:ext uri="{FF2B5EF4-FFF2-40B4-BE49-F238E27FC236}">
                <a16:creationId xmlns:a16="http://schemas.microsoft.com/office/drawing/2014/main" id="{999EC921-F155-F7B1-5975-206FBD8F7FFB}"/>
              </a:ext>
            </a:extLst>
          </p:cNvPr>
          <p:cNvSpPr/>
          <p:nvPr/>
        </p:nvSpPr>
        <p:spPr>
          <a:xfrm>
            <a:off x="4947156" y="4384291"/>
            <a:ext cx="6419706" cy="1999805"/>
          </a:xfrm>
          <a:prstGeom prst="roundRect">
            <a:avLst>
              <a:gd name="adj" fmla="val 13705"/>
            </a:avLst>
          </a:prstGeom>
          <a:solidFill>
            <a:srgbClr val="FFFFFF"/>
          </a:solidFill>
          <a:ln w="19050" cap="flat" cmpd="sng" algn="ctr">
            <a:solidFill>
              <a:srgbClr val="000000"/>
            </a:solidFill>
            <a:prstDash val="solid"/>
          </a:ln>
          <a:effectLst/>
        </p:spPr>
        <p:txBody>
          <a:bodyPr rtlCol="0" anchor="ctr"/>
          <a:lstStyle/>
          <a:p>
            <a:pPr algn="just" defTabSz="1151961">
              <a:lnSpc>
                <a:spcPct val="150000"/>
              </a:lnSpc>
            </a:pPr>
            <a:r>
              <a:rPr lang="en-US" sz="2400" kern="0" dirty="0">
                <a:solidFill>
                  <a:schemeClr val="tx1"/>
                </a:solidFill>
                <a:latin typeface="+mn-lt"/>
                <a:cs typeface="Arial" panose="020B0604020202020204" pitchFamily="34" charset="0"/>
                <a:sym typeface="Arial"/>
              </a:rPr>
              <a:t>“</a:t>
            </a:r>
            <a:r>
              <a:rPr lang="vi-VN" sz="2400" kern="0" dirty="0">
                <a:solidFill>
                  <a:schemeClr val="tx1"/>
                </a:solidFill>
                <a:latin typeface="+mn-lt"/>
                <a:cs typeface="Arial" panose="020B0604020202020204" pitchFamily="34" charset="0"/>
                <a:sym typeface="Arial"/>
              </a:rPr>
              <a:t>…những miếng vá trên mặt đường.</a:t>
            </a:r>
            <a:r>
              <a:rPr lang="en-US" sz="2400" kern="0" dirty="0">
                <a:solidFill>
                  <a:schemeClr val="tx1"/>
                </a:solidFill>
                <a:latin typeface="+mn-lt"/>
                <a:cs typeface="Arial" panose="020B0604020202020204" pitchFamily="34" charset="0"/>
                <a:sym typeface="Arial"/>
              </a:rPr>
              <a:t>”</a:t>
            </a:r>
            <a:r>
              <a:rPr lang="vi-VN" sz="2400" kern="0" dirty="0">
                <a:solidFill>
                  <a:schemeClr val="tx1"/>
                </a:solidFill>
                <a:latin typeface="+mn-lt"/>
                <a:cs typeface="Arial" panose="020B0604020202020204" pitchFamily="34" charset="0"/>
                <a:sym typeface="Arial"/>
              </a:rPr>
              <a:t>: nghĩa chuyển (“mặt” ở câu này là nghĩa biến đổi từ nghĩa gốc).</a:t>
            </a:r>
            <a:endParaRPr lang="en-US" sz="2400" kern="0" dirty="0">
              <a:solidFill>
                <a:schemeClr val="tx1"/>
              </a:solidFill>
              <a:latin typeface="+mn-lt"/>
              <a:cs typeface="Arial" panose="020B0604020202020204" pitchFamily="34" charset="0"/>
              <a:sym typeface="Arial"/>
            </a:endParaRPr>
          </a:p>
        </p:txBody>
      </p:sp>
      <p:cxnSp>
        <p:nvCxnSpPr>
          <p:cNvPr id="12" name="Elbow Connector 209">
            <a:extLst>
              <a:ext uri="{FF2B5EF4-FFF2-40B4-BE49-F238E27FC236}">
                <a16:creationId xmlns:a16="http://schemas.microsoft.com/office/drawing/2014/main" id="{2ED8A4D8-1888-FCEE-F689-4DA9E75B3E9B}"/>
              </a:ext>
            </a:extLst>
          </p:cNvPr>
          <p:cNvCxnSpPr>
            <a:cxnSpLocks/>
            <a:stCxn id="8" idx="3"/>
            <a:endCxn id="10" idx="1"/>
          </p:cNvCxnSpPr>
          <p:nvPr/>
        </p:nvCxnSpPr>
        <p:spPr>
          <a:xfrm flipV="1">
            <a:off x="3437005" y="3169728"/>
            <a:ext cx="1521037" cy="1190314"/>
          </a:xfrm>
          <a:prstGeom prst="bentConnector3">
            <a:avLst>
              <a:gd name="adj1" fmla="val 50000"/>
            </a:avLst>
          </a:prstGeom>
          <a:noFill/>
          <a:ln w="19050" cap="flat" cmpd="sng" algn="ctr">
            <a:solidFill>
              <a:srgbClr val="000000"/>
            </a:solidFill>
            <a:prstDash val="solid"/>
            <a:tailEnd type="triangle"/>
          </a:ln>
          <a:effectLst/>
        </p:spPr>
      </p:cxnSp>
      <p:cxnSp>
        <p:nvCxnSpPr>
          <p:cNvPr id="13" name="Elbow Connector 213">
            <a:extLst>
              <a:ext uri="{FF2B5EF4-FFF2-40B4-BE49-F238E27FC236}">
                <a16:creationId xmlns:a16="http://schemas.microsoft.com/office/drawing/2014/main" id="{4F62E87A-E67F-85DD-7767-A4786933ED91}"/>
              </a:ext>
            </a:extLst>
          </p:cNvPr>
          <p:cNvCxnSpPr>
            <a:cxnSpLocks/>
            <a:stCxn id="8" idx="3"/>
            <a:endCxn id="11" idx="1"/>
          </p:cNvCxnSpPr>
          <p:nvPr/>
        </p:nvCxnSpPr>
        <p:spPr>
          <a:xfrm>
            <a:off x="3437005" y="4360042"/>
            <a:ext cx="1510151" cy="1024152"/>
          </a:xfrm>
          <a:prstGeom prst="bentConnector3">
            <a:avLst>
              <a:gd name="adj1" fmla="val 50000"/>
            </a:avLst>
          </a:prstGeom>
          <a:noFill/>
          <a:ln w="19050" cap="flat" cmpd="sng" algn="ctr">
            <a:solidFill>
              <a:srgbClr val="000000"/>
            </a:solidFill>
            <a:prstDash val="solid"/>
            <a:tailEnd type="triangle"/>
          </a:ln>
          <a:effectLst/>
        </p:spPr>
      </p:cxnSp>
      <p:sp>
        <p:nvSpPr>
          <p:cNvPr id="15" name="TextBox 14">
            <a:extLst>
              <a:ext uri="{FF2B5EF4-FFF2-40B4-BE49-F238E27FC236}">
                <a16:creationId xmlns:a16="http://schemas.microsoft.com/office/drawing/2014/main" id="{A7C8BA13-8D16-F0C0-F61F-636CE0985665}"/>
              </a:ext>
            </a:extLst>
          </p:cNvPr>
          <p:cNvSpPr txBox="1"/>
          <p:nvPr/>
        </p:nvSpPr>
        <p:spPr>
          <a:xfrm>
            <a:off x="3045823" y="1514641"/>
            <a:ext cx="6100354" cy="461665"/>
          </a:xfrm>
          <a:prstGeom prst="rect">
            <a:avLst/>
          </a:prstGeom>
          <a:noFill/>
        </p:spPr>
        <p:txBody>
          <a:bodyPr wrap="square">
            <a:spAutoFit/>
          </a:bodyPr>
          <a:lstStyle/>
          <a:p>
            <a:pPr algn="ctr" defTabSz="1151961">
              <a:defRPr/>
            </a:pPr>
            <a:r>
              <a:rPr lang="en-US" sz="2400" b="1" kern="0" dirty="0">
                <a:solidFill>
                  <a:schemeClr val="tx1"/>
                </a:solidFill>
                <a:latin typeface="+mn-lt"/>
                <a:cs typeface="Arial" panose="020B0604020202020204" pitchFamily="34" charset="0"/>
                <a:sym typeface="Arial"/>
              </a:rPr>
              <a:t>CÂU TRẢ LỜI</a:t>
            </a:r>
            <a:endParaRPr lang="vi-VN" sz="2400" b="1" kern="0" dirty="0">
              <a:solidFill>
                <a:schemeClr val="tx1"/>
              </a:solidFill>
              <a:latin typeface="+mn-lt"/>
              <a:cs typeface="Arial" panose="020B0604020202020204" pitchFamily="34" charset="0"/>
              <a:sym typeface="Arial"/>
            </a:endParaRPr>
          </a:p>
        </p:txBody>
      </p:sp>
    </p:spTree>
    <p:extLst>
      <p:ext uri="{BB962C8B-B14F-4D97-AF65-F5344CB8AC3E}">
        <p14:creationId xmlns:p14="http://schemas.microsoft.com/office/powerpoint/2010/main" val="299923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0858A42-1965-8502-B0C8-FC5950892520}"/>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37D74272-913E-C76D-891F-AB0C3B5A03AC}"/>
              </a:ext>
            </a:extLst>
          </p:cNvPr>
          <p:cNvSpPr txBox="1"/>
          <p:nvPr/>
        </p:nvSpPr>
        <p:spPr>
          <a:xfrm>
            <a:off x="3045823" y="1514641"/>
            <a:ext cx="6100354" cy="461665"/>
          </a:xfrm>
          <a:prstGeom prst="rect">
            <a:avLst/>
          </a:prstGeom>
          <a:noFill/>
        </p:spPr>
        <p:txBody>
          <a:bodyPr wrap="square">
            <a:spAutoFit/>
          </a:bodyPr>
          <a:lstStyle/>
          <a:p>
            <a:pPr algn="ctr" defTabSz="1151961">
              <a:defRPr/>
            </a:pPr>
            <a:r>
              <a:rPr lang="en-US" sz="2400" b="1" kern="0" dirty="0">
                <a:solidFill>
                  <a:schemeClr val="tx1"/>
                </a:solidFill>
                <a:latin typeface="+mn-lt"/>
                <a:cs typeface="Arial" panose="020B0604020202020204" pitchFamily="34" charset="0"/>
                <a:sym typeface="Arial"/>
              </a:rPr>
              <a:t>CÂU TRẢ LỜI</a:t>
            </a:r>
            <a:endParaRPr lang="vi-VN" sz="2400" b="1" kern="0" dirty="0">
              <a:solidFill>
                <a:schemeClr val="tx1"/>
              </a:solidFill>
              <a:latin typeface="+mn-lt"/>
              <a:cs typeface="Arial" panose="020B0604020202020204" pitchFamily="34" charset="0"/>
              <a:sym typeface="Arial"/>
            </a:endParaRPr>
          </a:p>
        </p:txBody>
      </p:sp>
      <p:sp>
        <p:nvSpPr>
          <p:cNvPr id="2" name="Rounded Rectangle 206">
            <a:extLst>
              <a:ext uri="{FF2B5EF4-FFF2-40B4-BE49-F238E27FC236}">
                <a16:creationId xmlns:a16="http://schemas.microsoft.com/office/drawing/2014/main" id="{E7409221-2EC2-92BA-22C1-E8D0EB747804}"/>
              </a:ext>
            </a:extLst>
          </p:cNvPr>
          <p:cNvSpPr/>
          <p:nvPr/>
        </p:nvSpPr>
        <p:spPr>
          <a:xfrm>
            <a:off x="813557" y="3454733"/>
            <a:ext cx="2662637" cy="1606554"/>
          </a:xfrm>
          <a:prstGeom prst="roundRect">
            <a:avLst>
              <a:gd name="adj" fmla="val 11255"/>
            </a:avLst>
          </a:prstGeom>
          <a:solidFill>
            <a:schemeClr val="accent6">
              <a:lumMod val="20000"/>
              <a:lumOff val="80000"/>
            </a:schemeClr>
          </a:solidFill>
          <a:ln w="19050" cap="flat" cmpd="sng" algn="ctr">
            <a:solidFill>
              <a:schemeClr val="accent6">
                <a:lumMod val="50000"/>
              </a:schemeClr>
            </a:solidFill>
            <a:prstDash val="solid"/>
          </a:ln>
          <a:effectLst/>
        </p:spPr>
        <p:txBody>
          <a:bodyPr rtlCol="0" anchor="ctr"/>
          <a:lstStyle/>
          <a:p>
            <a:pPr algn="ctr" defTabSz="1151961">
              <a:defRPr/>
            </a:pPr>
            <a:r>
              <a:rPr lang="en-US" sz="2400" b="1" kern="0">
                <a:latin typeface="+mn-lt"/>
                <a:cs typeface="Arial" panose="020B0604020202020204" pitchFamily="34" charset="0"/>
                <a:sym typeface="Arial"/>
              </a:rPr>
              <a:t>b) Xanh</a:t>
            </a:r>
            <a:endParaRPr lang="vi-VN" sz="2400" b="1" kern="0" dirty="0">
              <a:latin typeface="+mn-lt"/>
              <a:cs typeface="Arial" panose="020B0604020202020204" pitchFamily="34" charset="0"/>
              <a:sym typeface="Arial"/>
            </a:endParaRPr>
          </a:p>
        </p:txBody>
      </p:sp>
      <p:sp>
        <p:nvSpPr>
          <p:cNvPr id="3" name="Rounded Rectangle 23">
            <a:extLst>
              <a:ext uri="{FF2B5EF4-FFF2-40B4-BE49-F238E27FC236}">
                <a16:creationId xmlns:a16="http://schemas.microsoft.com/office/drawing/2014/main" id="{8F22C9D2-9F5E-51C9-FCD4-D606A7093A45}"/>
              </a:ext>
            </a:extLst>
          </p:cNvPr>
          <p:cNvSpPr/>
          <p:nvPr/>
        </p:nvSpPr>
        <p:spPr>
          <a:xfrm>
            <a:off x="4805226" y="2186658"/>
            <a:ext cx="6734501" cy="1785093"/>
          </a:xfrm>
          <a:prstGeom prst="roundRect">
            <a:avLst>
              <a:gd name="adj" fmla="val 13705"/>
            </a:avLst>
          </a:prstGeom>
          <a:solidFill>
            <a:srgbClr val="FFFFFF"/>
          </a:solidFill>
          <a:ln w="19050" cap="flat" cmpd="sng" algn="ctr">
            <a:solidFill>
              <a:srgbClr val="000000"/>
            </a:solidFill>
            <a:prstDash val="solid"/>
          </a:ln>
          <a:effectLst/>
        </p:spPr>
        <p:txBody>
          <a:bodyPr rtlCol="0" anchor="ctr"/>
          <a:lstStyle/>
          <a:p>
            <a:pPr algn="just" defTabSz="1151961">
              <a:lnSpc>
                <a:spcPct val="150000"/>
              </a:lnSpc>
            </a:pPr>
            <a:r>
              <a:rPr lang="en-US" sz="2400" kern="0" dirty="0">
                <a:solidFill>
                  <a:schemeClr val="tx1"/>
                </a:solidFill>
                <a:latin typeface="+mn-lt"/>
                <a:cs typeface="Arial" panose="020B0604020202020204" pitchFamily="34" charset="0"/>
                <a:sym typeface="Arial"/>
              </a:rPr>
              <a:t>“Hoa </a:t>
            </a:r>
            <a:r>
              <a:rPr lang="en-US" sz="2400" kern="0" dirty="0" err="1">
                <a:solidFill>
                  <a:schemeClr val="tx1"/>
                </a:solidFill>
                <a:latin typeface="+mn-lt"/>
                <a:cs typeface="Arial" panose="020B0604020202020204" pitchFamily="34" charset="0"/>
                <a:sym typeface="Arial"/>
              </a:rPr>
              <a:t>càng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đỏ</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lá</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càng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xanh</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gốc</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xanh</a:t>
            </a:r>
            <a:r>
              <a:rPr lang="en-US" sz="2400" kern="0" dirty="0">
                <a:solidFill>
                  <a:schemeClr val="tx1"/>
                </a:solidFill>
                <a:latin typeface="+mn-lt"/>
                <a:cs typeface="Arial" panose="020B0604020202020204" pitchFamily="34" charset="0"/>
                <a:sym typeface="Arial"/>
              </a:rPr>
              <a:t>” ở </a:t>
            </a:r>
            <a:r>
              <a:rPr lang="en-US" sz="2400" kern="0" dirty="0" err="1">
                <a:solidFill>
                  <a:schemeClr val="tx1"/>
                </a:solidFill>
                <a:latin typeface="+mn-lt"/>
                <a:cs typeface="Arial" panose="020B0604020202020204" pitchFamily="34" charset="0"/>
                <a:sym typeface="Arial"/>
              </a:rPr>
              <a:t>câu</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này</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mang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màu</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xanh</a:t>
            </a:r>
            <a:r>
              <a:rPr lang="en-US" sz="2400" kern="0" dirty="0">
                <a:solidFill>
                  <a:schemeClr val="tx1"/>
                </a:solidFill>
                <a:latin typeface="+mn-lt"/>
                <a:cs typeface="Arial" panose="020B0604020202020204" pitchFamily="34" charset="0"/>
                <a:sym typeface="Arial"/>
              </a:rPr>
              <a:t>).</a:t>
            </a:r>
          </a:p>
        </p:txBody>
      </p:sp>
      <p:sp>
        <p:nvSpPr>
          <p:cNvPr id="4" name="Rounded Rectangle 40">
            <a:extLst>
              <a:ext uri="{FF2B5EF4-FFF2-40B4-BE49-F238E27FC236}">
                <a16:creationId xmlns:a16="http://schemas.microsoft.com/office/drawing/2014/main" id="{2AB25122-D3D7-24D1-0836-3F30722FE939}"/>
              </a:ext>
            </a:extLst>
          </p:cNvPr>
          <p:cNvSpPr/>
          <p:nvPr/>
        </p:nvSpPr>
        <p:spPr>
          <a:xfrm>
            <a:off x="4805227" y="4258010"/>
            <a:ext cx="6734500" cy="2170697"/>
          </a:xfrm>
          <a:prstGeom prst="roundRect">
            <a:avLst>
              <a:gd name="adj" fmla="val 13705"/>
            </a:avLst>
          </a:prstGeom>
          <a:solidFill>
            <a:srgbClr val="FFFFFF"/>
          </a:solidFill>
          <a:ln w="19050" cap="flat" cmpd="sng" algn="ctr">
            <a:solidFill>
              <a:srgbClr val="000000"/>
            </a:solidFill>
            <a:prstDash val="solid"/>
          </a:ln>
          <a:effectLst/>
        </p:spPr>
        <p:txBody>
          <a:bodyPr rtlCol="0" anchor="ctr"/>
          <a:lstStyle/>
          <a:p>
            <a:pPr algn="just" defTabSz="1151961">
              <a:lnSpc>
                <a:spcPct val="150000"/>
              </a:lnSpc>
            </a:pPr>
            <a:r>
              <a:rPr lang="en-US" sz="2400" kern="0" dirty="0">
                <a:solidFill>
                  <a:schemeClr val="tx1"/>
                </a:solidFill>
                <a:latin typeface="+mn-lt"/>
                <a:cs typeface="Arial" panose="020B0604020202020204" pitchFamily="34" charset="0"/>
                <a:sym typeface="Arial"/>
              </a:rPr>
              <a:t>“…</a:t>
            </a:r>
            <a:r>
              <a:rPr lang="en-US" sz="2400" kern="0" dirty="0" err="1">
                <a:solidFill>
                  <a:schemeClr val="tx1"/>
                </a:solidFill>
                <a:latin typeface="+mn-lt"/>
                <a:cs typeface="Arial" panose="020B0604020202020204" pitchFamily="34" charset="0"/>
                <a:sym typeface="Arial"/>
              </a:rPr>
              <a:t>mái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tóc</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cho</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thật</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dài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thật</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xanh</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chuyển</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xanh</a:t>
            </a:r>
            <a:r>
              <a:rPr lang="en-US" sz="2400" kern="0" dirty="0">
                <a:solidFill>
                  <a:schemeClr val="tx1"/>
                </a:solidFill>
                <a:latin typeface="+mn-lt"/>
                <a:cs typeface="Arial" panose="020B0604020202020204" pitchFamily="34" charset="0"/>
                <a:sym typeface="Arial"/>
              </a:rPr>
              <a:t>” ở </a:t>
            </a:r>
            <a:r>
              <a:rPr lang="en-US" sz="2400" kern="0" dirty="0" err="1">
                <a:solidFill>
                  <a:schemeClr val="tx1"/>
                </a:solidFill>
                <a:latin typeface="+mn-lt"/>
                <a:cs typeface="Arial" panose="020B0604020202020204" pitchFamily="34" charset="0"/>
                <a:sym typeface="Arial"/>
              </a:rPr>
              <a:t>câu</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này</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là</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biến</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đổi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từ</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gốc</a:t>
            </a:r>
            <a:r>
              <a:rPr lang="en-US" sz="2400" kern="0" dirty="0">
                <a:solidFill>
                  <a:schemeClr val="tx1"/>
                </a:solidFill>
                <a:latin typeface="+mn-lt"/>
                <a:cs typeface="Arial" panose="020B0604020202020204" pitchFamily="34" charset="0"/>
                <a:sym typeface="Arial"/>
              </a:rPr>
              <a:t>) </a:t>
            </a:r>
          </a:p>
        </p:txBody>
      </p:sp>
      <p:cxnSp>
        <p:nvCxnSpPr>
          <p:cNvPr id="5" name="Elbow Connector 209">
            <a:extLst>
              <a:ext uri="{FF2B5EF4-FFF2-40B4-BE49-F238E27FC236}">
                <a16:creationId xmlns:a16="http://schemas.microsoft.com/office/drawing/2014/main" id="{FFF5BE03-B75C-A5EC-3F77-9A5B03922074}"/>
              </a:ext>
            </a:extLst>
          </p:cNvPr>
          <p:cNvCxnSpPr>
            <a:cxnSpLocks/>
            <a:stCxn id="2" idx="3"/>
            <a:endCxn id="3" idx="1"/>
          </p:cNvCxnSpPr>
          <p:nvPr/>
        </p:nvCxnSpPr>
        <p:spPr>
          <a:xfrm flipV="1">
            <a:off x="3476194" y="3079205"/>
            <a:ext cx="1329032" cy="1178805"/>
          </a:xfrm>
          <a:prstGeom prst="bentConnector3">
            <a:avLst>
              <a:gd name="adj1" fmla="val 50000"/>
            </a:avLst>
          </a:prstGeom>
          <a:noFill/>
          <a:ln w="19050" cap="flat" cmpd="sng" algn="ctr">
            <a:solidFill>
              <a:srgbClr val="000000"/>
            </a:solidFill>
            <a:prstDash val="solid"/>
            <a:tailEnd type="triangle"/>
          </a:ln>
          <a:effectLst/>
        </p:spPr>
      </p:cxnSp>
      <p:cxnSp>
        <p:nvCxnSpPr>
          <p:cNvPr id="6" name="Elbow Connector 213">
            <a:extLst>
              <a:ext uri="{FF2B5EF4-FFF2-40B4-BE49-F238E27FC236}">
                <a16:creationId xmlns:a16="http://schemas.microsoft.com/office/drawing/2014/main" id="{009E22D8-54B6-DB28-9A51-5D5CDDFE7E5E}"/>
              </a:ext>
            </a:extLst>
          </p:cNvPr>
          <p:cNvCxnSpPr>
            <a:cxnSpLocks/>
            <a:stCxn id="2" idx="3"/>
            <a:endCxn id="4" idx="1"/>
          </p:cNvCxnSpPr>
          <p:nvPr/>
        </p:nvCxnSpPr>
        <p:spPr>
          <a:xfrm>
            <a:off x="3476194" y="4258010"/>
            <a:ext cx="1329033" cy="1085349"/>
          </a:xfrm>
          <a:prstGeom prst="bentConnector3">
            <a:avLst>
              <a:gd name="adj1" fmla="val 50000"/>
            </a:avLst>
          </a:prstGeom>
          <a:noFill/>
          <a:ln w="19050" cap="flat" cmpd="sng" algn="ctr">
            <a:solidFill>
              <a:srgbClr val="000000"/>
            </a:solidFill>
            <a:prstDash val="solid"/>
            <a:tailEnd type="triangle"/>
          </a:ln>
          <a:effectLst/>
        </p:spPr>
      </p:cxnSp>
    </p:spTree>
    <p:extLst>
      <p:ext uri="{BB962C8B-B14F-4D97-AF65-F5344CB8AC3E}">
        <p14:creationId xmlns:p14="http://schemas.microsoft.com/office/powerpoint/2010/main" val="2412789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F91FDC7D-DE13-2451-705D-4897921BE8A1}"/>
            </a:ext>
          </a:extLst>
        </p:cNvPr>
        <p:cNvGrpSpPr/>
        <p:nvPr/>
      </p:nvGrpSpPr>
      <p:grpSpPr>
        <a:xfrm>
          <a:off x="0" y="0"/>
          <a:ext cx="0" cy="0"/>
          <a:chOff x="0" y="0"/>
          <a:chExt cx="0" cy="0"/>
        </a:xfrm>
      </p:grpSpPr>
      <p:sp>
        <p:nvSpPr>
          <p:cNvPr id="15" name="TextBox 14">
            <a:extLst>
              <a:ext uri="{FF2B5EF4-FFF2-40B4-BE49-F238E27FC236}">
                <a16:creationId xmlns:a16="http://schemas.microsoft.com/office/drawing/2014/main" id="{5A9243CA-41E3-FCFC-3867-E72D93DE9636}"/>
              </a:ext>
            </a:extLst>
          </p:cNvPr>
          <p:cNvSpPr txBox="1"/>
          <p:nvPr/>
        </p:nvSpPr>
        <p:spPr>
          <a:xfrm>
            <a:off x="3045823" y="1514641"/>
            <a:ext cx="6100354" cy="461665"/>
          </a:xfrm>
          <a:prstGeom prst="rect">
            <a:avLst/>
          </a:prstGeom>
          <a:noFill/>
        </p:spPr>
        <p:txBody>
          <a:bodyPr wrap="square">
            <a:spAutoFit/>
          </a:bodyPr>
          <a:lstStyle/>
          <a:p>
            <a:pPr algn="ctr" defTabSz="1151961">
              <a:defRPr/>
            </a:pPr>
            <a:r>
              <a:rPr lang="en-US" sz="2400" b="1" kern="0" dirty="0">
                <a:solidFill>
                  <a:schemeClr val="tx1"/>
                </a:solidFill>
                <a:latin typeface="+mn-lt"/>
                <a:cs typeface="Arial" panose="020B0604020202020204" pitchFamily="34" charset="0"/>
                <a:sym typeface="Arial"/>
              </a:rPr>
              <a:t>CÂU TRẢ LỜI</a:t>
            </a:r>
            <a:endParaRPr lang="vi-VN" sz="2400" b="1" kern="0" dirty="0">
              <a:solidFill>
                <a:schemeClr val="tx1"/>
              </a:solidFill>
              <a:latin typeface="+mn-lt"/>
              <a:cs typeface="Arial" panose="020B0604020202020204" pitchFamily="34" charset="0"/>
              <a:sym typeface="Arial"/>
            </a:endParaRPr>
          </a:p>
        </p:txBody>
      </p:sp>
      <p:sp>
        <p:nvSpPr>
          <p:cNvPr id="7" name="Rounded Rectangle 206">
            <a:extLst>
              <a:ext uri="{FF2B5EF4-FFF2-40B4-BE49-F238E27FC236}">
                <a16:creationId xmlns:a16="http://schemas.microsoft.com/office/drawing/2014/main" id="{64F71AFD-0FC1-9348-02CC-416C3BFAB9C2}"/>
              </a:ext>
            </a:extLst>
          </p:cNvPr>
          <p:cNvSpPr/>
          <p:nvPr/>
        </p:nvSpPr>
        <p:spPr>
          <a:xfrm>
            <a:off x="568049" y="3444123"/>
            <a:ext cx="2496067" cy="1606554"/>
          </a:xfrm>
          <a:prstGeom prst="roundRect">
            <a:avLst>
              <a:gd name="adj" fmla="val 11255"/>
            </a:avLst>
          </a:prstGeom>
          <a:solidFill>
            <a:schemeClr val="accent4">
              <a:lumMod val="40000"/>
              <a:lumOff val="60000"/>
            </a:schemeClr>
          </a:solidFill>
          <a:ln w="19050" cap="flat" cmpd="sng" algn="ctr">
            <a:solidFill>
              <a:schemeClr val="accent3">
                <a:lumMod val="50000"/>
              </a:schemeClr>
            </a:solidFill>
            <a:prstDash val="solid"/>
          </a:ln>
          <a:effectLst/>
        </p:spPr>
        <p:txBody>
          <a:bodyPr rtlCol="0" anchor="ctr"/>
          <a:lstStyle/>
          <a:p>
            <a:pPr algn="ctr" defTabSz="1151961">
              <a:defRPr/>
            </a:pPr>
            <a:r>
              <a:rPr lang="en-US" sz="2400" b="1" kern="0">
                <a:latin typeface="+mn-lt"/>
                <a:cs typeface="Arial" panose="020B0604020202020204" pitchFamily="34" charset="0"/>
                <a:sym typeface="Arial"/>
              </a:rPr>
              <a:t>c) Chạy</a:t>
            </a:r>
            <a:endParaRPr lang="vi-VN" sz="2400" b="1" kern="0" dirty="0">
              <a:latin typeface="+mn-lt"/>
              <a:cs typeface="Arial" panose="020B0604020202020204" pitchFamily="34" charset="0"/>
              <a:sym typeface="Arial"/>
            </a:endParaRPr>
          </a:p>
        </p:txBody>
      </p:sp>
      <p:sp>
        <p:nvSpPr>
          <p:cNvPr id="8" name="Rounded Rectangle 23">
            <a:extLst>
              <a:ext uri="{FF2B5EF4-FFF2-40B4-BE49-F238E27FC236}">
                <a16:creationId xmlns:a16="http://schemas.microsoft.com/office/drawing/2014/main" id="{8D95E44A-4AB0-E4A0-39CC-56007895FC5E}"/>
              </a:ext>
            </a:extLst>
          </p:cNvPr>
          <p:cNvSpPr/>
          <p:nvPr/>
        </p:nvSpPr>
        <p:spPr>
          <a:xfrm>
            <a:off x="4164113" y="2299063"/>
            <a:ext cx="7396515" cy="1948337"/>
          </a:xfrm>
          <a:prstGeom prst="roundRect">
            <a:avLst>
              <a:gd name="adj" fmla="val 13705"/>
            </a:avLst>
          </a:prstGeom>
          <a:solidFill>
            <a:srgbClr val="FFFFFF"/>
          </a:solidFill>
          <a:ln w="19050" cap="flat" cmpd="sng" algn="ctr">
            <a:solidFill>
              <a:srgbClr val="000000"/>
            </a:solidFill>
            <a:prstDash val="solid"/>
          </a:ln>
          <a:effectLst/>
        </p:spPr>
        <p:txBody>
          <a:bodyPr rtlCol="0" anchor="ctr"/>
          <a:lstStyle/>
          <a:p>
            <a:pPr algn="just" defTabSz="1151961">
              <a:lnSpc>
                <a:spcPct val="150000"/>
              </a:lnSpc>
            </a:pPr>
            <a:r>
              <a:rPr lang="en-US" sz="2400" kern="0" dirty="0">
                <a:solidFill>
                  <a:schemeClr val="tx1"/>
                </a:solidFill>
                <a:latin typeface="+mn-lt"/>
                <a:cs typeface="Arial" panose="020B0604020202020204" pitchFamily="34" charset="0"/>
                <a:sym typeface="Arial"/>
              </a:rPr>
              <a:t>“</a:t>
            </a:r>
            <a:r>
              <a:rPr lang="vi-VN" sz="2400" kern="0" dirty="0">
                <a:solidFill>
                  <a:schemeClr val="tx1"/>
                </a:solidFill>
                <a:latin typeface="+mn-lt"/>
                <a:cs typeface="Arial" panose="020B0604020202020204" pitchFamily="34" charset="0"/>
                <a:sym typeface="Arial"/>
              </a:rPr>
              <a:t>…mấy chiếc thuyền đang chạy ra khơi,…</a:t>
            </a:r>
            <a:r>
              <a:rPr lang="en-US" sz="2400" kern="0" dirty="0">
                <a:solidFill>
                  <a:schemeClr val="tx1"/>
                </a:solidFill>
                <a:latin typeface="+mn-lt"/>
                <a:cs typeface="Arial" panose="020B0604020202020204" pitchFamily="34" charset="0"/>
                <a:sym typeface="Arial"/>
              </a:rPr>
              <a:t>”</a:t>
            </a:r>
            <a:r>
              <a:rPr lang="vi-VN" sz="2400" kern="0" dirty="0">
                <a:solidFill>
                  <a:schemeClr val="tx1"/>
                </a:solidFill>
                <a:latin typeface="+mn-lt"/>
                <a:cs typeface="Arial" panose="020B0604020202020204" pitchFamily="34" charset="0"/>
                <a:sym typeface="Arial"/>
              </a:rPr>
              <a:t>: nghĩa chuyển (“chạy” ở câu này là nghĩa biến đổi từ nghĩa gốc)</a:t>
            </a:r>
            <a:r>
              <a:rPr lang="en-US" sz="2400" kern="0" dirty="0">
                <a:solidFill>
                  <a:schemeClr val="tx1"/>
                </a:solidFill>
                <a:latin typeface="+mn-lt"/>
                <a:cs typeface="Arial" panose="020B0604020202020204" pitchFamily="34" charset="0"/>
                <a:sym typeface="Arial"/>
              </a:rPr>
              <a:t>.</a:t>
            </a:r>
            <a:r>
              <a:rPr lang="vi-VN" sz="2400" kern="0" dirty="0">
                <a:solidFill>
                  <a:schemeClr val="tx1"/>
                </a:solidFill>
                <a:latin typeface="+mn-lt"/>
                <a:cs typeface="Arial" panose="020B0604020202020204" pitchFamily="34" charset="0"/>
                <a:sym typeface="Arial"/>
              </a:rPr>
              <a:t> </a:t>
            </a:r>
            <a:endParaRPr lang="en-US" sz="2400" kern="0" dirty="0">
              <a:solidFill>
                <a:schemeClr val="tx1"/>
              </a:solidFill>
              <a:latin typeface="+mn-lt"/>
              <a:cs typeface="Arial" panose="020B0604020202020204" pitchFamily="34" charset="0"/>
              <a:sym typeface="Arial"/>
            </a:endParaRPr>
          </a:p>
        </p:txBody>
      </p:sp>
      <p:sp>
        <p:nvSpPr>
          <p:cNvPr id="9" name="Rounded Rectangle 40">
            <a:extLst>
              <a:ext uri="{FF2B5EF4-FFF2-40B4-BE49-F238E27FC236}">
                <a16:creationId xmlns:a16="http://schemas.microsoft.com/office/drawing/2014/main" id="{60EF0B38-0A68-8DF2-0420-A366DB74EB5B}"/>
              </a:ext>
            </a:extLst>
          </p:cNvPr>
          <p:cNvSpPr/>
          <p:nvPr/>
        </p:nvSpPr>
        <p:spPr>
          <a:xfrm>
            <a:off x="4164113" y="4575829"/>
            <a:ext cx="7396515" cy="1785094"/>
          </a:xfrm>
          <a:prstGeom prst="roundRect">
            <a:avLst>
              <a:gd name="adj" fmla="val 13705"/>
            </a:avLst>
          </a:prstGeom>
          <a:solidFill>
            <a:srgbClr val="FFFFFF"/>
          </a:solidFill>
          <a:ln w="19050" cap="flat" cmpd="sng" algn="ctr">
            <a:solidFill>
              <a:srgbClr val="000000"/>
            </a:solidFill>
            <a:prstDash val="solid"/>
          </a:ln>
          <a:effectLst/>
        </p:spPr>
        <p:txBody>
          <a:bodyPr rtlCol="0" anchor="ctr"/>
          <a:lstStyle/>
          <a:p>
            <a:pPr algn="just" defTabSz="1151961">
              <a:lnSpc>
                <a:spcPct val="150000"/>
              </a:lnSpc>
            </a:pPr>
            <a:r>
              <a:rPr lang="en-US" sz="2400" kern="0" dirty="0">
                <a:solidFill>
                  <a:schemeClr val="tx1"/>
                </a:solidFill>
                <a:latin typeface="+mn-lt"/>
                <a:cs typeface="Arial" panose="020B0604020202020204" pitchFamily="34" charset="0"/>
                <a:sym typeface="Arial"/>
              </a:rPr>
              <a:t>“…</a:t>
            </a:r>
            <a:r>
              <a:rPr lang="en-US" sz="2400" kern="0" dirty="0" err="1">
                <a:solidFill>
                  <a:schemeClr val="tx1"/>
                </a:solidFill>
                <a:latin typeface="+mn-lt"/>
                <a:cs typeface="Arial" panose="020B0604020202020204" pitchFamily="34" charset="0"/>
                <a:sym typeface="Arial"/>
              </a:rPr>
              <a:t>em</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chạy</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vội</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ra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phía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bờ</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sông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gốc</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chạy</a:t>
            </a:r>
            <a:r>
              <a:rPr lang="en-US" sz="2400" kern="0" dirty="0">
                <a:solidFill>
                  <a:schemeClr val="tx1"/>
                </a:solidFill>
                <a:latin typeface="+mn-lt"/>
                <a:cs typeface="Arial" panose="020B0604020202020204" pitchFamily="34" charset="0"/>
                <a:sym typeface="Arial"/>
              </a:rPr>
              <a:t>” ở </a:t>
            </a:r>
            <a:r>
              <a:rPr lang="en-US" sz="2400" kern="0" dirty="0" err="1">
                <a:solidFill>
                  <a:schemeClr val="tx1"/>
                </a:solidFill>
                <a:latin typeface="+mn-lt"/>
                <a:cs typeface="Arial" panose="020B0604020202020204" pitchFamily="34" charset="0"/>
                <a:sym typeface="Arial"/>
              </a:rPr>
              <a:t>câu</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này</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mang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nghĩa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hoạt</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động</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chạy</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của</a:t>
            </a:r>
            <a:r>
              <a:rPr lang="en-US" sz="2400" kern="0" dirty="0">
                <a:solidFill>
                  <a:schemeClr val="tx1"/>
                </a:solidFill>
                <a:latin typeface="+mn-lt"/>
                <a:cs typeface="Arial" panose="020B0604020202020204" pitchFamily="34" charset="0"/>
                <a:sym typeface="Arial"/>
              </a:rPr>
              <a:t> </a:t>
            </a:r>
            <a:r>
              <a:rPr lang="en-US" sz="2400" kern="0" dirty="0" err="1">
                <a:solidFill>
                  <a:schemeClr val="tx1"/>
                </a:solidFill>
                <a:latin typeface="+mn-lt"/>
                <a:cs typeface="Arial" panose="020B0604020202020204" pitchFamily="34" charset="0"/>
                <a:sym typeface="Arial"/>
              </a:rPr>
              <a:t>người</a:t>
            </a:r>
            <a:r>
              <a:rPr lang="en-US" sz="2400" kern="0" dirty="0">
                <a:solidFill>
                  <a:schemeClr val="tx1"/>
                </a:solidFill>
                <a:latin typeface="+mn-lt"/>
                <a:cs typeface="Arial" panose="020B0604020202020204" pitchFamily="34" charset="0"/>
                <a:sym typeface="Arial"/>
              </a:rPr>
              <a:t>).</a:t>
            </a:r>
          </a:p>
        </p:txBody>
      </p:sp>
      <p:cxnSp>
        <p:nvCxnSpPr>
          <p:cNvPr id="10" name="Elbow Connector 209">
            <a:extLst>
              <a:ext uri="{FF2B5EF4-FFF2-40B4-BE49-F238E27FC236}">
                <a16:creationId xmlns:a16="http://schemas.microsoft.com/office/drawing/2014/main" id="{2540CF8E-B855-7174-7D2A-1FB8838EA8E0}"/>
              </a:ext>
            </a:extLst>
          </p:cNvPr>
          <p:cNvCxnSpPr>
            <a:cxnSpLocks/>
            <a:stCxn id="7" idx="3"/>
            <a:endCxn id="8" idx="1"/>
          </p:cNvCxnSpPr>
          <p:nvPr/>
        </p:nvCxnSpPr>
        <p:spPr>
          <a:xfrm flipV="1">
            <a:off x="3064116" y="3273232"/>
            <a:ext cx="1099997" cy="974168"/>
          </a:xfrm>
          <a:prstGeom prst="bentConnector3">
            <a:avLst>
              <a:gd name="adj1" fmla="val 50000"/>
            </a:avLst>
          </a:prstGeom>
          <a:noFill/>
          <a:ln w="19050" cap="flat" cmpd="sng" algn="ctr">
            <a:solidFill>
              <a:srgbClr val="000000"/>
            </a:solidFill>
            <a:prstDash val="solid"/>
            <a:tailEnd type="triangle"/>
          </a:ln>
          <a:effectLst/>
        </p:spPr>
      </p:cxnSp>
      <p:cxnSp>
        <p:nvCxnSpPr>
          <p:cNvPr id="11" name="Elbow Connector 213">
            <a:extLst>
              <a:ext uri="{FF2B5EF4-FFF2-40B4-BE49-F238E27FC236}">
                <a16:creationId xmlns:a16="http://schemas.microsoft.com/office/drawing/2014/main" id="{785CA99B-3ACC-26FC-B249-C85EB85FDB21}"/>
              </a:ext>
            </a:extLst>
          </p:cNvPr>
          <p:cNvCxnSpPr>
            <a:cxnSpLocks/>
            <a:stCxn id="7" idx="3"/>
            <a:endCxn id="9" idx="1"/>
          </p:cNvCxnSpPr>
          <p:nvPr/>
        </p:nvCxnSpPr>
        <p:spPr>
          <a:xfrm>
            <a:off x="3064116" y="4247400"/>
            <a:ext cx="1099997" cy="1220976"/>
          </a:xfrm>
          <a:prstGeom prst="bentConnector3">
            <a:avLst>
              <a:gd name="adj1" fmla="val 50000"/>
            </a:avLst>
          </a:prstGeom>
          <a:noFill/>
          <a:ln w="19050" cap="flat" cmpd="sng" algn="ctr">
            <a:solidFill>
              <a:srgbClr val="000000"/>
            </a:solidFill>
            <a:prstDash val="solid"/>
            <a:tailEnd type="triangle"/>
          </a:ln>
          <a:effectLst/>
        </p:spPr>
      </p:cxnSp>
    </p:spTree>
    <p:extLst>
      <p:ext uri="{BB962C8B-B14F-4D97-AF65-F5344CB8AC3E}">
        <p14:creationId xmlns:p14="http://schemas.microsoft.com/office/powerpoint/2010/main" val="718998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C235432-3923-A218-D229-6C73B339BF83}"/>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12735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6589A114-92B7-F348-6833-991C70C4312C}"/>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D1AAF03-A3F0-DC27-C737-6592605BB1F4}"/>
              </a:ext>
            </a:extLst>
          </p:cNvPr>
          <p:cNvGrpSpPr/>
          <p:nvPr/>
        </p:nvGrpSpPr>
        <p:grpSpPr>
          <a:xfrm>
            <a:off x="644969" y="5356803"/>
            <a:ext cx="5266766" cy="1331378"/>
            <a:chOff x="215111" y="370174"/>
            <a:chExt cx="4180383" cy="1056753"/>
          </a:xfrm>
        </p:grpSpPr>
        <p:grpSp>
          <p:nvGrpSpPr>
            <p:cNvPr id="5" name="Group 4">
              <a:extLst>
                <a:ext uri="{FF2B5EF4-FFF2-40B4-BE49-F238E27FC236}">
                  <a16:creationId xmlns:a16="http://schemas.microsoft.com/office/drawing/2014/main" id="{87F714FE-89D2-2B92-61BF-319398CB31B9}"/>
                </a:ext>
              </a:extLst>
            </p:cNvPr>
            <p:cNvGrpSpPr/>
            <p:nvPr/>
          </p:nvGrpSpPr>
          <p:grpSpPr>
            <a:xfrm>
              <a:off x="491099" y="370174"/>
              <a:ext cx="3904395" cy="1056753"/>
              <a:chOff x="546976" y="1988772"/>
              <a:chExt cx="3904395" cy="1056753"/>
            </a:xfrm>
          </p:grpSpPr>
          <p:sp>
            <p:nvSpPr>
              <p:cNvPr id="7" name="Rounded Rectangle 151">
                <a:extLst>
                  <a:ext uri="{FF2B5EF4-FFF2-40B4-BE49-F238E27FC236}">
                    <a16:creationId xmlns:a16="http://schemas.microsoft.com/office/drawing/2014/main" id="{9054C7CD-ECA2-D996-75BE-2439C51B7C18}"/>
                  </a:ext>
                </a:extLst>
              </p:cNvPr>
              <p:cNvSpPr/>
              <p:nvPr/>
            </p:nvSpPr>
            <p:spPr>
              <a:xfrm>
                <a:off x="546976" y="1988772"/>
                <a:ext cx="3665178" cy="1056753"/>
              </a:xfrm>
              <a:prstGeom prst="roundRect">
                <a:avLst/>
              </a:prstGeom>
              <a:solidFill>
                <a:srgbClr val="F4F476">
                  <a:lumMod val="20000"/>
                  <a:lumOff val="80000"/>
                </a:srgbClr>
              </a:solidFill>
              <a:ln w="12700" cap="flat" cmpd="sng" algn="ctr">
                <a:solidFill>
                  <a:srgbClr val="88C133">
                    <a:lumMod val="50000"/>
                  </a:srgbClr>
                </a:solidFill>
                <a:prstDash val="solid"/>
              </a:ln>
              <a:effectLst/>
            </p:spPr>
            <p:txBody>
              <a:bodyPr rtlCol="0" anchor="ctr"/>
              <a:lstStyle/>
              <a:p>
                <a:pPr algn="ctr" defTabSz="1151961">
                  <a:defRPr/>
                </a:pPr>
                <a:r>
                  <a:rPr lang="en-US" sz="2300" kern="0" dirty="0" err="1">
                    <a:solidFill>
                      <a:sysClr val="windowText" lastClr="000000"/>
                    </a:solidFill>
                    <a:latin typeface="+mn-lt"/>
                    <a:cs typeface="Arial"/>
                    <a:sym typeface="Arial"/>
                  </a:rPr>
                  <a:t>Tìm</a:t>
                </a:r>
                <a:r>
                  <a:rPr lang="en-US" sz="2300" kern="0" dirty="0">
                    <a:solidFill>
                      <a:sysClr val="windowText" lastClr="000000"/>
                    </a:solidFill>
                    <a:latin typeface="+mn-lt"/>
                    <a:cs typeface="Arial"/>
                    <a:sym typeface="Arial"/>
                  </a:rPr>
                  <a:t> </a:t>
                </a:r>
                <a:r>
                  <a:rPr lang="en-US" sz="2300" kern="0" dirty="0" err="1">
                    <a:solidFill>
                      <a:sysClr val="windowText" lastClr="000000"/>
                    </a:solidFill>
                    <a:latin typeface="+mn-lt"/>
                    <a:cs typeface="Arial"/>
                    <a:sym typeface="Arial"/>
                  </a:rPr>
                  <a:t>nghĩa</a:t>
                </a:r>
                <a:r>
                  <a:rPr lang="en-US" sz="2300" kern="0" dirty="0">
                    <a:solidFill>
                      <a:sysClr val="windowText" lastClr="000000"/>
                    </a:solidFill>
                    <a:latin typeface="+mn-lt"/>
                    <a:cs typeface="Arial"/>
                    <a:sym typeface="Arial"/>
                  </a:rPr>
                  <a:t> </a:t>
                </a:r>
                <a:r>
                  <a:rPr lang="en-US" sz="2300" kern="0" dirty="0" err="1">
                    <a:solidFill>
                      <a:sysClr val="windowText" lastClr="000000"/>
                    </a:solidFill>
                    <a:latin typeface="+mn-lt"/>
                    <a:cs typeface="Arial"/>
                    <a:sym typeface="Arial"/>
                  </a:rPr>
                  <a:t>chuyển</a:t>
                </a:r>
                <a:endParaRPr lang="en-US" sz="2300" kern="0" dirty="0">
                  <a:solidFill>
                    <a:sysClr val="windowText" lastClr="000000"/>
                  </a:solidFill>
                  <a:latin typeface="+mn-lt"/>
                  <a:cs typeface="Arial"/>
                  <a:sym typeface="Arial"/>
                </a:endParaRPr>
              </a:p>
            </p:txBody>
          </p:sp>
          <p:sp>
            <p:nvSpPr>
              <p:cNvPr id="8" name="TextBox 7">
                <a:extLst>
                  <a:ext uri="{FF2B5EF4-FFF2-40B4-BE49-F238E27FC236}">
                    <a16:creationId xmlns:a16="http://schemas.microsoft.com/office/drawing/2014/main" id="{2014E047-C213-C3DD-6C6B-F0EEDA8CA295}"/>
                  </a:ext>
                </a:extLst>
              </p:cNvPr>
              <p:cNvSpPr txBox="1"/>
              <p:nvPr/>
            </p:nvSpPr>
            <p:spPr>
              <a:xfrm>
                <a:off x="786193" y="2467402"/>
                <a:ext cx="3665178" cy="434991"/>
              </a:xfrm>
              <a:prstGeom prst="rect">
                <a:avLst/>
              </a:prstGeom>
              <a:noFill/>
            </p:spPr>
            <p:txBody>
              <a:bodyPr wrap="square" rtlCol="0">
                <a:spAutoFit/>
              </a:bodyPr>
              <a:lstStyle/>
              <a:p>
                <a:pPr algn="ctr" defTabSz="1151961">
                  <a:lnSpc>
                    <a:spcPct val="150000"/>
                  </a:lnSpc>
                  <a:defRPr/>
                </a:pPr>
                <a:endParaRPr lang="en-US" sz="2300" kern="0" dirty="0">
                  <a:solidFill>
                    <a:sysClr val="windowText" lastClr="000000"/>
                  </a:solidFill>
                  <a:latin typeface="+mn-lt"/>
                  <a:cs typeface="Arial"/>
                  <a:sym typeface="Arial"/>
                </a:endParaRPr>
              </a:p>
            </p:txBody>
          </p:sp>
        </p:grpSp>
        <p:sp>
          <p:nvSpPr>
            <p:cNvPr id="6" name="Oval 5">
              <a:extLst>
                <a:ext uri="{FF2B5EF4-FFF2-40B4-BE49-F238E27FC236}">
                  <a16:creationId xmlns:a16="http://schemas.microsoft.com/office/drawing/2014/main" id="{3E545DBF-A9B5-78D9-EBC3-1F6AEF42B615}"/>
                </a:ext>
              </a:extLst>
            </p:cNvPr>
            <p:cNvSpPr/>
            <p:nvPr/>
          </p:nvSpPr>
          <p:spPr>
            <a:xfrm>
              <a:off x="215111" y="644310"/>
              <a:ext cx="551976" cy="508482"/>
            </a:xfrm>
            <a:prstGeom prst="ellipse">
              <a:avLst/>
            </a:prstGeom>
            <a:solidFill>
              <a:srgbClr val="1C400D">
                <a:lumMod val="90000"/>
                <a:lumOff val="10000"/>
              </a:srgbClr>
            </a:solidFill>
            <a:ln w="25400" cap="flat" cmpd="sng" algn="ctr">
              <a:noFill/>
              <a:prstDash val="solid"/>
            </a:ln>
            <a:effectLst/>
          </p:spPr>
          <p:txBody>
            <a:bodyPr rtlCol="0" anchor="ctr"/>
            <a:lstStyle/>
            <a:p>
              <a:pPr algn="ctr" defTabSz="1151961">
                <a:defRPr/>
              </a:pPr>
              <a:r>
                <a:rPr lang="en-US" sz="2300" b="1" kern="0">
                  <a:solidFill>
                    <a:srgbClr val="FFFFFF"/>
                  </a:solidFill>
                  <a:latin typeface="+mn-lt"/>
                  <a:cs typeface="Arial"/>
                  <a:sym typeface="Arial"/>
                </a:rPr>
                <a:t>?</a:t>
              </a:r>
            </a:p>
          </p:txBody>
        </p:sp>
      </p:grpSp>
      <p:grpSp>
        <p:nvGrpSpPr>
          <p:cNvPr id="9" name="Group 8">
            <a:extLst>
              <a:ext uri="{FF2B5EF4-FFF2-40B4-BE49-F238E27FC236}">
                <a16:creationId xmlns:a16="http://schemas.microsoft.com/office/drawing/2014/main" id="{E5B8662B-C433-4CB7-5372-AC4CCCDD3FE4}"/>
              </a:ext>
            </a:extLst>
          </p:cNvPr>
          <p:cNvGrpSpPr/>
          <p:nvPr/>
        </p:nvGrpSpPr>
        <p:grpSpPr>
          <a:xfrm>
            <a:off x="6475873" y="5356803"/>
            <a:ext cx="5056601" cy="1331378"/>
            <a:chOff x="215111" y="370174"/>
            <a:chExt cx="4013569" cy="1056753"/>
          </a:xfrm>
        </p:grpSpPr>
        <p:sp>
          <p:nvSpPr>
            <p:cNvPr id="12" name="Rounded Rectangle 151">
              <a:extLst>
                <a:ext uri="{FF2B5EF4-FFF2-40B4-BE49-F238E27FC236}">
                  <a16:creationId xmlns:a16="http://schemas.microsoft.com/office/drawing/2014/main" id="{F3A5ABE4-8854-ACA0-64EE-0DC3EDABD9F7}"/>
                </a:ext>
              </a:extLst>
            </p:cNvPr>
            <p:cNvSpPr/>
            <p:nvPr/>
          </p:nvSpPr>
          <p:spPr>
            <a:xfrm>
              <a:off x="491099" y="370174"/>
              <a:ext cx="3737581" cy="1056753"/>
            </a:xfrm>
            <a:prstGeom prst="roundRect">
              <a:avLst/>
            </a:prstGeom>
            <a:solidFill>
              <a:srgbClr val="F4F476">
                <a:lumMod val="20000"/>
                <a:lumOff val="80000"/>
              </a:srgbClr>
            </a:solidFill>
            <a:ln w="12700" cap="flat" cmpd="sng" algn="ctr">
              <a:solidFill>
                <a:srgbClr val="88C133">
                  <a:lumMod val="50000"/>
                </a:srgbClr>
              </a:solidFill>
              <a:prstDash val="solid"/>
            </a:ln>
            <a:effectLst/>
          </p:spPr>
          <p:txBody>
            <a:bodyPr rtlCol="0" anchor="ctr"/>
            <a:lstStyle/>
            <a:p>
              <a:pPr algn="ctr" defTabSz="1151961">
                <a:lnSpc>
                  <a:spcPct val="150000"/>
                </a:lnSpc>
                <a:defRPr/>
              </a:pPr>
              <a:r>
                <a:rPr lang="en-US" sz="2300" kern="0" dirty="0" err="1">
                  <a:solidFill>
                    <a:sysClr val="windowText" lastClr="000000"/>
                  </a:solidFill>
                  <a:latin typeface="+mn-lt"/>
                  <a:cs typeface="Arial"/>
                  <a:sym typeface="Arial"/>
                </a:rPr>
                <a:t>Đặt</a:t>
              </a:r>
              <a:r>
                <a:rPr lang="en-US" sz="2300" kern="0" dirty="0">
                  <a:solidFill>
                    <a:sysClr val="windowText" lastClr="000000"/>
                  </a:solidFill>
                  <a:latin typeface="+mn-lt"/>
                  <a:cs typeface="Arial"/>
                  <a:sym typeface="Arial"/>
                </a:rPr>
                <a:t> </a:t>
              </a:r>
              <a:r>
                <a:rPr lang="en-US" sz="2300" kern="0" dirty="0" err="1">
                  <a:solidFill>
                    <a:sysClr val="windowText" lastClr="000000"/>
                  </a:solidFill>
                  <a:latin typeface="+mn-lt"/>
                  <a:cs typeface="Arial"/>
                  <a:sym typeface="Arial"/>
                </a:rPr>
                <a:t>câu</a:t>
              </a:r>
              <a:r>
                <a:rPr lang="en-US" sz="2300" kern="0" dirty="0">
                  <a:solidFill>
                    <a:sysClr val="windowText" lastClr="000000"/>
                  </a:solidFill>
                  <a:latin typeface="+mn-lt"/>
                  <a:cs typeface="Arial"/>
                  <a:sym typeface="Arial"/>
                </a:rPr>
                <a:t> </a:t>
              </a:r>
              <a:r>
                <a:rPr lang="en-US" sz="2300" kern="0" dirty="0" err="1">
                  <a:solidFill>
                    <a:sysClr val="windowText" lastClr="000000"/>
                  </a:solidFill>
                  <a:latin typeface="+mn-lt"/>
                  <a:cs typeface="Arial"/>
                  <a:sym typeface="Arial"/>
                </a:rPr>
                <a:t>với</a:t>
              </a:r>
              <a:r>
                <a:rPr lang="en-US" sz="2300" kern="0" dirty="0">
                  <a:solidFill>
                    <a:sysClr val="windowText" lastClr="000000"/>
                  </a:solidFill>
                  <a:latin typeface="+mn-lt"/>
                  <a:cs typeface="Arial"/>
                  <a:sym typeface="Arial"/>
                </a:rPr>
                <a:t> </a:t>
              </a:r>
              <a:r>
                <a:rPr lang="en-US" sz="2300" kern="0" dirty="0" err="1">
                  <a:solidFill>
                    <a:sysClr val="windowText" lastClr="000000"/>
                  </a:solidFill>
                  <a:latin typeface="+mn-lt"/>
                  <a:cs typeface="Arial"/>
                  <a:sym typeface="Arial"/>
                </a:rPr>
                <a:t>từ</a:t>
              </a:r>
              <a:r>
                <a:rPr lang="en-US" sz="2300" kern="0" dirty="0">
                  <a:solidFill>
                    <a:sysClr val="windowText" lastClr="000000"/>
                  </a:solidFill>
                  <a:latin typeface="+mn-lt"/>
                  <a:cs typeface="Arial"/>
                  <a:sym typeface="Arial"/>
                </a:rPr>
                <a:t> </a:t>
              </a:r>
            </a:p>
            <a:p>
              <a:pPr algn="ctr" defTabSz="1151961">
                <a:lnSpc>
                  <a:spcPct val="150000"/>
                </a:lnSpc>
                <a:defRPr/>
              </a:pPr>
              <a:r>
                <a:rPr lang="en-US" sz="2300" kern="0" dirty="0" err="1">
                  <a:solidFill>
                    <a:sysClr val="windowText" lastClr="000000"/>
                  </a:solidFill>
                  <a:latin typeface="+mn-lt"/>
                  <a:cs typeface="Arial"/>
                  <a:sym typeface="Arial"/>
                </a:rPr>
                <a:t>mang</a:t>
              </a:r>
              <a:r>
                <a:rPr lang="en-US" sz="2300" kern="0" dirty="0">
                  <a:solidFill>
                    <a:sysClr val="windowText" lastClr="000000"/>
                  </a:solidFill>
                  <a:latin typeface="+mn-lt"/>
                  <a:cs typeface="Arial"/>
                  <a:sym typeface="Arial"/>
                </a:rPr>
                <a:t> </a:t>
              </a:r>
              <a:r>
                <a:rPr lang="en-US" sz="2300" kern="0" dirty="0" err="1">
                  <a:solidFill>
                    <a:sysClr val="windowText" lastClr="000000"/>
                  </a:solidFill>
                  <a:latin typeface="+mn-lt"/>
                  <a:cs typeface="Arial"/>
                  <a:sym typeface="Arial"/>
                </a:rPr>
                <a:t>nghĩa</a:t>
              </a:r>
              <a:r>
                <a:rPr lang="en-US" sz="2300" kern="0" dirty="0">
                  <a:solidFill>
                    <a:sysClr val="windowText" lastClr="000000"/>
                  </a:solidFill>
                  <a:latin typeface="+mn-lt"/>
                  <a:cs typeface="Arial"/>
                  <a:sym typeface="Arial"/>
                </a:rPr>
                <a:t> </a:t>
              </a:r>
              <a:r>
                <a:rPr lang="en-US" sz="2300" kern="0" dirty="0" err="1">
                  <a:solidFill>
                    <a:sysClr val="windowText" lastClr="000000"/>
                  </a:solidFill>
                  <a:latin typeface="+mn-lt"/>
                  <a:cs typeface="Arial"/>
                  <a:sym typeface="Arial"/>
                </a:rPr>
                <a:t>chuyển</a:t>
              </a:r>
              <a:endParaRPr lang="en-US" sz="2300" kern="0" dirty="0">
                <a:solidFill>
                  <a:sysClr val="windowText" lastClr="000000"/>
                </a:solidFill>
                <a:latin typeface="+mn-lt"/>
                <a:cs typeface="Arial"/>
                <a:sym typeface="Arial"/>
              </a:endParaRPr>
            </a:p>
          </p:txBody>
        </p:sp>
        <p:sp>
          <p:nvSpPr>
            <p:cNvPr id="11" name="Oval 10">
              <a:extLst>
                <a:ext uri="{FF2B5EF4-FFF2-40B4-BE49-F238E27FC236}">
                  <a16:creationId xmlns:a16="http://schemas.microsoft.com/office/drawing/2014/main" id="{CD157A98-A447-EF07-EC9E-867B2C7DB3DC}"/>
                </a:ext>
              </a:extLst>
            </p:cNvPr>
            <p:cNvSpPr/>
            <p:nvPr/>
          </p:nvSpPr>
          <p:spPr>
            <a:xfrm>
              <a:off x="215111" y="644310"/>
              <a:ext cx="551976" cy="508482"/>
            </a:xfrm>
            <a:prstGeom prst="ellipse">
              <a:avLst/>
            </a:prstGeom>
            <a:solidFill>
              <a:srgbClr val="1C400D">
                <a:lumMod val="90000"/>
                <a:lumOff val="10000"/>
              </a:srgbClr>
            </a:solidFill>
            <a:ln w="25400" cap="flat" cmpd="sng" algn="ctr">
              <a:noFill/>
              <a:prstDash val="solid"/>
            </a:ln>
            <a:effectLst/>
          </p:spPr>
          <p:txBody>
            <a:bodyPr rtlCol="0" anchor="ctr"/>
            <a:lstStyle/>
            <a:p>
              <a:pPr algn="ctr" defTabSz="1151961">
                <a:defRPr/>
              </a:pPr>
              <a:r>
                <a:rPr lang="en-US" sz="2300" b="1" kern="0">
                  <a:solidFill>
                    <a:srgbClr val="FFFFFF"/>
                  </a:solidFill>
                  <a:latin typeface="+mn-lt"/>
                  <a:cs typeface="Arial"/>
                  <a:sym typeface="Arial"/>
                </a:rPr>
                <a:t>?</a:t>
              </a:r>
            </a:p>
          </p:txBody>
        </p:sp>
      </p:grpSp>
      <p:grpSp>
        <p:nvGrpSpPr>
          <p:cNvPr id="14" name="Group 13">
            <a:extLst>
              <a:ext uri="{FF2B5EF4-FFF2-40B4-BE49-F238E27FC236}">
                <a16:creationId xmlns:a16="http://schemas.microsoft.com/office/drawing/2014/main" id="{73ECAE0F-A43F-8B69-27D7-F00EEC5A6246}"/>
              </a:ext>
            </a:extLst>
          </p:cNvPr>
          <p:cNvGrpSpPr/>
          <p:nvPr/>
        </p:nvGrpSpPr>
        <p:grpSpPr>
          <a:xfrm>
            <a:off x="659525" y="4228480"/>
            <a:ext cx="10872950" cy="959960"/>
            <a:chOff x="53423" y="370173"/>
            <a:chExt cx="8630171" cy="761948"/>
          </a:xfrm>
        </p:grpSpPr>
        <p:grpSp>
          <p:nvGrpSpPr>
            <p:cNvPr id="15" name="Group 14">
              <a:extLst>
                <a:ext uri="{FF2B5EF4-FFF2-40B4-BE49-F238E27FC236}">
                  <a16:creationId xmlns:a16="http://schemas.microsoft.com/office/drawing/2014/main" id="{C8D02A91-E7A0-F54D-34D6-ECD72E7EAA14}"/>
                </a:ext>
              </a:extLst>
            </p:cNvPr>
            <p:cNvGrpSpPr/>
            <p:nvPr/>
          </p:nvGrpSpPr>
          <p:grpSpPr>
            <a:xfrm>
              <a:off x="328743" y="370173"/>
              <a:ext cx="8354851" cy="761948"/>
              <a:chOff x="384620" y="1988771"/>
              <a:chExt cx="8354851" cy="761948"/>
            </a:xfrm>
          </p:grpSpPr>
          <p:sp>
            <p:nvSpPr>
              <p:cNvPr id="17" name="Rounded Rectangle 151">
                <a:extLst>
                  <a:ext uri="{FF2B5EF4-FFF2-40B4-BE49-F238E27FC236}">
                    <a16:creationId xmlns:a16="http://schemas.microsoft.com/office/drawing/2014/main" id="{5E4D5E1B-296A-E315-4495-B075D265BCCE}"/>
                  </a:ext>
                </a:extLst>
              </p:cNvPr>
              <p:cNvSpPr/>
              <p:nvPr/>
            </p:nvSpPr>
            <p:spPr>
              <a:xfrm>
                <a:off x="384620" y="1988771"/>
                <a:ext cx="8354851" cy="761948"/>
              </a:xfrm>
              <a:prstGeom prst="roundRect">
                <a:avLst/>
              </a:prstGeom>
              <a:solidFill>
                <a:srgbClr val="F4F476">
                  <a:lumMod val="20000"/>
                  <a:lumOff val="80000"/>
                </a:srgbClr>
              </a:solidFill>
              <a:ln w="12700" cap="flat" cmpd="sng" algn="ctr">
                <a:solidFill>
                  <a:srgbClr val="88C133">
                    <a:lumMod val="50000"/>
                  </a:srgbClr>
                </a:solidFill>
                <a:prstDash val="solid"/>
              </a:ln>
              <a:effectLst/>
            </p:spPr>
            <p:txBody>
              <a:bodyPr rtlCol="0" anchor="ctr"/>
              <a:lstStyle/>
              <a:p>
                <a:pPr algn="ctr" defTabSz="1151961">
                  <a:defRPr/>
                </a:pPr>
                <a:endParaRPr lang="en-US" sz="2300" kern="0">
                  <a:solidFill>
                    <a:srgbClr val="FFFFFF"/>
                  </a:solidFill>
                  <a:latin typeface="+mn-lt"/>
                  <a:cs typeface="Arial"/>
                  <a:sym typeface="Arial"/>
                </a:endParaRPr>
              </a:p>
            </p:txBody>
          </p:sp>
          <p:sp>
            <p:nvSpPr>
              <p:cNvPr id="18" name="TextBox 17">
                <a:extLst>
                  <a:ext uri="{FF2B5EF4-FFF2-40B4-BE49-F238E27FC236}">
                    <a16:creationId xmlns:a16="http://schemas.microsoft.com/office/drawing/2014/main" id="{0F70B261-8C57-32B4-016A-ED8DB6DF1153}"/>
                  </a:ext>
                </a:extLst>
              </p:cNvPr>
              <p:cNvSpPr txBox="1"/>
              <p:nvPr/>
            </p:nvSpPr>
            <p:spPr>
              <a:xfrm>
                <a:off x="704759" y="2181499"/>
                <a:ext cx="7933978" cy="354222"/>
              </a:xfrm>
              <a:prstGeom prst="rect">
                <a:avLst/>
              </a:prstGeom>
              <a:noFill/>
            </p:spPr>
            <p:txBody>
              <a:bodyPr wrap="square" rtlCol="0">
                <a:spAutoFit/>
              </a:bodyPr>
              <a:lstStyle/>
              <a:p>
                <a:pPr algn="ctr" defTabSz="1151961">
                  <a:defRPr/>
                </a:pPr>
                <a:r>
                  <a:rPr lang="vi-VN" sz="2300" kern="0" dirty="0">
                    <a:solidFill>
                      <a:sysClr val="windowText" lastClr="000000"/>
                    </a:solidFill>
                    <a:latin typeface="+mn-lt"/>
                    <a:cs typeface="Arial"/>
                    <a:sym typeface="Arial"/>
                  </a:rPr>
                  <a:t>Chọn </a:t>
                </a:r>
                <a:r>
                  <a:rPr lang="en-US" sz="2300" kern="0" dirty="0" err="1">
                    <a:solidFill>
                      <a:sysClr val="windowText" lastClr="000000"/>
                    </a:solidFill>
                    <a:latin typeface="+mn-lt"/>
                    <a:cs typeface="Arial"/>
                    <a:sym typeface="Arial"/>
                  </a:rPr>
                  <a:t>nghĩa</a:t>
                </a:r>
                <a:r>
                  <a:rPr lang="en-US" sz="2300" kern="0" dirty="0">
                    <a:solidFill>
                      <a:sysClr val="windowText" lastClr="000000"/>
                    </a:solidFill>
                    <a:latin typeface="+mn-lt"/>
                    <a:cs typeface="Arial"/>
                    <a:sym typeface="Arial"/>
                  </a:rPr>
                  <a:t> </a:t>
                </a:r>
                <a:r>
                  <a:rPr lang="en-US" sz="2300" kern="0" dirty="0" err="1">
                    <a:solidFill>
                      <a:sysClr val="windowText" lastClr="000000"/>
                    </a:solidFill>
                    <a:latin typeface="+mn-lt"/>
                    <a:cs typeface="Arial"/>
                    <a:sym typeface="Arial"/>
                  </a:rPr>
                  <a:t>gốc</a:t>
                </a:r>
                <a:r>
                  <a:rPr lang="vi-VN" sz="2300" kern="0" dirty="0">
                    <a:solidFill>
                      <a:sysClr val="windowText" lastClr="000000"/>
                    </a:solidFill>
                    <a:latin typeface="+mn-lt"/>
                    <a:cs typeface="Arial"/>
                    <a:sym typeface="Arial"/>
                  </a:rPr>
                  <a:t>:</a:t>
                </a:r>
                <a:r>
                  <a:rPr lang="en-US" sz="2300" kern="0" dirty="0">
                    <a:solidFill>
                      <a:sysClr val="windowText" lastClr="000000"/>
                    </a:solidFill>
                    <a:latin typeface="+mn-lt"/>
                    <a:cs typeface="Arial"/>
                    <a:sym typeface="Arial"/>
                  </a:rPr>
                  <a:t> </a:t>
                </a:r>
                <a:r>
                  <a:rPr lang="en-US" sz="2300" b="1" kern="0" dirty="0" err="1">
                    <a:solidFill>
                      <a:sysClr val="windowText" lastClr="000000"/>
                    </a:solidFill>
                    <a:latin typeface="+mn-lt"/>
                    <a:cs typeface="Arial"/>
                    <a:sym typeface="Arial"/>
                  </a:rPr>
                  <a:t>bộ</a:t>
                </a:r>
                <a:r>
                  <a:rPr lang="en-US" sz="2300" b="1" kern="0" dirty="0">
                    <a:solidFill>
                      <a:sysClr val="windowText" lastClr="000000"/>
                    </a:solidFill>
                    <a:latin typeface="+mn-lt"/>
                    <a:cs typeface="Arial"/>
                    <a:sym typeface="Arial"/>
                  </a:rPr>
                  <a:t> </a:t>
                </a:r>
                <a:r>
                  <a:rPr lang="en-US" sz="2300" b="1" kern="0" dirty="0" err="1">
                    <a:solidFill>
                      <a:sysClr val="windowText" lastClr="000000"/>
                    </a:solidFill>
                    <a:latin typeface="+mn-lt"/>
                    <a:cs typeface="Arial"/>
                    <a:sym typeface="Arial"/>
                  </a:rPr>
                  <a:t>phận</a:t>
                </a:r>
                <a:r>
                  <a:rPr lang="en-US" sz="2300" b="1" kern="0" dirty="0">
                    <a:solidFill>
                      <a:sysClr val="windowText" lastClr="000000"/>
                    </a:solidFill>
                    <a:latin typeface="+mn-lt"/>
                    <a:cs typeface="Arial"/>
                    <a:sym typeface="Arial"/>
                  </a:rPr>
                  <a:t> </a:t>
                </a:r>
                <a:r>
                  <a:rPr lang="en-US" sz="2300" b="1" kern="0" dirty="0" err="1">
                    <a:solidFill>
                      <a:sysClr val="windowText" lastClr="000000"/>
                    </a:solidFill>
                    <a:latin typeface="+mn-lt"/>
                    <a:cs typeface="Arial"/>
                    <a:sym typeface="Arial"/>
                  </a:rPr>
                  <a:t>cơ</a:t>
                </a:r>
                <a:r>
                  <a:rPr lang="en-US" sz="2300" b="1" kern="0" dirty="0">
                    <a:solidFill>
                      <a:sysClr val="windowText" lastClr="000000"/>
                    </a:solidFill>
                    <a:latin typeface="+mn-lt"/>
                    <a:cs typeface="Arial"/>
                    <a:sym typeface="Arial"/>
                  </a:rPr>
                  <a:t> </a:t>
                </a:r>
                <a:r>
                  <a:rPr lang="en-US" sz="2300" b="1" kern="0" dirty="0" err="1">
                    <a:solidFill>
                      <a:sysClr val="windowText" lastClr="000000"/>
                    </a:solidFill>
                    <a:latin typeface="+mn-lt"/>
                    <a:cs typeface="Arial"/>
                    <a:sym typeface="Arial"/>
                  </a:rPr>
                  <a:t>thể</a:t>
                </a:r>
                <a:r>
                  <a:rPr lang="en-US" sz="2300" b="1" kern="0" dirty="0">
                    <a:solidFill>
                      <a:sysClr val="windowText" lastClr="000000"/>
                    </a:solidFill>
                    <a:latin typeface="+mn-lt"/>
                    <a:cs typeface="Arial"/>
                    <a:sym typeface="Arial"/>
                  </a:rPr>
                  <a:t> </a:t>
                </a:r>
                <a:r>
                  <a:rPr lang="en-US" sz="2300" b="1" kern="0" dirty="0" err="1">
                    <a:solidFill>
                      <a:sysClr val="windowText" lastClr="000000"/>
                    </a:solidFill>
                    <a:latin typeface="+mn-lt"/>
                    <a:cs typeface="Arial"/>
                    <a:sym typeface="Arial"/>
                  </a:rPr>
                  <a:t>người</a:t>
                </a:r>
                <a:r>
                  <a:rPr lang="en-US" sz="2300" b="1" kern="0" dirty="0">
                    <a:solidFill>
                      <a:sysClr val="windowText" lastClr="000000"/>
                    </a:solidFill>
                    <a:latin typeface="+mn-lt"/>
                    <a:cs typeface="Arial"/>
                    <a:sym typeface="Arial"/>
                  </a:rPr>
                  <a:t> </a:t>
                </a:r>
                <a:r>
                  <a:rPr lang="en-US" sz="2300" b="1" kern="0" dirty="0" err="1">
                    <a:solidFill>
                      <a:sysClr val="windowText" lastClr="000000"/>
                    </a:solidFill>
                    <a:latin typeface="+mn-lt"/>
                    <a:cs typeface="Arial"/>
                    <a:sym typeface="Arial"/>
                  </a:rPr>
                  <a:t>và</a:t>
                </a:r>
                <a:r>
                  <a:rPr lang="en-US" sz="2300" b="1" kern="0" dirty="0">
                    <a:solidFill>
                      <a:sysClr val="windowText" lastClr="000000"/>
                    </a:solidFill>
                    <a:latin typeface="+mn-lt"/>
                    <a:cs typeface="Arial"/>
                    <a:sym typeface="Arial"/>
                  </a:rPr>
                  <a:t> </a:t>
                </a:r>
                <a:r>
                  <a:rPr lang="en-US" sz="2300" b="1" kern="0" dirty="0" err="1">
                    <a:solidFill>
                      <a:sysClr val="windowText" lastClr="000000"/>
                    </a:solidFill>
                    <a:latin typeface="+mn-lt"/>
                    <a:cs typeface="Arial"/>
                    <a:sym typeface="Arial"/>
                  </a:rPr>
                  <a:t>động</a:t>
                </a:r>
                <a:r>
                  <a:rPr lang="en-US" sz="2300" b="1" kern="0" dirty="0">
                    <a:solidFill>
                      <a:sysClr val="windowText" lastClr="000000"/>
                    </a:solidFill>
                    <a:latin typeface="+mn-lt"/>
                    <a:cs typeface="Arial"/>
                    <a:sym typeface="Arial"/>
                  </a:rPr>
                  <a:t> </a:t>
                </a:r>
                <a:r>
                  <a:rPr lang="en-US" sz="2300" b="1" kern="0" dirty="0" err="1">
                    <a:solidFill>
                      <a:sysClr val="windowText" lastClr="000000"/>
                    </a:solidFill>
                    <a:latin typeface="+mn-lt"/>
                    <a:cs typeface="Arial"/>
                    <a:sym typeface="Arial"/>
                  </a:rPr>
                  <a:t>vật</a:t>
                </a:r>
                <a:r>
                  <a:rPr lang="en-US" sz="2300" kern="0" dirty="0">
                    <a:solidFill>
                      <a:sysClr val="windowText" lastClr="000000"/>
                    </a:solidFill>
                    <a:latin typeface="+mn-lt"/>
                    <a:cs typeface="Arial"/>
                    <a:sym typeface="Arial"/>
                  </a:rPr>
                  <a:t>.</a:t>
                </a:r>
                <a:endParaRPr lang="vi-VN" sz="2300" kern="0" dirty="0">
                  <a:solidFill>
                    <a:srgbClr val="FF0000"/>
                  </a:solidFill>
                  <a:latin typeface="+mn-lt"/>
                  <a:cs typeface="Arial"/>
                  <a:sym typeface="Arial"/>
                </a:endParaRPr>
              </a:p>
            </p:txBody>
          </p:sp>
        </p:grpSp>
        <p:sp>
          <p:nvSpPr>
            <p:cNvPr id="16" name="Oval 15">
              <a:extLst>
                <a:ext uri="{FF2B5EF4-FFF2-40B4-BE49-F238E27FC236}">
                  <a16:creationId xmlns:a16="http://schemas.microsoft.com/office/drawing/2014/main" id="{27A731C2-2BDC-9F3C-9898-2F5B21477708}"/>
                </a:ext>
              </a:extLst>
            </p:cNvPr>
            <p:cNvSpPr/>
            <p:nvPr/>
          </p:nvSpPr>
          <p:spPr>
            <a:xfrm>
              <a:off x="53423" y="496906"/>
              <a:ext cx="551976" cy="508482"/>
            </a:xfrm>
            <a:prstGeom prst="ellipse">
              <a:avLst/>
            </a:prstGeom>
            <a:solidFill>
              <a:srgbClr val="1C400D">
                <a:lumMod val="90000"/>
                <a:lumOff val="10000"/>
              </a:srgbClr>
            </a:solidFill>
            <a:ln w="25400" cap="flat" cmpd="sng" algn="ctr">
              <a:noFill/>
              <a:prstDash val="solid"/>
            </a:ln>
            <a:effectLst/>
          </p:spPr>
          <p:txBody>
            <a:bodyPr rtlCol="0" anchor="ctr"/>
            <a:lstStyle/>
            <a:p>
              <a:pPr algn="ctr" defTabSz="1151961">
                <a:defRPr/>
              </a:pPr>
              <a:r>
                <a:rPr lang="en-US" sz="2300" b="1" kern="0">
                  <a:solidFill>
                    <a:srgbClr val="FFFFFF"/>
                  </a:solidFill>
                  <a:latin typeface="+mn-lt"/>
                  <a:cs typeface="Arial"/>
                  <a:sym typeface="Arial"/>
                </a:rPr>
                <a:t>?</a:t>
              </a:r>
            </a:p>
          </p:txBody>
        </p:sp>
      </p:grpSp>
      <p:grpSp>
        <p:nvGrpSpPr>
          <p:cNvPr id="19" name="Group 18">
            <a:extLst>
              <a:ext uri="{FF2B5EF4-FFF2-40B4-BE49-F238E27FC236}">
                <a16:creationId xmlns:a16="http://schemas.microsoft.com/office/drawing/2014/main" id="{0F23AB1B-4620-726C-A7EB-D02A38CCDD06}"/>
              </a:ext>
            </a:extLst>
          </p:cNvPr>
          <p:cNvGrpSpPr/>
          <p:nvPr/>
        </p:nvGrpSpPr>
        <p:grpSpPr>
          <a:xfrm>
            <a:off x="659525" y="3346207"/>
            <a:ext cx="10118450" cy="670301"/>
            <a:chOff x="579437" y="907430"/>
            <a:chExt cx="8955775" cy="532037"/>
          </a:xfrm>
        </p:grpSpPr>
        <p:sp>
          <p:nvSpPr>
            <p:cNvPr id="20" name="Arrow: Pentagon 27">
              <a:extLst>
                <a:ext uri="{FF2B5EF4-FFF2-40B4-BE49-F238E27FC236}">
                  <a16:creationId xmlns:a16="http://schemas.microsoft.com/office/drawing/2014/main" id="{48E0C4F3-46C3-3A09-1858-765565AC2318}"/>
                </a:ext>
              </a:extLst>
            </p:cNvPr>
            <p:cNvSpPr/>
            <p:nvPr/>
          </p:nvSpPr>
          <p:spPr>
            <a:xfrm>
              <a:off x="579437" y="907430"/>
              <a:ext cx="1996825" cy="532037"/>
            </a:xfrm>
            <a:prstGeom prst="homePlate">
              <a:avLst>
                <a:gd name="adj" fmla="val 32962"/>
              </a:avLst>
            </a:prstGeom>
            <a:solidFill>
              <a:schemeClr val="accent2"/>
            </a:solidFill>
            <a:ln w="25400" cap="flat" cmpd="sng" algn="ctr">
              <a:noFill/>
              <a:prstDash val="solid"/>
            </a:ln>
            <a:effectLst/>
          </p:spPr>
          <p:txBody>
            <a:bodyPr rtlCol="0" anchor="ctr"/>
            <a:lstStyle/>
            <a:p>
              <a:pPr algn="ctr" defTabSz="1151961">
                <a:defRPr/>
              </a:pPr>
              <a:r>
                <a:rPr lang="en-US" sz="2300" b="1" kern="0" dirty="0" err="1">
                  <a:solidFill>
                    <a:schemeClr val="tx1"/>
                  </a:solidFill>
                  <a:latin typeface="+mn-lt"/>
                  <a:cs typeface="Arial" panose="020B0604020202020204" pitchFamily="34" charset="0"/>
                  <a:sym typeface="Arial"/>
                </a:rPr>
                <a:t>Yêu</a:t>
              </a:r>
              <a:r>
                <a:rPr lang="en-US" sz="2300" b="1" kern="0" dirty="0">
                  <a:solidFill>
                    <a:schemeClr val="tx1"/>
                  </a:solidFill>
                  <a:latin typeface="+mn-lt"/>
                  <a:cs typeface="Arial" panose="020B0604020202020204" pitchFamily="34" charset="0"/>
                  <a:sym typeface="Arial"/>
                </a:rPr>
                <a:t> </a:t>
              </a:r>
              <a:r>
                <a:rPr lang="en-US" sz="2300" b="1" kern="0" dirty="0" err="1">
                  <a:solidFill>
                    <a:schemeClr val="tx1"/>
                  </a:solidFill>
                  <a:latin typeface="+mn-lt"/>
                  <a:cs typeface="Arial" panose="020B0604020202020204" pitchFamily="34" charset="0"/>
                  <a:sym typeface="Arial"/>
                </a:rPr>
                <a:t>cầu</a:t>
              </a:r>
              <a:endParaRPr lang="en-US" sz="2300" b="1" kern="0" dirty="0">
                <a:solidFill>
                  <a:schemeClr val="tx1"/>
                </a:solidFill>
                <a:latin typeface="+mn-lt"/>
                <a:cs typeface="Arial" panose="020B0604020202020204" pitchFamily="34" charset="0"/>
                <a:sym typeface="Arial"/>
              </a:endParaRPr>
            </a:p>
          </p:txBody>
        </p:sp>
        <p:cxnSp>
          <p:nvCxnSpPr>
            <p:cNvPr id="21" name="Straight Connector 20">
              <a:extLst>
                <a:ext uri="{FF2B5EF4-FFF2-40B4-BE49-F238E27FC236}">
                  <a16:creationId xmlns:a16="http://schemas.microsoft.com/office/drawing/2014/main" id="{8F0DEC00-4A82-10C2-998C-039D6B02B783}"/>
                </a:ext>
              </a:extLst>
            </p:cNvPr>
            <p:cNvCxnSpPr>
              <a:cxnSpLocks/>
            </p:cNvCxnSpPr>
            <p:nvPr/>
          </p:nvCxnSpPr>
          <p:spPr>
            <a:xfrm>
              <a:off x="579437" y="1439439"/>
              <a:ext cx="8473117" cy="28"/>
            </a:xfrm>
            <a:prstGeom prst="line">
              <a:avLst/>
            </a:prstGeom>
            <a:noFill/>
            <a:ln w="38100" cap="flat" cmpd="sng" algn="ctr">
              <a:solidFill>
                <a:schemeClr val="accent2"/>
              </a:solidFill>
              <a:prstDash val="solid"/>
            </a:ln>
            <a:effectLst/>
          </p:spPr>
        </p:cxnSp>
        <p:sp>
          <p:nvSpPr>
            <p:cNvPr id="22" name="Rectangle 21">
              <a:extLst>
                <a:ext uri="{FF2B5EF4-FFF2-40B4-BE49-F238E27FC236}">
                  <a16:creationId xmlns:a16="http://schemas.microsoft.com/office/drawing/2014/main" id="{82A77B41-A6B7-1769-ACE7-7C5958DED20E}"/>
                </a:ext>
              </a:extLst>
            </p:cNvPr>
            <p:cNvSpPr/>
            <p:nvPr/>
          </p:nvSpPr>
          <p:spPr>
            <a:xfrm>
              <a:off x="2661233" y="983621"/>
              <a:ext cx="6873979" cy="354222"/>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151961">
                <a:defRPr/>
              </a:pPr>
              <a:r>
                <a:rPr lang="vi-VN" sz="2300" b="1" kern="0" dirty="0">
                  <a:latin typeface="+mn-lt"/>
                </a:rPr>
                <a:t>Các em làm bài vào </a:t>
              </a:r>
              <a:r>
                <a:rPr lang="en-US" sz="2300" b="1" dirty="0" err="1">
                  <a:latin typeface="+mn-lt"/>
                </a:rPr>
                <a:t>vở</a:t>
              </a:r>
              <a:r>
                <a:rPr lang="vi-VN" sz="2300" b="1" kern="0" dirty="0">
                  <a:latin typeface="+mn-lt"/>
                </a:rPr>
                <a:t> theo hướng dẫn sau:</a:t>
              </a:r>
            </a:p>
          </p:txBody>
        </p:sp>
      </p:grpSp>
      <p:grpSp>
        <p:nvGrpSpPr>
          <p:cNvPr id="23" name="Group 22">
            <a:extLst>
              <a:ext uri="{FF2B5EF4-FFF2-40B4-BE49-F238E27FC236}">
                <a16:creationId xmlns:a16="http://schemas.microsoft.com/office/drawing/2014/main" id="{1917CC39-F829-9A09-390D-C2BF00355752}"/>
              </a:ext>
            </a:extLst>
          </p:cNvPr>
          <p:cNvGrpSpPr/>
          <p:nvPr/>
        </p:nvGrpSpPr>
        <p:grpSpPr>
          <a:xfrm>
            <a:off x="644969" y="1551861"/>
            <a:ext cx="10902061" cy="1615058"/>
            <a:chOff x="262219" y="1207750"/>
            <a:chExt cx="8504834" cy="1281917"/>
          </a:xfrm>
        </p:grpSpPr>
        <p:sp>
          <p:nvSpPr>
            <p:cNvPr id="24" name="TextBox 23">
              <a:extLst>
                <a:ext uri="{FF2B5EF4-FFF2-40B4-BE49-F238E27FC236}">
                  <a16:creationId xmlns:a16="http://schemas.microsoft.com/office/drawing/2014/main" id="{4A867193-1564-7105-44CC-239DE2DAB6FC}"/>
                </a:ext>
              </a:extLst>
            </p:cNvPr>
            <p:cNvSpPr txBox="1"/>
            <p:nvPr/>
          </p:nvSpPr>
          <p:spPr>
            <a:xfrm>
              <a:off x="986283" y="1207750"/>
              <a:ext cx="7780770" cy="1281917"/>
            </a:xfrm>
            <a:prstGeom prst="rect">
              <a:avLst/>
            </a:prstGeom>
            <a:noFill/>
          </p:spPr>
          <p:txBody>
            <a:bodyPr wrap="square">
              <a:spAutoFit/>
            </a:bodyPr>
            <a:lstStyle/>
            <a:p>
              <a:pPr algn="just" defTabSz="1151961">
                <a:lnSpc>
                  <a:spcPct val="150000"/>
                </a:lnSpc>
                <a:defRPr/>
              </a:pPr>
              <a:r>
                <a:rPr lang="en-US" sz="2300" b="1" kern="0" dirty="0" err="1">
                  <a:solidFill>
                    <a:sysClr val="windowText" lastClr="000000"/>
                  </a:solidFill>
                  <a:latin typeface="+mn-lt"/>
                  <a:cs typeface="Arial" panose="020B0604020202020204" pitchFamily="34" charset="0"/>
                  <a:sym typeface="Arial"/>
                </a:rPr>
                <a:t>Bài</a:t>
              </a:r>
              <a:r>
                <a:rPr lang="en-US" sz="2300" b="1" kern="0" dirty="0">
                  <a:solidFill>
                    <a:sysClr val="windowText" lastClr="000000"/>
                  </a:solidFill>
                  <a:latin typeface="+mn-lt"/>
                  <a:cs typeface="Arial" panose="020B0604020202020204" pitchFamily="34" charset="0"/>
                  <a:sym typeface="Arial"/>
                </a:rPr>
                <a:t> </a:t>
              </a:r>
              <a:r>
                <a:rPr lang="en-US" sz="2300" b="1" kern="0" dirty="0" err="1">
                  <a:solidFill>
                    <a:sysClr val="windowText" lastClr="000000"/>
                  </a:solidFill>
                  <a:latin typeface="+mn-lt"/>
                  <a:cs typeface="Arial" panose="020B0604020202020204" pitchFamily="34" charset="0"/>
                  <a:sym typeface="Arial"/>
                </a:rPr>
                <a:t>tập</a:t>
              </a:r>
              <a:r>
                <a:rPr lang="en-US" sz="2300" b="1" kern="0" dirty="0">
                  <a:solidFill>
                    <a:sysClr val="windowText" lastClr="000000"/>
                  </a:solidFill>
                  <a:latin typeface="+mn-lt"/>
                  <a:cs typeface="Arial" panose="020B0604020202020204" pitchFamily="34" charset="0"/>
                  <a:sym typeface="Arial"/>
                </a:rPr>
                <a:t> 2: </a:t>
              </a:r>
              <a:r>
                <a:rPr lang="en-US" sz="2300" kern="0" dirty="0" err="1">
                  <a:solidFill>
                    <a:sysClr val="windowText" lastClr="000000"/>
                  </a:solidFill>
                  <a:latin typeface="+mn-lt"/>
                  <a:cs typeface="Arial" panose="020B0604020202020204" pitchFamily="34" charset="0"/>
                  <a:sym typeface="Arial"/>
                </a:rPr>
                <a:t>Các</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từ</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chỉ</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bộ</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phận</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cơ</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thể</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người</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và</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động</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vật</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thường</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là</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từ</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đa</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nghĩa</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Hãy</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tìm</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một</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số</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ví</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dụ</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về</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nghĩa</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chuyển</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của</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các</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từ</a:t>
              </a:r>
              <a:r>
                <a:rPr lang="en-US" sz="2300" kern="0" dirty="0">
                  <a:solidFill>
                    <a:sysClr val="windowText" lastClr="000000"/>
                  </a:solidFill>
                  <a:latin typeface="+mn-lt"/>
                  <a:cs typeface="Arial" panose="020B0604020202020204" pitchFamily="34" charset="0"/>
                  <a:sym typeface="Arial"/>
                </a:rPr>
                <a:t> </a:t>
              </a:r>
              <a:r>
                <a:rPr lang="en-US" sz="2300" kern="0" dirty="0" err="1">
                  <a:solidFill>
                    <a:sysClr val="windowText" lastClr="000000"/>
                  </a:solidFill>
                  <a:latin typeface="+mn-lt"/>
                  <a:cs typeface="Arial" panose="020B0604020202020204" pitchFamily="34" charset="0"/>
                  <a:sym typeface="Arial"/>
                </a:rPr>
                <a:t>sau</a:t>
              </a:r>
              <a:r>
                <a:rPr lang="en-US" sz="2300" kern="0" dirty="0">
                  <a:solidFill>
                    <a:sysClr val="windowText" lastClr="000000"/>
                  </a:solidFill>
                  <a:latin typeface="+mn-lt"/>
                  <a:cs typeface="Arial" panose="020B0604020202020204" pitchFamily="34" charset="0"/>
                  <a:sym typeface="Arial"/>
                </a:rPr>
                <a:t>: </a:t>
              </a:r>
              <a:r>
                <a:rPr lang="en-US" sz="2300" b="1" kern="0" dirty="0" err="1">
                  <a:solidFill>
                    <a:sysClr val="windowText" lastClr="000000"/>
                  </a:solidFill>
                  <a:latin typeface="+mn-lt"/>
                  <a:cs typeface="Arial" panose="020B0604020202020204" pitchFamily="34" charset="0"/>
                  <a:sym typeface="Arial"/>
                </a:rPr>
                <a:t>cổ</a:t>
              </a:r>
              <a:r>
                <a:rPr lang="en-US" sz="2300" b="1" kern="0" dirty="0">
                  <a:solidFill>
                    <a:sysClr val="windowText" lastClr="000000"/>
                  </a:solidFill>
                  <a:latin typeface="+mn-lt"/>
                  <a:cs typeface="Arial" panose="020B0604020202020204" pitchFamily="34" charset="0"/>
                  <a:sym typeface="Arial"/>
                </a:rPr>
                <a:t>, </a:t>
              </a:r>
              <a:r>
                <a:rPr lang="en-US" sz="2300" b="1" kern="0" dirty="0" err="1">
                  <a:solidFill>
                    <a:sysClr val="windowText" lastClr="000000"/>
                  </a:solidFill>
                  <a:latin typeface="+mn-lt"/>
                  <a:cs typeface="Arial" panose="020B0604020202020204" pitchFamily="34" charset="0"/>
                  <a:sym typeface="Arial"/>
                </a:rPr>
                <a:t>miệng</a:t>
              </a:r>
              <a:r>
                <a:rPr lang="en-US" sz="2300" b="1" kern="0" dirty="0">
                  <a:solidFill>
                    <a:sysClr val="windowText" lastClr="000000"/>
                  </a:solidFill>
                  <a:latin typeface="+mn-lt"/>
                  <a:cs typeface="Arial" panose="020B0604020202020204" pitchFamily="34" charset="0"/>
                  <a:sym typeface="Arial"/>
                </a:rPr>
                <a:t>, </a:t>
              </a:r>
              <a:r>
                <a:rPr lang="en-US" sz="2300" b="1" kern="0" dirty="0" err="1">
                  <a:solidFill>
                    <a:sysClr val="windowText" lastClr="000000"/>
                  </a:solidFill>
                  <a:latin typeface="+mn-lt"/>
                  <a:cs typeface="Arial" panose="020B0604020202020204" pitchFamily="34" charset="0"/>
                  <a:sym typeface="Arial"/>
                </a:rPr>
                <a:t>răng</a:t>
              </a:r>
              <a:r>
                <a:rPr lang="en-US" sz="2300" b="1" kern="0" dirty="0">
                  <a:solidFill>
                    <a:sysClr val="windowText" lastClr="000000"/>
                  </a:solidFill>
                  <a:latin typeface="+mn-lt"/>
                  <a:cs typeface="Arial" panose="020B0604020202020204" pitchFamily="34" charset="0"/>
                  <a:sym typeface="Arial"/>
                </a:rPr>
                <a:t> , </a:t>
              </a:r>
              <a:r>
                <a:rPr lang="en-US" sz="2300" b="1" kern="0" dirty="0" err="1">
                  <a:solidFill>
                    <a:sysClr val="windowText" lastClr="000000"/>
                  </a:solidFill>
                  <a:latin typeface="+mn-lt"/>
                  <a:cs typeface="Arial" panose="020B0604020202020204" pitchFamily="34" charset="0"/>
                  <a:sym typeface="Arial"/>
                </a:rPr>
                <a:t>tay</a:t>
              </a:r>
              <a:r>
                <a:rPr lang="en-US" sz="2300" b="1" kern="0" dirty="0">
                  <a:solidFill>
                    <a:sysClr val="windowText" lastClr="000000"/>
                  </a:solidFill>
                  <a:latin typeface="+mn-lt"/>
                  <a:cs typeface="Arial" panose="020B0604020202020204" pitchFamily="34" charset="0"/>
                  <a:sym typeface="Arial"/>
                </a:rPr>
                <a:t> , </a:t>
              </a:r>
              <a:r>
                <a:rPr lang="en-US" sz="2300" b="1" kern="0" dirty="0" err="1">
                  <a:solidFill>
                    <a:sysClr val="windowText" lastClr="000000"/>
                  </a:solidFill>
                  <a:latin typeface="+mn-lt"/>
                  <a:cs typeface="Arial" panose="020B0604020202020204" pitchFamily="34" charset="0"/>
                  <a:sym typeface="Arial"/>
                </a:rPr>
                <a:t>mắt</a:t>
              </a:r>
              <a:r>
                <a:rPr lang="en-US" sz="2300" b="1" kern="0" dirty="0">
                  <a:solidFill>
                    <a:sysClr val="windowText" lastClr="000000"/>
                  </a:solidFill>
                  <a:latin typeface="+mn-lt"/>
                  <a:cs typeface="Arial" panose="020B0604020202020204" pitchFamily="34" charset="0"/>
                  <a:sym typeface="Arial"/>
                </a:rPr>
                <a:t>.</a:t>
              </a:r>
              <a:endParaRPr lang="en-US" sz="2300" kern="0" dirty="0">
                <a:solidFill>
                  <a:srgbClr val="FF0000"/>
                </a:solidFill>
                <a:latin typeface="+mn-lt"/>
                <a:cs typeface="Arial" panose="020B0604020202020204" pitchFamily="34" charset="0"/>
                <a:sym typeface="Arial"/>
              </a:endParaRPr>
            </a:p>
          </p:txBody>
        </p:sp>
        <p:sp>
          <p:nvSpPr>
            <p:cNvPr id="25" name="Freeform 2">
              <a:extLst>
                <a:ext uri="{FF2B5EF4-FFF2-40B4-BE49-F238E27FC236}">
                  <a16:creationId xmlns:a16="http://schemas.microsoft.com/office/drawing/2014/main" id="{5DE41778-9284-8193-03DE-BB60F6A6C027}"/>
                </a:ext>
              </a:extLst>
            </p:cNvPr>
            <p:cNvSpPr/>
            <p:nvPr/>
          </p:nvSpPr>
          <p:spPr>
            <a:xfrm>
              <a:off x="262219" y="1377443"/>
              <a:ext cx="672094" cy="573077"/>
            </a:xfrm>
            <a:custGeom>
              <a:avLst/>
              <a:gdLst/>
              <a:ahLst/>
              <a:cxnLst/>
              <a:rect l="l" t="t" r="r" b="b"/>
              <a:pathLst>
                <a:path w="4812632" h="4114800">
                  <a:moveTo>
                    <a:pt x="0" y="0"/>
                  </a:moveTo>
                  <a:lnTo>
                    <a:pt x="4812632" y="0"/>
                  </a:lnTo>
                  <a:lnTo>
                    <a:pt x="4812632"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1151961">
                <a:defRPr/>
              </a:pPr>
              <a:endParaRPr lang="en-US" sz="2300" kern="0">
                <a:solidFill>
                  <a:sysClr val="windowText" lastClr="000000"/>
                </a:solidFill>
                <a:latin typeface="+mn-lt"/>
                <a:cs typeface="Arial"/>
                <a:sym typeface="Arial"/>
              </a:endParaRPr>
            </a:p>
          </p:txBody>
        </p:sp>
      </p:grpSp>
    </p:spTree>
    <p:extLst>
      <p:ext uri="{BB962C8B-B14F-4D97-AF65-F5344CB8AC3E}">
        <p14:creationId xmlns:p14="http://schemas.microsoft.com/office/powerpoint/2010/main" val="902660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19D94C55-0B13-D431-DAA9-C2A0443E6967}"/>
            </a:ext>
          </a:extLst>
        </p:cNvPr>
        <p:cNvGrpSpPr/>
        <p:nvPr/>
      </p:nvGrpSpPr>
      <p:grpSpPr>
        <a:xfrm>
          <a:off x="0" y="0"/>
          <a:ext cx="0" cy="0"/>
          <a:chOff x="0" y="0"/>
          <a:chExt cx="0" cy="0"/>
        </a:xfrm>
      </p:grpSpPr>
      <p:sp>
        <p:nvSpPr>
          <p:cNvPr id="2" name="Pentagon 1">
            <a:extLst>
              <a:ext uri="{FF2B5EF4-FFF2-40B4-BE49-F238E27FC236}">
                <a16:creationId xmlns:a16="http://schemas.microsoft.com/office/drawing/2014/main" id="{36DDE697-374C-64D7-AEF3-FE8941EB7828}"/>
              </a:ext>
            </a:extLst>
          </p:cNvPr>
          <p:cNvSpPr/>
          <p:nvPr/>
        </p:nvSpPr>
        <p:spPr>
          <a:xfrm>
            <a:off x="4938193" y="2247455"/>
            <a:ext cx="2315614" cy="732892"/>
          </a:xfrm>
          <a:prstGeom prst="homePlate">
            <a:avLst>
              <a:gd name="adj" fmla="val 0"/>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1961">
              <a:buClr>
                <a:srgbClr val="000000"/>
              </a:buClr>
            </a:pPr>
            <a:r>
              <a:rPr lang="en-US" sz="2400" b="1" kern="0" dirty="0" err="1">
                <a:solidFill>
                  <a:schemeClr val="tx1"/>
                </a:solidFill>
                <a:sym typeface="Arial"/>
              </a:rPr>
              <a:t>Từ</a:t>
            </a:r>
            <a:r>
              <a:rPr lang="en-US" sz="2400" b="1" kern="0" dirty="0">
                <a:solidFill>
                  <a:schemeClr val="tx1"/>
                </a:solidFill>
                <a:sym typeface="Arial"/>
              </a:rPr>
              <a:t> “</a:t>
            </a:r>
            <a:r>
              <a:rPr lang="en-US" sz="2400" b="1" kern="0" dirty="0" err="1">
                <a:solidFill>
                  <a:schemeClr val="tx1"/>
                </a:solidFill>
                <a:sym typeface="Arial"/>
              </a:rPr>
              <a:t>cổ</a:t>
            </a:r>
            <a:r>
              <a:rPr lang="en-US" sz="2400" b="1" kern="0" dirty="0">
                <a:solidFill>
                  <a:schemeClr val="tx1"/>
                </a:solidFill>
                <a:sym typeface="Arial"/>
              </a:rPr>
              <a:t>”:</a:t>
            </a:r>
            <a:endParaRPr lang="vi-VN" sz="2400" b="1" kern="0" dirty="0">
              <a:solidFill>
                <a:schemeClr val="tx1"/>
              </a:solidFill>
              <a:sym typeface="Arial"/>
            </a:endParaRPr>
          </a:p>
        </p:txBody>
      </p:sp>
      <p:sp>
        <p:nvSpPr>
          <p:cNvPr id="33" name="Rectangle: Diagonal Corners Rounded 29">
            <a:extLst>
              <a:ext uri="{FF2B5EF4-FFF2-40B4-BE49-F238E27FC236}">
                <a16:creationId xmlns:a16="http://schemas.microsoft.com/office/drawing/2014/main" id="{4AC8F95F-6A4E-5DF4-E8F5-4AA214058CB4}"/>
              </a:ext>
            </a:extLst>
          </p:cNvPr>
          <p:cNvSpPr/>
          <p:nvPr/>
        </p:nvSpPr>
        <p:spPr>
          <a:xfrm>
            <a:off x="1808132" y="3291842"/>
            <a:ext cx="2315614" cy="1287408"/>
          </a:xfrm>
          <a:prstGeom prst="round2DiagRect">
            <a:avLst/>
          </a:prstGeom>
          <a:solidFill>
            <a:srgbClr val="FFFFFF"/>
          </a:solidFill>
          <a:ln w="25400" cap="flat" cmpd="sng" algn="ctr">
            <a:solidFill>
              <a:schemeClr val="accent4"/>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Cổ chai</a:t>
            </a:r>
          </a:p>
        </p:txBody>
      </p:sp>
      <p:sp>
        <p:nvSpPr>
          <p:cNvPr id="35" name="Rectangle: Diagonal Corners Rounded 29">
            <a:extLst>
              <a:ext uri="{FF2B5EF4-FFF2-40B4-BE49-F238E27FC236}">
                <a16:creationId xmlns:a16="http://schemas.microsoft.com/office/drawing/2014/main" id="{AB1CAC72-0110-C233-E544-5C1747805248}"/>
              </a:ext>
            </a:extLst>
          </p:cNvPr>
          <p:cNvSpPr/>
          <p:nvPr/>
        </p:nvSpPr>
        <p:spPr>
          <a:xfrm>
            <a:off x="4802868" y="3291842"/>
            <a:ext cx="2315614" cy="1287408"/>
          </a:xfrm>
          <a:prstGeom prst="round2DiagRect">
            <a:avLst/>
          </a:prstGeom>
          <a:solidFill>
            <a:srgbClr val="FFFFFF"/>
          </a:solidFill>
          <a:ln w="25400" cap="flat" cmpd="sng" algn="ctr">
            <a:solidFill>
              <a:schemeClr val="accent4"/>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Cổ lọ</a:t>
            </a:r>
          </a:p>
        </p:txBody>
      </p:sp>
      <p:sp>
        <p:nvSpPr>
          <p:cNvPr id="36" name="Rectangle: Diagonal Corners Rounded 29">
            <a:extLst>
              <a:ext uri="{FF2B5EF4-FFF2-40B4-BE49-F238E27FC236}">
                <a16:creationId xmlns:a16="http://schemas.microsoft.com/office/drawing/2014/main" id="{3CE00072-C3BE-61D9-23DC-4E848EC0BD12}"/>
              </a:ext>
            </a:extLst>
          </p:cNvPr>
          <p:cNvSpPr/>
          <p:nvPr/>
        </p:nvSpPr>
        <p:spPr>
          <a:xfrm>
            <a:off x="7797604" y="3291842"/>
            <a:ext cx="2315614" cy="1287408"/>
          </a:xfrm>
          <a:prstGeom prst="round2DiagRect">
            <a:avLst/>
          </a:prstGeom>
          <a:solidFill>
            <a:srgbClr val="FFFFFF"/>
          </a:solidFill>
          <a:ln w="25400" cap="flat" cmpd="sng" algn="ctr">
            <a:solidFill>
              <a:schemeClr val="accent4"/>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Cổ bình</a:t>
            </a:r>
          </a:p>
        </p:txBody>
      </p:sp>
      <p:sp>
        <p:nvSpPr>
          <p:cNvPr id="37" name="Rectangle: Diagonal Corners Rounded 29">
            <a:extLst>
              <a:ext uri="{FF2B5EF4-FFF2-40B4-BE49-F238E27FC236}">
                <a16:creationId xmlns:a16="http://schemas.microsoft.com/office/drawing/2014/main" id="{81C0CBD3-0A09-0624-126D-490AAB798767}"/>
              </a:ext>
            </a:extLst>
          </p:cNvPr>
          <p:cNvSpPr/>
          <p:nvPr/>
        </p:nvSpPr>
        <p:spPr>
          <a:xfrm>
            <a:off x="1808132" y="5040268"/>
            <a:ext cx="2315614" cy="1287408"/>
          </a:xfrm>
          <a:prstGeom prst="round2DiagRect">
            <a:avLst/>
          </a:prstGeom>
          <a:solidFill>
            <a:srgbClr val="FFFFFF"/>
          </a:solidFill>
          <a:ln w="25400" cap="flat" cmpd="sng" algn="ctr">
            <a:solidFill>
              <a:schemeClr val="accent4"/>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Cổ tay</a:t>
            </a:r>
          </a:p>
        </p:txBody>
      </p:sp>
      <p:sp>
        <p:nvSpPr>
          <p:cNvPr id="38" name="Rectangle: Diagonal Corners Rounded 29">
            <a:extLst>
              <a:ext uri="{FF2B5EF4-FFF2-40B4-BE49-F238E27FC236}">
                <a16:creationId xmlns:a16="http://schemas.microsoft.com/office/drawing/2014/main" id="{D2BAADCD-378B-AED1-BE34-A274266023E3}"/>
              </a:ext>
            </a:extLst>
          </p:cNvPr>
          <p:cNvSpPr/>
          <p:nvPr/>
        </p:nvSpPr>
        <p:spPr>
          <a:xfrm>
            <a:off x="4802868" y="5040268"/>
            <a:ext cx="2315614" cy="1287408"/>
          </a:xfrm>
          <a:prstGeom prst="round2DiagRect">
            <a:avLst/>
          </a:prstGeom>
          <a:solidFill>
            <a:srgbClr val="FFFFFF"/>
          </a:solidFill>
          <a:ln w="25400" cap="flat" cmpd="sng" algn="ctr">
            <a:solidFill>
              <a:schemeClr val="accent4"/>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Cổ chân</a:t>
            </a:r>
          </a:p>
        </p:txBody>
      </p:sp>
      <p:sp>
        <p:nvSpPr>
          <p:cNvPr id="39" name="Rectangle: Diagonal Corners Rounded 29">
            <a:extLst>
              <a:ext uri="{FF2B5EF4-FFF2-40B4-BE49-F238E27FC236}">
                <a16:creationId xmlns:a16="http://schemas.microsoft.com/office/drawing/2014/main" id="{9A5FDCC6-8D74-B380-6B4D-4F92B4976180}"/>
              </a:ext>
            </a:extLst>
          </p:cNvPr>
          <p:cNvSpPr/>
          <p:nvPr/>
        </p:nvSpPr>
        <p:spPr>
          <a:xfrm>
            <a:off x="7797604" y="5040268"/>
            <a:ext cx="2315614" cy="1287408"/>
          </a:xfrm>
          <a:prstGeom prst="round2DiagRect">
            <a:avLst/>
          </a:prstGeom>
          <a:solidFill>
            <a:srgbClr val="FFFFFF"/>
          </a:solidFill>
          <a:ln w="25400" cap="flat" cmpd="sng" algn="ctr">
            <a:solidFill>
              <a:schemeClr val="accent4"/>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Cổ áo</a:t>
            </a:r>
          </a:p>
        </p:txBody>
      </p:sp>
      <p:sp>
        <p:nvSpPr>
          <p:cNvPr id="43" name="TextBox 42">
            <a:extLst>
              <a:ext uri="{FF2B5EF4-FFF2-40B4-BE49-F238E27FC236}">
                <a16:creationId xmlns:a16="http://schemas.microsoft.com/office/drawing/2014/main" id="{59ADA2D1-60AD-66F1-1FDD-BA1DE7DAA799}"/>
              </a:ext>
            </a:extLst>
          </p:cNvPr>
          <p:cNvSpPr txBox="1"/>
          <p:nvPr/>
        </p:nvSpPr>
        <p:spPr>
          <a:xfrm>
            <a:off x="3045823" y="1625903"/>
            <a:ext cx="6100354" cy="461665"/>
          </a:xfrm>
          <a:prstGeom prst="rect">
            <a:avLst/>
          </a:prstGeom>
          <a:noFill/>
        </p:spPr>
        <p:txBody>
          <a:bodyPr wrap="square">
            <a:spAutoFit/>
          </a:bodyPr>
          <a:lstStyle/>
          <a:p>
            <a:pPr algn="ctr" defTabSz="1151961">
              <a:buClr>
                <a:srgbClr val="000000"/>
              </a:buClr>
            </a:pPr>
            <a:r>
              <a:rPr lang="en-US" sz="2400" b="1" kern="0" dirty="0">
                <a:solidFill>
                  <a:schemeClr val="tx1"/>
                </a:solidFill>
                <a:latin typeface="+mn-lt"/>
                <a:cs typeface="Arial"/>
                <a:sym typeface="Arial"/>
              </a:rPr>
              <a:t>GỢI </a:t>
            </a:r>
            <a:r>
              <a:rPr lang="en-US" sz="2400" b="1" kern="0" dirty="0" err="1">
                <a:solidFill>
                  <a:schemeClr val="tx1"/>
                </a:solidFill>
                <a:latin typeface="+mn-lt"/>
                <a:cs typeface="Arial"/>
                <a:sym typeface="Arial"/>
              </a:rPr>
              <a:t>Ý</a:t>
            </a:r>
            <a:r>
              <a:rPr lang="en-US" sz="2400" b="1" kern="0" dirty="0">
                <a:solidFill>
                  <a:schemeClr val="tx1"/>
                </a:solidFill>
                <a:latin typeface="+mn-lt"/>
                <a:cs typeface="Arial"/>
                <a:sym typeface="Arial"/>
              </a:rPr>
              <a:t> THAM KHẢO</a:t>
            </a:r>
          </a:p>
        </p:txBody>
      </p:sp>
    </p:spTree>
    <p:extLst>
      <p:ext uri="{BB962C8B-B14F-4D97-AF65-F5344CB8AC3E}">
        <p14:creationId xmlns:p14="http://schemas.microsoft.com/office/powerpoint/2010/main" val="183373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additive="base">
                                        <p:cTn id="17" dur="500" fill="hold"/>
                                        <p:tgtEl>
                                          <p:spTgt spid="35"/>
                                        </p:tgtEl>
                                        <p:attrNameLst>
                                          <p:attrName>ppt_x</p:attrName>
                                        </p:attrNameLst>
                                      </p:cBhvr>
                                      <p:tavLst>
                                        <p:tav tm="0">
                                          <p:val>
                                            <p:strVal val="#ppt_x"/>
                                          </p:val>
                                        </p:tav>
                                        <p:tav tm="100000">
                                          <p:val>
                                            <p:strVal val="#ppt_x"/>
                                          </p:val>
                                        </p:tav>
                                      </p:tavLst>
                                    </p:anim>
                                    <p:anim calcmode="lin" valueType="num">
                                      <p:cBhvr additive="base">
                                        <p:cTn id="18" dur="500" fill="hold"/>
                                        <p:tgtEl>
                                          <p:spTgt spid="35"/>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ppt_x"/>
                                          </p:val>
                                        </p:tav>
                                        <p:tav tm="100000">
                                          <p:val>
                                            <p:strVal val="#ppt_x"/>
                                          </p:val>
                                        </p:tav>
                                      </p:tavLst>
                                    </p:anim>
                                    <p:anim calcmode="lin" valueType="num">
                                      <p:cBhvr additive="base">
                                        <p:cTn id="23" dur="500" fill="hold"/>
                                        <p:tgtEl>
                                          <p:spTgt spid="36"/>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fill="hold"/>
                                        <p:tgtEl>
                                          <p:spTgt spid="37"/>
                                        </p:tgtEl>
                                        <p:attrNameLst>
                                          <p:attrName>ppt_x</p:attrName>
                                        </p:attrNameLst>
                                      </p:cBhvr>
                                      <p:tavLst>
                                        <p:tav tm="0">
                                          <p:val>
                                            <p:strVal val="#ppt_x"/>
                                          </p:val>
                                        </p:tav>
                                        <p:tav tm="100000">
                                          <p:val>
                                            <p:strVal val="#ppt_x"/>
                                          </p:val>
                                        </p:tav>
                                      </p:tavLst>
                                    </p:anim>
                                    <p:anim calcmode="lin" valueType="num">
                                      <p:cBhvr additive="base">
                                        <p:cTn id="28" dur="500" fill="hold"/>
                                        <p:tgtEl>
                                          <p:spTgt spid="37"/>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ppt_x"/>
                                          </p:val>
                                        </p:tav>
                                        <p:tav tm="100000">
                                          <p:val>
                                            <p:strVal val="#ppt_x"/>
                                          </p:val>
                                        </p:tav>
                                      </p:tavLst>
                                    </p:anim>
                                    <p:anim calcmode="lin" valueType="num">
                                      <p:cBhvr additive="base">
                                        <p:cTn id="33" dur="500" fill="hold"/>
                                        <p:tgtEl>
                                          <p:spTgt spid="38"/>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500" fill="hold"/>
                                        <p:tgtEl>
                                          <p:spTgt spid="39"/>
                                        </p:tgtEl>
                                        <p:attrNameLst>
                                          <p:attrName>ppt_x</p:attrName>
                                        </p:attrNameLst>
                                      </p:cBhvr>
                                      <p:tavLst>
                                        <p:tav tm="0">
                                          <p:val>
                                            <p:strVal val="#ppt_x"/>
                                          </p:val>
                                        </p:tav>
                                        <p:tav tm="100000">
                                          <p:val>
                                            <p:strVal val="#ppt_x"/>
                                          </p:val>
                                        </p:tav>
                                      </p:tavLst>
                                    </p:anim>
                                    <p:anim calcmode="lin" valueType="num">
                                      <p:cBhvr additive="base">
                                        <p:cTn id="3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5" grpId="0" animBg="1"/>
      <p:bldP spid="36" grpId="0" animBg="1"/>
      <p:bldP spid="37" grpId="0" animBg="1"/>
      <p:bldP spid="38" grpId="0" animBg="1"/>
      <p:bldP spid="3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28D59B8-8EDA-1F99-04F0-B4CF6EF56C0C}"/>
            </a:ext>
          </a:extLst>
        </p:cNvPr>
        <p:cNvGrpSpPr/>
        <p:nvPr/>
      </p:nvGrpSpPr>
      <p:grpSpPr>
        <a:xfrm>
          <a:off x="0" y="0"/>
          <a:ext cx="0" cy="0"/>
          <a:chOff x="0" y="0"/>
          <a:chExt cx="0" cy="0"/>
        </a:xfrm>
      </p:grpSpPr>
      <p:sp>
        <p:nvSpPr>
          <p:cNvPr id="2" name="Pentagon 1">
            <a:extLst>
              <a:ext uri="{FF2B5EF4-FFF2-40B4-BE49-F238E27FC236}">
                <a16:creationId xmlns:a16="http://schemas.microsoft.com/office/drawing/2014/main" id="{70374DBD-9ABB-0418-951C-3F1BFC1BFE1D}"/>
              </a:ext>
            </a:extLst>
          </p:cNvPr>
          <p:cNvSpPr/>
          <p:nvPr/>
        </p:nvSpPr>
        <p:spPr>
          <a:xfrm>
            <a:off x="4938193" y="2247455"/>
            <a:ext cx="2315614" cy="732892"/>
          </a:xfrm>
          <a:prstGeom prst="homePlate">
            <a:avLst>
              <a:gd name="adj" fmla="val 0"/>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1961"/>
            <a:r>
              <a:rPr lang="en-US" sz="2400" b="1" dirty="0" err="1">
                <a:solidFill>
                  <a:schemeClr val="tx1"/>
                </a:solidFill>
              </a:rPr>
              <a:t>Từ</a:t>
            </a:r>
            <a:r>
              <a:rPr lang="en-US" sz="2400" b="1" dirty="0">
                <a:solidFill>
                  <a:schemeClr val="tx1"/>
                </a:solidFill>
              </a:rPr>
              <a:t> “</a:t>
            </a:r>
            <a:r>
              <a:rPr lang="en-US" sz="2400" b="1" dirty="0" err="1">
                <a:solidFill>
                  <a:schemeClr val="tx1"/>
                </a:solidFill>
              </a:rPr>
              <a:t>miệng</a:t>
            </a:r>
            <a:r>
              <a:rPr lang="en-US" sz="2400" b="1" dirty="0">
                <a:solidFill>
                  <a:schemeClr val="tx1"/>
                </a:solidFill>
              </a:rPr>
              <a:t>”:</a:t>
            </a:r>
            <a:endParaRPr lang="vi-VN" sz="2400" b="1" dirty="0">
              <a:solidFill>
                <a:schemeClr val="tx1"/>
              </a:solidFill>
            </a:endParaRPr>
          </a:p>
        </p:txBody>
      </p:sp>
      <p:sp>
        <p:nvSpPr>
          <p:cNvPr id="43" name="TextBox 42">
            <a:extLst>
              <a:ext uri="{FF2B5EF4-FFF2-40B4-BE49-F238E27FC236}">
                <a16:creationId xmlns:a16="http://schemas.microsoft.com/office/drawing/2014/main" id="{44E0EB3E-4FBE-B515-1ABB-92D6540711FC}"/>
              </a:ext>
            </a:extLst>
          </p:cNvPr>
          <p:cNvSpPr txBox="1"/>
          <p:nvPr/>
        </p:nvSpPr>
        <p:spPr>
          <a:xfrm>
            <a:off x="3045823" y="1625903"/>
            <a:ext cx="6100354" cy="461665"/>
          </a:xfrm>
          <a:prstGeom prst="rect">
            <a:avLst/>
          </a:prstGeom>
          <a:noFill/>
        </p:spPr>
        <p:txBody>
          <a:bodyPr wrap="square">
            <a:spAutoFit/>
          </a:bodyPr>
          <a:lstStyle/>
          <a:p>
            <a:pPr algn="ctr" defTabSz="1151961">
              <a:buClr>
                <a:srgbClr val="000000"/>
              </a:buClr>
            </a:pPr>
            <a:r>
              <a:rPr lang="en-US" sz="2400" b="1" kern="0" dirty="0">
                <a:solidFill>
                  <a:schemeClr val="tx1"/>
                </a:solidFill>
                <a:latin typeface="+mn-lt"/>
                <a:cs typeface="Arial"/>
                <a:sym typeface="Arial"/>
              </a:rPr>
              <a:t>GỢI </a:t>
            </a:r>
            <a:r>
              <a:rPr lang="en-US" sz="2400" b="1" kern="0" dirty="0" err="1">
                <a:solidFill>
                  <a:schemeClr val="tx1"/>
                </a:solidFill>
                <a:latin typeface="+mn-lt"/>
                <a:cs typeface="Arial"/>
                <a:sym typeface="Arial"/>
              </a:rPr>
              <a:t>Ý</a:t>
            </a:r>
            <a:r>
              <a:rPr lang="en-US" sz="2400" b="1" kern="0" dirty="0">
                <a:solidFill>
                  <a:schemeClr val="tx1"/>
                </a:solidFill>
                <a:latin typeface="+mn-lt"/>
                <a:cs typeface="Arial"/>
                <a:sym typeface="Arial"/>
              </a:rPr>
              <a:t> THAM KHẢO</a:t>
            </a:r>
          </a:p>
        </p:txBody>
      </p:sp>
      <p:sp>
        <p:nvSpPr>
          <p:cNvPr id="3" name="Rectangle: Diagonal Corners Rounded 29">
            <a:extLst>
              <a:ext uri="{FF2B5EF4-FFF2-40B4-BE49-F238E27FC236}">
                <a16:creationId xmlns:a16="http://schemas.microsoft.com/office/drawing/2014/main" id="{AF7662D2-D335-6A9E-D7E2-DA9E0A00E5A6}"/>
              </a:ext>
            </a:extLst>
          </p:cNvPr>
          <p:cNvSpPr/>
          <p:nvPr/>
        </p:nvSpPr>
        <p:spPr>
          <a:xfrm>
            <a:off x="853503" y="3349243"/>
            <a:ext cx="2315614" cy="1203882"/>
          </a:xfrm>
          <a:prstGeom prst="round2DiagRect">
            <a:avLst/>
          </a:prstGeom>
          <a:solidFill>
            <a:srgbClr val="FFFFFF"/>
          </a:solidFill>
          <a:ln w="25400" cap="flat" cmpd="sng" algn="ctr">
            <a:solidFill>
              <a:schemeClr val="accent2"/>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Miệng chai</a:t>
            </a:r>
          </a:p>
        </p:txBody>
      </p:sp>
      <p:sp>
        <p:nvSpPr>
          <p:cNvPr id="4" name="Rectangle: Diagonal Corners Rounded 29">
            <a:extLst>
              <a:ext uri="{FF2B5EF4-FFF2-40B4-BE49-F238E27FC236}">
                <a16:creationId xmlns:a16="http://schemas.microsoft.com/office/drawing/2014/main" id="{2996C0D9-361C-6BDB-BA47-155CCA86C298}"/>
              </a:ext>
            </a:extLst>
          </p:cNvPr>
          <p:cNvSpPr/>
          <p:nvPr/>
        </p:nvSpPr>
        <p:spPr>
          <a:xfrm>
            <a:off x="3565040" y="3349241"/>
            <a:ext cx="2315614" cy="1203882"/>
          </a:xfrm>
          <a:prstGeom prst="round2DiagRect">
            <a:avLst/>
          </a:prstGeom>
          <a:solidFill>
            <a:srgbClr val="FFFFFF"/>
          </a:solidFill>
          <a:ln w="25400" cap="flat" cmpd="sng" algn="ctr">
            <a:solidFill>
              <a:schemeClr val="accent2"/>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Miệng bát</a:t>
            </a:r>
          </a:p>
        </p:txBody>
      </p:sp>
      <p:sp>
        <p:nvSpPr>
          <p:cNvPr id="5" name="Rectangle: Diagonal Corners Rounded 29">
            <a:extLst>
              <a:ext uri="{FF2B5EF4-FFF2-40B4-BE49-F238E27FC236}">
                <a16:creationId xmlns:a16="http://schemas.microsoft.com/office/drawing/2014/main" id="{1BEA3FBD-7C73-66D8-370C-A281B69153AE}"/>
              </a:ext>
            </a:extLst>
          </p:cNvPr>
          <p:cNvSpPr/>
          <p:nvPr/>
        </p:nvSpPr>
        <p:spPr>
          <a:xfrm>
            <a:off x="6276577" y="3349242"/>
            <a:ext cx="2315614" cy="1203882"/>
          </a:xfrm>
          <a:prstGeom prst="round2DiagRect">
            <a:avLst/>
          </a:prstGeom>
          <a:solidFill>
            <a:srgbClr val="FFFFFF"/>
          </a:solidFill>
          <a:ln w="25400" cap="flat" cmpd="sng" algn="ctr">
            <a:solidFill>
              <a:schemeClr val="accent2"/>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Miệng chén</a:t>
            </a:r>
          </a:p>
        </p:txBody>
      </p:sp>
      <p:sp>
        <p:nvSpPr>
          <p:cNvPr id="6" name="Rectangle: Diagonal Corners Rounded 29">
            <a:extLst>
              <a:ext uri="{FF2B5EF4-FFF2-40B4-BE49-F238E27FC236}">
                <a16:creationId xmlns:a16="http://schemas.microsoft.com/office/drawing/2014/main" id="{0AF82E33-EF5C-4537-7B9B-2AA116175964}"/>
              </a:ext>
            </a:extLst>
          </p:cNvPr>
          <p:cNvSpPr/>
          <p:nvPr/>
        </p:nvSpPr>
        <p:spPr>
          <a:xfrm>
            <a:off x="8988113" y="3342384"/>
            <a:ext cx="2315614" cy="1203882"/>
          </a:xfrm>
          <a:prstGeom prst="round2DiagRect">
            <a:avLst/>
          </a:prstGeom>
          <a:solidFill>
            <a:srgbClr val="FFFFFF"/>
          </a:solidFill>
          <a:ln w="25400" cap="flat" cmpd="sng" algn="ctr">
            <a:solidFill>
              <a:schemeClr val="accent2"/>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Miệng giếng</a:t>
            </a:r>
          </a:p>
        </p:txBody>
      </p:sp>
      <p:sp>
        <p:nvSpPr>
          <p:cNvPr id="8" name="Rectangle: Diagonal Corners Rounded 29">
            <a:extLst>
              <a:ext uri="{FF2B5EF4-FFF2-40B4-BE49-F238E27FC236}">
                <a16:creationId xmlns:a16="http://schemas.microsoft.com/office/drawing/2014/main" id="{EED4BB60-B9BE-2747-BE33-EBF2FCB4C994}"/>
              </a:ext>
            </a:extLst>
          </p:cNvPr>
          <p:cNvSpPr/>
          <p:nvPr/>
        </p:nvSpPr>
        <p:spPr>
          <a:xfrm>
            <a:off x="2521750" y="4999369"/>
            <a:ext cx="2798011" cy="1203882"/>
          </a:xfrm>
          <a:prstGeom prst="round2DiagRect">
            <a:avLst/>
          </a:prstGeom>
          <a:solidFill>
            <a:srgbClr val="FFFFFF"/>
          </a:solidFill>
          <a:ln w="25400" cap="flat" cmpd="sng" algn="ctr">
            <a:solidFill>
              <a:schemeClr val="accent2"/>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rgbClr val="000000"/>
                </a:solidFill>
                <a:latin typeface="+mn-lt"/>
                <a:cs typeface="Arial"/>
                <a:sym typeface="Arial"/>
              </a:rPr>
              <a:t>Miệng núi lửa</a:t>
            </a:r>
          </a:p>
        </p:txBody>
      </p:sp>
      <p:sp>
        <p:nvSpPr>
          <p:cNvPr id="9" name="Rectangle: Diagonal Corners Rounded 29">
            <a:extLst>
              <a:ext uri="{FF2B5EF4-FFF2-40B4-BE49-F238E27FC236}">
                <a16:creationId xmlns:a16="http://schemas.microsoft.com/office/drawing/2014/main" id="{83FACDA2-61A6-4D22-5155-500A4502511B}"/>
              </a:ext>
            </a:extLst>
          </p:cNvPr>
          <p:cNvSpPr/>
          <p:nvPr/>
        </p:nvSpPr>
        <p:spPr>
          <a:xfrm>
            <a:off x="5880654" y="4999369"/>
            <a:ext cx="4004770" cy="1203882"/>
          </a:xfrm>
          <a:prstGeom prst="round2DiagRect">
            <a:avLst/>
          </a:prstGeom>
          <a:solidFill>
            <a:srgbClr val="FFFFFF"/>
          </a:solidFill>
          <a:ln w="25400" cap="flat" cmpd="sng" algn="ctr">
            <a:solidFill>
              <a:schemeClr val="accent2"/>
            </a:solidFill>
            <a:prstDash val="solid"/>
          </a:ln>
          <a:effectLst>
            <a:outerShdw blurRad="50800" dist="38100" dir="8100000" algn="tr" rotWithShape="0">
              <a:prstClr val="black">
                <a:alpha val="40000"/>
              </a:prstClr>
            </a:outerShdw>
          </a:effectLst>
        </p:spPr>
        <p:txBody>
          <a:bodyPr rtlCol="0" anchor="ctr"/>
          <a:lstStyle/>
          <a:p>
            <a:pPr algn="ctr" defTabSz="2303922">
              <a:lnSpc>
                <a:spcPct val="150000"/>
              </a:lnSpc>
              <a:buClr>
                <a:srgbClr val="000000"/>
              </a:buClr>
              <a:defRPr/>
            </a:pPr>
            <a:r>
              <a:rPr lang="en-US" sz="2400" kern="0">
                <a:solidFill>
                  <a:srgbClr val="000000"/>
                </a:solidFill>
                <a:latin typeface="+mn-lt"/>
                <a:cs typeface="Arial"/>
                <a:sym typeface="Arial"/>
              </a:rPr>
              <a:t>Miệng ăn (chỉ người ăn trong gia đình)</a:t>
            </a:r>
          </a:p>
        </p:txBody>
      </p:sp>
    </p:spTree>
    <p:extLst>
      <p:ext uri="{BB962C8B-B14F-4D97-AF65-F5344CB8AC3E}">
        <p14:creationId xmlns:p14="http://schemas.microsoft.com/office/powerpoint/2010/main" val="389407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DB90A12-B647-13DC-F02D-791A6C3C3339}"/>
            </a:ext>
          </a:extLst>
        </p:cNvPr>
        <p:cNvGrpSpPr/>
        <p:nvPr/>
      </p:nvGrpSpPr>
      <p:grpSpPr>
        <a:xfrm>
          <a:off x="0" y="0"/>
          <a:ext cx="0" cy="0"/>
          <a:chOff x="0" y="0"/>
          <a:chExt cx="0" cy="0"/>
        </a:xfrm>
      </p:grpSpPr>
      <p:sp>
        <p:nvSpPr>
          <p:cNvPr id="2" name="Pentagon 1">
            <a:extLst>
              <a:ext uri="{FF2B5EF4-FFF2-40B4-BE49-F238E27FC236}">
                <a16:creationId xmlns:a16="http://schemas.microsoft.com/office/drawing/2014/main" id="{07099AC4-E495-EBCD-0D4E-F425E865C5F3}"/>
              </a:ext>
            </a:extLst>
          </p:cNvPr>
          <p:cNvSpPr/>
          <p:nvPr/>
        </p:nvSpPr>
        <p:spPr>
          <a:xfrm>
            <a:off x="4938193" y="2247455"/>
            <a:ext cx="2315614" cy="732892"/>
          </a:xfrm>
          <a:prstGeom prst="homePlate">
            <a:avLst>
              <a:gd name="adj" fmla="val 0"/>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1961"/>
            <a:r>
              <a:rPr lang="en-US" sz="2400" b="1" dirty="0" err="1">
                <a:solidFill>
                  <a:schemeClr val="tx1"/>
                </a:solidFill>
              </a:rPr>
              <a:t>Từ</a:t>
            </a:r>
            <a:r>
              <a:rPr lang="en-US" sz="2400" b="1" dirty="0">
                <a:solidFill>
                  <a:schemeClr val="tx1"/>
                </a:solidFill>
              </a:rPr>
              <a:t> “</a:t>
            </a:r>
            <a:r>
              <a:rPr lang="en-US" sz="2400" b="1" dirty="0" err="1">
                <a:solidFill>
                  <a:schemeClr val="tx1"/>
                </a:solidFill>
              </a:rPr>
              <a:t>tay</a:t>
            </a:r>
            <a:r>
              <a:rPr lang="en-US" sz="2400" b="1" dirty="0">
                <a:solidFill>
                  <a:schemeClr val="tx1"/>
                </a:solidFill>
              </a:rPr>
              <a:t>”:</a:t>
            </a:r>
            <a:endParaRPr lang="vi-VN" sz="2400" b="1" dirty="0">
              <a:solidFill>
                <a:schemeClr val="tx1"/>
              </a:solidFill>
            </a:endParaRPr>
          </a:p>
        </p:txBody>
      </p:sp>
      <p:sp>
        <p:nvSpPr>
          <p:cNvPr id="43" name="TextBox 42">
            <a:extLst>
              <a:ext uri="{FF2B5EF4-FFF2-40B4-BE49-F238E27FC236}">
                <a16:creationId xmlns:a16="http://schemas.microsoft.com/office/drawing/2014/main" id="{E1EC2C20-06F9-8FF0-D10B-A5794880E092}"/>
              </a:ext>
            </a:extLst>
          </p:cNvPr>
          <p:cNvSpPr txBox="1"/>
          <p:nvPr/>
        </p:nvSpPr>
        <p:spPr>
          <a:xfrm>
            <a:off x="3045823" y="1625903"/>
            <a:ext cx="6100354" cy="461665"/>
          </a:xfrm>
          <a:prstGeom prst="rect">
            <a:avLst/>
          </a:prstGeom>
          <a:noFill/>
        </p:spPr>
        <p:txBody>
          <a:bodyPr wrap="square">
            <a:spAutoFit/>
          </a:bodyPr>
          <a:lstStyle/>
          <a:p>
            <a:pPr algn="ctr" defTabSz="1151961">
              <a:buClr>
                <a:srgbClr val="000000"/>
              </a:buClr>
            </a:pPr>
            <a:r>
              <a:rPr lang="en-US" sz="2400" b="1" kern="0" dirty="0">
                <a:solidFill>
                  <a:schemeClr val="tx1"/>
                </a:solidFill>
                <a:latin typeface="+mn-lt"/>
                <a:cs typeface="Arial"/>
                <a:sym typeface="Arial"/>
              </a:rPr>
              <a:t>GỢI </a:t>
            </a:r>
            <a:r>
              <a:rPr lang="en-US" sz="2400" b="1" kern="0" dirty="0" err="1">
                <a:solidFill>
                  <a:schemeClr val="tx1"/>
                </a:solidFill>
                <a:latin typeface="+mn-lt"/>
                <a:cs typeface="Arial"/>
                <a:sym typeface="Arial"/>
              </a:rPr>
              <a:t>Ý</a:t>
            </a:r>
            <a:r>
              <a:rPr lang="en-US" sz="2400" b="1" kern="0" dirty="0">
                <a:solidFill>
                  <a:schemeClr val="tx1"/>
                </a:solidFill>
                <a:latin typeface="+mn-lt"/>
                <a:cs typeface="Arial"/>
                <a:sym typeface="Arial"/>
              </a:rPr>
              <a:t> THAM KHẢO</a:t>
            </a:r>
          </a:p>
        </p:txBody>
      </p:sp>
      <p:sp>
        <p:nvSpPr>
          <p:cNvPr id="10" name="Rectangle: Diagonal Corners Rounded 29">
            <a:extLst>
              <a:ext uri="{FF2B5EF4-FFF2-40B4-BE49-F238E27FC236}">
                <a16:creationId xmlns:a16="http://schemas.microsoft.com/office/drawing/2014/main" id="{4FFA3AAE-91CE-FFD3-E627-3F747D66A7E6}"/>
              </a:ext>
            </a:extLst>
          </p:cNvPr>
          <p:cNvSpPr/>
          <p:nvPr/>
        </p:nvSpPr>
        <p:spPr>
          <a:xfrm>
            <a:off x="612259" y="3246438"/>
            <a:ext cx="3312089" cy="1262431"/>
          </a:xfrm>
          <a:prstGeom prst="round2DiagRect">
            <a:avLst/>
          </a:prstGeom>
          <a:solidFill>
            <a:srgbClr val="FFFFFF"/>
          </a:solidFill>
          <a:ln w="25400" cap="flat" cmpd="sng" algn="ctr">
            <a:solidFill>
              <a:schemeClr val="accent6"/>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000" kern="0">
                <a:solidFill>
                  <a:srgbClr val="000000"/>
                </a:solidFill>
                <a:latin typeface="+mn-lt"/>
                <a:cs typeface="Arial"/>
                <a:sym typeface="Arial"/>
              </a:rPr>
              <a:t>Tay áo</a:t>
            </a:r>
          </a:p>
        </p:txBody>
      </p:sp>
      <p:sp>
        <p:nvSpPr>
          <p:cNvPr id="11" name="Rectangle: Diagonal Corners Rounded 29">
            <a:extLst>
              <a:ext uri="{FF2B5EF4-FFF2-40B4-BE49-F238E27FC236}">
                <a16:creationId xmlns:a16="http://schemas.microsoft.com/office/drawing/2014/main" id="{1BCB6981-47C6-1BA8-BE50-0973D4CC16C6}"/>
              </a:ext>
            </a:extLst>
          </p:cNvPr>
          <p:cNvSpPr/>
          <p:nvPr/>
        </p:nvSpPr>
        <p:spPr>
          <a:xfrm>
            <a:off x="4116353" y="3246438"/>
            <a:ext cx="3895047" cy="1262431"/>
          </a:xfrm>
          <a:prstGeom prst="round2DiagRect">
            <a:avLst/>
          </a:prstGeom>
          <a:solidFill>
            <a:srgbClr val="FFFFFF"/>
          </a:solidFill>
          <a:ln w="25400" cap="flat" cmpd="sng" algn="ctr">
            <a:solidFill>
              <a:schemeClr val="accent6"/>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000" kern="0">
                <a:solidFill>
                  <a:srgbClr val="000000"/>
                </a:solidFill>
                <a:latin typeface="+mn-lt"/>
                <a:cs typeface="Arial"/>
                <a:sym typeface="Arial"/>
              </a:rPr>
              <a:t>Tay lái (bộ phận của cái xe)</a:t>
            </a:r>
          </a:p>
        </p:txBody>
      </p:sp>
      <p:sp>
        <p:nvSpPr>
          <p:cNvPr id="12" name="Rectangle: Diagonal Corners Rounded 29">
            <a:extLst>
              <a:ext uri="{FF2B5EF4-FFF2-40B4-BE49-F238E27FC236}">
                <a16:creationId xmlns:a16="http://schemas.microsoft.com/office/drawing/2014/main" id="{ED351047-DD9D-3530-823C-0445A36BB7ED}"/>
              </a:ext>
            </a:extLst>
          </p:cNvPr>
          <p:cNvSpPr/>
          <p:nvPr/>
        </p:nvSpPr>
        <p:spPr>
          <a:xfrm>
            <a:off x="8203405" y="3246438"/>
            <a:ext cx="3353149" cy="1262431"/>
          </a:xfrm>
          <a:prstGeom prst="round2DiagRect">
            <a:avLst/>
          </a:prstGeom>
          <a:solidFill>
            <a:srgbClr val="FFFFFF"/>
          </a:solidFill>
          <a:ln w="25400" cap="flat" cmpd="sng" algn="ctr">
            <a:solidFill>
              <a:schemeClr val="accent6"/>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000" kern="0">
                <a:solidFill>
                  <a:srgbClr val="000000"/>
                </a:solidFill>
                <a:latin typeface="+mn-lt"/>
                <a:cs typeface="Arial"/>
                <a:sym typeface="Arial"/>
              </a:rPr>
              <a:t>Tay lái (chỉ người lái xe)</a:t>
            </a:r>
          </a:p>
        </p:txBody>
      </p:sp>
      <p:sp>
        <p:nvSpPr>
          <p:cNvPr id="13" name="Rectangle: Diagonal Corners Rounded 29">
            <a:extLst>
              <a:ext uri="{FF2B5EF4-FFF2-40B4-BE49-F238E27FC236}">
                <a16:creationId xmlns:a16="http://schemas.microsoft.com/office/drawing/2014/main" id="{483FB1A5-6327-DBE2-4F00-FF9249A4D187}"/>
              </a:ext>
            </a:extLst>
          </p:cNvPr>
          <p:cNvSpPr/>
          <p:nvPr/>
        </p:nvSpPr>
        <p:spPr>
          <a:xfrm>
            <a:off x="612257" y="4800019"/>
            <a:ext cx="3661863" cy="1703383"/>
          </a:xfrm>
          <a:prstGeom prst="round2DiagRect">
            <a:avLst/>
          </a:prstGeom>
          <a:solidFill>
            <a:srgbClr val="FFFFFF"/>
          </a:solidFill>
          <a:ln w="25400" cap="flat" cmpd="sng" algn="ctr">
            <a:solidFill>
              <a:schemeClr val="accent6"/>
            </a:solidFill>
            <a:prstDash val="solid"/>
          </a:ln>
          <a:effectLst>
            <a:outerShdw blurRad="50800" dist="38100" dir="8100000" algn="tr" rotWithShape="0">
              <a:prstClr val="black">
                <a:alpha val="40000"/>
              </a:prstClr>
            </a:outerShdw>
          </a:effectLst>
        </p:spPr>
        <p:txBody>
          <a:bodyPr rtlCol="0" anchor="ctr"/>
          <a:lstStyle/>
          <a:p>
            <a:pPr algn="ctr" defTabSz="2303922">
              <a:lnSpc>
                <a:spcPct val="150000"/>
              </a:lnSpc>
              <a:buClr>
                <a:srgbClr val="000000"/>
              </a:buClr>
              <a:defRPr/>
            </a:pPr>
            <a:r>
              <a:rPr lang="en-US" sz="2000" kern="0">
                <a:solidFill>
                  <a:srgbClr val="000000"/>
                </a:solidFill>
                <a:latin typeface="+mn-lt"/>
                <a:cs typeface="Arial"/>
                <a:sym typeface="Arial"/>
              </a:rPr>
              <a:t>Tay vợt (chỉ người chơi bộ môn thể thao dùng vợt</a:t>
            </a:r>
          </a:p>
        </p:txBody>
      </p:sp>
      <p:sp>
        <p:nvSpPr>
          <p:cNvPr id="14" name="Rectangle: Diagonal Corners Rounded 29">
            <a:extLst>
              <a:ext uri="{FF2B5EF4-FFF2-40B4-BE49-F238E27FC236}">
                <a16:creationId xmlns:a16="http://schemas.microsoft.com/office/drawing/2014/main" id="{444AC9A2-4D00-0E5F-1079-C002E28DDC43}"/>
              </a:ext>
            </a:extLst>
          </p:cNvPr>
          <p:cNvSpPr/>
          <p:nvPr/>
        </p:nvSpPr>
        <p:spPr>
          <a:xfrm>
            <a:off x="4560718" y="4800019"/>
            <a:ext cx="2437123" cy="1703383"/>
          </a:xfrm>
          <a:prstGeom prst="round2DiagRect">
            <a:avLst/>
          </a:prstGeom>
          <a:solidFill>
            <a:srgbClr val="FFFFFF"/>
          </a:solidFill>
          <a:ln w="25400" cap="flat" cmpd="sng" algn="ctr">
            <a:solidFill>
              <a:schemeClr val="accent6"/>
            </a:solidFill>
            <a:prstDash val="solid"/>
          </a:ln>
          <a:effectLst>
            <a:outerShdw blurRad="50800" dist="38100" dir="8100000" algn="tr" rotWithShape="0">
              <a:prstClr val="black">
                <a:alpha val="40000"/>
              </a:prstClr>
            </a:outerShdw>
          </a:effectLst>
        </p:spPr>
        <p:txBody>
          <a:bodyPr rtlCol="0" anchor="ctr"/>
          <a:lstStyle/>
          <a:p>
            <a:pPr algn="ctr" defTabSz="2303922">
              <a:lnSpc>
                <a:spcPct val="150000"/>
              </a:lnSpc>
              <a:buClr>
                <a:srgbClr val="000000"/>
              </a:buClr>
              <a:defRPr/>
            </a:pPr>
            <a:r>
              <a:rPr lang="en-US" sz="2000" kern="0">
                <a:solidFill>
                  <a:srgbClr val="000000"/>
                </a:solidFill>
                <a:latin typeface="+mn-lt"/>
                <a:cs typeface="Arial"/>
                <a:sym typeface="Arial"/>
              </a:rPr>
              <a:t>Tay tre (cành của cây tre)</a:t>
            </a:r>
          </a:p>
        </p:txBody>
      </p:sp>
      <p:sp>
        <p:nvSpPr>
          <p:cNvPr id="15" name="Rectangle: Diagonal Corners Rounded 29">
            <a:extLst>
              <a:ext uri="{FF2B5EF4-FFF2-40B4-BE49-F238E27FC236}">
                <a16:creationId xmlns:a16="http://schemas.microsoft.com/office/drawing/2014/main" id="{6E4EC6AF-1B75-3744-DF97-16BDF4735BB9}"/>
              </a:ext>
            </a:extLst>
          </p:cNvPr>
          <p:cNvSpPr/>
          <p:nvPr/>
        </p:nvSpPr>
        <p:spPr>
          <a:xfrm>
            <a:off x="7284439" y="4889813"/>
            <a:ext cx="4272115" cy="1615747"/>
          </a:xfrm>
          <a:prstGeom prst="round2DiagRect">
            <a:avLst/>
          </a:prstGeom>
          <a:solidFill>
            <a:srgbClr val="FFFFFF"/>
          </a:solidFill>
          <a:ln w="25400" cap="flat" cmpd="sng" algn="ctr">
            <a:solidFill>
              <a:schemeClr val="accent6"/>
            </a:solidFill>
            <a:prstDash val="solid"/>
          </a:ln>
          <a:effectLst>
            <a:outerShdw blurRad="50800" dist="38100" dir="8100000" algn="tr" rotWithShape="0">
              <a:prstClr val="black">
                <a:alpha val="40000"/>
              </a:prstClr>
            </a:outerShdw>
          </a:effectLst>
        </p:spPr>
        <p:txBody>
          <a:bodyPr rtlCol="0" anchor="ctr"/>
          <a:lstStyle/>
          <a:p>
            <a:pPr algn="ctr" defTabSz="2303922">
              <a:lnSpc>
                <a:spcPct val="150000"/>
              </a:lnSpc>
              <a:buClr>
                <a:srgbClr val="000000"/>
              </a:buClr>
              <a:defRPr/>
            </a:pPr>
            <a:r>
              <a:rPr lang="en-US" sz="2000" kern="0">
                <a:solidFill>
                  <a:srgbClr val="000000"/>
                </a:solidFill>
                <a:latin typeface="+mn-lt"/>
                <a:cs typeface="Arial"/>
                <a:sym typeface="Arial"/>
              </a:rPr>
              <a:t>Tay mướp/ su su/ bí (tua bám của cây mướp/ su su/ bí)</a:t>
            </a:r>
          </a:p>
        </p:txBody>
      </p:sp>
    </p:spTree>
    <p:extLst>
      <p:ext uri="{BB962C8B-B14F-4D97-AF65-F5344CB8AC3E}">
        <p14:creationId xmlns:p14="http://schemas.microsoft.com/office/powerpoint/2010/main" val="304737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ppt_x"/>
                                          </p:val>
                                        </p:tav>
                                        <p:tav tm="100000">
                                          <p:val>
                                            <p:strVal val="#ppt_x"/>
                                          </p:val>
                                        </p:tav>
                                      </p:tavLst>
                                    </p:anim>
                                    <p:anim calcmode="lin" valueType="num">
                                      <p:cBhvr additive="base">
                                        <p:cTn id="23" dur="500" fill="hold"/>
                                        <p:tgtEl>
                                          <p:spTgt spid="12"/>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500"/>
                            </p:stCondLst>
                            <p:childTnLst>
                              <p:par>
                                <p:cTn id="35" presetID="2" presetClass="entr" presetSubtype="4"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3A2C1B03-CE89-7FF3-D4BD-695C649B2F88}"/>
            </a:ext>
          </a:extLst>
        </p:cNvPr>
        <p:cNvGrpSpPr/>
        <p:nvPr/>
      </p:nvGrpSpPr>
      <p:grpSpPr>
        <a:xfrm>
          <a:off x="0" y="0"/>
          <a:ext cx="0" cy="0"/>
          <a:chOff x="0" y="0"/>
          <a:chExt cx="0" cy="0"/>
        </a:xfrm>
      </p:grpSpPr>
      <p:sp>
        <p:nvSpPr>
          <p:cNvPr id="2" name="Pentagon 1">
            <a:extLst>
              <a:ext uri="{FF2B5EF4-FFF2-40B4-BE49-F238E27FC236}">
                <a16:creationId xmlns:a16="http://schemas.microsoft.com/office/drawing/2014/main" id="{8B2A32DE-8B24-6285-D60D-F032672FA46E}"/>
              </a:ext>
            </a:extLst>
          </p:cNvPr>
          <p:cNvSpPr/>
          <p:nvPr/>
        </p:nvSpPr>
        <p:spPr>
          <a:xfrm>
            <a:off x="4938193" y="2247455"/>
            <a:ext cx="2315614" cy="732892"/>
          </a:xfrm>
          <a:prstGeom prst="homePlate">
            <a:avLst>
              <a:gd name="adj" fmla="val 0"/>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151961"/>
            <a:r>
              <a:rPr lang="en-US" sz="2400" b="1" dirty="0" err="1">
                <a:solidFill>
                  <a:schemeClr val="tx1"/>
                </a:solidFill>
              </a:rPr>
              <a:t>Từ</a:t>
            </a:r>
            <a:r>
              <a:rPr lang="en-US" sz="2400" b="1" dirty="0">
                <a:solidFill>
                  <a:schemeClr val="tx1"/>
                </a:solidFill>
              </a:rPr>
              <a:t> “</a:t>
            </a:r>
            <a:r>
              <a:rPr lang="en-US" sz="2400" b="1" dirty="0" err="1">
                <a:solidFill>
                  <a:schemeClr val="tx1"/>
                </a:solidFill>
              </a:rPr>
              <a:t>mắt</a:t>
            </a:r>
            <a:r>
              <a:rPr lang="en-US" sz="2400" b="1" dirty="0">
                <a:solidFill>
                  <a:schemeClr val="tx1"/>
                </a:solidFill>
              </a:rPr>
              <a:t>”:</a:t>
            </a:r>
            <a:endParaRPr lang="vi-VN" sz="2400" b="1" dirty="0">
              <a:solidFill>
                <a:schemeClr val="tx1"/>
              </a:solidFill>
            </a:endParaRPr>
          </a:p>
        </p:txBody>
      </p:sp>
      <p:sp>
        <p:nvSpPr>
          <p:cNvPr id="43" name="TextBox 42">
            <a:extLst>
              <a:ext uri="{FF2B5EF4-FFF2-40B4-BE49-F238E27FC236}">
                <a16:creationId xmlns:a16="http://schemas.microsoft.com/office/drawing/2014/main" id="{DD1A5BBF-83C8-147A-D6DF-3E7BCE03FE1B}"/>
              </a:ext>
            </a:extLst>
          </p:cNvPr>
          <p:cNvSpPr txBox="1"/>
          <p:nvPr/>
        </p:nvSpPr>
        <p:spPr>
          <a:xfrm>
            <a:off x="3045823" y="1625903"/>
            <a:ext cx="6100354" cy="461665"/>
          </a:xfrm>
          <a:prstGeom prst="rect">
            <a:avLst/>
          </a:prstGeom>
          <a:noFill/>
        </p:spPr>
        <p:txBody>
          <a:bodyPr wrap="square">
            <a:spAutoFit/>
          </a:bodyPr>
          <a:lstStyle/>
          <a:p>
            <a:pPr algn="ctr" defTabSz="1151961">
              <a:buClr>
                <a:srgbClr val="000000"/>
              </a:buClr>
            </a:pPr>
            <a:r>
              <a:rPr lang="en-US" sz="2400" b="1" kern="0" dirty="0">
                <a:solidFill>
                  <a:schemeClr val="tx1"/>
                </a:solidFill>
                <a:latin typeface="+mn-lt"/>
                <a:cs typeface="Arial"/>
                <a:sym typeface="Arial"/>
              </a:rPr>
              <a:t>GỢI </a:t>
            </a:r>
            <a:r>
              <a:rPr lang="en-US" sz="2400" b="1" kern="0" dirty="0" err="1">
                <a:solidFill>
                  <a:schemeClr val="tx1"/>
                </a:solidFill>
                <a:latin typeface="+mn-lt"/>
                <a:cs typeface="Arial"/>
                <a:sym typeface="Arial"/>
              </a:rPr>
              <a:t>Ý</a:t>
            </a:r>
            <a:r>
              <a:rPr lang="en-US" sz="2400" b="1" kern="0" dirty="0">
                <a:solidFill>
                  <a:schemeClr val="tx1"/>
                </a:solidFill>
                <a:latin typeface="+mn-lt"/>
                <a:cs typeface="Arial"/>
                <a:sym typeface="Arial"/>
              </a:rPr>
              <a:t> THAM KHẢO</a:t>
            </a:r>
          </a:p>
        </p:txBody>
      </p:sp>
      <p:sp>
        <p:nvSpPr>
          <p:cNvPr id="3" name="Rectangle: Diagonal Corners Rounded 29">
            <a:extLst>
              <a:ext uri="{FF2B5EF4-FFF2-40B4-BE49-F238E27FC236}">
                <a16:creationId xmlns:a16="http://schemas.microsoft.com/office/drawing/2014/main" id="{4EAAA786-8FCF-ACF8-A9D0-1A8075FE4C2E}"/>
              </a:ext>
            </a:extLst>
          </p:cNvPr>
          <p:cNvSpPr/>
          <p:nvPr/>
        </p:nvSpPr>
        <p:spPr>
          <a:xfrm>
            <a:off x="816244" y="3312762"/>
            <a:ext cx="2880078" cy="1340252"/>
          </a:xfrm>
          <a:prstGeom prst="round2DiagRect">
            <a:avLst/>
          </a:prstGeom>
          <a:solidFill>
            <a:srgbClr val="FFFFFF"/>
          </a:solidFill>
          <a:ln w="25400" cap="flat" cmpd="sng" algn="ctr">
            <a:solidFill>
              <a:schemeClr val="accent1"/>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dirty="0" err="1">
                <a:solidFill>
                  <a:schemeClr val="tx1"/>
                </a:solidFill>
                <a:latin typeface="+mn-lt"/>
                <a:cs typeface="Arial"/>
                <a:sym typeface="Arial"/>
              </a:rPr>
              <a:t>Mắt</a:t>
            </a:r>
            <a:r>
              <a:rPr lang="en-US" sz="2400" kern="0" dirty="0">
                <a:solidFill>
                  <a:schemeClr val="tx1"/>
                </a:solidFill>
                <a:latin typeface="+mn-lt"/>
                <a:cs typeface="Arial"/>
                <a:sym typeface="Arial"/>
              </a:rPr>
              <a:t> </a:t>
            </a:r>
            <a:r>
              <a:rPr lang="en-US" sz="2400" kern="0" dirty="0" err="1">
                <a:solidFill>
                  <a:schemeClr val="tx1"/>
                </a:solidFill>
                <a:latin typeface="+mn-lt"/>
                <a:cs typeface="Arial"/>
                <a:sym typeface="Arial"/>
              </a:rPr>
              <a:t>kính</a:t>
            </a:r>
            <a:endParaRPr lang="en-US" sz="2400" kern="0" dirty="0">
              <a:solidFill>
                <a:schemeClr val="tx1"/>
              </a:solidFill>
              <a:latin typeface="+mn-lt"/>
              <a:cs typeface="Arial"/>
              <a:sym typeface="Arial"/>
            </a:endParaRPr>
          </a:p>
        </p:txBody>
      </p:sp>
      <p:sp>
        <p:nvSpPr>
          <p:cNvPr id="4" name="Rectangle: Diagonal Corners Rounded 29">
            <a:extLst>
              <a:ext uri="{FF2B5EF4-FFF2-40B4-BE49-F238E27FC236}">
                <a16:creationId xmlns:a16="http://schemas.microsoft.com/office/drawing/2014/main" id="{747A5689-A884-84DB-0274-24A16DEFEE7E}"/>
              </a:ext>
            </a:extLst>
          </p:cNvPr>
          <p:cNvSpPr/>
          <p:nvPr/>
        </p:nvSpPr>
        <p:spPr>
          <a:xfrm>
            <a:off x="4207192" y="3326476"/>
            <a:ext cx="3778389" cy="1340252"/>
          </a:xfrm>
          <a:prstGeom prst="round2DiagRect">
            <a:avLst/>
          </a:prstGeom>
          <a:solidFill>
            <a:srgbClr val="FFFFFF"/>
          </a:solidFill>
          <a:ln w="25400" cap="flat" cmpd="sng" algn="ctr">
            <a:solidFill>
              <a:schemeClr val="accent1"/>
            </a:solidFill>
            <a:prstDash val="solid"/>
          </a:ln>
          <a:effectLst>
            <a:outerShdw blurRad="50800" dist="38100" dir="8100000" algn="tr" rotWithShape="0">
              <a:prstClr val="black">
                <a:alpha val="40000"/>
              </a:prstClr>
            </a:outerShdw>
          </a:effectLst>
        </p:spPr>
        <p:txBody>
          <a:bodyPr rtlCol="0" anchor="ctr"/>
          <a:lstStyle/>
          <a:p>
            <a:pPr algn="ctr" defTabSz="2303922">
              <a:lnSpc>
                <a:spcPct val="150000"/>
              </a:lnSpc>
              <a:buClr>
                <a:srgbClr val="000000"/>
              </a:buClr>
              <a:defRPr/>
            </a:pPr>
            <a:r>
              <a:rPr lang="en-US" sz="2400" kern="0">
                <a:solidFill>
                  <a:schemeClr val="tx1"/>
                </a:solidFill>
                <a:latin typeface="+mn-lt"/>
                <a:cs typeface="Arial"/>
                <a:sym typeface="Arial"/>
              </a:rPr>
              <a:t>Mắt cây (cục u nổi trên thân cây)</a:t>
            </a:r>
          </a:p>
        </p:txBody>
      </p:sp>
      <p:sp>
        <p:nvSpPr>
          <p:cNvPr id="5" name="Rectangle: Diagonal Corners Rounded 29">
            <a:extLst>
              <a:ext uri="{FF2B5EF4-FFF2-40B4-BE49-F238E27FC236}">
                <a16:creationId xmlns:a16="http://schemas.microsoft.com/office/drawing/2014/main" id="{F62ECA26-A564-617F-8740-4591D11AC30A}"/>
              </a:ext>
            </a:extLst>
          </p:cNvPr>
          <p:cNvSpPr/>
          <p:nvPr/>
        </p:nvSpPr>
        <p:spPr>
          <a:xfrm>
            <a:off x="8496451" y="3305902"/>
            <a:ext cx="2880078" cy="1340252"/>
          </a:xfrm>
          <a:prstGeom prst="round2DiagRect">
            <a:avLst/>
          </a:prstGeom>
          <a:solidFill>
            <a:srgbClr val="FFFFFF"/>
          </a:solidFill>
          <a:ln w="25400" cap="flat" cmpd="sng" algn="ctr">
            <a:solidFill>
              <a:schemeClr val="accent1"/>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chemeClr val="tx1"/>
                </a:solidFill>
                <a:latin typeface="+mn-lt"/>
                <a:cs typeface="Arial"/>
                <a:sym typeface="Arial"/>
              </a:rPr>
              <a:t>Mắt của quả na</a:t>
            </a:r>
          </a:p>
        </p:txBody>
      </p:sp>
      <p:sp>
        <p:nvSpPr>
          <p:cNvPr id="6" name="Rectangle: Diagonal Corners Rounded 29">
            <a:extLst>
              <a:ext uri="{FF2B5EF4-FFF2-40B4-BE49-F238E27FC236}">
                <a16:creationId xmlns:a16="http://schemas.microsoft.com/office/drawing/2014/main" id="{F8D3F323-E423-73AF-5DB0-638DF32C1815}"/>
              </a:ext>
            </a:extLst>
          </p:cNvPr>
          <p:cNvSpPr/>
          <p:nvPr/>
        </p:nvSpPr>
        <p:spPr>
          <a:xfrm>
            <a:off x="816244" y="5008403"/>
            <a:ext cx="4957849" cy="1340253"/>
          </a:xfrm>
          <a:prstGeom prst="round2DiagRect">
            <a:avLst/>
          </a:prstGeom>
          <a:solidFill>
            <a:srgbClr val="FFFFFF"/>
          </a:solidFill>
          <a:ln w="25400" cap="flat" cmpd="sng" algn="ctr">
            <a:solidFill>
              <a:schemeClr val="accent1"/>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chemeClr val="tx1"/>
                </a:solidFill>
                <a:latin typeface="+mn-lt"/>
                <a:cs typeface="Arial"/>
                <a:sym typeface="Arial"/>
              </a:rPr>
              <a:t>Mắt bão</a:t>
            </a:r>
          </a:p>
        </p:txBody>
      </p:sp>
      <p:sp>
        <p:nvSpPr>
          <p:cNvPr id="7" name="Rectangle: Diagonal Corners Rounded 29">
            <a:extLst>
              <a:ext uri="{FF2B5EF4-FFF2-40B4-BE49-F238E27FC236}">
                <a16:creationId xmlns:a16="http://schemas.microsoft.com/office/drawing/2014/main" id="{F8D88911-88DB-FD2F-737B-F4E0FFB59D1A}"/>
              </a:ext>
            </a:extLst>
          </p:cNvPr>
          <p:cNvSpPr/>
          <p:nvPr/>
        </p:nvSpPr>
        <p:spPr>
          <a:xfrm>
            <a:off x="6418681" y="5008403"/>
            <a:ext cx="4957848" cy="1340252"/>
          </a:xfrm>
          <a:prstGeom prst="round2DiagRect">
            <a:avLst/>
          </a:prstGeom>
          <a:solidFill>
            <a:srgbClr val="FFFFFF"/>
          </a:solidFill>
          <a:ln w="25400" cap="flat" cmpd="sng" algn="ctr">
            <a:solidFill>
              <a:schemeClr val="accent1"/>
            </a:solidFill>
            <a:prstDash val="solid"/>
          </a:ln>
          <a:effectLst>
            <a:outerShdw blurRad="50800" dist="38100" dir="8100000" algn="tr" rotWithShape="0">
              <a:prstClr val="black">
                <a:alpha val="40000"/>
              </a:prstClr>
            </a:outerShdw>
          </a:effectLst>
        </p:spPr>
        <p:txBody>
          <a:bodyPr rtlCol="0" anchor="ctr"/>
          <a:lstStyle/>
          <a:p>
            <a:pPr algn="ctr" defTabSz="2303922">
              <a:buClr>
                <a:srgbClr val="000000"/>
              </a:buClr>
              <a:defRPr/>
            </a:pPr>
            <a:r>
              <a:rPr lang="en-US" sz="2400" kern="0">
                <a:solidFill>
                  <a:schemeClr val="tx1"/>
                </a:solidFill>
                <a:latin typeface="+mn-lt"/>
                <a:cs typeface="Arial"/>
                <a:sym typeface="Arial"/>
              </a:rPr>
              <a:t>Mắt thần (của thiết bị điện tử)</a:t>
            </a:r>
          </a:p>
        </p:txBody>
      </p:sp>
    </p:spTree>
    <p:extLst>
      <p:ext uri="{BB962C8B-B14F-4D97-AF65-F5344CB8AC3E}">
        <p14:creationId xmlns:p14="http://schemas.microsoft.com/office/powerpoint/2010/main" val="3307519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566750FD-F2F5-055A-FE8F-4E323C659002}"/>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428789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419187C-1DBC-1CF2-E503-E396981511E5}"/>
            </a:ext>
          </a:extLst>
        </p:cNvPr>
        <p:cNvGrpSpPr/>
        <p:nvPr/>
      </p:nvGrpSpPr>
      <p:grpSpPr>
        <a:xfrm>
          <a:off x="0" y="0"/>
          <a:ext cx="0" cy="0"/>
          <a:chOff x="0" y="0"/>
          <a:chExt cx="0" cy="0"/>
        </a:xfrm>
      </p:grpSpPr>
      <p:grpSp>
        <p:nvGrpSpPr>
          <p:cNvPr id="16" name="Group 15">
            <a:extLst>
              <a:ext uri="{FF2B5EF4-FFF2-40B4-BE49-F238E27FC236}">
                <a16:creationId xmlns:a16="http://schemas.microsoft.com/office/drawing/2014/main" id="{65A2A2A1-BF5D-88A2-BF5D-6AED37167FD1}"/>
              </a:ext>
            </a:extLst>
          </p:cNvPr>
          <p:cNvGrpSpPr/>
          <p:nvPr/>
        </p:nvGrpSpPr>
        <p:grpSpPr>
          <a:xfrm>
            <a:off x="1412135" y="1992438"/>
            <a:ext cx="4401564" cy="3755217"/>
            <a:chOff x="826947" y="1902287"/>
            <a:chExt cx="4401564" cy="3755217"/>
          </a:xfrm>
        </p:grpSpPr>
        <p:grpSp>
          <p:nvGrpSpPr>
            <p:cNvPr id="17" name="Group 16">
              <a:extLst>
                <a:ext uri="{FF2B5EF4-FFF2-40B4-BE49-F238E27FC236}">
                  <a16:creationId xmlns:a16="http://schemas.microsoft.com/office/drawing/2014/main" id="{AD3304BC-B3F4-EFF6-4704-0F9694F5A19E}"/>
                </a:ext>
              </a:extLst>
            </p:cNvPr>
            <p:cNvGrpSpPr/>
            <p:nvPr/>
          </p:nvGrpSpPr>
          <p:grpSpPr>
            <a:xfrm>
              <a:off x="826947" y="2390775"/>
              <a:ext cx="4401564" cy="3266729"/>
              <a:chOff x="1051750" y="1519237"/>
              <a:chExt cx="8809625" cy="2819311"/>
            </a:xfrm>
          </p:grpSpPr>
          <p:grpSp>
            <p:nvGrpSpPr>
              <p:cNvPr id="21" name="Group 3">
                <a:extLst>
                  <a:ext uri="{FF2B5EF4-FFF2-40B4-BE49-F238E27FC236}">
                    <a16:creationId xmlns:a16="http://schemas.microsoft.com/office/drawing/2014/main" id="{7B696EA5-1D23-4355-26A3-F6E6D72B6102}"/>
                  </a:ext>
                </a:extLst>
              </p:cNvPr>
              <p:cNvGrpSpPr/>
              <p:nvPr/>
            </p:nvGrpSpPr>
            <p:grpSpPr>
              <a:xfrm>
                <a:off x="1051750" y="1519237"/>
                <a:ext cx="8809625" cy="2819311"/>
                <a:chOff x="0" y="-47625"/>
                <a:chExt cx="2172679" cy="2226519"/>
              </a:xfrm>
            </p:grpSpPr>
            <p:sp>
              <p:nvSpPr>
                <p:cNvPr id="23" name="Freeform 4">
                  <a:extLst>
                    <a:ext uri="{FF2B5EF4-FFF2-40B4-BE49-F238E27FC236}">
                      <a16:creationId xmlns:a16="http://schemas.microsoft.com/office/drawing/2014/main" id="{DFF35ABF-6123-569B-347D-3334C1E7042C}"/>
                    </a:ext>
                  </a:extLst>
                </p:cNvPr>
                <p:cNvSpPr/>
                <p:nvPr/>
              </p:nvSpPr>
              <p:spPr>
                <a:xfrm>
                  <a:off x="35110" y="-247"/>
                  <a:ext cx="2137569" cy="2179141"/>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bg1"/>
                </a:solidFill>
                <a:ln>
                  <a:solidFill>
                    <a:schemeClr val="accent6">
                      <a:lumMod val="50000"/>
                    </a:schemeClr>
                  </a:solidFill>
                  <a:prstDash val="solid"/>
                </a:ln>
              </p:spPr>
              <p:txBody>
                <a:bodyPr/>
                <a:lstStyle/>
                <a:p>
                  <a:pPr>
                    <a:lnSpc>
                      <a:spcPct val="150000"/>
                    </a:lnSpc>
                  </a:pPr>
                  <a:endParaRPr lang="en-US" sz="2400">
                    <a:solidFill>
                      <a:schemeClr val="tx1"/>
                    </a:solidFill>
                    <a:latin typeface="+mj-lt"/>
                    <a:cs typeface="Arial" panose="020B0604020202020204" pitchFamily="34" charset="0"/>
                  </a:endParaRPr>
                </a:p>
              </p:txBody>
            </p:sp>
            <p:sp>
              <p:nvSpPr>
                <p:cNvPr id="24" name="TextBox 5">
                  <a:extLst>
                    <a:ext uri="{FF2B5EF4-FFF2-40B4-BE49-F238E27FC236}">
                      <a16:creationId xmlns:a16="http://schemas.microsoft.com/office/drawing/2014/main" id="{16634F9A-00F9-96BF-7487-92B04CAEE633}"/>
                    </a:ext>
                  </a:extLst>
                </p:cNvPr>
                <p:cNvSpPr txBox="1"/>
                <p:nvPr/>
              </p:nvSpPr>
              <p:spPr>
                <a:xfrm>
                  <a:off x="0" y="-47625"/>
                  <a:ext cx="812800" cy="860425"/>
                </a:xfrm>
                <a:prstGeom prst="rect">
                  <a:avLst/>
                </a:prstGeom>
              </p:spPr>
              <p:txBody>
                <a:bodyPr lIns="32001" tIns="32001" rIns="32001" bIns="32001" rtlCol="0" anchor="ctr"/>
                <a:lstStyle/>
                <a:p>
                  <a:pPr algn="ctr">
                    <a:lnSpc>
                      <a:spcPct val="150000"/>
                    </a:lnSpc>
                  </a:pPr>
                  <a:endParaRPr sz="2400">
                    <a:solidFill>
                      <a:schemeClr val="tx1"/>
                    </a:solidFill>
                    <a:latin typeface="+mj-lt"/>
                    <a:cs typeface="Arial" panose="020B0604020202020204" pitchFamily="34" charset="0"/>
                  </a:endParaRPr>
                </a:p>
              </p:txBody>
            </p:sp>
          </p:grpSp>
          <p:sp>
            <p:nvSpPr>
              <p:cNvPr id="22" name="TextBox 21">
                <a:extLst>
                  <a:ext uri="{FF2B5EF4-FFF2-40B4-BE49-F238E27FC236}">
                    <a16:creationId xmlns:a16="http://schemas.microsoft.com/office/drawing/2014/main" id="{FF13B9D0-F36C-8C75-4069-FC2A9D5B3C95}"/>
                  </a:ext>
                </a:extLst>
              </p:cNvPr>
              <p:cNvSpPr txBox="1"/>
              <p:nvPr/>
            </p:nvSpPr>
            <p:spPr>
              <a:xfrm>
                <a:off x="1738494" y="2474789"/>
                <a:ext cx="7649195" cy="968196"/>
              </a:xfrm>
              <a:prstGeom prst="rect">
                <a:avLst/>
              </a:prstGeom>
              <a:noFill/>
            </p:spPr>
            <p:txBody>
              <a:bodyPr wrap="square">
                <a:spAutoFit/>
              </a:bodyPr>
              <a:lstStyle/>
              <a:p>
                <a:pPr algn="ctr">
                  <a:lnSpc>
                    <a:spcPct val="150000"/>
                  </a:lnSpc>
                </a:pPr>
                <a:r>
                  <a:rPr lang="en-US" sz="2400" dirty="0" err="1">
                    <a:solidFill>
                      <a:srgbClr val="000000"/>
                    </a:solidFill>
                    <a:latin typeface="+mn-lt"/>
                    <a:ea typeface="Calibri" panose="020F0502020204030204" pitchFamily="34" charset="0"/>
                    <a:cs typeface="Arial" panose="020B0604020202020204" pitchFamily="34" charset="0"/>
                  </a:rPr>
                  <a:t>Lắng</a:t>
                </a:r>
                <a:r>
                  <a:rPr lang="en-US" sz="2400" dirty="0">
                    <a:solidFill>
                      <a:srgbClr val="000000"/>
                    </a:solidFill>
                    <a:latin typeface="+mn-lt"/>
                    <a:ea typeface="Calibri" panose="020F0502020204030204" pitchFamily="34" charset="0"/>
                    <a:cs typeface="Arial" panose="020B0604020202020204" pitchFamily="34" charset="0"/>
                  </a:rPr>
                  <a:t> </a:t>
                </a:r>
                <a:r>
                  <a:rPr lang="en-US" sz="2400" dirty="0" err="1">
                    <a:solidFill>
                      <a:srgbClr val="000000"/>
                    </a:solidFill>
                    <a:latin typeface="+mn-lt"/>
                    <a:ea typeface="Calibri" panose="020F0502020204030204" pitchFamily="34" charset="0"/>
                    <a:cs typeface="Arial" panose="020B0604020202020204" pitchFamily="34" charset="0"/>
                  </a:rPr>
                  <a:t>nghe</a:t>
                </a:r>
                <a:r>
                  <a:rPr lang="en-US" sz="2400" dirty="0">
                    <a:solidFill>
                      <a:srgbClr val="000000"/>
                    </a:solidFill>
                    <a:latin typeface="+mn-lt"/>
                    <a:ea typeface="Calibri" panose="020F0502020204030204" pitchFamily="34" charset="0"/>
                    <a:cs typeface="Arial" panose="020B0604020202020204" pitchFamily="34" charset="0"/>
                  </a:rPr>
                  <a:t> GV </a:t>
                </a:r>
                <a:r>
                  <a:rPr lang="en-US" sz="2400" dirty="0" err="1">
                    <a:solidFill>
                      <a:srgbClr val="000000"/>
                    </a:solidFill>
                    <a:latin typeface="+mn-lt"/>
                    <a:ea typeface="Calibri" panose="020F0502020204030204" pitchFamily="34" charset="0"/>
                    <a:cs typeface="Arial" panose="020B0604020202020204" pitchFamily="34" charset="0"/>
                  </a:rPr>
                  <a:t>nhận</a:t>
                </a:r>
                <a:r>
                  <a:rPr lang="en-US" sz="2400" dirty="0">
                    <a:solidFill>
                      <a:srgbClr val="000000"/>
                    </a:solidFill>
                    <a:latin typeface="+mn-lt"/>
                    <a:ea typeface="Calibri" panose="020F0502020204030204" pitchFamily="34" charset="0"/>
                    <a:cs typeface="Arial" panose="020B0604020202020204" pitchFamily="34" charset="0"/>
                  </a:rPr>
                  <a:t> </a:t>
                </a:r>
                <a:r>
                  <a:rPr lang="en-US" sz="2400" dirty="0" err="1">
                    <a:solidFill>
                      <a:srgbClr val="000000"/>
                    </a:solidFill>
                    <a:latin typeface="+mn-lt"/>
                    <a:ea typeface="Calibri" panose="020F0502020204030204" pitchFamily="34" charset="0"/>
                    <a:cs typeface="Arial" panose="020B0604020202020204" pitchFamily="34" charset="0"/>
                  </a:rPr>
                  <a:t>xét</a:t>
                </a:r>
                <a:r>
                  <a:rPr lang="en-US" sz="2400" dirty="0">
                    <a:solidFill>
                      <a:srgbClr val="000000"/>
                    </a:solidFill>
                    <a:latin typeface="+mn-lt"/>
                    <a:ea typeface="Calibri" panose="020F0502020204030204" pitchFamily="34" charset="0"/>
                    <a:cs typeface="Arial" panose="020B0604020202020204" pitchFamily="34" charset="0"/>
                  </a:rPr>
                  <a:t> </a:t>
                </a:r>
                <a:r>
                  <a:rPr lang="en-US" sz="2400" dirty="0" err="1">
                    <a:solidFill>
                      <a:srgbClr val="000000"/>
                    </a:solidFill>
                    <a:latin typeface="+mn-lt"/>
                    <a:ea typeface="Calibri" panose="020F0502020204030204" pitchFamily="34" charset="0"/>
                    <a:cs typeface="Arial" panose="020B0604020202020204" pitchFamily="34" charset="0"/>
                  </a:rPr>
                  <a:t>về</a:t>
                </a:r>
                <a:r>
                  <a:rPr lang="en-US" sz="2400" dirty="0">
                    <a:solidFill>
                      <a:srgbClr val="000000"/>
                    </a:solidFill>
                    <a:latin typeface="+mn-lt"/>
                    <a:ea typeface="Calibri" panose="020F0502020204030204" pitchFamily="34" charset="0"/>
                    <a:cs typeface="Arial" panose="020B0604020202020204" pitchFamily="34" charset="0"/>
                  </a:rPr>
                  <a:t> </a:t>
                </a:r>
                <a:r>
                  <a:rPr lang="en-US" sz="2400" dirty="0" err="1">
                    <a:solidFill>
                      <a:srgbClr val="000000"/>
                    </a:solidFill>
                    <a:latin typeface="+mn-lt"/>
                    <a:ea typeface="Calibri" panose="020F0502020204030204" pitchFamily="34" charset="0"/>
                    <a:cs typeface="Arial" panose="020B0604020202020204" pitchFamily="34" charset="0"/>
                  </a:rPr>
                  <a:t>tiết</a:t>
                </a:r>
                <a:r>
                  <a:rPr lang="en-US" sz="2400" dirty="0">
                    <a:solidFill>
                      <a:srgbClr val="000000"/>
                    </a:solidFill>
                    <a:latin typeface="+mn-lt"/>
                    <a:ea typeface="Calibri" panose="020F0502020204030204" pitchFamily="34" charset="0"/>
                    <a:cs typeface="Arial" panose="020B0604020202020204" pitchFamily="34" charset="0"/>
                  </a:rPr>
                  <a:t> </a:t>
                </a:r>
                <a:r>
                  <a:rPr lang="en-US" sz="2400" dirty="0" err="1">
                    <a:solidFill>
                      <a:srgbClr val="000000"/>
                    </a:solidFill>
                    <a:latin typeface="+mn-lt"/>
                    <a:ea typeface="Calibri" panose="020F0502020204030204" pitchFamily="34" charset="0"/>
                    <a:cs typeface="Arial" panose="020B0604020202020204" pitchFamily="34" charset="0"/>
                  </a:rPr>
                  <a:t>học</a:t>
                </a:r>
                <a:endParaRPr lang="en-US" sz="2400" dirty="0">
                  <a:latin typeface="+mn-lt"/>
                  <a:ea typeface="Calibri" panose="020F050202020403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41545EEE-171E-01A2-BAD5-452E59646452}"/>
                </a:ext>
              </a:extLst>
            </p:cNvPr>
            <p:cNvGrpSpPr/>
            <p:nvPr/>
          </p:nvGrpSpPr>
          <p:grpSpPr>
            <a:xfrm>
              <a:off x="2522956" y="1902287"/>
              <a:ext cx="1116000" cy="1116000"/>
              <a:chOff x="5603868" y="789599"/>
              <a:chExt cx="1116000" cy="1116000"/>
            </a:xfrm>
          </p:grpSpPr>
          <p:sp>
            <p:nvSpPr>
              <p:cNvPr id="19" name="Oval 18">
                <a:extLst>
                  <a:ext uri="{FF2B5EF4-FFF2-40B4-BE49-F238E27FC236}">
                    <a16:creationId xmlns:a16="http://schemas.microsoft.com/office/drawing/2014/main" id="{A188899C-C4BA-F2F7-D1B7-F811F7A9AFF1}"/>
                  </a:ext>
                </a:extLst>
              </p:cNvPr>
              <p:cNvSpPr>
                <a:spLocks noChangeAspect="1"/>
              </p:cNvSpPr>
              <p:nvPr/>
            </p:nvSpPr>
            <p:spPr>
              <a:xfrm>
                <a:off x="5603868" y="789599"/>
                <a:ext cx="1116000" cy="1116000"/>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VN" sz="2400">
                  <a:solidFill>
                    <a:schemeClr val="tx1"/>
                  </a:solidFill>
                </a:endParaRPr>
              </a:p>
            </p:txBody>
          </p:sp>
          <p:sp>
            <p:nvSpPr>
              <p:cNvPr id="20" name="Freeform 9">
                <a:extLst>
                  <a:ext uri="{FF2B5EF4-FFF2-40B4-BE49-F238E27FC236}">
                    <a16:creationId xmlns:a16="http://schemas.microsoft.com/office/drawing/2014/main" id="{3817478C-FBF7-E67B-1E84-0DD5532825CB}"/>
                  </a:ext>
                </a:extLst>
              </p:cNvPr>
              <p:cNvSpPr/>
              <p:nvPr/>
            </p:nvSpPr>
            <p:spPr>
              <a:xfrm>
                <a:off x="5810089" y="969712"/>
                <a:ext cx="703557" cy="755774"/>
              </a:xfrm>
              <a:custGeom>
                <a:avLst/>
                <a:gdLst/>
                <a:ahLst/>
                <a:cxnLst/>
                <a:rect l="l" t="t" r="r" b="b"/>
                <a:pathLst>
                  <a:path w="1468090" h="1577050">
                    <a:moveTo>
                      <a:pt x="0" y="0"/>
                    </a:moveTo>
                    <a:lnTo>
                      <a:pt x="1468091" y="0"/>
                    </a:lnTo>
                    <a:lnTo>
                      <a:pt x="1468091" y="1577051"/>
                    </a:lnTo>
                    <a:lnTo>
                      <a:pt x="0" y="1577051"/>
                    </a:lnTo>
                    <a:lnTo>
                      <a:pt x="0" y="0"/>
                    </a:lnTo>
                    <a:close/>
                  </a:path>
                </a:pathLst>
              </a:custGeom>
              <a:blipFill>
                <a:blip r:embed="rId3">
                  <a:extLst>
                    <a:ext uri="{96DAC541-7B7A-43D3-8B79-37D633B846F1}">
                      <asvg:svgBlip xmlns:asvg="http://schemas.microsoft.com/office/drawing/2016/SVG/main" r:embed="rId4"/>
                    </a:ext>
                  </a:extLst>
                </a:blip>
                <a:stretch>
                  <a:fillRect/>
                </a:stretch>
              </a:blipFill>
              <a:ln w="9525">
                <a:noFill/>
              </a:ln>
            </p:spPr>
          </p:sp>
        </p:grpSp>
      </p:grpSp>
      <p:grpSp>
        <p:nvGrpSpPr>
          <p:cNvPr id="25" name="Group 24">
            <a:extLst>
              <a:ext uri="{FF2B5EF4-FFF2-40B4-BE49-F238E27FC236}">
                <a16:creationId xmlns:a16="http://schemas.microsoft.com/office/drawing/2014/main" id="{CAC1B62A-F8EF-FD95-B392-91FF6B70BA1F}"/>
              </a:ext>
            </a:extLst>
          </p:cNvPr>
          <p:cNvGrpSpPr/>
          <p:nvPr/>
        </p:nvGrpSpPr>
        <p:grpSpPr>
          <a:xfrm>
            <a:off x="6011240" y="1992438"/>
            <a:ext cx="4768625" cy="3755735"/>
            <a:chOff x="6477999" y="1901767"/>
            <a:chExt cx="4768625" cy="3755735"/>
          </a:xfrm>
        </p:grpSpPr>
        <p:grpSp>
          <p:nvGrpSpPr>
            <p:cNvPr id="26" name="Group 25">
              <a:extLst>
                <a:ext uri="{FF2B5EF4-FFF2-40B4-BE49-F238E27FC236}">
                  <a16:creationId xmlns:a16="http://schemas.microsoft.com/office/drawing/2014/main" id="{442FA82C-84B1-E4A9-A08D-D4D6C77442C5}"/>
                </a:ext>
              </a:extLst>
            </p:cNvPr>
            <p:cNvGrpSpPr/>
            <p:nvPr/>
          </p:nvGrpSpPr>
          <p:grpSpPr>
            <a:xfrm>
              <a:off x="6477999" y="2390775"/>
              <a:ext cx="4768625" cy="3266727"/>
              <a:chOff x="1051750" y="1519237"/>
              <a:chExt cx="9544289" cy="2833977"/>
            </a:xfrm>
          </p:grpSpPr>
          <p:grpSp>
            <p:nvGrpSpPr>
              <p:cNvPr id="31" name="Group 3">
                <a:extLst>
                  <a:ext uri="{FF2B5EF4-FFF2-40B4-BE49-F238E27FC236}">
                    <a16:creationId xmlns:a16="http://schemas.microsoft.com/office/drawing/2014/main" id="{D7EBC913-484D-67F8-501E-B3CD703984F9}"/>
                  </a:ext>
                </a:extLst>
              </p:cNvPr>
              <p:cNvGrpSpPr/>
              <p:nvPr/>
            </p:nvGrpSpPr>
            <p:grpSpPr>
              <a:xfrm>
                <a:off x="1051750" y="1519237"/>
                <a:ext cx="9544289" cy="2833977"/>
                <a:chOff x="0" y="-47625"/>
                <a:chExt cx="2353866" cy="2238101"/>
              </a:xfrm>
            </p:grpSpPr>
            <p:sp>
              <p:nvSpPr>
                <p:cNvPr id="33" name="Freeform 4">
                  <a:extLst>
                    <a:ext uri="{FF2B5EF4-FFF2-40B4-BE49-F238E27FC236}">
                      <a16:creationId xmlns:a16="http://schemas.microsoft.com/office/drawing/2014/main" id="{6C24C0A4-BC12-5FE4-66C7-28450163D233}"/>
                    </a:ext>
                  </a:extLst>
                </p:cNvPr>
                <p:cNvSpPr/>
                <p:nvPr/>
              </p:nvSpPr>
              <p:spPr>
                <a:xfrm>
                  <a:off x="208918" y="-1"/>
                  <a:ext cx="2144948" cy="2190477"/>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bg1"/>
                </a:solidFill>
                <a:ln>
                  <a:solidFill>
                    <a:schemeClr val="tx1"/>
                  </a:solidFill>
                  <a:prstDash val="solid"/>
                </a:ln>
              </p:spPr>
              <p:txBody>
                <a:bodyPr/>
                <a:lstStyle/>
                <a:p>
                  <a:pPr>
                    <a:lnSpc>
                      <a:spcPct val="150000"/>
                    </a:lnSpc>
                  </a:pPr>
                  <a:endParaRPr lang="en-US" sz="2400">
                    <a:solidFill>
                      <a:schemeClr val="tx1"/>
                    </a:solidFill>
                    <a:latin typeface="+mj-lt"/>
                    <a:cs typeface="Arial" panose="020B0604020202020204" pitchFamily="34" charset="0"/>
                  </a:endParaRPr>
                </a:p>
              </p:txBody>
            </p:sp>
            <p:sp>
              <p:nvSpPr>
                <p:cNvPr id="34" name="TextBox 5">
                  <a:extLst>
                    <a:ext uri="{FF2B5EF4-FFF2-40B4-BE49-F238E27FC236}">
                      <a16:creationId xmlns:a16="http://schemas.microsoft.com/office/drawing/2014/main" id="{4BB4ADC3-2CEC-A88F-5FF3-F9490D36F3D5}"/>
                    </a:ext>
                  </a:extLst>
                </p:cNvPr>
                <p:cNvSpPr txBox="1"/>
                <p:nvPr/>
              </p:nvSpPr>
              <p:spPr>
                <a:xfrm>
                  <a:off x="0" y="-47625"/>
                  <a:ext cx="812800" cy="860425"/>
                </a:xfrm>
                <a:prstGeom prst="rect">
                  <a:avLst/>
                </a:prstGeom>
              </p:spPr>
              <p:txBody>
                <a:bodyPr lIns="32001" tIns="32001" rIns="32001" bIns="32001" rtlCol="0" anchor="ctr"/>
                <a:lstStyle/>
                <a:p>
                  <a:pPr algn="ctr">
                    <a:lnSpc>
                      <a:spcPct val="150000"/>
                    </a:lnSpc>
                  </a:pPr>
                  <a:endParaRPr sz="2400" dirty="0">
                    <a:solidFill>
                      <a:schemeClr val="tx1"/>
                    </a:solidFill>
                    <a:latin typeface="+mj-lt"/>
                    <a:cs typeface="Arial" panose="020B0604020202020204" pitchFamily="34" charset="0"/>
                  </a:endParaRPr>
                </a:p>
              </p:txBody>
            </p:sp>
          </p:grpSp>
          <p:sp>
            <p:nvSpPr>
              <p:cNvPr id="32" name="TextBox 31">
                <a:extLst>
                  <a:ext uri="{FF2B5EF4-FFF2-40B4-BE49-F238E27FC236}">
                    <a16:creationId xmlns:a16="http://schemas.microsoft.com/office/drawing/2014/main" id="{E02E12B4-3B66-29A9-6415-87B111CAEE3B}"/>
                  </a:ext>
                </a:extLst>
              </p:cNvPr>
              <p:cNvSpPr txBox="1"/>
              <p:nvPr/>
            </p:nvSpPr>
            <p:spPr>
              <a:xfrm>
                <a:off x="1194117" y="2450153"/>
                <a:ext cx="9084154" cy="492624"/>
              </a:xfrm>
              <a:prstGeom prst="rect">
                <a:avLst/>
              </a:prstGeom>
              <a:noFill/>
            </p:spPr>
            <p:txBody>
              <a:bodyPr wrap="square">
                <a:spAutoFit/>
              </a:bodyPr>
              <a:lstStyle/>
              <a:p>
                <a:pPr algn="ctr">
                  <a:lnSpc>
                    <a:spcPct val="150000"/>
                  </a:lnSpc>
                </a:pPr>
                <a:endParaRPr lang="en-US" sz="2400" dirty="0">
                  <a:solidFill>
                    <a:schemeClr val="tx1"/>
                  </a:solidFill>
                  <a:latin typeface="+mj-lt"/>
                  <a:ea typeface="Calibri" panose="020F0502020204030204" pitchFamily="34" charset="0"/>
                  <a:cs typeface="Arial" panose="020B0604020202020204" pitchFamily="34" charset="0"/>
                </a:endParaRPr>
              </a:p>
            </p:txBody>
          </p:sp>
        </p:grpSp>
        <p:sp>
          <p:nvSpPr>
            <p:cNvPr id="27" name="TextBox 26">
              <a:extLst>
                <a:ext uri="{FF2B5EF4-FFF2-40B4-BE49-F238E27FC236}">
                  <a16:creationId xmlns:a16="http://schemas.microsoft.com/office/drawing/2014/main" id="{E5A552E9-5BAB-AD8A-8193-519BFE19E836}"/>
                </a:ext>
              </a:extLst>
            </p:cNvPr>
            <p:cNvSpPr txBox="1"/>
            <p:nvPr/>
          </p:nvSpPr>
          <p:spPr>
            <a:xfrm>
              <a:off x="7193112" y="3161373"/>
              <a:ext cx="3761639" cy="2236381"/>
            </a:xfrm>
            <a:prstGeom prst="rect">
              <a:avLst/>
            </a:prstGeom>
            <a:noFill/>
          </p:spPr>
          <p:txBody>
            <a:bodyPr wrap="square">
              <a:spAutoFit/>
            </a:bodyPr>
            <a:lstStyle/>
            <a:p>
              <a:pPr algn="ctr">
                <a:lnSpc>
                  <a:spcPct val="150000"/>
                </a:lnSpc>
              </a:pPr>
              <a:r>
                <a:rPr lang="en-US" sz="2400" dirty="0" err="1">
                  <a:solidFill>
                    <a:srgbClr val="000000"/>
                  </a:solidFill>
                  <a:latin typeface="+mn-lt"/>
                  <a:ea typeface="Calibri" panose="020F0502020204030204" pitchFamily="34" charset="0"/>
                  <a:cs typeface="Arial" panose="020B0604020202020204" pitchFamily="34" charset="0"/>
                </a:rPr>
                <a:t>Chuẩn</a:t>
              </a:r>
              <a:r>
                <a:rPr lang="en-US" sz="2400" dirty="0">
                  <a:solidFill>
                    <a:srgbClr val="000000"/>
                  </a:solidFill>
                  <a:latin typeface="+mn-lt"/>
                  <a:ea typeface="Calibri" panose="020F0502020204030204" pitchFamily="34" charset="0"/>
                  <a:cs typeface="Arial" panose="020B0604020202020204" pitchFamily="34" charset="0"/>
                </a:rPr>
                <a:t> </a:t>
              </a:r>
              <a:r>
                <a:rPr lang="en-US" sz="2400" dirty="0" err="1">
                  <a:solidFill>
                    <a:srgbClr val="000000"/>
                  </a:solidFill>
                  <a:latin typeface="+mn-lt"/>
                  <a:ea typeface="Calibri" panose="020F0502020204030204" pitchFamily="34" charset="0"/>
                  <a:cs typeface="Arial" panose="020B0604020202020204" pitchFamily="34" charset="0"/>
                </a:rPr>
                <a:t>bị</a:t>
              </a:r>
              <a:r>
                <a:rPr lang="en-US" sz="2400" dirty="0">
                  <a:solidFill>
                    <a:srgbClr val="000000"/>
                  </a:solidFill>
                  <a:latin typeface="+mn-lt"/>
                  <a:ea typeface="Calibri" panose="020F0502020204030204" pitchFamily="34" charset="0"/>
                  <a:cs typeface="Arial" panose="020B0604020202020204" pitchFamily="34" charset="0"/>
                </a:rPr>
                <a:t> </a:t>
              </a:r>
              <a:r>
                <a:rPr lang="en-US" sz="2400" dirty="0" err="1">
                  <a:solidFill>
                    <a:srgbClr val="000000"/>
                  </a:solidFill>
                  <a:latin typeface="+mn-lt"/>
                  <a:ea typeface="Calibri" panose="020F0502020204030204" pitchFamily="34" charset="0"/>
                  <a:cs typeface="Arial" panose="020B0604020202020204" pitchFamily="34" charset="0"/>
                </a:rPr>
                <a:t>cho</a:t>
              </a:r>
              <a:r>
                <a:rPr lang="en-US" sz="2400" dirty="0">
                  <a:solidFill>
                    <a:srgbClr val="000000"/>
                  </a:solidFill>
                  <a:latin typeface="+mn-lt"/>
                  <a:ea typeface="Calibri" panose="020F0502020204030204" pitchFamily="34" charset="0"/>
                  <a:cs typeface="Arial" panose="020B0604020202020204" pitchFamily="34" charset="0"/>
                </a:rPr>
                <a:t> </a:t>
              </a:r>
              <a:r>
                <a:rPr lang="en-US" sz="2400" dirty="0" err="1">
                  <a:solidFill>
                    <a:srgbClr val="000000"/>
                  </a:solidFill>
                  <a:latin typeface="+mn-lt"/>
                  <a:ea typeface="Calibri" panose="020F0502020204030204" pitchFamily="34" charset="0"/>
                  <a:cs typeface="Arial" panose="020B0604020202020204" pitchFamily="34" charset="0"/>
                </a:rPr>
                <a:t>bài</a:t>
              </a:r>
              <a:r>
                <a:rPr lang="en-US" sz="2400" dirty="0">
                  <a:solidFill>
                    <a:srgbClr val="000000"/>
                  </a:solidFill>
                  <a:latin typeface="+mn-lt"/>
                  <a:ea typeface="Calibri" panose="020F0502020204030204" pitchFamily="34" charset="0"/>
                  <a:cs typeface="Arial" panose="020B0604020202020204" pitchFamily="34" charset="0"/>
                </a:rPr>
                <a:t> </a:t>
              </a:r>
              <a:r>
                <a:rPr lang="en-US" sz="2400" dirty="0" err="1">
                  <a:solidFill>
                    <a:srgbClr val="000000"/>
                  </a:solidFill>
                  <a:latin typeface="+mn-lt"/>
                  <a:ea typeface="Calibri" panose="020F0502020204030204" pitchFamily="34" charset="0"/>
                  <a:cs typeface="Arial" panose="020B0604020202020204" pitchFamily="34" charset="0"/>
                </a:rPr>
                <a:t>mới</a:t>
              </a:r>
              <a:r>
                <a:rPr lang="en-US" sz="2400" dirty="0">
                  <a:solidFill>
                    <a:srgbClr val="000000"/>
                  </a:solidFill>
                  <a:latin typeface="+mn-lt"/>
                  <a:ea typeface="Calibri" panose="020F0502020204030204" pitchFamily="34" charset="0"/>
                  <a:cs typeface="Arial" panose="020B0604020202020204" pitchFamily="34" charset="0"/>
                </a:rPr>
                <a:t>: </a:t>
              </a:r>
            </a:p>
            <a:p>
              <a:pPr algn="ctr">
                <a:lnSpc>
                  <a:spcPct val="150000"/>
                </a:lnSpc>
              </a:pPr>
              <a:r>
                <a:rPr lang="en-US" sz="2400" i="1" dirty="0" err="1">
                  <a:solidFill>
                    <a:srgbClr val="000000"/>
                  </a:solidFill>
                  <a:latin typeface="+mn-lt"/>
                  <a:ea typeface="Calibri" panose="020F0502020204030204" pitchFamily="34" charset="0"/>
                  <a:cs typeface="Arial" panose="020B0604020202020204" pitchFamily="34" charset="0"/>
                </a:rPr>
                <a:t>Bài</a:t>
              </a:r>
              <a:r>
                <a:rPr lang="en-US" sz="2400" i="1" dirty="0">
                  <a:solidFill>
                    <a:srgbClr val="000000"/>
                  </a:solidFill>
                  <a:latin typeface="+mn-lt"/>
                  <a:ea typeface="Calibri" panose="020F0502020204030204" pitchFamily="34" charset="0"/>
                  <a:cs typeface="Arial" panose="020B0604020202020204" pitchFamily="34" charset="0"/>
                </a:rPr>
                <a:t> </a:t>
              </a:r>
              <a:r>
                <a:rPr lang="en-US" sz="2400" i="1" dirty="0" err="1">
                  <a:solidFill>
                    <a:srgbClr val="000000"/>
                  </a:solidFill>
                  <a:latin typeface="+mn-lt"/>
                  <a:ea typeface="Calibri" panose="020F0502020204030204" pitchFamily="34" charset="0"/>
                  <a:cs typeface="Arial" panose="020B0604020202020204" pitchFamily="34" charset="0"/>
                </a:rPr>
                <a:t>viết</a:t>
              </a:r>
              <a:r>
                <a:rPr lang="en-US" sz="2400" i="1" dirty="0">
                  <a:solidFill>
                    <a:srgbClr val="000000"/>
                  </a:solidFill>
                  <a:latin typeface="+mn-lt"/>
                  <a:ea typeface="Calibri" panose="020F0502020204030204" pitchFamily="34" charset="0"/>
                  <a:cs typeface="Arial" panose="020B0604020202020204" pitchFamily="34" charset="0"/>
                </a:rPr>
                <a:t> 2: </a:t>
              </a:r>
              <a:r>
                <a:rPr lang="en-US" sz="2400" i="1" dirty="0" err="1">
                  <a:solidFill>
                    <a:srgbClr val="000000"/>
                  </a:solidFill>
                  <a:latin typeface="+mn-lt"/>
                  <a:ea typeface="Calibri" panose="020F0502020204030204" pitchFamily="34" charset="0"/>
                  <a:cs typeface="Arial" panose="020B0604020202020204" pitchFamily="34" charset="0"/>
                </a:rPr>
                <a:t>Luyện</a:t>
              </a:r>
              <a:r>
                <a:rPr lang="en-US" sz="2400" i="1" dirty="0">
                  <a:solidFill>
                    <a:srgbClr val="000000"/>
                  </a:solidFill>
                  <a:latin typeface="+mn-lt"/>
                  <a:ea typeface="Calibri" panose="020F0502020204030204" pitchFamily="34" charset="0"/>
                  <a:cs typeface="Arial" panose="020B0604020202020204" pitchFamily="34" charset="0"/>
                </a:rPr>
                <a:t> </a:t>
              </a:r>
              <a:r>
                <a:rPr lang="en-US" sz="2400" i="1" dirty="0" err="1">
                  <a:solidFill>
                    <a:srgbClr val="000000"/>
                  </a:solidFill>
                  <a:latin typeface="+mn-lt"/>
                  <a:ea typeface="Calibri" panose="020F0502020204030204" pitchFamily="34" charset="0"/>
                  <a:cs typeface="Arial" panose="020B0604020202020204" pitchFamily="34" charset="0"/>
                </a:rPr>
                <a:t>tập</a:t>
              </a:r>
              <a:r>
                <a:rPr lang="en-US" sz="2400" i="1" dirty="0">
                  <a:solidFill>
                    <a:srgbClr val="000000"/>
                  </a:solidFill>
                  <a:latin typeface="+mn-lt"/>
                  <a:ea typeface="Calibri" panose="020F0502020204030204" pitchFamily="34" charset="0"/>
                  <a:cs typeface="Arial" panose="020B0604020202020204" pitchFamily="34" charset="0"/>
                </a:rPr>
                <a:t> </a:t>
              </a:r>
              <a:r>
                <a:rPr lang="en-US" sz="2400" i="1" dirty="0" err="1">
                  <a:solidFill>
                    <a:srgbClr val="000000"/>
                  </a:solidFill>
                  <a:latin typeface="+mn-lt"/>
                  <a:ea typeface="Calibri" panose="020F0502020204030204" pitchFamily="34" charset="0"/>
                  <a:cs typeface="Arial" panose="020B0604020202020204" pitchFamily="34" charset="0"/>
                </a:rPr>
                <a:t>tả</a:t>
              </a:r>
              <a:r>
                <a:rPr lang="en-US" sz="2400" i="1" dirty="0">
                  <a:solidFill>
                    <a:srgbClr val="000000"/>
                  </a:solidFill>
                  <a:latin typeface="+mn-lt"/>
                  <a:ea typeface="Calibri" panose="020F0502020204030204" pitchFamily="34" charset="0"/>
                  <a:cs typeface="Arial" panose="020B0604020202020204" pitchFamily="34" charset="0"/>
                </a:rPr>
                <a:t> </a:t>
              </a:r>
              <a:r>
                <a:rPr lang="en-US" sz="2400" i="1" dirty="0" err="1">
                  <a:solidFill>
                    <a:srgbClr val="000000"/>
                  </a:solidFill>
                  <a:latin typeface="+mn-lt"/>
                  <a:ea typeface="Calibri" panose="020F0502020204030204" pitchFamily="34" charset="0"/>
                  <a:cs typeface="Arial" panose="020B0604020202020204" pitchFamily="34" charset="0"/>
                </a:rPr>
                <a:t>người</a:t>
              </a:r>
              <a:r>
                <a:rPr lang="en-US" sz="2400" i="1" dirty="0">
                  <a:solidFill>
                    <a:srgbClr val="000000"/>
                  </a:solidFill>
                  <a:latin typeface="+mn-lt"/>
                  <a:ea typeface="Calibri" panose="020F0502020204030204" pitchFamily="34" charset="0"/>
                  <a:cs typeface="Arial" panose="020B0604020202020204" pitchFamily="34" charset="0"/>
                </a:rPr>
                <a:t> (</a:t>
              </a:r>
              <a:r>
                <a:rPr lang="en-US" sz="2400" i="1" dirty="0" err="1">
                  <a:solidFill>
                    <a:srgbClr val="000000"/>
                  </a:solidFill>
                  <a:latin typeface="+mn-lt"/>
                  <a:ea typeface="Calibri" panose="020F0502020204030204" pitchFamily="34" charset="0"/>
                  <a:cs typeface="Arial" panose="020B0604020202020204" pitchFamily="34" charset="0"/>
                </a:rPr>
                <a:t>Tả</a:t>
              </a:r>
              <a:r>
                <a:rPr lang="en-US" sz="2400" i="1" dirty="0">
                  <a:solidFill>
                    <a:srgbClr val="000000"/>
                  </a:solidFill>
                  <a:latin typeface="+mn-lt"/>
                  <a:ea typeface="Calibri" panose="020F0502020204030204" pitchFamily="34" charset="0"/>
                  <a:cs typeface="Arial" panose="020B0604020202020204" pitchFamily="34" charset="0"/>
                </a:rPr>
                <a:t> </a:t>
              </a:r>
              <a:r>
                <a:rPr lang="en-US" sz="2400" i="1" dirty="0" err="1">
                  <a:solidFill>
                    <a:srgbClr val="000000"/>
                  </a:solidFill>
                  <a:latin typeface="+mn-lt"/>
                  <a:ea typeface="Calibri" panose="020F0502020204030204" pitchFamily="34" charset="0"/>
                  <a:cs typeface="Arial" panose="020B0604020202020204" pitchFamily="34" charset="0"/>
                </a:rPr>
                <a:t>hoạt</a:t>
              </a:r>
              <a:r>
                <a:rPr lang="en-US" sz="2400" i="1" dirty="0">
                  <a:solidFill>
                    <a:srgbClr val="000000"/>
                  </a:solidFill>
                  <a:latin typeface="+mn-lt"/>
                  <a:ea typeface="Calibri" panose="020F0502020204030204" pitchFamily="34" charset="0"/>
                  <a:cs typeface="Arial" panose="020B0604020202020204" pitchFamily="34" charset="0"/>
                </a:rPr>
                <a:t> </a:t>
              </a:r>
              <a:r>
                <a:rPr lang="en-US" sz="2400" i="1" dirty="0" err="1">
                  <a:solidFill>
                    <a:srgbClr val="000000"/>
                  </a:solidFill>
                  <a:latin typeface="+mn-lt"/>
                  <a:ea typeface="Calibri" panose="020F0502020204030204" pitchFamily="34" charset="0"/>
                  <a:cs typeface="Arial" panose="020B0604020202020204" pitchFamily="34" charset="0"/>
                </a:rPr>
                <a:t>động</a:t>
              </a:r>
              <a:r>
                <a:rPr lang="en-US" sz="2400" i="1" dirty="0">
                  <a:solidFill>
                    <a:srgbClr val="000000"/>
                  </a:solidFill>
                  <a:latin typeface="+mn-lt"/>
                  <a:ea typeface="Calibri" panose="020F0502020204030204" pitchFamily="34" charset="0"/>
                  <a:cs typeface="Arial" panose="020B0604020202020204" pitchFamily="34" charset="0"/>
                </a:rPr>
                <a:t>, </a:t>
              </a:r>
              <a:r>
                <a:rPr lang="en-US" sz="2400" i="1" dirty="0" err="1">
                  <a:solidFill>
                    <a:srgbClr val="000000"/>
                  </a:solidFill>
                  <a:latin typeface="+mn-lt"/>
                  <a:ea typeface="Calibri" panose="020F0502020204030204" pitchFamily="34" charset="0"/>
                  <a:cs typeface="Arial" panose="020B0604020202020204" pitchFamily="34" charset="0"/>
                </a:rPr>
                <a:t>tính</a:t>
              </a:r>
              <a:r>
                <a:rPr lang="en-US" sz="2400" i="1" dirty="0">
                  <a:solidFill>
                    <a:srgbClr val="000000"/>
                  </a:solidFill>
                  <a:latin typeface="+mn-lt"/>
                  <a:ea typeface="Calibri" panose="020F0502020204030204" pitchFamily="34" charset="0"/>
                  <a:cs typeface="Arial" panose="020B0604020202020204" pitchFamily="34" charset="0"/>
                </a:rPr>
                <a:t> </a:t>
              </a:r>
              <a:r>
                <a:rPr lang="en-US" sz="2400" i="1" dirty="0" err="1">
                  <a:solidFill>
                    <a:srgbClr val="000000"/>
                  </a:solidFill>
                  <a:latin typeface="+mn-lt"/>
                  <a:ea typeface="Calibri" panose="020F0502020204030204" pitchFamily="34" charset="0"/>
                  <a:cs typeface="Arial" panose="020B0604020202020204" pitchFamily="34" charset="0"/>
                </a:rPr>
                <a:t>cách</a:t>
              </a:r>
              <a:r>
                <a:rPr lang="en-US" sz="2400" i="1" dirty="0">
                  <a:solidFill>
                    <a:srgbClr val="000000"/>
                  </a:solidFill>
                  <a:latin typeface="+mn-lt"/>
                  <a:ea typeface="Calibri" panose="020F0502020204030204" pitchFamily="34" charset="0"/>
                  <a:cs typeface="Arial" panose="020B0604020202020204" pitchFamily="34" charset="0"/>
                </a:rPr>
                <a:t>).</a:t>
              </a:r>
              <a:endParaRPr lang="en-US" sz="2400" i="1" dirty="0">
                <a:latin typeface="+mn-lt"/>
                <a:ea typeface="Calibri" panose="020F0502020204030204" pitchFamily="34" charset="0"/>
                <a:cs typeface="Arial" panose="020B0604020202020204" pitchFamily="34" charset="0"/>
              </a:endParaRPr>
            </a:p>
          </p:txBody>
        </p:sp>
        <p:grpSp>
          <p:nvGrpSpPr>
            <p:cNvPr id="28" name="Group 27">
              <a:extLst>
                <a:ext uri="{FF2B5EF4-FFF2-40B4-BE49-F238E27FC236}">
                  <a16:creationId xmlns:a16="http://schemas.microsoft.com/office/drawing/2014/main" id="{A9240831-BF11-EAA7-E70E-F15768D69612}"/>
                </a:ext>
              </a:extLst>
            </p:cNvPr>
            <p:cNvGrpSpPr/>
            <p:nvPr/>
          </p:nvGrpSpPr>
          <p:grpSpPr>
            <a:xfrm>
              <a:off x="8534239" y="1901767"/>
              <a:ext cx="1116000" cy="1116000"/>
              <a:chOff x="8182303" y="832870"/>
              <a:chExt cx="1116000" cy="1116000"/>
            </a:xfrm>
          </p:grpSpPr>
          <p:sp>
            <p:nvSpPr>
              <p:cNvPr id="29" name="Oval 28">
                <a:extLst>
                  <a:ext uri="{FF2B5EF4-FFF2-40B4-BE49-F238E27FC236}">
                    <a16:creationId xmlns:a16="http://schemas.microsoft.com/office/drawing/2014/main" id="{9C99873E-1105-47F9-90A0-EFBB129FD7DD}"/>
                  </a:ext>
                </a:extLst>
              </p:cNvPr>
              <p:cNvSpPr>
                <a:spLocks noChangeAspect="1"/>
              </p:cNvSpPr>
              <p:nvPr/>
            </p:nvSpPr>
            <p:spPr>
              <a:xfrm>
                <a:off x="8182303" y="832870"/>
                <a:ext cx="1116000" cy="1116000"/>
              </a:xfrm>
              <a:prstGeom prst="ellipse">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VN" sz="2400">
                  <a:solidFill>
                    <a:schemeClr val="tx1"/>
                  </a:solidFill>
                </a:endParaRPr>
              </a:p>
            </p:txBody>
          </p:sp>
          <p:sp>
            <p:nvSpPr>
              <p:cNvPr id="30" name="Freeform 23">
                <a:extLst>
                  <a:ext uri="{FF2B5EF4-FFF2-40B4-BE49-F238E27FC236}">
                    <a16:creationId xmlns:a16="http://schemas.microsoft.com/office/drawing/2014/main" id="{9158BAA6-4943-4E18-E236-98F775539130}"/>
                  </a:ext>
                </a:extLst>
              </p:cNvPr>
              <p:cNvSpPr/>
              <p:nvPr/>
            </p:nvSpPr>
            <p:spPr>
              <a:xfrm>
                <a:off x="8377143" y="976476"/>
                <a:ext cx="726320" cy="828788"/>
              </a:xfrm>
              <a:custGeom>
                <a:avLst/>
                <a:gdLst/>
                <a:ahLst/>
                <a:cxnLst/>
                <a:rect l="l" t="t" r="r" b="b"/>
                <a:pathLst>
                  <a:path w="1214958" h="1386363">
                    <a:moveTo>
                      <a:pt x="0" y="0"/>
                    </a:moveTo>
                    <a:lnTo>
                      <a:pt x="1214958" y="0"/>
                    </a:lnTo>
                    <a:lnTo>
                      <a:pt x="1214958" y="1386362"/>
                    </a:lnTo>
                    <a:lnTo>
                      <a:pt x="0" y="1386362"/>
                    </a:lnTo>
                    <a:lnTo>
                      <a:pt x="0" y="0"/>
                    </a:lnTo>
                    <a:close/>
                  </a:path>
                </a:pathLst>
              </a:custGeom>
              <a:blipFill>
                <a:blip r:embed="rId5">
                  <a:extLst>
                    <a:ext uri="{96DAC541-7B7A-43D3-8B79-37D633B846F1}">
                      <asvg:svgBlip xmlns:asvg="http://schemas.microsoft.com/office/drawing/2016/SVG/main" r:embed="rId6"/>
                    </a:ext>
                  </a:extLst>
                </a:blip>
                <a:stretch>
                  <a:fillRect/>
                </a:stretch>
              </a:blipFill>
              <a:ln w="9525">
                <a:noFill/>
              </a:ln>
            </p:spPr>
          </p:sp>
        </p:grpSp>
      </p:grpSp>
    </p:spTree>
    <p:extLst>
      <p:ext uri="{BB962C8B-B14F-4D97-AF65-F5344CB8AC3E}">
        <p14:creationId xmlns:p14="http://schemas.microsoft.com/office/powerpoint/2010/main" val="1033628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4"/>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68"/>
        <p:cNvGrpSpPr/>
        <p:nvPr/>
      </p:nvGrpSpPr>
      <p:grpSpPr>
        <a:xfrm>
          <a:off x="0" y="0"/>
          <a:ext cx="0" cy="0"/>
          <a:chOff x="0" y="0"/>
          <a:chExt cx="0" cy="0"/>
        </a:xfrm>
      </p:grpSpPr>
      <p:sp>
        <p:nvSpPr>
          <p:cNvPr id="2" name="Rectangle: Rounded Corners 5">
            <a:extLst>
              <a:ext uri="{FF2B5EF4-FFF2-40B4-BE49-F238E27FC236}">
                <a16:creationId xmlns:a16="http://schemas.microsoft.com/office/drawing/2014/main" id="{5679EF5E-0BF9-B58B-97DA-BCD03405A495}"/>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323CC10-6F62-3275-6452-C01B94DD6DB0}"/>
              </a:ext>
            </a:extLst>
          </p:cNvPr>
          <p:cNvSpPr txBox="1"/>
          <p:nvPr/>
        </p:nvSpPr>
        <p:spPr>
          <a:xfrm>
            <a:off x="454403" y="574846"/>
            <a:ext cx="11367083" cy="141199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Để kết nối cộng đồng giáo viên và nhận thêm nhiều tài liệu giảng dạy,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mời quý thầy cô tham gia Group Facebook</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theo đường link:  </a:t>
            </a:r>
          </a:p>
        </p:txBody>
      </p:sp>
      <p:sp>
        <p:nvSpPr>
          <p:cNvPr id="4" name="Rectangle: Rounded Corners 10">
            <a:extLst>
              <a:ext uri="{FF2B5EF4-FFF2-40B4-BE49-F238E27FC236}">
                <a16:creationId xmlns:a16="http://schemas.microsoft.com/office/drawing/2014/main" id="{C2672E8E-D686-AC40-7CE1-3F5AE9E76727}"/>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hlinkClick r:id="rId4"/>
            <a:extLst>
              <a:ext uri="{FF2B5EF4-FFF2-40B4-BE49-F238E27FC236}">
                <a16:creationId xmlns:a16="http://schemas.microsoft.com/office/drawing/2014/main" id="{A6EFE63C-5144-A551-AF11-811E4F76CB3B}"/>
              </a:ext>
            </a:extLst>
          </p:cNvPr>
          <p:cNvSpPr txBox="1"/>
          <p:nvPr/>
        </p:nvSpPr>
        <p:spPr>
          <a:xfrm>
            <a:off x="2644617" y="2000034"/>
            <a:ext cx="71222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Hoc10 – Đồng hành cùng giáo viên tiểu học</a:t>
            </a:r>
          </a:p>
        </p:txBody>
      </p:sp>
      <p:sp>
        <p:nvSpPr>
          <p:cNvPr id="6" name="TextBox 5">
            <a:extLst>
              <a:ext uri="{FF2B5EF4-FFF2-40B4-BE49-F238E27FC236}">
                <a16:creationId xmlns:a16="http://schemas.microsoft.com/office/drawing/2014/main" id="{BD1661CB-0C9C-A039-5244-5C3B8D257B5B}"/>
              </a:ext>
            </a:extLst>
          </p:cNvPr>
          <p:cNvSpPr txBox="1"/>
          <p:nvPr/>
        </p:nvSpPr>
        <p:spPr>
          <a:xfrm>
            <a:off x="4011326" y="2381351"/>
            <a:ext cx="4321723" cy="48866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7D31">
                    <a:lumMod val="50000"/>
                  </a:srgbClr>
                </a:solidFill>
                <a:effectLst/>
                <a:uLnTx/>
                <a:uFillTx/>
                <a:latin typeface="UTM Avo" panose="02040603050506020204" pitchFamily="18" charset="0"/>
                <a:ea typeface="+mn-ea"/>
                <a:cs typeface="+mn-cs"/>
              </a:rPr>
              <a:t>Hoặc truy cập qua QR code</a:t>
            </a:r>
          </a:p>
        </p:txBody>
      </p:sp>
      <p:pic>
        <p:nvPicPr>
          <p:cNvPr id="7" name="Picture 2" descr="Ngón Trỏ, ngón tay, Máy tính Biểu tượng Tay - tay png tải về - Miễn phí  trong suốt Tay png Tải về.">
            <a:extLst>
              <a:ext uri="{FF2B5EF4-FFF2-40B4-BE49-F238E27FC236}">
                <a16:creationId xmlns:a16="http://schemas.microsoft.com/office/drawing/2014/main" id="{11E9543E-39AA-839E-6DB6-6AF4D6E68A3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9316514-A938-3685-9475-1E0ABD71A6A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5"/>
                                        </p:tgtEl>
                                        <p:attrNameLst>
                                          <p:attrName>style.color</p:attrName>
                                        </p:attrNameLst>
                                      </p:cBhvr>
                                      <p:by>
                                        <p:hsl h="7200000" s="0" l="0"/>
                                      </p:by>
                                    </p:animClr>
                                    <p:animClr clrSpc="hsl" dir="cw">
                                      <p:cBhvr>
                                        <p:cTn id="7" dur="1000" fill="hold"/>
                                        <p:tgtEl>
                                          <p:spTgt spid="5"/>
                                        </p:tgtEl>
                                        <p:attrNameLst>
                                          <p:attrName>fillcolor</p:attrName>
                                        </p:attrNameLst>
                                      </p:cBhvr>
                                      <p:by>
                                        <p:hsl h="7200000" s="0" l="0"/>
                                      </p:by>
                                    </p:animClr>
                                    <p:animClr clrSpc="hsl" dir="cw">
                                      <p:cBhvr>
                                        <p:cTn id="8" dur="1000" fill="hold"/>
                                        <p:tgtEl>
                                          <p:spTgt spid="5"/>
                                        </p:tgtEl>
                                        <p:attrNameLst>
                                          <p:attrName>stroke.color</p:attrName>
                                        </p:attrNameLst>
                                      </p:cBhvr>
                                      <p:by>
                                        <p:hsl h="7200000" s="0" l="0"/>
                                      </p:by>
                                    </p:animClr>
                                    <p:set>
                                      <p:cBhvr>
                                        <p:cTn id="9" dur="1000" fill="hold"/>
                                        <p:tgtEl>
                                          <p:spTgt spid="5"/>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4"/>
                                        </p:tgtEl>
                                        <p:attrNameLst>
                                          <p:attrName>fillcolor</p:attrName>
                                        </p:attrNameLst>
                                      </p:cBhvr>
                                      <p:to>
                                        <a:srgbClr val="C5E0B3"/>
                                      </p:to>
                                    </p:animClr>
                                    <p:set>
                                      <p:cBhvr>
                                        <p:cTn id="12" dur="1000" fill="hold"/>
                                        <p:tgtEl>
                                          <p:spTgt spid="4"/>
                                        </p:tgtEl>
                                        <p:attrNameLst>
                                          <p:attrName>fill.type</p:attrName>
                                        </p:attrNameLst>
                                      </p:cBhvr>
                                      <p:to>
                                        <p:strVal val="solid"/>
                                      </p:to>
                                    </p:set>
                                    <p:set>
                                      <p:cBhvr>
                                        <p:cTn id="13" dur="1000" fill="hold"/>
                                        <p:tgtEl>
                                          <p:spTgt spid="4"/>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2"/>
                                        </p:tgtEl>
                                        <p:attrNameLst>
                                          <p:attrName>style.color</p:attrName>
                                        </p:attrNameLst>
                                      </p:cBhvr>
                                      <p:by>
                                        <p:hsl h="7200000" s="0" l="0"/>
                                      </p:by>
                                    </p:animClr>
                                    <p:animClr clrSpc="hsl" dir="cw">
                                      <p:cBhvr>
                                        <p:cTn id="16" dur="1000" fill="hold"/>
                                        <p:tgtEl>
                                          <p:spTgt spid="2"/>
                                        </p:tgtEl>
                                        <p:attrNameLst>
                                          <p:attrName>fillcolor</p:attrName>
                                        </p:attrNameLst>
                                      </p:cBhvr>
                                      <p:by>
                                        <p:hsl h="7200000" s="0" l="0"/>
                                      </p:by>
                                    </p:animClr>
                                    <p:animClr clrSpc="hsl" dir="cw">
                                      <p:cBhvr>
                                        <p:cTn id="17" dur="1000" fill="hold"/>
                                        <p:tgtEl>
                                          <p:spTgt spid="2"/>
                                        </p:tgtEl>
                                        <p:attrNameLst>
                                          <p:attrName>stroke.color</p:attrName>
                                        </p:attrNameLst>
                                      </p:cBhvr>
                                      <p:by>
                                        <p:hsl h="7200000" s="0" l="0"/>
                                      </p:by>
                                    </p:animClr>
                                    <p:set>
                                      <p:cBhvr>
                                        <p:cTn id="18" dur="10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9" name="Rounded Rectangle 2">
            <a:extLst>
              <a:ext uri="{FF2B5EF4-FFF2-40B4-BE49-F238E27FC236}">
                <a16:creationId xmlns:a16="http://schemas.microsoft.com/office/drawing/2014/main" id="{DF276C5A-F337-5289-1832-E268CDAAE215}"/>
              </a:ext>
            </a:extLst>
          </p:cNvPr>
          <p:cNvSpPr/>
          <p:nvPr/>
        </p:nvSpPr>
        <p:spPr>
          <a:xfrm>
            <a:off x="1595110" y="1807613"/>
            <a:ext cx="9001778" cy="831085"/>
          </a:xfrm>
          <a:prstGeom prst="roundRect">
            <a:avLst/>
          </a:prstGeom>
          <a:solidFill>
            <a:schemeClr val="accent1">
              <a:lumMod val="20000"/>
              <a:lumOff val="80000"/>
            </a:schemeClr>
          </a:solidFill>
          <a:ln w="571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algn="ctr" defTabSz="1151961">
              <a:defRPr/>
            </a:pPr>
            <a:r>
              <a:rPr lang="en-US" sz="2400" b="1" kern="0" dirty="0" err="1">
                <a:solidFill>
                  <a:sysClr val="windowText" lastClr="000000"/>
                </a:solidFill>
                <a:latin typeface="+mn-lt"/>
                <a:cs typeface="Arial" panose="020B0604020202020204" pitchFamily="34" charset="0"/>
                <a:sym typeface="Arial"/>
              </a:rPr>
              <a:t>Cả</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lớp</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cùng</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nhau</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hát</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theo</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bài</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hát</a:t>
            </a:r>
            <a:r>
              <a:rPr lang="en-US" sz="2400" b="1" kern="0" dirty="0">
                <a:solidFill>
                  <a:sysClr val="windowText" lastClr="000000"/>
                </a:solidFill>
                <a:latin typeface="+mn-lt"/>
                <a:cs typeface="Arial" panose="020B0604020202020204" pitchFamily="34" charset="0"/>
                <a:sym typeface="Arial"/>
              </a:rPr>
              <a:t> </a:t>
            </a:r>
            <a:r>
              <a:rPr lang="en-US" sz="2400" b="1" dirty="0" err="1">
                <a:solidFill>
                  <a:sysClr val="windowText" lastClr="000000"/>
                </a:solidFill>
                <a:latin typeface="+mn-lt"/>
                <a:cs typeface="Arial" panose="020B0604020202020204" pitchFamily="34" charset="0"/>
              </a:rPr>
              <a:t>sau</a:t>
            </a:r>
            <a:r>
              <a:rPr lang="en-US" sz="2400" b="1" kern="0" dirty="0">
                <a:solidFill>
                  <a:sysClr val="windowText" lastClr="000000"/>
                </a:solidFill>
                <a:latin typeface="+mn-lt"/>
                <a:cs typeface="Arial" panose="020B0604020202020204" pitchFamily="34" charset="0"/>
                <a:sym typeface="Arial"/>
              </a:rPr>
              <a:t>: </a:t>
            </a:r>
          </a:p>
        </p:txBody>
      </p:sp>
      <p:pic>
        <p:nvPicPr>
          <p:cNvPr id="10" name="Picture 9">
            <a:extLst>
              <a:ext uri="{FF2B5EF4-FFF2-40B4-BE49-F238E27FC236}">
                <a16:creationId xmlns:a16="http://schemas.microsoft.com/office/drawing/2014/main" id="{363738AD-7544-5D3E-9C54-BFDDCC41156A}"/>
              </a:ext>
            </a:extLst>
          </p:cNvPr>
          <p:cNvPicPr>
            <a:picLocks noChangeAspect="1"/>
          </p:cNvPicPr>
          <p:nvPr/>
        </p:nvPicPr>
        <p:blipFill>
          <a:blip r:embed="rId5"/>
          <a:srcRect/>
          <a:stretch>
            <a:fillRect/>
          </a:stretch>
        </p:blipFill>
        <p:spPr>
          <a:xfrm>
            <a:off x="3339668" y="3102499"/>
            <a:ext cx="5512663" cy="3755501"/>
          </a:xfrm>
          <a:prstGeom prst="rect">
            <a:avLst/>
          </a:prstGeom>
        </p:spPr>
      </p:pic>
      <p:pic>
        <p:nvPicPr>
          <p:cNvPr id="11" name="Mèo con lười học - Chun Chin - Nhạc thiếu nhi vui nhộn">
            <a:hlinkClick r:id="" action="ppaction://media"/>
            <a:extLst>
              <a:ext uri="{FF2B5EF4-FFF2-40B4-BE49-F238E27FC236}">
                <a16:creationId xmlns:a16="http://schemas.microsoft.com/office/drawing/2014/main" id="{70839D68-A2C1-D3EC-A910-3C3603ED296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48826" y="842336"/>
            <a:ext cx="704019" cy="704019"/>
          </a:xfrm>
          <a:prstGeom prst="rect">
            <a:avLst/>
          </a:prstGeom>
        </p:spPr>
      </p:pic>
    </p:spTree>
    <p:extLst>
      <p:ext uri="{BB962C8B-B14F-4D97-AF65-F5344CB8AC3E}">
        <p14:creationId xmlns:p14="http://schemas.microsoft.com/office/powerpoint/2010/main" val="232815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6013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1"/>
                </p:tgtEl>
              </p:cMediaNode>
            </p:audio>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55108FFA-2A66-423E-D1BC-10BD9B656E33}"/>
              </a:ext>
            </a:extLst>
          </p:cNvPr>
          <p:cNvPicPr>
            <a:picLocks noChangeAspect="1"/>
          </p:cNvPicPr>
          <p:nvPr/>
        </p:nvPicPr>
        <p:blipFill>
          <a:blip r:embed="rId4"/>
          <a:stretch>
            <a:fillRect/>
          </a:stretch>
        </p:blipFill>
        <p:spPr>
          <a:xfrm>
            <a:off x="4619855" y="2999936"/>
            <a:ext cx="2952289" cy="1633356"/>
          </a:xfrm>
          <a:prstGeom prst="rect">
            <a:avLst/>
          </a:prstGeom>
        </p:spPr>
      </p:pic>
    </p:spTree>
    <p:extLst>
      <p:ext uri="{BB962C8B-B14F-4D97-AF65-F5344CB8AC3E}">
        <p14:creationId xmlns:p14="http://schemas.microsoft.com/office/powerpoint/2010/main" val="356689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20">
            <a:extLst>
              <a:ext uri="{FF2B5EF4-FFF2-40B4-BE49-F238E27FC236}">
                <a16:creationId xmlns:a16="http://schemas.microsoft.com/office/drawing/2014/main" id="{ED581F98-23E9-067E-A12F-F3F0C3E46517}"/>
              </a:ext>
            </a:extLst>
          </p:cNvPr>
          <p:cNvSpPr txBox="1"/>
          <p:nvPr/>
        </p:nvSpPr>
        <p:spPr>
          <a:xfrm>
            <a:off x="4310605" y="2946912"/>
            <a:ext cx="8564138" cy="964175"/>
          </a:xfrm>
          <a:prstGeom prst="rect">
            <a:avLst/>
          </a:prstGeom>
        </p:spPr>
        <p:txBody>
          <a:bodyPr wrap="square" lIns="0" tIns="0" rIns="0" bIns="0" rtlCol="0" anchor="t">
            <a:spAutoFit/>
          </a:bodyPr>
          <a:lstStyle/>
          <a:p>
            <a:pPr algn="ctr">
              <a:lnSpc>
                <a:spcPct val="150000"/>
              </a:lnSpc>
            </a:pPr>
            <a:r>
              <a:rPr lang="en-US" sz="4800" b="1" dirty="0">
                <a:solidFill>
                  <a:schemeClr val="tx1"/>
                </a:solidFill>
                <a:latin typeface="+mn-lt"/>
                <a:ea typeface="Calibri" panose="020F0502020204030204" pitchFamily="34" charset="0"/>
                <a:cs typeface="Arial" panose="020B0604020202020204" pitchFamily="34" charset="0"/>
              </a:rPr>
              <a:t>I. </a:t>
            </a:r>
            <a:r>
              <a:rPr lang="vi-VN" sz="4800" b="1" dirty="0">
                <a:solidFill>
                  <a:schemeClr val="tx1"/>
                </a:solidFill>
                <a:latin typeface="+mn-lt"/>
                <a:ea typeface="Calibri" panose="020F0502020204030204" pitchFamily="34" charset="0"/>
                <a:cs typeface="Arial" panose="020B0604020202020204" pitchFamily="34" charset="0"/>
              </a:rPr>
              <a:t>NHẬN XÉT</a:t>
            </a:r>
          </a:p>
        </p:txBody>
      </p:sp>
      <p:grpSp>
        <p:nvGrpSpPr>
          <p:cNvPr id="6" name="Group 5">
            <a:extLst>
              <a:ext uri="{FF2B5EF4-FFF2-40B4-BE49-F238E27FC236}">
                <a16:creationId xmlns:a16="http://schemas.microsoft.com/office/drawing/2014/main" id="{9F597588-CC4A-CCA0-FA97-FB0EF1EF4945}"/>
              </a:ext>
            </a:extLst>
          </p:cNvPr>
          <p:cNvGrpSpPr/>
          <p:nvPr/>
        </p:nvGrpSpPr>
        <p:grpSpPr>
          <a:xfrm>
            <a:off x="885849" y="1686885"/>
            <a:ext cx="5210151" cy="4929862"/>
            <a:chOff x="303288" y="2076549"/>
            <a:chExt cx="7068695" cy="6688423"/>
          </a:xfrm>
        </p:grpSpPr>
        <p:sp>
          <p:nvSpPr>
            <p:cNvPr id="3" name="Freeform 2">
              <a:extLst>
                <a:ext uri="{FF2B5EF4-FFF2-40B4-BE49-F238E27FC236}">
                  <a16:creationId xmlns:a16="http://schemas.microsoft.com/office/drawing/2014/main" id="{075CFD2F-D7A4-7CC7-830B-A60E61BA6873}"/>
                </a:ext>
              </a:extLst>
            </p:cNvPr>
            <p:cNvSpPr/>
            <p:nvPr/>
          </p:nvSpPr>
          <p:spPr>
            <a:xfrm flipH="1">
              <a:off x="545920" y="3201731"/>
              <a:ext cx="6826063" cy="5563241"/>
            </a:xfrm>
            <a:custGeom>
              <a:avLst/>
              <a:gdLst/>
              <a:ahLst/>
              <a:cxnLst/>
              <a:rect l="l" t="t" r="r" b="b"/>
              <a:pathLst>
                <a:path w="6826063" h="5563241">
                  <a:moveTo>
                    <a:pt x="6826063" y="0"/>
                  </a:moveTo>
                  <a:lnTo>
                    <a:pt x="0" y="0"/>
                  </a:lnTo>
                  <a:lnTo>
                    <a:pt x="0" y="5563241"/>
                  </a:lnTo>
                  <a:lnTo>
                    <a:pt x="6826063" y="5563241"/>
                  </a:lnTo>
                  <a:lnTo>
                    <a:pt x="6826063" y="0"/>
                  </a:lnTo>
                  <a:close/>
                </a:path>
              </a:pathLst>
            </a:custGeom>
            <a:blipFill>
              <a:blip r:embed="rId3"/>
              <a:stretch>
                <a:fillRect/>
              </a:stretch>
            </a:blipFill>
          </p:spPr>
        </p:sp>
        <p:sp>
          <p:nvSpPr>
            <p:cNvPr id="4" name="Freeform 4">
              <a:extLst>
                <a:ext uri="{FF2B5EF4-FFF2-40B4-BE49-F238E27FC236}">
                  <a16:creationId xmlns:a16="http://schemas.microsoft.com/office/drawing/2014/main" id="{04701D5E-635E-7D18-9FAD-0FF4D8519601}"/>
                </a:ext>
              </a:extLst>
            </p:cNvPr>
            <p:cNvSpPr/>
            <p:nvPr/>
          </p:nvSpPr>
          <p:spPr>
            <a:xfrm>
              <a:off x="303288" y="2076549"/>
              <a:ext cx="2674085" cy="1317594"/>
            </a:xfrm>
            <a:custGeom>
              <a:avLst/>
              <a:gdLst/>
              <a:ahLst/>
              <a:cxnLst/>
              <a:rect l="l" t="t" r="r" b="b"/>
              <a:pathLst>
                <a:path w="2674085" h="1317594">
                  <a:moveTo>
                    <a:pt x="0" y="0"/>
                  </a:moveTo>
                  <a:lnTo>
                    <a:pt x="2674085" y="0"/>
                  </a:lnTo>
                  <a:lnTo>
                    <a:pt x="2674085" y="1317594"/>
                  </a:lnTo>
                  <a:lnTo>
                    <a:pt x="0" y="13175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Freeform 6">
              <a:extLst>
                <a:ext uri="{FF2B5EF4-FFF2-40B4-BE49-F238E27FC236}">
                  <a16:creationId xmlns:a16="http://schemas.microsoft.com/office/drawing/2014/main" id="{C0EDBF18-2D40-42B0-6770-B040AA4245A9}"/>
                </a:ext>
              </a:extLst>
            </p:cNvPr>
            <p:cNvSpPr/>
            <p:nvPr/>
          </p:nvSpPr>
          <p:spPr>
            <a:xfrm>
              <a:off x="1640330" y="3201730"/>
              <a:ext cx="878221" cy="1053507"/>
            </a:xfrm>
            <a:custGeom>
              <a:avLst/>
              <a:gdLst/>
              <a:ahLst/>
              <a:cxnLst/>
              <a:rect l="l" t="t" r="r" b="b"/>
              <a:pathLst>
                <a:path w="878221" h="1053507">
                  <a:moveTo>
                    <a:pt x="0" y="0"/>
                  </a:moveTo>
                  <a:lnTo>
                    <a:pt x="878221" y="0"/>
                  </a:lnTo>
                  <a:lnTo>
                    <a:pt x="878221" y="1053507"/>
                  </a:lnTo>
                  <a:lnTo>
                    <a:pt x="0" y="105350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spTree>
    <p:extLst>
      <p:ext uri="{BB962C8B-B14F-4D97-AF65-F5344CB8AC3E}">
        <p14:creationId xmlns:p14="http://schemas.microsoft.com/office/powerpoint/2010/main" val="181394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F379CAC-504A-2136-B1DA-23AC82E440BF}"/>
            </a:ext>
          </a:extLst>
        </p:cNvPr>
        <p:cNvGrpSpPr/>
        <p:nvPr/>
      </p:nvGrpSpPr>
      <p:grpSpPr>
        <a:xfrm>
          <a:off x="0" y="0"/>
          <a:ext cx="0" cy="0"/>
          <a:chOff x="0" y="0"/>
          <a:chExt cx="0" cy="0"/>
        </a:xfrm>
      </p:grpSpPr>
      <p:sp>
        <p:nvSpPr>
          <p:cNvPr id="15" name="Freeform 4">
            <a:extLst>
              <a:ext uri="{FF2B5EF4-FFF2-40B4-BE49-F238E27FC236}">
                <a16:creationId xmlns:a16="http://schemas.microsoft.com/office/drawing/2014/main" id="{162E6564-2119-CE5F-539D-AB74F5E15806}"/>
              </a:ext>
            </a:extLst>
          </p:cNvPr>
          <p:cNvSpPr/>
          <p:nvPr/>
        </p:nvSpPr>
        <p:spPr>
          <a:xfrm>
            <a:off x="5371804" y="2539264"/>
            <a:ext cx="6062273" cy="3875065"/>
          </a:xfrm>
          <a:custGeom>
            <a:avLst/>
            <a:gdLst/>
            <a:ahLst/>
            <a:cxnLst/>
            <a:rect l="l" t="t" r="r" b="b"/>
            <a:pathLst>
              <a:path w="2355171" h="1971386">
                <a:moveTo>
                  <a:pt x="44154" y="0"/>
                </a:moveTo>
                <a:lnTo>
                  <a:pt x="2311016" y="0"/>
                </a:lnTo>
                <a:cubicBezTo>
                  <a:pt x="2322727" y="0"/>
                  <a:pt x="2333958" y="4652"/>
                  <a:pt x="2342238" y="12932"/>
                </a:cubicBezTo>
                <a:cubicBezTo>
                  <a:pt x="2350519" y="21213"/>
                  <a:pt x="2355171" y="32444"/>
                  <a:pt x="2355171" y="44154"/>
                </a:cubicBezTo>
                <a:lnTo>
                  <a:pt x="2355171" y="1927232"/>
                </a:lnTo>
                <a:cubicBezTo>
                  <a:pt x="2355171" y="1938943"/>
                  <a:pt x="2350519" y="1950174"/>
                  <a:pt x="2342238" y="1958454"/>
                </a:cubicBezTo>
                <a:cubicBezTo>
                  <a:pt x="2333958" y="1966735"/>
                  <a:pt x="2322727" y="1971386"/>
                  <a:pt x="2311016" y="1971386"/>
                </a:cubicBezTo>
                <a:lnTo>
                  <a:pt x="44154" y="1971386"/>
                </a:lnTo>
                <a:cubicBezTo>
                  <a:pt x="32444" y="1971386"/>
                  <a:pt x="21213" y="1966735"/>
                  <a:pt x="12932" y="1958454"/>
                </a:cubicBezTo>
                <a:cubicBezTo>
                  <a:pt x="4652" y="1950174"/>
                  <a:pt x="0" y="1938943"/>
                  <a:pt x="0" y="1927232"/>
                </a:cubicBezTo>
                <a:lnTo>
                  <a:pt x="0" y="44154"/>
                </a:lnTo>
                <a:cubicBezTo>
                  <a:pt x="0" y="32444"/>
                  <a:pt x="4652" y="21213"/>
                  <a:pt x="12932" y="12932"/>
                </a:cubicBezTo>
                <a:cubicBezTo>
                  <a:pt x="21213" y="4652"/>
                  <a:pt x="32444" y="0"/>
                  <a:pt x="44154" y="0"/>
                </a:cubicBezTo>
                <a:close/>
              </a:path>
            </a:pathLst>
          </a:custGeom>
          <a:solidFill>
            <a:schemeClr val="accent2">
              <a:lumMod val="40000"/>
              <a:lumOff val="60000"/>
            </a:schemeClr>
          </a:solidFill>
        </p:spPr>
        <p:txBody>
          <a:bodyPr/>
          <a:lstStyle/>
          <a:p>
            <a:pPr>
              <a:defRPr/>
            </a:pPr>
            <a:endParaRPr lang="en-US" sz="2400">
              <a:solidFill>
                <a:prstClr val="black"/>
              </a:solidFill>
              <a:latin typeface="+mn-lt"/>
              <a:cs typeface="Arial" panose="020B0604020202020204" pitchFamily="34" charset="0"/>
              <a:sym typeface="Arial"/>
            </a:endParaRPr>
          </a:p>
        </p:txBody>
      </p:sp>
      <p:sp>
        <p:nvSpPr>
          <p:cNvPr id="16" name="TextBox 15">
            <a:extLst>
              <a:ext uri="{FF2B5EF4-FFF2-40B4-BE49-F238E27FC236}">
                <a16:creationId xmlns:a16="http://schemas.microsoft.com/office/drawing/2014/main" id="{7C756EDA-BCE7-8908-A17F-3E89EACDF411}"/>
              </a:ext>
            </a:extLst>
          </p:cNvPr>
          <p:cNvSpPr txBox="1"/>
          <p:nvPr/>
        </p:nvSpPr>
        <p:spPr>
          <a:xfrm>
            <a:off x="5741877" y="2751910"/>
            <a:ext cx="5322125" cy="3337837"/>
          </a:xfrm>
          <a:prstGeom prst="rect">
            <a:avLst/>
          </a:prstGeom>
          <a:noFill/>
        </p:spPr>
        <p:txBody>
          <a:bodyPr wrap="square">
            <a:spAutoFit/>
          </a:bodyPr>
          <a:lstStyle/>
          <a:p>
            <a:pPr algn="just">
              <a:lnSpc>
                <a:spcPct val="150000"/>
              </a:lnSpc>
            </a:pPr>
            <a:r>
              <a:rPr lang="vi-VN" sz="2400" dirty="0">
                <a:solidFill>
                  <a:prstClr val="black"/>
                </a:solidFill>
                <a:latin typeface="+mn-lt"/>
                <a:cs typeface="Arial" panose="020B0604020202020204" pitchFamily="34" charset="0"/>
                <a:sym typeface="Arial"/>
              </a:rPr>
              <a:t>Các nhóm (3 – 4 HS) thảo luận với nhau và làm việc trên phiếu nhóm để hoàn thành </a:t>
            </a:r>
            <a:r>
              <a:rPr lang="vi-VN" sz="2400" b="1" dirty="0">
                <a:solidFill>
                  <a:prstClr val="black"/>
                </a:solidFill>
                <a:latin typeface="+mn-lt"/>
                <a:cs typeface="Arial" panose="020B0604020202020204" pitchFamily="34" charset="0"/>
                <a:sym typeface="Arial"/>
              </a:rPr>
              <a:t>Bài tập</a:t>
            </a:r>
            <a:r>
              <a:rPr lang="en-US" sz="2400" b="1" dirty="0">
                <a:solidFill>
                  <a:prstClr val="black"/>
                </a:solidFill>
                <a:latin typeface="+mn-lt"/>
                <a:cs typeface="Arial" panose="020B0604020202020204" pitchFamily="34" charset="0"/>
                <a:sym typeface="Arial"/>
              </a:rPr>
              <a:t> </a:t>
            </a:r>
            <a:r>
              <a:rPr lang="vi-VN" sz="2400" b="1" dirty="0">
                <a:solidFill>
                  <a:prstClr val="black"/>
                </a:solidFill>
                <a:latin typeface="+mn-lt"/>
                <a:cs typeface="Arial" panose="020B0604020202020204" pitchFamily="34" charset="0"/>
                <a:sym typeface="Arial"/>
              </a:rPr>
              <a:t>1</a:t>
            </a:r>
            <a:r>
              <a:rPr lang="vi-VN" sz="2400" dirty="0">
                <a:solidFill>
                  <a:prstClr val="black"/>
                </a:solidFill>
                <a:latin typeface="+mn-lt"/>
                <a:cs typeface="Arial" panose="020B0604020202020204" pitchFamily="34" charset="0"/>
                <a:sym typeface="Arial"/>
              </a:rPr>
              <a:t>: </a:t>
            </a:r>
            <a:r>
              <a:rPr lang="vi-VN" sz="2400" dirty="0">
                <a:solidFill>
                  <a:schemeClr val="tx1"/>
                </a:solidFill>
                <a:latin typeface="+mn-lt"/>
                <a:cs typeface="Arial" panose="020B0604020202020204" pitchFamily="34" charset="0"/>
                <a:sym typeface="Arial"/>
              </a:rPr>
              <a:t>Tìm nghĩa ở phía bên phải phù hợp với các từ in đậm trong các đoạn thơ, đoạn văn ở phía bên trái.</a:t>
            </a:r>
          </a:p>
        </p:txBody>
      </p:sp>
      <p:grpSp>
        <p:nvGrpSpPr>
          <p:cNvPr id="18" name="Group 17">
            <a:extLst>
              <a:ext uri="{FF2B5EF4-FFF2-40B4-BE49-F238E27FC236}">
                <a16:creationId xmlns:a16="http://schemas.microsoft.com/office/drawing/2014/main" id="{711C2FF8-47C7-FD7B-3E35-7D184B4EDAF8}"/>
              </a:ext>
            </a:extLst>
          </p:cNvPr>
          <p:cNvGrpSpPr/>
          <p:nvPr/>
        </p:nvGrpSpPr>
        <p:grpSpPr>
          <a:xfrm>
            <a:off x="719896" y="2539264"/>
            <a:ext cx="4037845" cy="3875065"/>
            <a:chOff x="607629" y="2826612"/>
            <a:chExt cx="6409906" cy="6151496"/>
          </a:xfrm>
        </p:grpSpPr>
        <p:grpSp>
          <p:nvGrpSpPr>
            <p:cNvPr id="20" name="Group 6">
              <a:extLst>
                <a:ext uri="{FF2B5EF4-FFF2-40B4-BE49-F238E27FC236}">
                  <a16:creationId xmlns:a16="http://schemas.microsoft.com/office/drawing/2014/main" id="{58EC73D2-C8BC-706C-18BA-58F000E214A1}"/>
                </a:ext>
              </a:extLst>
            </p:cNvPr>
            <p:cNvGrpSpPr/>
            <p:nvPr/>
          </p:nvGrpSpPr>
          <p:grpSpPr>
            <a:xfrm>
              <a:off x="607629" y="2826612"/>
              <a:ext cx="6409906" cy="6151496"/>
              <a:chOff x="-69736" y="-47625"/>
              <a:chExt cx="1457118" cy="1772037"/>
            </a:xfrm>
          </p:grpSpPr>
          <p:sp>
            <p:nvSpPr>
              <p:cNvPr id="24" name="Freeform 7">
                <a:extLst>
                  <a:ext uri="{FF2B5EF4-FFF2-40B4-BE49-F238E27FC236}">
                    <a16:creationId xmlns:a16="http://schemas.microsoft.com/office/drawing/2014/main" id="{C2BA55F3-F78E-92B8-8881-9CA2B169C427}"/>
                  </a:ext>
                </a:extLst>
              </p:cNvPr>
              <p:cNvSpPr/>
              <p:nvPr/>
            </p:nvSpPr>
            <p:spPr>
              <a:xfrm>
                <a:off x="-69736" y="-47625"/>
                <a:ext cx="1457118" cy="1772037"/>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2">
                  <a:lumMod val="40000"/>
                  <a:lumOff val="60000"/>
                </a:schemeClr>
              </a:solidFill>
            </p:spPr>
            <p:txBody>
              <a:bodyPr/>
              <a:lstStyle/>
              <a:p>
                <a:pPr defTabSz="575981">
                  <a:defRPr/>
                </a:pPr>
                <a:endParaRPr lang="en-US" sz="2400" kern="0">
                  <a:solidFill>
                    <a:prstClr val="black"/>
                  </a:solidFill>
                  <a:latin typeface="+mn-lt"/>
                  <a:cs typeface="Arial" panose="020B0604020202020204" pitchFamily="34" charset="0"/>
                  <a:sym typeface="Arial"/>
                </a:endParaRPr>
              </a:p>
            </p:txBody>
          </p:sp>
          <p:sp>
            <p:nvSpPr>
              <p:cNvPr id="25" name="TextBox 8">
                <a:extLst>
                  <a:ext uri="{FF2B5EF4-FFF2-40B4-BE49-F238E27FC236}">
                    <a16:creationId xmlns:a16="http://schemas.microsoft.com/office/drawing/2014/main" id="{5CBBE80C-9C93-A121-4611-54521145B81B}"/>
                  </a:ext>
                </a:extLst>
              </p:cNvPr>
              <p:cNvSpPr txBox="1"/>
              <p:nvPr/>
            </p:nvSpPr>
            <p:spPr>
              <a:xfrm>
                <a:off x="0" y="-47625"/>
                <a:ext cx="812800" cy="860425"/>
              </a:xfrm>
              <a:prstGeom prst="rect">
                <a:avLst/>
              </a:prstGeom>
            </p:spPr>
            <p:txBody>
              <a:bodyPr lIns="32001" tIns="32001" rIns="32001" bIns="32001" rtlCol="0" anchor="ctr"/>
              <a:lstStyle/>
              <a:p>
                <a:pPr algn="ctr" defTabSz="575981">
                  <a:lnSpc>
                    <a:spcPts val="1676"/>
                  </a:lnSpc>
                  <a:defRPr/>
                </a:pPr>
                <a:endParaRPr sz="2400" kern="0">
                  <a:solidFill>
                    <a:prstClr val="black"/>
                  </a:solidFill>
                  <a:latin typeface="+mn-lt"/>
                  <a:cs typeface="Arial" panose="020B0604020202020204" pitchFamily="34" charset="0"/>
                  <a:sym typeface="Arial"/>
                </a:endParaRPr>
              </a:p>
            </p:txBody>
          </p:sp>
        </p:grpSp>
        <p:grpSp>
          <p:nvGrpSpPr>
            <p:cNvPr id="21" name="Group 20">
              <a:extLst>
                <a:ext uri="{FF2B5EF4-FFF2-40B4-BE49-F238E27FC236}">
                  <a16:creationId xmlns:a16="http://schemas.microsoft.com/office/drawing/2014/main" id="{24B7C397-C9B9-FBDF-B316-48BED14F31B0}"/>
                </a:ext>
              </a:extLst>
            </p:cNvPr>
            <p:cNvGrpSpPr/>
            <p:nvPr/>
          </p:nvGrpSpPr>
          <p:grpSpPr>
            <a:xfrm>
              <a:off x="761012" y="3145892"/>
              <a:ext cx="6103135" cy="1325417"/>
              <a:chOff x="759137" y="3183114"/>
              <a:chExt cx="6103135" cy="1325417"/>
            </a:xfrm>
          </p:grpSpPr>
          <p:sp>
            <p:nvSpPr>
              <p:cNvPr id="22" name="Freeform 10">
                <a:extLst>
                  <a:ext uri="{FF2B5EF4-FFF2-40B4-BE49-F238E27FC236}">
                    <a16:creationId xmlns:a16="http://schemas.microsoft.com/office/drawing/2014/main" id="{C7C8DAC1-4EB0-C85F-1B81-E5DB69679DB9}"/>
                  </a:ext>
                </a:extLst>
              </p:cNvPr>
              <p:cNvSpPr/>
              <p:nvPr/>
            </p:nvSpPr>
            <p:spPr>
              <a:xfrm>
                <a:off x="897335" y="3183114"/>
                <a:ext cx="5826741" cy="1325417"/>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ysClr val="window" lastClr="FFFFFF"/>
              </a:solidFill>
            </p:spPr>
            <p:txBody>
              <a:bodyPr/>
              <a:lstStyle/>
              <a:p>
                <a:pPr defTabSz="575981">
                  <a:defRPr/>
                </a:pPr>
                <a:endParaRPr lang="en-US" sz="2400" kern="0" dirty="0">
                  <a:solidFill>
                    <a:prstClr val="black"/>
                  </a:solidFill>
                  <a:latin typeface="+mn-lt"/>
                  <a:cs typeface="Arial" panose="020B0604020202020204" pitchFamily="34" charset="0"/>
                  <a:sym typeface="Arial"/>
                </a:endParaRPr>
              </a:p>
            </p:txBody>
          </p:sp>
          <p:sp>
            <p:nvSpPr>
              <p:cNvPr id="23" name="TextBox 22">
                <a:extLst>
                  <a:ext uri="{FF2B5EF4-FFF2-40B4-BE49-F238E27FC236}">
                    <a16:creationId xmlns:a16="http://schemas.microsoft.com/office/drawing/2014/main" id="{7D16A1F9-5591-5C0C-D88D-64FEE6A40989}"/>
                  </a:ext>
                </a:extLst>
              </p:cNvPr>
              <p:cNvSpPr txBox="1"/>
              <p:nvPr/>
            </p:nvSpPr>
            <p:spPr>
              <a:xfrm>
                <a:off x="759137" y="3479384"/>
                <a:ext cx="6103135" cy="732873"/>
              </a:xfrm>
              <a:prstGeom prst="rect">
                <a:avLst/>
              </a:prstGeom>
              <a:noFill/>
            </p:spPr>
            <p:txBody>
              <a:bodyPr wrap="square" rtlCol="0">
                <a:spAutoFit/>
              </a:bodyPr>
              <a:lstStyle/>
              <a:p>
                <a:pPr algn="ctr" defTabSz="575981">
                  <a:defRPr/>
                </a:pPr>
                <a:r>
                  <a:rPr lang="en-US" sz="2400" b="1" kern="0" dirty="0" err="1">
                    <a:solidFill>
                      <a:sysClr val="windowText" lastClr="000000"/>
                    </a:solidFill>
                    <a:latin typeface="+mn-lt"/>
                    <a:cs typeface="Arial" panose="020B0604020202020204" pitchFamily="34" charset="0"/>
                    <a:sym typeface="Arial"/>
                  </a:rPr>
                  <a:t>Hoạt</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động</a:t>
                </a:r>
                <a:r>
                  <a:rPr lang="en-US" sz="2400" b="1" kern="0" dirty="0">
                    <a:solidFill>
                      <a:sysClr val="windowText" lastClr="000000"/>
                    </a:solidFill>
                    <a:latin typeface="+mn-lt"/>
                    <a:cs typeface="Arial" panose="020B0604020202020204" pitchFamily="34" charset="0"/>
                    <a:sym typeface="Arial"/>
                  </a:rPr>
                  <a:t> </a:t>
                </a:r>
                <a:r>
                  <a:rPr lang="en-US" sz="2400" b="1" kern="0" dirty="0" err="1">
                    <a:solidFill>
                      <a:sysClr val="windowText" lastClr="000000"/>
                    </a:solidFill>
                    <a:latin typeface="+mn-lt"/>
                    <a:cs typeface="Arial" panose="020B0604020202020204" pitchFamily="34" charset="0"/>
                    <a:sym typeface="Arial"/>
                  </a:rPr>
                  <a:t>nhóm</a:t>
                </a:r>
                <a:endParaRPr lang="en-US" sz="2400" b="1" kern="0" dirty="0">
                  <a:solidFill>
                    <a:sysClr val="windowText" lastClr="000000"/>
                  </a:solidFill>
                  <a:latin typeface="+mn-lt"/>
                  <a:cs typeface="Arial" panose="020B0604020202020204" pitchFamily="34" charset="0"/>
                  <a:sym typeface="Arial"/>
                </a:endParaRPr>
              </a:p>
            </p:txBody>
          </p:sp>
        </p:grpSp>
      </p:grpSp>
      <p:sp>
        <p:nvSpPr>
          <p:cNvPr id="27" name="TextBox 26">
            <a:extLst>
              <a:ext uri="{FF2B5EF4-FFF2-40B4-BE49-F238E27FC236}">
                <a16:creationId xmlns:a16="http://schemas.microsoft.com/office/drawing/2014/main" id="{88CE2578-37E0-6D4B-786F-91BA55B28B23}"/>
              </a:ext>
            </a:extLst>
          </p:cNvPr>
          <p:cNvSpPr txBox="1"/>
          <p:nvPr/>
        </p:nvSpPr>
        <p:spPr>
          <a:xfrm>
            <a:off x="1461952" y="1828335"/>
            <a:ext cx="9712234" cy="461665"/>
          </a:xfrm>
          <a:prstGeom prst="rect">
            <a:avLst/>
          </a:prstGeom>
          <a:noFill/>
        </p:spPr>
        <p:txBody>
          <a:bodyPr wrap="square">
            <a:spAutoFit/>
          </a:bodyPr>
          <a:lstStyle/>
          <a:p>
            <a:pPr algn="ctr" defTabSz="1151961">
              <a:defRPr/>
            </a:pPr>
            <a:r>
              <a:rPr lang="en-US" sz="2400" b="1" kern="0" dirty="0" err="1">
                <a:solidFill>
                  <a:srgbClr val="C00000"/>
                </a:solidFill>
                <a:latin typeface="+mn-lt"/>
                <a:cs typeface="Arial" panose="020B0604020202020204" pitchFamily="34" charset="0"/>
                <a:sym typeface="Arial"/>
              </a:rPr>
              <a:t>Nhiệm</a:t>
            </a:r>
            <a:r>
              <a:rPr lang="en-US" sz="2400" b="1" kern="0" dirty="0">
                <a:solidFill>
                  <a:srgbClr val="C00000"/>
                </a:solidFill>
                <a:latin typeface="+mn-lt"/>
                <a:cs typeface="Arial" panose="020B0604020202020204" pitchFamily="34" charset="0"/>
                <a:sym typeface="Arial"/>
              </a:rPr>
              <a:t> </a:t>
            </a:r>
            <a:r>
              <a:rPr lang="en-US" sz="2400" b="1" kern="0" dirty="0" err="1">
                <a:solidFill>
                  <a:srgbClr val="C00000"/>
                </a:solidFill>
                <a:latin typeface="+mn-lt"/>
                <a:cs typeface="Arial" panose="020B0604020202020204" pitchFamily="34" charset="0"/>
                <a:sym typeface="Arial"/>
              </a:rPr>
              <a:t>vụ</a:t>
            </a:r>
            <a:r>
              <a:rPr lang="en-US" sz="2400" b="1" kern="0" dirty="0">
                <a:solidFill>
                  <a:srgbClr val="C00000"/>
                </a:solidFill>
                <a:latin typeface="+mn-lt"/>
                <a:cs typeface="Arial" panose="020B0604020202020204" pitchFamily="34" charset="0"/>
                <a:sym typeface="Arial"/>
              </a:rPr>
              <a:t> 1: </a:t>
            </a:r>
            <a:r>
              <a:rPr lang="en-US" sz="2400" b="1" kern="0" dirty="0" err="1">
                <a:solidFill>
                  <a:srgbClr val="C00000"/>
                </a:solidFill>
                <a:latin typeface="+mn-lt"/>
                <a:cs typeface="Arial" panose="020B0604020202020204" pitchFamily="34" charset="0"/>
                <a:sym typeface="Arial"/>
              </a:rPr>
              <a:t>Tìm</a:t>
            </a:r>
            <a:r>
              <a:rPr lang="en-US" sz="2400" b="1" kern="0" dirty="0">
                <a:solidFill>
                  <a:srgbClr val="C00000"/>
                </a:solidFill>
                <a:latin typeface="+mn-lt"/>
                <a:cs typeface="Arial" panose="020B0604020202020204" pitchFamily="34" charset="0"/>
                <a:sym typeface="Arial"/>
              </a:rPr>
              <a:t> </a:t>
            </a:r>
            <a:r>
              <a:rPr lang="en-US" sz="2400" b="1" kern="0" dirty="0" err="1">
                <a:solidFill>
                  <a:srgbClr val="C00000"/>
                </a:solidFill>
                <a:latin typeface="+mn-lt"/>
                <a:cs typeface="Arial" panose="020B0604020202020204" pitchFamily="34" charset="0"/>
                <a:sym typeface="Arial"/>
              </a:rPr>
              <a:t>nghĩa</a:t>
            </a:r>
            <a:r>
              <a:rPr lang="en-US" sz="2400" b="1" kern="0" dirty="0">
                <a:solidFill>
                  <a:srgbClr val="C00000"/>
                </a:solidFill>
                <a:latin typeface="+mn-lt"/>
                <a:cs typeface="Arial" panose="020B0604020202020204" pitchFamily="34" charset="0"/>
                <a:sym typeface="Arial"/>
              </a:rPr>
              <a:t> </a:t>
            </a:r>
            <a:r>
              <a:rPr lang="en-US" sz="2400" b="1" kern="0" dirty="0" err="1">
                <a:solidFill>
                  <a:srgbClr val="C00000"/>
                </a:solidFill>
                <a:latin typeface="+mn-lt"/>
                <a:cs typeface="Arial" panose="020B0604020202020204" pitchFamily="34" charset="0"/>
                <a:sym typeface="Arial"/>
              </a:rPr>
              <a:t>phù</a:t>
            </a:r>
            <a:r>
              <a:rPr lang="en-US" sz="2400" b="1" kern="0" dirty="0">
                <a:solidFill>
                  <a:srgbClr val="C00000"/>
                </a:solidFill>
                <a:latin typeface="+mn-lt"/>
                <a:cs typeface="Arial" panose="020B0604020202020204" pitchFamily="34" charset="0"/>
                <a:sym typeface="Arial"/>
              </a:rPr>
              <a:t> </a:t>
            </a:r>
            <a:r>
              <a:rPr lang="en-US" sz="2400" b="1" kern="0" dirty="0" err="1">
                <a:solidFill>
                  <a:srgbClr val="C00000"/>
                </a:solidFill>
                <a:latin typeface="+mn-lt"/>
                <a:cs typeface="Arial" panose="020B0604020202020204" pitchFamily="34" charset="0"/>
                <a:sym typeface="Arial"/>
              </a:rPr>
              <a:t>hợp</a:t>
            </a:r>
            <a:r>
              <a:rPr lang="en-US" sz="2400" b="1" kern="0" dirty="0">
                <a:solidFill>
                  <a:srgbClr val="C00000"/>
                </a:solidFill>
                <a:latin typeface="+mn-lt"/>
                <a:cs typeface="Arial" panose="020B0604020202020204" pitchFamily="34" charset="0"/>
                <a:sym typeface="Arial"/>
              </a:rPr>
              <a:t> </a:t>
            </a:r>
            <a:r>
              <a:rPr lang="en-US" sz="2400" b="1" kern="0" dirty="0" err="1">
                <a:solidFill>
                  <a:srgbClr val="C00000"/>
                </a:solidFill>
                <a:latin typeface="+mn-lt"/>
                <a:cs typeface="Arial" panose="020B0604020202020204" pitchFamily="34" charset="0"/>
                <a:sym typeface="Arial"/>
              </a:rPr>
              <a:t>với</a:t>
            </a:r>
            <a:r>
              <a:rPr lang="en-US" sz="2400" b="1" kern="0" dirty="0">
                <a:solidFill>
                  <a:srgbClr val="C00000"/>
                </a:solidFill>
                <a:latin typeface="+mn-lt"/>
                <a:cs typeface="Arial" panose="020B0604020202020204" pitchFamily="34" charset="0"/>
                <a:sym typeface="Arial"/>
              </a:rPr>
              <a:t> </a:t>
            </a:r>
            <a:r>
              <a:rPr lang="en-US" sz="2400" b="1" kern="0" dirty="0" err="1">
                <a:solidFill>
                  <a:srgbClr val="C00000"/>
                </a:solidFill>
                <a:latin typeface="+mn-lt"/>
                <a:cs typeface="Arial" panose="020B0604020202020204" pitchFamily="34" charset="0"/>
                <a:sym typeface="Arial"/>
              </a:rPr>
              <a:t>bộ</a:t>
            </a:r>
            <a:r>
              <a:rPr lang="en-US" sz="2400" b="1" kern="0" dirty="0">
                <a:solidFill>
                  <a:srgbClr val="C00000"/>
                </a:solidFill>
                <a:latin typeface="+mn-lt"/>
                <a:cs typeface="Arial" panose="020B0604020202020204" pitchFamily="34" charset="0"/>
                <a:sym typeface="Arial"/>
              </a:rPr>
              <a:t> </a:t>
            </a:r>
            <a:r>
              <a:rPr lang="en-US" sz="2400" b="1" kern="0" dirty="0" err="1">
                <a:solidFill>
                  <a:srgbClr val="C00000"/>
                </a:solidFill>
                <a:latin typeface="+mn-lt"/>
                <a:cs typeface="Arial" panose="020B0604020202020204" pitchFamily="34" charset="0"/>
                <a:sym typeface="Arial"/>
              </a:rPr>
              <a:t>phận</a:t>
            </a:r>
            <a:r>
              <a:rPr lang="en-US" sz="2400" b="1" kern="0" dirty="0">
                <a:solidFill>
                  <a:srgbClr val="C00000"/>
                </a:solidFill>
                <a:latin typeface="+mn-lt"/>
                <a:cs typeface="Arial" panose="020B0604020202020204" pitchFamily="34" charset="0"/>
                <a:sym typeface="Arial"/>
              </a:rPr>
              <a:t> </a:t>
            </a:r>
            <a:r>
              <a:rPr lang="en-US" sz="2400" b="1" kern="0" dirty="0" err="1">
                <a:solidFill>
                  <a:srgbClr val="C00000"/>
                </a:solidFill>
                <a:latin typeface="+mn-lt"/>
                <a:cs typeface="Arial" panose="020B0604020202020204" pitchFamily="34" charset="0"/>
                <a:sym typeface="Arial"/>
              </a:rPr>
              <a:t>câu</a:t>
            </a:r>
            <a:r>
              <a:rPr lang="en-US" sz="2400" b="1" kern="0" dirty="0">
                <a:solidFill>
                  <a:srgbClr val="C00000"/>
                </a:solidFill>
                <a:latin typeface="+mn-lt"/>
                <a:cs typeface="Arial" panose="020B0604020202020204" pitchFamily="34" charset="0"/>
                <a:sym typeface="Arial"/>
              </a:rPr>
              <a:t> in </a:t>
            </a:r>
            <a:r>
              <a:rPr lang="en-US" sz="2400" b="1" kern="0" dirty="0" err="1">
                <a:solidFill>
                  <a:srgbClr val="C00000"/>
                </a:solidFill>
                <a:latin typeface="+mn-lt"/>
                <a:cs typeface="Arial" panose="020B0604020202020204" pitchFamily="34" charset="0"/>
                <a:sym typeface="Arial"/>
              </a:rPr>
              <a:t>đậm</a:t>
            </a:r>
            <a:endParaRPr lang="en-US" sz="2400" kern="0" dirty="0">
              <a:solidFill>
                <a:srgbClr val="C00000"/>
              </a:solidFill>
              <a:latin typeface="+mn-lt"/>
              <a:cs typeface="Arial" panose="020B0604020202020204" pitchFamily="34" charset="0"/>
              <a:sym typeface="Arial"/>
            </a:endParaRPr>
          </a:p>
        </p:txBody>
      </p:sp>
      <p:sp>
        <p:nvSpPr>
          <p:cNvPr id="30" name="Freeform 4">
            <a:extLst>
              <a:ext uri="{FF2B5EF4-FFF2-40B4-BE49-F238E27FC236}">
                <a16:creationId xmlns:a16="http://schemas.microsoft.com/office/drawing/2014/main" id="{C1078F1E-DAFE-AD77-BE8F-1150B411D0AF}"/>
              </a:ext>
            </a:extLst>
          </p:cNvPr>
          <p:cNvSpPr/>
          <p:nvPr/>
        </p:nvSpPr>
        <p:spPr>
          <a:xfrm>
            <a:off x="806100" y="3972901"/>
            <a:ext cx="3865433" cy="2043848"/>
          </a:xfrm>
          <a:custGeom>
            <a:avLst/>
            <a:gdLst/>
            <a:ahLst/>
            <a:cxnLst/>
            <a:rect l="l" t="t" r="r" b="b"/>
            <a:pathLst>
              <a:path w="11503272" h="6082355">
                <a:moveTo>
                  <a:pt x="0" y="0"/>
                </a:moveTo>
                <a:lnTo>
                  <a:pt x="11503273" y="0"/>
                </a:lnTo>
                <a:lnTo>
                  <a:pt x="11503273" y="6082356"/>
                </a:lnTo>
                <a:lnTo>
                  <a:pt x="0" y="6082356"/>
                </a:lnTo>
                <a:lnTo>
                  <a:pt x="0" y="0"/>
                </a:lnTo>
                <a:close/>
              </a:path>
            </a:pathLst>
          </a:custGeom>
          <a:blipFill>
            <a:blip r:embed="rId3"/>
            <a:stretch>
              <a:fillRect/>
            </a:stretch>
          </a:blipFill>
        </p:spPr>
      </p:sp>
    </p:spTree>
    <p:extLst>
      <p:ext uri="{BB962C8B-B14F-4D97-AF65-F5344CB8AC3E}">
        <p14:creationId xmlns:p14="http://schemas.microsoft.com/office/powerpoint/2010/main" val="2412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53E9A8F-A49B-F4EE-9A7B-FD462D502B6D}"/>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6B013303-4F8A-A246-09EE-864255376FBE}"/>
              </a:ext>
            </a:extLst>
          </p:cNvPr>
          <p:cNvGrpSpPr/>
          <p:nvPr/>
        </p:nvGrpSpPr>
        <p:grpSpPr>
          <a:xfrm>
            <a:off x="680349" y="1647051"/>
            <a:ext cx="3688349" cy="2693177"/>
            <a:chOff x="609600" y="707338"/>
            <a:chExt cx="5855096" cy="4275304"/>
          </a:xfrm>
        </p:grpSpPr>
        <p:grpSp>
          <p:nvGrpSpPr>
            <p:cNvPr id="3" name="Group 2">
              <a:extLst>
                <a:ext uri="{FF2B5EF4-FFF2-40B4-BE49-F238E27FC236}">
                  <a16:creationId xmlns:a16="http://schemas.microsoft.com/office/drawing/2014/main" id="{42CA5F2C-1623-6031-0E3F-9DBAA06DC544}"/>
                </a:ext>
              </a:extLst>
            </p:cNvPr>
            <p:cNvGrpSpPr/>
            <p:nvPr/>
          </p:nvGrpSpPr>
          <p:grpSpPr>
            <a:xfrm>
              <a:off x="609600" y="707338"/>
              <a:ext cx="5855096" cy="4275304"/>
              <a:chOff x="360671" y="2386332"/>
              <a:chExt cx="2927548" cy="2137652"/>
            </a:xfrm>
          </p:grpSpPr>
          <p:sp>
            <p:nvSpPr>
              <p:cNvPr id="5" name="Rectangle: Rounded Corners 9">
                <a:extLst>
                  <a:ext uri="{FF2B5EF4-FFF2-40B4-BE49-F238E27FC236}">
                    <a16:creationId xmlns:a16="http://schemas.microsoft.com/office/drawing/2014/main" id="{836D15C5-14B4-5ABF-FF35-9720C209CF36}"/>
                  </a:ext>
                </a:extLst>
              </p:cNvPr>
              <p:cNvSpPr/>
              <p:nvPr/>
            </p:nvSpPr>
            <p:spPr>
              <a:xfrm>
                <a:off x="360671" y="2386332"/>
                <a:ext cx="2927548" cy="2137652"/>
              </a:xfrm>
              <a:prstGeom prst="roundRect">
                <a:avLst>
                  <a:gd name="adj" fmla="val 2488"/>
                </a:avLst>
              </a:prstGeom>
              <a:solidFill>
                <a:srgbClr val="FFFFFF"/>
              </a:solidFill>
              <a:ln w="12700" cap="flat" cmpd="sng" algn="ctr">
                <a:solidFill>
                  <a:srgbClr val="0070C0"/>
                </a:solidFill>
                <a:prstDash val="solid"/>
              </a:ln>
              <a:effectLst/>
            </p:spPr>
            <p:txBody>
              <a:bodyPr rtlCol="0" anchor="ctr"/>
              <a:lstStyle/>
              <a:p>
                <a:pPr algn="ctr" defTabSz="1151961">
                  <a:defRPr/>
                </a:pPr>
                <a:endParaRPr lang="en-US" sz="1600" kern="0">
                  <a:solidFill>
                    <a:srgbClr val="EBE0DD"/>
                  </a:solidFill>
                  <a:latin typeface="+mn-lt"/>
                  <a:cs typeface="Arial"/>
                  <a:sym typeface="Arial"/>
                </a:endParaRPr>
              </a:p>
            </p:txBody>
          </p:sp>
          <p:sp>
            <p:nvSpPr>
              <p:cNvPr id="6" name="TextBox 5">
                <a:extLst>
                  <a:ext uri="{FF2B5EF4-FFF2-40B4-BE49-F238E27FC236}">
                    <a16:creationId xmlns:a16="http://schemas.microsoft.com/office/drawing/2014/main" id="{A8216D66-DAB7-3C58-8B0E-650200846499}"/>
                  </a:ext>
                </a:extLst>
              </p:cNvPr>
              <p:cNvSpPr txBox="1"/>
              <p:nvPr/>
            </p:nvSpPr>
            <p:spPr>
              <a:xfrm>
                <a:off x="517722" y="2386333"/>
                <a:ext cx="2544536" cy="2083803"/>
              </a:xfrm>
              <a:prstGeom prst="rect">
                <a:avLst/>
              </a:prstGeom>
              <a:noFill/>
            </p:spPr>
            <p:txBody>
              <a:bodyPr wrap="square" rtlCol="0">
                <a:spAutoFit/>
              </a:bodyPr>
              <a:lstStyle/>
              <a:p>
                <a:pPr algn="just" defTabSz="1151961">
                  <a:lnSpc>
                    <a:spcPct val="150000"/>
                  </a:lnSpc>
                  <a:defRPr/>
                </a:pPr>
                <a:r>
                  <a:rPr lang="en-US" sz="1600" kern="0" dirty="0">
                    <a:solidFill>
                      <a:sysClr val="windowText" lastClr="000000"/>
                    </a:solidFill>
                    <a:latin typeface="+mn-lt"/>
                    <a:cs typeface="Arial" panose="020B0604020202020204" pitchFamily="34" charset="0"/>
                    <a:sym typeface="Arial"/>
                  </a:rPr>
                  <a:t>a) </a:t>
                </a:r>
                <a:r>
                  <a:rPr lang="en-US" sz="1600" kern="0" dirty="0" err="1">
                    <a:solidFill>
                      <a:sysClr val="windowText" lastClr="000000"/>
                    </a:solidFill>
                    <a:latin typeface="+mn-lt"/>
                    <a:cs typeface="Arial" panose="020B0604020202020204" pitchFamily="34" charset="0"/>
                    <a:sym typeface="Arial"/>
                  </a:rPr>
                  <a:t>Chiếc</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compa</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bố</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vẽ</a:t>
                </a:r>
                <a:endParaRPr lang="en-US" sz="1600" kern="0" dirty="0">
                  <a:solidFill>
                    <a:sysClr val="windowText" lastClr="000000"/>
                  </a:solidFill>
                  <a:latin typeface="+mn-lt"/>
                  <a:cs typeface="Arial" panose="020B0604020202020204" pitchFamily="34" charset="0"/>
                  <a:sym typeface="Arial"/>
                </a:endParaRPr>
              </a:p>
              <a:p>
                <a:pPr algn="just" defTabSz="1151961">
                  <a:lnSpc>
                    <a:spcPct val="150000"/>
                  </a:lnSpc>
                  <a:defRPr/>
                </a:pPr>
                <a:r>
                  <a:rPr lang="en-US" sz="1600" kern="0" dirty="0" err="1">
                    <a:solidFill>
                      <a:sysClr val="windowText" lastClr="000000"/>
                    </a:solidFill>
                    <a:latin typeface="+mn-lt"/>
                    <a:cs typeface="Arial" panose="020B0604020202020204" pitchFamily="34" charset="0"/>
                    <a:sym typeface="Arial"/>
                  </a:rPr>
                  <a:t>Có</a:t>
                </a:r>
                <a:r>
                  <a:rPr lang="en-US" sz="1600" kern="0" dirty="0">
                    <a:solidFill>
                      <a:sysClr val="windowText" lastClr="000000"/>
                    </a:solidFill>
                    <a:latin typeface="+mn-lt"/>
                    <a:cs typeface="Arial" panose="020B0604020202020204" pitchFamily="34" charset="0"/>
                    <a:sym typeface="Arial"/>
                  </a:rPr>
                  <a:t> </a:t>
                </a:r>
                <a:r>
                  <a:rPr lang="en-US" sz="1600" b="1" kern="0" dirty="0" err="1">
                    <a:solidFill>
                      <a:sysClr val="windowText" lastClr="000000"/>
                    </a:solidFill>
                    <a:latin typeface="+mn-lt"/>
                    <a:cs typeface="Arial" panose="020B0604020202020204" pitchFamily="34" charset="0"/>
                    <a:sym typeface="Arial"/>
                  </a:rPr>
                  <a:t>chân</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đứng</a:t>
                </a:r>
                <a:r>
                  <a:rPr lang="en-US" sz="1600" kern="0" dirty="0">
                    <a:solidFill>
                      <a:sysClr val="windowText" lastClr="000000"/>
                    </a:solidFill>
                    <a:latin typeface="+mn-lt"/>
                    <a:cs typeface="Arial" panose="020B0604020202020204" pitchFamily="34" charset="0"/>
                    <a:sym typeface="Arial"/>
                  </a:rPr>
                  <a:t>, </a:t>
                </a:r>
                <a:r>
                  <a:rPr lang="en-US" sz="1600" b="1" kern="0" dirty="0" err="1">
                    <a:solidFill>
                      <a:sysClr val="windowText" lastClr="000000"/>
                    </a:solidFill>
                    <a:latin typeface="+mn-lt"/>
                    <a:cs typeface="Arial" panose="020B0604020202020204" pitchFamily="34" charset="0"/>
                    <a:sym typeface="Arial"/>
                  </a:rPr>
                  <a:t>chân</a:t>
                </a:r>
                <a:r>
                  <a:rPr lang="en-US" sz="1600" kern="0" dirty="0">
                    <a:solidFill>
                      <a:sysClr val="windowText" lastClr="000000"/>
                    </a:solidFill>
                    <a:latin typeface="+mn-lt"/>
                    <a:cs typeface="Arial" panose="020B0604020202020204" pitchFamily="34" charset="0"/>
                    <a:sym typeface="Arial"/>
                  </a:rPr>
                  <a:t> quay.</a:t>
                </a:r>
              </a:p>
              <a:p>
                <a:pPr algn="just" defTabSz="1151961">
                  <a:lnSpc>
                    <a:spcPct val="150000"/>
                  </a:lnSpc>
                  <a:defRPr/>
                </a:pPr>
                <a:r>
                  <a:rPr lang="en-US" sz="1600" kern="0" dirty="0" err="1">
                    <a:solidFill>
                      <a:sysClr val="windowText" lastClr="000000"/>
                    </a:solidFill>
                    <a:latin typeface="+mn-lt"/>
                    <a:cs typeface="Arial" panose="020B0604020202020204" pitchFamily="34" charset="0"/>
                    <a:sym typeface="Arial"/>
                  </a:rPr>
                  <a:t>Cái</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kiềng</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đun</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hằng</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ngày</a:t>
                </a:r>
                <a:endParaRPr lang="en-US" sz="1600" kern="0" dirty="0">
                  <a:solidFill>
                    <a:sysClr val="windowText" lastClr="000000"/>
                  </a:solidFill>
                  <a:latin typeface="+mn-lt"/>
                  <a:cs typeface="Arial" panose="020B0604020202020204" pitchFamily="34" charset="0"/>
                  <a:sym typeface="Arial"/>
                </a:endParaRPr>
              </a:p>
              <a:p>
                <a:pPr algn="just" defTabSz="1151961">
                  <a:lnSpc>
                    <a:spcPct val="150000"/>
                  </a:lnSpc>
                  <a:defRPr/>
                </a:pPr>
                <a:r>
                  <a:rPr lang="en-US" sz="1600" kern="0" dirty="0">
                    <a:solidFill>
                      <a:sysClr val="windowText" lastClr="000000"/>
                    </a:solidFill>
                    <a:latin typeface="+mn-lt"/>
                    <a:cs typeface="Arial" panose="020B0604020202020204" pitchFamily="34" charset="0"/>
                    <a:sym typeface="Arial"/>
                  </a:rPr>
                  <a:t>Ba</a:t>
                </a:r>
                <a:r>
                  <a:rPr lang="en-US" sz="1600" b="1" kern="0" dirty="0">
                    <a:solidFill>
                      <a:sysClr val="windowText" lastClr="000000"/>
                    </a:solidFill>
                    <a:latin typeface="+mn-lt"/>
                    <a:cs typeface="Arial" panose="020B0604020202020204" pitchFamily="34" charset="0"/>
                    <a:sym typeface="Arial"/>
                  </a:rPr>
                  <a:t> </a:t>
                </a:r>
                <a:r>
                  <a:rPr lang="en-US" sz="1600" b="1" kern="0" dirty="0" err="1">
                    <a:solidFill>
                      <a:sysClr val="windowText" lastClr="000000"/>
                    </a:solidFill>
                    <a:latin typeface="+mn-lt"/>
                    <a:cs typeface="Arial" panose="020B0604020202020204" pitchFamily="34" charset="0"/>
                    <a:sym typeface="Arial"/>
                  </a:rPr>
                  <a:t>chân</a:t>
                </a:r>
                <a:r>
                  <a:rPr lang="en-US" sz="1600" b="1"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xòe</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trong</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lửa</a:t>
                </a:r>
                <a:r>
                  <a:rPr lang="en-US" sz="1600" kern="0" dirty="0">
                    <a:solidFill>
                      <a:sysClr val="windowText" lastClr="000000"/>
                    </a:solidFill>
                    <a:latin typeface="+mn-lt"/>
                    <a:cs typeface="Arial" panose="020B0604020202020204" pitchFamily="34" charset="0"/>
                    <a:sym typeface="Arial"/>
                  </a:rPr>
                  <a:t>.</a:t>
                </a:r>
              </a:p>
              <a:p>
                <a:pPr algn="just" defTabSz="1151961">
                  <a:lnSpc>
                    <a:spcPct val="150000"/>
                  </a:lnSpc>
                  <a:defRPr/>
                </a:pPr>
                <a:r>
                  <a:rPr lang="en-US" sz="1600" kern="0" dirty="0" err="1">
                    <a:solidFill>
                      <a:sysClr val="windowText" lastClr="000000"/>
                    </a:solidFill>
                    <a:latin typeface="+mn-lt"/>
                    <a:cs typeface="Arial" panose="020B0604020202020204" pitchFamily="34" charset="0"/>
                    <a:sym typeface="Arial"/>
                  </a:rPr>
                  <a:t>Chẳng</a:t>
                </a:r>
                <a:r>
                  <a:rPr lang="en-US" sz="1600" kern="0" dirty="0">
                    <a:solidFill>
                      <a:sysClr val="windowText" lastClr="000000"/>
                    </a:solidFill>
                    <a:latin typeface="+mn-lt"/>
                    <a:cs typeface="Arial" panose="020B0604020202020204" pitchFamily="34" charset="0"/>
                    <a:sym typeface="Arial"/>
                  </a:rPr>
                  <a:t> bao </a:t>
                </a:r>
                <a:r>
                  <a:rPr lang="en-US" sz="1600" kern="0" dirty="0" err="1">
                    <a:solidFill>
                      <a:sysClr val="windowText" lastClr="000000"/>
                    </a:solidFill>
                    <a:latin typeface="+mn-lt"/>
                    <a:cs typeface="Arial" panose="020B0604020202020204" pitchFamily="34" charset="0"/>
                    <a:sym typeface="Arial"/>
                  </a:rPr>
                  <a:t>giờ</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đi</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cả</a:t>
                </a:r>
                <a:endParaRPr lang="en-US" sz="1600" kern="0" dirty="0">
                  <a:solidFill>
                    <a:sysClr val="windowText" lastClr="000000"/>
                  </a:solidFill>
                  <a:latin typeface="+mn-lt"/>
                  <a:cs typeface="Arial" panose="020B0604020202020204" pitchFamily="34" charset="0"/>
                  <a:sym typeface="Arial"/>
                </a:endParaRPr>
              </a:p>
              <a:p>
                <a:pPr algn="just" defTabSz="1151961">
                  <a:lnSpc>
                    <a:spcPct val="150000"/>
                  </a:lnSpc>
                  <a:defRPr/>
                </a:pPr>
                <a:r>
                  <a:rPr lang="en-US" sz="1600" kern="0" dirty="0" err="1">
                    <a:solidFill>
                      <a:sysClr val="windowText" lastClr="000000"/>
                    </a:solidFill>
                    <a:latin typeface="+mn-lt"/>
                    <a:cs typeface="Arial" panose="020B0604020202020204" pitchFamily="34" charset="0"/>
                    <a:sym typeface="Arial"/>
                  </a:rPr>
                  <a:t>Là</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chiếc</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bàn</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bốn</a:t>
                </a:r>
                <a:r>
                  <a:rPr lang="en-US" sz="1600" kern="0" dirty="0">
                    <a:solidFill>
                      <a:sysClr val="windowText" lastClr="000000"/>
                    </a:solidFill>
                    <a:latin typeface="+mn-lt"/>
                    <a:cs typeface="Arial" panose="020B0604020202020204" pitchFamily="34" charset="0"/>
                    <a:sym typeface="Arial"/>
                  </a:rPr>
                  <a:t> </a:t>
                </a:r>
                <a:r>
                  <a:rPr lang="en-US" sz="1600" b="1" kern="0" dirty="0" err="1">
                    <a:solidFill>
                      <a:sysClr val="windowText" lastClr="000000"/>
                    </a:solidFill>
                    <a:latin typeface="+mn-lt"/>
                    <a:cs typeface="Arial" panose="020B0604020202020204" pitchFamily="34" charset="0"/>
                    <a:sym typeface="Arial"/>
                  </a:rPr>
                  <a:t>chân</a:t>
                </a:r>
                <a:r>
                  <a:rPr lang="en-US" sz="1600" b="1" kern="0" dirty="0">
                    <a:solidFill>
                      <a:sysClr val="windowText" lastClr="000000"/>
                    </a:solidFill>
                    <a:latin typeface="+mn-lt"/>
                    <a:cs typeface="Arial" panose="020B0604020202020204" pitchFamily="34" charset="0"/>
                    <a:sym typeface="Arial"/>
                  </a:rPr>
                  <a:t>.</a:t>
                </a:r>
              </a:p>
              <a:p>
                <a:pPr algn="r" defTabSz="1151961">
                  <a:lnSpc>
                    <a:spcPct val="150000"/>
                  </a:lnSpc>
                  <a:defRPr/>
                </a:pPr>
                <a:r>
                  <a:rPr lang="en-US" sz="1600" kern="0" dirty="0">
                    <a:solidFill>
                      <a:sysClr val="windowText" lastClr="000000"/>
                    </a:solidFill>
                    <a:latin typeface="+mn-lt"/>
                    <a:cs typeface="Arial" panose="020B0604020202020204" pitchFamily="34" charset="0"/>
                    <a:sym typeface="Arial"/>
                  </a:rPr>
                  <a:t>VŨ QUẦN PHƯƠNG</a:t>
                </a:r>
                <a:endParaRPr lang="vi-VN" sz="1600" kern="0" dirty="0">
                  <a:solidFill>
                    <a:sysClr val="windowText" lastClr="000000"/>
                  </a:solidFill>
                  <a:latin typeface="+mn-lt"/>
                  <a:cs typeface="Arial" panose="020B0604020202020204" pitchFamily="34" charset="0"/>
                  <a:sym typeface="Arial"/>
                </a:endParaRPr>
              </a:p>
            </p:txBody>
          </p:sp>
        </p:grpSp>
        <p:pic>
          <p:nvPicPr>
            <p:cNvPr id="4" name="Picture 3">
              <a:extLst>
                <a:ext uri="{FF2B5EF4-FFF2-40B4-BE49-F238E27FC236}">
                  <a16:creationId xmlns:a16="http://schemas.microsoft.com/office/drawing/2014/main" id="{6841265F-DB17-E8CC-7A7D-7ADA188E737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053" t="21642" r="40529" b="61802"/>
            <a:stretch/>
          </p:blipFill>
          <p:spPr>
            <a:xfrm>
              <a:off x="5145654" y="3269505"/>
              <a:ext cx="1143000" cy="1143000"/>
            </a:xfrm>
            <a:prstGeom prst="rect">
              <a:avLst/>
            </a:prstGeom>
          </p:spPr>
        </p:pic>
      </p:grpSp>
      <p:grpSp>
        <p:nvGrpSpPr>
          <p:cNvPr id="7" name="Group 6">
            <a:extLst>
              <a:ext uri="{FF2B5EF4-FFF2-40B4-BE49-F238E27FC236}">
                <a16:creationId xmlns:a16="http://schemas.microsoft.com/office/drawing/2014/main" id="{E0385BCD-E754-144D-4581-634EB77D84F4}"/>
              </a:ext>
            </a:extLst>
          </p:cNvPr>
          <p:cNvGrpSpPr/>
          <p:nvPr/>
        </p:nvGrpSpPr>
        <p:grpSpPr>
          <a:xfrm>
            <a:off x="4567278" y="1647051"/>
            <a:ext cx="2976080" cy="2693175"/>
            <a:chOff x="7305031" y="554938"/>
            <a:chExt cx="4724400" cy="4275300"/>
          </a:xfrm>
        </p:grpSpPr>
        <p:grpSp>
          <p:nvGrpSpPr>
            <p:cNvPr id="8" name="Group 7">
              <a:extLst>
                <a:ext uri="{FF2B5EF4-FFF2-40B4-BE49-F238E27FC236}">
                  <a16:creationId xmlns:a16="http://schemas.microsoft.com/office/drawing/2014/main" id="{C4E58E33-5A71-0B59-9DD2-DEF95600BF51}"/>
                </a:ext>
              </a:extLst>
            </p:cNvPr>
            <p:cNvGrpSpPr/>
            <p:nvPr/>
          </p:nvGrpSpPr>
          <p:grpSpPr>
            <a:xfrm>
              <a:off x="7305031" y="554938"/>
              <a:ext cx="4724400" cy="4275300"/>
              <a:chOff x="360671" y="2310132"/>
              <a:chExt cx="2362200" cy="2137650"/>
            </a:xfrm>
          </p:grpSpPr>
          <p:sp>
            <p:nvSpPr>
              <p:cNvPr id="10" name="Rectangle: Rounded Corners 24">
                <a:extLst>
                  <a:ext uri="{FF2B5EF4-FFF2-40B4-BE49-F238E27FC236}">
                    <a16:creationId xmlns:a16="http://schemas.microsoft.com/office/drawing/2014/main" id="{0E407A3F-BA2A-3683-A39A-083735167532}"/>
                  </a:ext>
                </a:extLst>
              </p:cNvPr>
              <p:cNvSpPr/>
              <p:nvPr/>
            </p:nvSpPr>
            <p:spPr>
              <a:xfrm>
                <a:off x="360671" y="2310132"/>
                <a:ext cx="2362200" cy="2137650"/>
              </a:xfrm>
              <a:prstGeom prst="roundRect">
                <a:avLst>
                  <a:gd name="adj" fmla="val 2488"/>
                </a:avLst>
              </a:prstGeom>
              <a:solidFill>
                <a:srgbClr val="FFFFFF"/>
              </a:solidFill>
              <a:ln w="12700" cap="flat" cmpd="sng" algn="ctr">
                <a:solidFill>
                  <a:srgbClr val="0070C0"/>
                </a:solidFill>
                <a:prstDash val="solid"/>
              </a:ln>
              <a:effectLst/>
            </p:spPr>
            <p:txBody>
              <a:bodyPr rtlCol="0" anchor="ctr"/>
              <a:lstStyle/>
              <a:p>
                <a:pPr algn="ctr" defTabSz="1151961">
                  <a:defRPr/>
                </a:pPr>
                <a:endParaRPr lang="en-US" sz="1600" kern="0">
                  <a:solidFill>
                    <a:srgbClr val="EBE0DD"/>
                  </a:solidFill>
                  <a:latin typeface="+mn-lt"/>
                  <a:cs typeface="Arial"/>
                  <a:sym typeface="Arial"/>
                </a:endParaRPr>
              </a:p>
            </p:txBody>
          </p:sp>
          <p:sp>
            <p:nvSpPr>
              <p:cNvPr id="11" name="TextBox 10">
                <a:extLst>
                  <a:ext uri="{FF2B5EF4-FFF2-40B4-BE49-F238E27FC236}">
                    <a16:creationId xmlns:a16="http://schemas.microsoft.com/office/drawing/2014/main" id="{A7DA0ABC-9890-1E48-1526-2C5FE7991E72}"/>
                  </a:ext>
                </a:extLst>
              </p:cNvPr>
              <p:cNvSpPr txBox="1"/>
              <p:nvPr/>
            </p:nvSpPr>
            <p:spPr>
              <a:xfrm>
                <a:off x="500707" y="2337580"/>
                <a:ext cx="2171415" cy="1497504"/>
              </a:xfrm>
              <a:prstGeom prst="rect">
                <a:avLst/>
              </a:prstGeom>
              <a:noFill/>
            </p:spPr>
            <p:txBody>
              <a:bodyPr wrap="square" rtlCol="0">
                <a:spAutoFit/>
              </a:bodyPr>
              <a:lstStyle/>
              <a:p>
                <a:pPr algn="just" defTabSz="1151961">
                  <a:lnSpc>
                    <a:spcPct val="150000"/>
                  </a:lnSpc>
                  <a:defRPr/>
                </a:pPr>
                <a:r>
                  <a:rPr lang="en-US" sz="1600" kern="0" dirty="0">
                    <a:solidFill>
                      <a:sysClr val="windowText" lastClr="000000"/>
                    </a:solidFill>
                    <a:latin typeface="+mn-lt"/>
                    <a:cs typeface="Arial" panose="020B0604020202020204" pitchFamily="34" charset="0"/>
                    <a:sym typeface="Arial"/>
                  </a:rPr>
                  <a:t>b) </a:t>
                </a:r>
                <a:r>
                  <a:rPr lang="en-US" sz="1600" kern="0" dirty="0" err="1">
                    <a:solidFill>
                      <a:sysClr val="windowText" lastClr="000000"/>
                    </a:solidFill>
                    <a:latin typeface="+mn-lt"/>
                    <a:cs typeface="Arial" panose="020B0604020202020204" pitchFamily="34" charset="0"/>
                    <a:sym typeface="Arial"/>
                  </a:rPr>
                  <a:t>Bàn</a:t>
                </a:r>
                <a:r>
                  <a:rPr lang="en-US" sz="1600" kern="0" dirty="0">
                    <a:solidFill>
                      <a:sysClr val="windowText" lastClr="000000"/>
                    </a:solidFill>
                    <a:latin typeface="+mn-lt"/>
                    <a:cs typeface="Arial" panose="020B0604020202020204" pitchFamily="34" charset="0"/>
                    <a:sym typeface="Arial"/>
                  </a:rPr>
                  <a:t> </a:t>
                </a:r>
                <a:r>
                  <a:rPr lang="en-US" sz="1600" b="1" kern="0" dirty="0" err="1">
                    <a:solidFill>
                      <a:sysClr val="windowText" lastClr="000000"/>
                    </a:solidFill>
                    <a:latin typeface="+mn-lt"/>
                    <a:cs typeface="Arial" panose="020B0604020202020204" pitchFamily="34" charset="0"/>
                    <a:sym typeface="Arial"/>
                  </a:rPr>
                  <a:t>chân</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của</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bé</a:t>
                </a:r>
                <a:endParaRPr lang="en-US" sz="1600" kern="0" dirty="0">
                  <a:solidFill>
                    <a:sysClr val="windowText" lastClr="000000"/>
                  </a:solidFill>
                  <a:latin typeface="+mn-lt"/>
                  <a:cs typeface="Arial" panose="020B0604020202020204" pitchFamily="34" charset="0"/>
                  <a:sym typeface="Arial"/>
                </a:endParaRPr>
              </a:p>
              <a:p>
                <a:pPr algn="just" defTabSz="1151961">
                  <a:lnSpc>
                    <a:spcPct val="150000"/>
                  </a:lnSpc>
                  <a:defRPr/>
                </a:pPr>
                <a:r>
                  <a:rPr lang="en-US" sz="1600" kern="0" dirty="0" err="1">
                    <a:solidFill>
                      <a:sysClr val="windowText" lastClr="000000"/>
                    </a:solidFill>
                    <a:latin typeface="+mn-lt"/>
                    <a:cs typeface="Arial" panose="020B0604020202020204" pitchFamily="34" charset="0"/>
                    <a:sym typeface="Arial"/>
                  </a:rPr>
                  <a:t>Đi</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dép</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đẹp</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thêm</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ra</a:t>
                </a:r>
                <a:endParaRPr lang="en-US" sz="1600" kern="0" dirty="0">
                  <a:solidFill>
                    <a:sysClr val="windowText" lastClr="000000"/>
                  </a:solidFill>
                  <a:latin typeface="+mn-lt"/>
                  <a:cs typeface="Arial" panose="020B0604020202020204" pitchFamily="34" charset="0"/>
                  <a:sym typeface="Arial"/>
                </a:endParaRPr>
              </a:p>
              <a:p>
                <a:pPr algn="just" defTabSz="1151961">
                  <a:lnSpc>
                    <a:spcPct val="150000"/>
                  </a:lnSpc>
                  <a:defRPr/>
                </a:pPr>
                <a:r>
                  <a:rPr lang="en-US" sz="1600" kern="0" dirty="0" err="1">
                    <a:solidFill>
                      <a:sysClr val="windowText" lastClr="000000"/>
                    </a:solidFill>
                    <a:latin typeface="+mn-lt"/>
                    <a:cs typeface="Arial" panose="020B0604020202020204" pitchFamily="34" charset="0"/>
                    <a:sym typeface="Arial"/>
                  </a:rPr>
                  <a:t>Dép</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cũng</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vui</a:t>
                </a:r>
                <a:r>
                  <a:rPr lang="en-US" sz="1600" kern="0" dirty="0">
                    <a:solidFill>
                      <a:sysClr val="windowText" lastClr="000000"/>
                    </a:solidFill>
                    <a:latin typeface="+mn-lt"/>
                    <a:cs typeface="Arial" panose="020B0604020202020204" pitchFamily="34" charset="0"/>
                    <a:sym typeface="Arial"/>
                  </a:rPr>
                  <a:t> </a:t>
                </a:r>
                <a:r>
                  <a:rPr lang="en-US" sz="1600" dirty="0" err="1">
                    <a:solidFill>
                      <a:sysClr val="windowText" lastClr="000000"/>
                    </a:solidFill>
                    <a:latin typeface="+mn-lt"/>
                    <a:cs typeface="Arial" panose="020B0604020202020204" pitchFamily="34" charset="0"/>
                  </a:rPr>
                  <a:t>thích</a:t>
                </a:r>
                <a:r>
                  <a:rPr lang="en-US" sz="1600" dirty="0">
                    <a:solidFill>
                      <a:sysClr val="windowText" lastClr="000000"/>
                    </a:solidFill>
                    <a:latin typeface="+mn-lt"/>
                    <a:cs typeface="Arial" panose="020B0604020202020204" pitchFamily="34" charset="0"/>
                  </a:rPr>
                  <a:t> </a:t>
                </a:r>
                <a:r>
                  <a:rPr lang="en-US" sz="1600" kern="0" dirty="0" err="1">
                    <a:solidFill>
                      <a:sysClr val="windowText" lastClr="000000"/>
                    </a:solidFill>
                    <a:latin typeface="+mn-lt"/>
                    <a:cs typeface="Arial" panose="020B0604020202020204" pitchFamily="34" charset="0"/>
                    <a:sym typeface="Arial"/>
                  </a:rPr>
                  <a:t>lắm</a:t>
                </a:r>
                <a:endParaRPr lang="en-US" sz="1600" kern="0" dirty="0">
                  <a:solidFill>
                    <a:sysClr val="windowText" lastClr="000000"/>
                  </a:solidFill>
                  <a:latin typeface="+mn-lt"/>
                  <a:cs typeface="Arial" panose="020B0604020202020204" pitchFamily="34" charset="0"/>
                  <a:sym typeface="Arial"/>
                </a:endParaRPr>
              </a:p>
              <a:p>
                <a:pPr algn="just" defTabSz="1151961">
                  <a:lnSpc>
                    <a:spcPct val="150000"/>
                  </a:lnSpc>
                  <a:defRPr/>
                </a:pPr>
                <a:r>
                  <a:rPr lang="en-US" sz="1600" kern="0" dirty="0">
                    <a:solidFill>
                      <a:sysClr val="windowText" lastClr="000000"/>
                    </a:solidFill>
                    <a:latin typeface="+mn-lt"/>
                    <a:cs typeface="Arial" panose="020B0604020202020204" pitchFamily="34" charset="0"/>
                    <a:sym typeface="Arial"/>
                  </a:rPr>
                  <a:t>Theo </a:t>
                </a:r>
                <a:r>
                  <a:rPr lang="en-US" sz="1600" kern="0" dirty="0" err="1">
                    <a:solidFill>
                      <a:sysClr val="windowText" lastClr="000000"/>
                    </a:solidFill>
                    <a:latin typeface="+mn-lt"/>
                    <a:cs typeface="Arial" panose="020B0604020202020204" pitchFamily="34" charset="0"/>
                    <a:sym typeface="Arial"/>
                  </a:rPr>
                  <a:t>chân</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đi</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khắp</a:t>
                </a:r>
                <a:r>
                  <a:rPr lang="en-US" sz="1600" kern="0" dirty="0">
                    <a:solidFill>
                      <a:sysClr val="windowText" lastClr="000000"/>
                    </a:solidFill>
                    <a:latin typeface="+mn-lt"/>
                    <a:cs typeface="Arial" panose="020B0604020202020204" pitchFamily="34" charset="0"/>
                    <a:sym typeface="Arial"/>
                  </a:rPr>
                  <a:t> </a:t>
                </a:r>
                <a:r>
                  <a:rPr lang="en-US" sz="1600" kern="0" dirty="0" err="1">
                    <a:solidFill>
                      <a:sysClr val="windowText" lastClr="000000"/>
                    </a:solidFill>
                    <a:latin typeface="+mn-lt"/>
                    <a:cs typeface="Arial" panose="020B0604020202020204" pitchFamily="34" charset="0"/>
                    <a:sym typeface="Arial"/>
                  </a:rPr>
                  <a:t>nhà</a:t>
                </a:r>
                <a:r>
                  <a:rPr lang="en-US" sz="1600" kern="0" dirty="0">
                    <a:solidFill>
                      <a:sysClr val="windowText" lastClr="000000"/>
                    </a:solidFill>
                    <a:latin typeface="+mn-lt"/>
                    <a:cs typeface="Arial" panose="020B0604020202020204" pitchFamily="34" charset="0"/>
                    <a:sym typeface="Arial"/>
                  </a:rPr>
                  <a:t>. </a:t>
                </a:r>
              </a:p>
              <a:p>
                <a:pPr algn="r" defTabSz="1151961">
                  <a:lnSpc>
                    <a:spcPct val="150000"/>
                  </a:lnSpc>
                  <a:defRPr/>
                </a:pPr>
                <a:r>
                  <a:rPr lang="en-US" sz="1600" kern="0" dirty="0">
                    <a:solidFill>
                      <a:sysClr val="windowText" lastClr="000000"/>
                    </a:solidFill>
                    <a:latin typeface="+mn-lt"/>
                    <a:cs typeface="Arial" panose="020B0604020202020204" pitchFamily="34" charset="0"/>
                    <a:sym typeface="Arial"/>
                  </a:rPr>
                  <a:t>(PHẠM HỔ)</a:t>
                </a:r>
                <a:endParaRPr lang="vi-VN" sz="1600" kern="0" dirty="0">
                  <a:solidFill>
                    <a:sysClr val="windowText" lastClr="000000"/>
                  </a:solidFill>
                  <a:latin typeface="+mn-lt"/>
                  <a:cs typeface="Arial" panose="020B0604020202020204" pitchFamily="34" charset="0"/>
                  <a:sym typeface="Arial"/>
                </a:endParaRPr>
              </a:p>
            </p:txBody>
          </p:sp>
        </p:grpSp>
        <p:pic>
          <p:nvPicPr>
            <p:cNvPr id="9" name="Picture 8" descr="A page of a book&#10;&#10;Description automatically generated">
              <a:extLst>
                <a:ext uri="{FF2B5EF4-FFF2-40B4-BE49-F238E27FC236}">
                  <a16:creationId xmlns:a16="http://schemas.microsoft.com/office/drawing/2014/main" id="{225408AB-A9AA-5853-7B32-3AA11F9C8469}"/>
                </a:ext>
              </a:extLst>
            </p:cNvPr>
            <p:cNvPicPr>
              <a:picLocks noChangeAspect="1"/>
            </p:cNvPicPr>
            <p:nvPr/>
          </p:nvPicPr>
          <p:blipFill rotWithShape="1">
            <a:blip r:embed="rId3">
              <a:extLst>
                <a:ext uri="{28A0092B-C50C-407E-A947-70E740481C1C}">
                  <a14:useLocalDpi xmlns:a14="http://schemas.microsoft.com/office/drawing/2010/main" val="0"/>
                </a:ext>
              </a:extLst>
            </a:blip>
            <a:srcRect l="43420" t="47287" r="44749" b="40128"/>
            <a:stretch/>
          </p:blipFill>
          <p:spPr>
            <a:xfrm>
              <a:off x="7715082" y="3155197"/>
              <a:ext cx="1394789" cy="1381620"/>
            </a:xfrm>
            <a:prstGeom prst="rect">
              <a:avLst/>
            </a:prstGeom>
          </p:spPr>
        </p:pic>
      </p:grpSp>
      <p:grpSp>
        <p:nvGrpSpPr>
          <p:cNvPr id="12" name="Group 11">
            <a:extLst>
              <a:ext uri="{FF2B5EF4-FFF2-40B4-BE49-F238E27FC236}">
                <a16:creationId xmlns:a16="http://schemas.microsoft.com/office/drawing/2014/main" id="{27BE316E-8B6D-FE46-2C9F-DAF8CDF1380E}"/>
              </a:ext>
            </a:extLst>
          </p:cNvPr>
          <p:cNvGrpSpPr/>
          <p:nvPr/>
        </p:nvGrpSpPr>
        <p:grpSpPr>
          <a:xfrm>
            <a:off x="680349" y="4439802"/>
            <a:ext cx="6863009" cy="2310562"/>
            <a:chOff x="275859" y="3376883"/>
            <a:chExt cx="5378343" cy="1833959"/>
          </a:xfrm>
        </p:grpSpPr>
        <p:sp>
          <p:nvSpPr>
            <p:cNvPr id="13" name="Rectangle: Rounded Corners 31">
              <a:extLst>
                <a:ext uri="{FF2B5EF4-FFF2-40B4-BE49-F238E27FC236}">
                  <a16:creationId xmlns:a16="http://schemas.microsoft.com/office/drawing/2014/main" id="{6674BB35-DCB4-01A8-B063-2E75C19D71C3}"/>
                </a:ext>
              </a:extLst>
            </p:cNvPr>
            <p:cNvSpPr/>
            <p:nvPr/>
          </p:nvSpPr>
          <p:spPr>
            <a:xfrm>
              <a:off x="275859" y="3376883"/>
              <a:ext cx="5378343" cy="1833959"/>
            </a:xfrm>
            <a:prstGeom prst="roundRect">
              <a:avLst>
                <a:gd name="adj" fmla="val 2488"/>
              </a:avLst>
            </a:prstGeom>
            <a:solidFill>
              <a:srgbClr val="FFFFFF"/>
            </a:solidFill>
            <a:ln w="12700" cap="flat" cmpd="sng" algn="ctr">
              <a:solidFill>
                <a:srgbClr val="0070C0"/>
              </a:solidFill>
              <a:prstDash val="solid"/>
            </a:ln>
            <a:effectLst/>
          </p:spPr>
          <p:txBody>
            <a:bodyPr rtlCol="0" anchor="ctr"/>
            <a:lstStyle/>
            <a:p>
              <a:pPr algn="ctr" defTabSz="1151961">
                <a:defRPr/>
              </a:pPr>
              <a:endParaRPr lang="en-US" sz="1600" kern="0">
                <a:solidFill>
                  <a:srgbClr val="EBE0DD"/>
                </a:solidFill>
                <a:latin typeface="+mn-lt"/>
                <a:cs typeface="Arial"/>
                <a:sym typeface="Arial"/>
              </a:endParaRPr>
            </a:p>
          </p:txBody>
        </p:sp>
        <p:sp>
          <p:nvSpPr>
            <p:cNvPr id="14" name="TextBox 13">
              <a:extLst>
                <a:ext uri="{FF2B5EF4-FFF2-40B4-BE49-F238E27FC236}">
                  <a16:creationId xmlns:a16="http://schemas.microsoft.com/office/drawing/2014/main" id="{987265AC-F219-6D29-1572-2A15E8BA99E7}"/>
                </a:ext>
              </a:extLst>
            </p:cNvPr>
            <p:cNvSpPr txBox="1"/>
            <p:nvPr/>
          </p:nvSpPr>
          <p:spPr>
            <a:xfrm>
              <a:off x="441556" y="3399452"/>
              <a:ext cx="5046949" cy="1790653"/>
            </a:xfrm>
            <a:prstGeom prst="rect">
              <a:avLst/>
            </a:prstGeom>
            <a:noFill/>
          </p:spPr>
          <p:txBody>
            <a:bodyPr wrap="square" rtlCol="0">
              <a:spAutoFit/>
            </a:bodyPr>
            <a:lstStyle/>
            <a:p>
              <a:pPr algn="just" defTabSz="1151961">
                <a:lnSpc>
                  <a:spcPct val="150000"/>
                </a:lnSpc>
                <a:defRPr/>
              </a:pPr>
              <a:r>
                <a:rPr lang="vi-VN" sz="1600" kern="0" dirty="0">
                  <a:solidFill>
                    <a:sysClr val="windowText" lastClr="000000"/>
                  </a:solidFill>
                  <a:latin typeface="+mn-lt"/>
                  <a:cs typeface="Arial" panose="020B0604020202020204" pitchFamily="34" charset="0"/>
                  <a:sym typeface="Arial"/>
                </a:rPr>
                <a:t>c) Nổi tiếng nhất trong Quần thể di tích lịch sử – văn hoá núi Bà Đen (Tây Ninh) là chùa Bà. Từ </a:t>
              </a:r>
              <a:r>
                <a:rPr lang="vi-VN" sz="1600" b="1" kern="0" dirty="0">
                  <a:solidFill>
                    <a:sysClr val="windowText" lastClr="000000"/>
                  </a:solidFill>
                  <a:latin typeface="+mn-lt"/>
                  <a:cs typeface="Arial" panose="020B0604020202020204" pitchFamily="34" charset="0"/>
                  <a:sym typeface="Arial"/>
                </a:rPr>
                <a:t>chân</a:t>
              </a:r>
              <a:r>
                <a:rPr lang="vi-VN" sz="1600" kern="0" dirty="0">
                  <a:solidFill>
                    <a:sysClr val="windowText" lastClr="000000"/>
                  </a:solidFill>
                  <a:latin typeface="+mn-lt"/>
                  <a:cs typeface="Arial" panose="020B0604020202020204" pitchFamily="34" charset="0"/>
                  <a:sym typeface="Arial"/>
                </a:rPr>
                <a:t> núi, bạn sẽ có hơn một giờ trải nghiệm lí thú theo con đuông 1500 bậc, vòng quanh những tảng đá, cây rừng um tùm hai bên để lên thăm ngôi chùa nằm ở độ cao hơn 200 mét này. </a:t>
              </a:r>
              <a:endParaRPr lang="en-US" sz="1600" kern="0" dirty="0">
                <a:solidFill>
                  <a:sysClr val="windowText" lastClr="000000"/>
                </a:solidFill>
                <a:latin typeface="+mn-lt"/>
                <a:cs typeface="Arial" panose="020B0604020202020204" pitchFamily="34" charset="0"/>
                <a:sym typeface="Arial"/>
              </a:endParaRPr>
            </a:p>
            <a:p>
              <a:pPr algn="r" defTabSz="1151961">
                <a:lnSpc>
                  <a:spcPct val="150000"/>
                </a:lnSpc>
                <a:defRPr/>
              </a:pPr>
              <a:r>
                <a:rPr lang="vi-VN" sz="1600" kern="0" dirty="0">
                  <a:solidFill>
                    <a:sysClr val="windowText" lastClr="000000"/>
                  </a:solidFill>
                  <a:latin typeface="+mn-lt"/>
                  <a:cs typeface="Arial" panose="020B0604020202020204" pitchFamily="34" charset="0"/>
                  <a:sym typeface="Arial"/>
                </a:rPr>
                <a:t>Theo </a:t>
              </a:r>
              <a:r>
                <a:rPr lang="vi-VN" sz="1600" i="1" kern="0" dirty="0">
                  <a:solidFill>
                    <a:sysClr val="windowText" lastClr="000000"/>
                  </a:solidFill>
                  <a:latin typeface="+mn-lt"/>
                  <a:cs typeface="Arial" panose="020B0604020202020204" pitchFamily="34" charset="0"/>
                  <a:sym typeface="Arial"/>
                </a:rPr>
                <a:t>Sổ tay du lịch Tây Ninh</a:t>
              </a:r>
            </a:p>
          </p:txBody>
        </p:sp>
      </p:grpSp>
      <p:grpSp>
        <p:nvGrpSpPr>
          <p:cNvPr id="15" name="Group 14">
            <a:extLst>
              <a:ext uri="{FF2B5EF4-FFF2-40B4-BE49-F238E27FC236}">
                <a16:creationId xmlns:a16="http://schemas.microsoft.com/office/drawing/2014/main" id="{191026E8-F491-D681-D6B2-052B4A6E17D2}"/>
              </a:ext>
            </a:extLst>
          </p:cNvPr>
          <p:cNvGrpSpPr/>
          <p:nvPr/>
        </p:nvGrpSpPr>
        <p:grpSpPr>
          <a:xfrm>
            <a:off x="7914865" y="1776639"/>
            <a:ext cx="3592346" cy="1479367"/>
            <a:chOff x="12192001" y="1339974"/>
            <a:chExt cx="5702695" cy="2348432"/>
          </a:xfrm>
        </p:grpSpPr>
        <p:sp>
          <p:nvSpPr>
            <p:cNvPr id="16" name="Rectangle 15">
              <a:extLst>
                <a:ext uri="{FF2B5EF4-FFF2-40B4-BE49-F238E27FC236}">
                  <a16:creationId xmlns:a16="http://schemas.microsoft.com/office/drawing/2014/main" id="{22E45C61-D7DD-C8A0-17C9-890DC7FD3CAE}"/>
                </a:ext>
              </a:extLst>
            </p:cNvPr>
            <p:cNvSpPr/>
            <p:nvPr/>
          </p:nvSpPr>
          <p:spPr>
            <a:xfrm flipH="1">
              <a:off x="12192001" y="1339974"/>
              <a:ext cx="5702695" cy="2348432"/>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a:solidFill>
                  <a:schemeClr val="tx1"/>
                </a:solidFill>
                <a:cs typeface="Arial" panose="020B0604020202020204" pitchFamily="34" charset="0"/>
              </a:endParaRPr>
            </a:p>
          </p:txBody>
        </p:sp>
        <p:sp>
          <p:nvSpPr>
            <p:cNvPr id="17" name="TextBox 16">
              <a:extLst>
                <a:ext uri="{FF2B5EF4-FFF2-40B4-BE49-F238E27FC236}">
                  <a16:creationId xmlns:a16="http://schemas.microsoft.com/office/drawing/2014/main" id="{CE3083BE-4BFC-E1CC-9FA8-D1B91463E3EA}"/>
                </a:ext>
              </a:extLst>
            </p:cNvPr>
            <p:cNvSpPr txBox="1"/>
            <p:nvPr/>
          </p:nvSpPr>
          <p:spPr>
            <a:xfrm>
              <a:off x="12562855" y="1523986"/>
              <a:ext cx="5057429" cy="1822412"/>
            </a:xfrm>
            <a:prstGeom prst="rect">
              <a:avLst/>
            </a:prstGeom>
            <a:noFill/>
          </p:spPr>
          <p:txBody>
            <a:bodyPr wrap="square">
              <a:spAutoFit/>
            </a:bodyPr>
            <a:lstStyle/>
            <a:p>
              <a:pPr algn="just">
                <a:lnSpc>
                  <a:spcPct val="150000"/>
                </a:lnSpc>
              </a:pPr>
              <a:r>
                <a:rPr lang="en-US" sz="1600" dirty="0">
                  <a:latin typeface="+mn-lt"/>
                  <a:cs typeface="Arial" panose="020B0604020202020204" pitchFamily="34" charset="0"/>
                </a:rPr>
                <a:t>(1) </a:t>
              </a:r>
              <a:r>
                <a:rPr lang="en-US" sz="1600" dirty="0" err="1">
                  <a:latin typeface="+mn-lt"/>
                  <a:cs typeface="Arial" panose="020B0604020202020204" pitchFamily="34" charset="0"/>
                </a:rPr>
                <a:t>Bộ</a:t>
              </a:r>
              <a:r>
                <a:rPr lang="en-US" sz="1600" dirty="0">
                  <a:latin typeface="+mn-lt"/>
                  <a:cs typeface="Arial" panose="020B0604020202020204" pitchFamily="34" charset="0"/>
                </a:rPr>
                <a:t> </a:t>
              </a:r>
              <a:r>
                <a:rPr lang="en-US" sz="1600" dirty="0" err="1">
                  <a:latin typeface="+mn-lt"/>
                  <a:cs typeface="Arial" panose="020B0604020202020204" pitchFamily="34" charset="0"/>
                </a:rPr>
                <a:t>phận</a:t>
              </a:r>
              <a:r>
                <a:rPr lang="en-US" sz="1600" dirty="0">
                  <a:latin typeface="+mn-lt"/>
                  <a:cs typeface="Arial" panose="020B0604020202020204" pitchFamily="34" charset="0"/>
                </a:rPr>
                <a:t> </a:t>
              </a:r>
              <a:r>
                <a:rPr lang="en-US" sz="1600" dirty="0" err="1">
                  <a:latin typeface="+mn-lt"/>
                  <a:cs typeface="Arial" panose="020B0604020202020204" pitchFamily="34" charset="0"/>
                </a:rPr>
                <a:t>dưới</a:t>
              </a:r>
              <a:r>
                <a:rPr lang="en-US" sz="1600" dirty="0">
                  <a:latin typeface="+mn-lt"/>
                  <a:cs typeface="Arial" panose="020B0604020202020204" pitchFamily="34" charset="0"/>
                </a:rPr>
                <a:t> </a:t>
              </a:r>
              <a:r>
                <a:rPr lang="en-US" sz="1600" dirty="0" err="1">
                  <a:latin typeface="+mn-lt"/>
                  <a:cs typeface="Arial" panose="020B0604020202020204" pitchFamily="34" charset="0"/>
                </a:rPr>
                <a:t>cùng</a:t>
              </a:r>
              <a:r>
                <a:rPr lang="en-US" sz="1600" dirty="0">
                  <a:latin typeface="+mn-lt"/>
                  <a:cs typeface="Arial" panose="020B0604020202020204" pitchFamily="34" charset="0"/>
                </a:rPr>
                <a:t> </a:t>
              </a:r>
              <a:r>
                <a:rPr lang="en-US" sz="1600" dirty="0" err="1">
                  <a:latin typeface="+mn-lt"/>
                  <a:cs typeface="Arial" panose="020B0604020202020204" pitchFamily="34" charset="0"/>
                </a:rPr>
                <a:t>của</a:t>
              </a:r>
              <a:r>
                <a:rPr lang="en-US" sz="1600" dirty="0">
                  <a:latin typeface="+mn-lt"/>
                  <a:cs typeface="Arial" panose="020B0604020202020204" pitchFamily="34" charset="0"/>
                </a:rPr>
                <a:t> </a:t>
              </a:r>
              <a:r>
                <a:rPr lang="en-US" sz="1600" dirty="0" err="1">
                  <a:latin typeface="+mn-lt"/>
                  <a:cs typeface="Arial" panose="020B0604020202020204" pitchFamily="34" charset="0"/>
                </a:rPr>
                <a:t>cơ</a:t>
              </a:r>
              <a:r>
                <a:rPr lang="en-US" sz="1600" dirty="0">
                  <a:latin typeface="+mn-lt"/>
                  <a:cs typeface="Arial" panose="020B0604020202020204" pitchFamily="34" charset="0"/>
                </a:rPr>
                <a:t> </a:t>
              </a:r>
              <a:r>
                <a:rPr lang="en-US" sz="1600" dirty="0" err="1">
                  <a:latin typeface="+mn-lt"/>
                  <a:cs typeface="Arial" panose="020B0604020202020204" pitchFamily="34" charset="0"/>
                </a:rPr>
                <a:t>thể</a:t>
              </a:r>
              <a:r>
                <a:rPr lang="en-US" sz="1600" dirty="0">
                  <a:latin typeface="+mn-lt"/>
                  <a:cs typeface="Arial" panose="020B0604020202020204" pitchFamily="34" charset="0"/>
                </a:rPr>
                <a:t> </a:t>
              </a:r>
              <a:r>
                <a:rPr lang="en-US" sz="1600" dirty="0" err="1">
                  <a:latin typeface="+mn-lt"/>
                  <a:cs typeface="Arial" panose="020B0604020202020204" pitchFamily="34" charset="0"/>
                </a:rPr>
                <a:t>người</a:t>
              </a:r>
              <a:r>
                <a:rPr lang="en-US" sz="1600" dirty="0">
                  <a:latin typeface="+mn-lt"/>
                  <a:cs typeface="Arial" panose="020B0604020202020204" pitchFamily="34" charset="0"/>
                </a:rPr>
                <a:t> </a:t>
              </a:r>
              <a:r>
                <a:rPr lang="en-US" sz="1600" dirty="0" err="1">
                  <a:latin typeface="+mn-lt"/>
                  <a:cs typeface="Arial" panose="020B0604020202020204" pitchFamily="34" charset="0"/>
                </a:rPr>
                <a:t>hoặc</a:t>
              </a:r>
              <a:r>
                <a:rPr lang="en-US" sz="1600" dirty="0">
                  <a:latin typeface="+mn-lt"/>
                  <a:cs typeface="Arial" panose="020B0604020202020204" pitchFamily="34" charset="0"/>
                </a:rPr>
                <a:t> </a:t>
              </a:r>
              <a:r>
                <a:rPr lang="en-US" sz="1600" dirty="0" err="1">
                  <a:latin typeface="+mn-lt"/>
                  <a:cs typeface="Arial" panose="020B0604020202020204" pitchFamily="34" charset="0"/>
                </a:rPr>
                <a:t>động</a:t>
              </a:r>
              <a:r>
                <a:rPr lang="en-US" sz="1600" dirty="0">
                  <a:latin typeface="+mn-lt"/>
                  <a:cs typeface="Arial" panose="020B0604020202020204" pitchFamily="34" charset="0"/>
                </a:rPr>
                <a:t> </a:t>
              </a:r>
              <a:r>
                <a:rPr lang="en-US" sz="1600" dirty="0" err="1">
                  <a:latin typeface="+mn-lt"/>
                  <a:cs typeface="Arial" panose="020B0604020202020204" pitchFamily="34" charset="0"/>
                </a:rPr>
                <a:t>vật</a:t>
              </a:r>
              <a:r>
                <a:rPr lang="en-US" sz="1600" dirty="0">
                  <a:latin typeface="+mn-lt"/>
                  <a:cs typeface="Arial" panose="020B0604020202020204" pitchFamily="34" charset="0"/>
                </a:rPr>
                <a:t>, </a:t>
              </a:r>
              <a:r>
                <a:rPr lang="en-US" sz="1600" dirty="0" err="1">
                  <a:latin typeface="+mn-lt"/>
                  <a:cs typeface="Arial" panose="020B0604020202020204" pitchFamily="34" charset="0"/>
                </a:rPr>
                <a:t>dùng</a:t>
              </a:r>
              <a:r>
                <a:rPr lang="en-US" sz="1600" dirty="0">
                  <a:latin typeface="+mn-lt"/>
                  <a:cs typeface="Arial" panose="020B0604020202020204" pitchFamily="34" charset="0"/>
                </a:rPr>
                <a:t> </a:t>
              </a:r>
              <a:r>
                <a:rPr lang="en-US" sz="1600" dirty="0" err="1">
                  <a:latin typeface="+mn-lt"/>
                  <a:cs typeface="Arial" panose="020B0604020202020204" pitchFamily="34" charset="0"/>
                </a:rPr>
                <a:t>để</a:t>
              </a:r>
              <a:r>
                <a:rPr lang="en-US" sz="1600" dirty="0">
                  <a:latin typeface="+mn-lt"/>
                  <a:cs typeface="Arial" panose="020B0604020202020204" pitchFamily="34" charset="0"/>
                </a:rPr>
                <a:t> </a:t>
              </a:r>
              <a:r>
                <a:rPr lang="en-US" sz="1600" dirty="0" err="1">
                  <a:latin typeface="+mn-lt"/>
                  <a:cs typeface="Arial" panose="020B0604020202020204" pitchFamily="34" charset="0"/>
                </a:rPr>
                <a:t>đi</a:t>
              </a:r>
              <a:r>
                <a:rPr lang="en-US" sz="1600" dirty="0">
                  <a:latin typeface="+mn-lt"/>
                  <a:cs typeface="Arial" panose="020B0604020202020204" pitchFamily="34" charset="0"/>
                </a:rPr>
                <a:t>, </a:t>
              </a:r>
              <a:r>
                <a:rPr lang="en-US" sz="1600" dirty="0" err="1">
                  <a:latin typeface="+mn-lt"/>
                  <a:cs typeface="Arial" panose="020B0604020202020204" pitchFamily="34" charset="0"/>
                </a:rPr>
                <a:t>đứng</a:t>
              </a:r>
              <a:r>
                <a:rPr lang="en-US" sz="1600" dirty="0">
                  <a:latin typeface="+mn-lt"/>
                  <a:cs typeface="Arial" panose="020B0604020202020204" pitchFamily="34" charset="0"/>
                </a:rPr>
                <a:t>.</a:t>
              </a:r>
            </a:p>
          </p:txBody>
        </p:sp>
      </p:grpSp>
      <p:grpSp>
        <p:nvGrpSpPr>
          <p:cNvPr id="18" name="Group 17">
            <a:extLst>
              <a:ext uri="{FF2B5EF4-FFF2-40B4-BE49-F238E27FC236}">
                <a16:creationId xmlns:a16="http://schemas.microsoft.com/office/drawing/2014/main" id="{978EC55D-E33A-0A2D-2147-A9F5D36907B7}"/>
              </a:ext>
            </a:extLst>
          </p:cNvPr>
          <p:cNvGrpSpPr/>
          <p:nvPr/>
        </p:nvGrpSpPr>
        <p:grpSpPr>
          <a:xfrm>
            <a:off x="7918363" y="3455748"/>
            <a:ext cx="3595775" cy="1479368"/>
            <a:chOff x="12186556" y="1339974"/>
            <a:chExt cx="5708138" cy="2348433"/>
          </a:xfrm>
        </p:grpSpPr>
        <p:sp>
          <p:nvSpPr>
            <p:cNvPr id="19" name="Rectangle 18">
              <a:extLst>
                <a:ext uri="{FF2B5EF4-FFF2-40B4-BE49-F238E27FC236}">
                  <a16:creationId xmlns:a16="http://schemas.microsoft.com/office/drawing/2014/main" id="{85E34EB6-3E30-D9B7-CAD5-A40D96BDFC22}"/>
                </a:ext>
              </a:extLst>
            </p:cNvPr>
            <p:cNvSpPr/>
            <p:nvPr/>
          </p:nvSpPr>
          <p:spPr>
            <a:xfrm flipH="1">
              <a:off x="12186556" y="1339974"/>
              <a:ext cx="5708138" cy="2348433"/>
            </a:xfrm>
            <a:prstGeom prst="rect">
              <a:avLst/>
            </a:prstGeom>
            <a:solidFill>
              <a:srgbClr val="D9EBE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a:solidFill>
                  <a:schemeClr val="tx1"/>
                </a:solidFill>
                <a:cs typeface="Arial" panose="020B0604020202020204" pitchFamily="34" charset="0"/>
              </a:endParaRPr>
            </a:p>
          </p:txBody>
        </p:sp>
        <p:sp>
          <p:nvSpPr>
            <p:cNvPr id="20" name="TextBox 19">
              <a:extLst>
                <a:ext uri="{FF2B5EF4-FFF2-40B4-BE49-F238E27FC236}">
                  <a16:creationId xmlns:a16="http://schemas.microsoft.com/office/drawing/2014/main" id="{4AB56C07-43F3-D9E4-AE98-08364BF31A36}"/>
                </a:ext>
              </a:extLst>
            </p:cNvPr>
            <p:cNvSpPr txBox="1"/>
            <p:nvPr/>
          </p:nvSpPr>
          <p:spPr>
            <a:xfrm>
              <a:off x="12557410" y="1548914"/>
              <a:ext cx="5057428" cy="1822412"/>
            </a:xfrm>
            <a:prstGeom prst="rect">
              <a:avLst/>
            </a:prstGeom>
            <a:noFill/>
            <a:ln>
              <a:noFill/>
            </a:ln>
          </p:spPr>
          <p:txBody>
            <a:bodyPr wrap="square">
              <a:spAutoFit/>
            </a:bodyPr>
            <a:lstStyle/>
            <a:p>
              <a:pPr algn="just">
                <a:lnSpc>
                  <a:spcPct val="150000"/>
                </a:lnSpc>
              </a:pPr>
              <a:r>
                <a:rPr lang="en-US" sz="1600" dirty="0">
                  <a:latin typeface="+mn-lt"/>
                  <a:cs typeface="Arial" panose="020B0604020202020204" pitchFamily="34" charset="0"/>
                </a:rPr>
                <a:t>(2) </a:t>
              </a:r>
              <a:r>
                <a:rPr lang="en-US" sz="1600" dirty="0" err="1">
                  <a:latin typeface="+mn-lt"/>
                  <a:cs typeface="Arial" panose="020B0604020202020204" pitchFamily="34" charset="0"/>
                </a:rPr>
                <a:t>Phần</a:t>
              </a:r>
              <a:r>
                <a:rPr lang="en-US" sz="1600" dirty="0">
                  <a:latin typeface="+mn-lt"/>
                  <a:cs typeface="Arial" panose="020B0604020202020204" pitchFamily="34" charset="0"/>
                </a:rPr>
                <a:t> </a:t>
              </a:r>
              <a:r>
                <a:rPr lang="en-US" sz="1600" dirty="0" err="1">
                  <a:latin typeface="+mn-lt"/>
                  <a:cs typeface="Arial" panose="020B0604020202020204" pitchFamily="34" charset="0"/>
                </a:rPr>
                <a:t>dưới</a:t>
              </a:r>
              <a:r>
                <a:rPr lang="en-US" sz="1600" dirty="0">
                  <a:latin typeface="+mn-lt"/>
                  <a:cs typeface="Arial" panose="020B0604020202020204" pitchFamily="34" charset="0"/>
                </a:rPr>
                <a:t> </a:t>
              </a:r>
              <a:r>
                <a:rPr lang="en-US" sz="1600" dirty="0" err="1">
                  <a:latin typeface="+mn-lt"/>
                  <a:cs typeface="Arial" panose="020B0604020202020204" pitchFamily="34" charset="0"/>
                </a:rPr>
                <a:t>cùng</a:t>
              </a:r>
              <a:r>
                <a:rPr lang="en-US" sz="1600" dirty="0">
                  <a:latin typeface="+mn-lt"/>
                  <a:cs typeface="Arial" panose="020B0604020202020204" pitchFamily="34" charset="0"/>
                </a:rPr>
                <a:t> </a:t>
              </a:r>
              <a:r>
                <a:rPr lang="en-US" sz="1600" dirty="0" err="1">
                  <a:latin typeface="+mn-lt"/>
                  <a:cs typeface="Arial" panose="020B0604020202020204" pitchFamily="34" charset="0"/>
                </a:rPr>
                <a:t>của</a:t>
              </a:r>
              <a:r>
                <a:rPr lang="en-US" sz="1600" dirty="0">
                  <a:latin typeface="+mn-lt"/>
                  <a:cs typeface="Arial" panose="020B0604020202020204" pitchFamily="34" charset="0"/>
                </a:rPr>
                <a:t> </a:t>
              </a:r>
              <a:r>
                <a:rPr lang="en-US" sz="1600" dirty="0" err="1">
                  <a:latin typeface="+mn-lt"/>
                  <a:cs typeface="Arial" panose="020B0604020202020204" pitchFamily="34" charset="0"/>
                </a:rPr>
                <a:t>một</a:t>
              </a:r>
              <a:r>
                <a:rPr lang="en-US" sz="1600" dirty="0">
                  <a:latin typeface="+mn-lt"/>
                  <a:cs typeface="Arial" panose="020B0604020202020204" pitchFamily="34" charset="0"/>
                </a:rPr>
                <a:t> </a:t>
              </a:r>
              <a:r>
                <a:rPr lang="en-US" sz="1600" dirty="0" err="1">
                  <a:latin typeface="+mn-lt"/>
                  <a:cs typeface="Arial" panose="020B0604020202020204" pitchFamily="34" charset="0"/>
                </a:rPr>
                <a:t>số</a:t>
              </a:r>
              <a:r>
                <a:rPr lang="en-US" sz="1600" dirty="0">
                  <a:latin typeface="+mn-lt"/>
                  <a:cs typeface="Arial" panose="020B0604020202020204" pitchFamily="34" charset="0"/>
                </a:rPr>
                <a:t> </a:t>
              </a:r>
              <a:r>
                <a:rPr lang="en-US" sz="1600" dirty="0" err="1">
                  <a:latin typeface="+mn-lt"/>
                  <a:cs typeface="Arial" panose="020B0604020202020204" pitchFamily="34" charset="0"/>
                </a:rPr>
                <a:t>vật</a:t>
              </a:r>
              <a:r>
                <a:rPr lang="en-US" sz="1600" dirty="0">
                  <a:latin typeface="+mn-lt"/>
                  <a:cs typeface="Arial" panose="020B0604020202020204" pitchFamily="34" charset="0"/>
                </a:rPr>
                <a:t>, </a:t>
              </a:r>
              <a:r>
                <a:rPr lang="en-US" sz="1600" dirty="0" err="1">
                  <a:latin typeface="+mn-lt"/>
                  <a:cs typeface="Arial" panose="020B0604020202020204" pitchFamily="34" charset="0"/>
                </a:rPr>
                <a:t>tiếp</a:t>
              </a:r>
              <a:r>
                <a:rPr lang="en-US" sz="1600" dirty="0">
                  <a:latin typeface="+mn-lt"/>
                  <a:cs typeface="Arial" panose="020B0604020202020204" pitchFamily="34" charset="0"/>
                </a:rPr>
                <a:t> </a:t>
              </a:r>
              <a:r>
                <a:rPr lang="en-US" sz="1600" dirty="0" err="1">
                  <a:latin typeface="+mn-lt"/>
                  <a:cs typeface="Arial" panose="020B0604020202020204" pitchFamily="34" charset="0"/>
                </a:rPr>
                <a:t>giáp</a:t>
              </a:r>
              <a:r>
                <a:rPr lang="en-US" sz="1600" dirty="0">
                  <a:latin typeface="+mn-lt"/>
                  <a:cs typeface="Arial" panose="020B0604020202020204" pitchFamily="34" charset="0"/>
                </a:rPr>
                <a:t> </a:t>
              </a:r>
              <a:r>
                <a:rPr lang="en-US" sz="1600" dirty="0" err="1">
                  <a:latin typeface="+mn-lt"/>
                  <a:cs typeface="Arial" panose="020B0604020202020204" pitchFamily="34" charset="0"/>
                </a:rPr>
                <a:t>và</a:t>
              </a:r>
              <a:r>
                <a:rPr lang="en-US" sz="1600" dirty="0">
                  <a:latin typeface="+mn-lt"/>
                  <a:cs typeface="Arial" panose="020B0604020202020204" pitchFamily="34" charset="0"/>
                </a:rPr>
                <a:t> </a:t>
              </a:r>
              <a:r>
                <a:rPr lang="en-US" sz="1600" dirty="0" err="1">
                  <a:latin typeface="+mn-lt"/>
                  <a:cs typeface="Arial" panose="020B0604020202020204" pitchFamily="34" charset="0"/>
                </a:rPr>
                <a:t>bám</a:t>
              </a:r>
              <a:r>
                <a:rPr lang="en-US" sz="1600" dirty="0">
                  <a:latin typeface="+mn-lt"/>
                  <a:cs typeface="Arial" panose="020B0604020202020204" pitchFamily="34" charset="0"/>
                </a:rPr>
                <a:t> </a:t>
              </a:r>
              <a:r>
                <a:rPr lang="en-US" sz="1600" dirty="0" err="1">
                  <a:latin typeface="+mn-lt"/>
                  <a:cs typeface="Arial" panose="020B0604020202020204" pitchFamily="34" charset="0"/>
                </a:rPr>
                <a:t>chặt</a:t>
              </a:r>
              <a:r>
                <a:rPr lang="en-US" sz="1600" dirty="0">
                  <a:latin typeface="+mn-lt"/>
                  <a:cs typeface="Arial" panose="020B0604020202020204" pitchFamily="34" charset="0"/>
                </a:rPr>
                <a:t> </a:t>
              </a:r>
              <a:r>
                <a:rPr lang="en-US" sz="1600" dirty="0" err="1">
                  <a:latin typeface="+mn-lt"/>
                  <a:cs typeface="Arial" panose="020B0604020202020204" pitchFamily="34" charset="0"/>
                </a:rPr>
                <a:t>vào</a:t>
              </a:r>
              <a:r>
                <a:rPr lang="en-US" sz="1600" dirty="0">
                  <a:latin typeface="+mn-lt"/>
                  <a:cs typeface="Arial" panose="020B0604020202020204" pitchFamily="34" charset="0"/>
                </a:rPr>
                <a:t> </a:t>
              </a:r>
              <a:r>
                <a:rPr lang="en-US" sz="1600" dirty="0" err="1">
                  <a:latin typeface="+mn-lt"/>
                  <a:cs typeface="Arial" panose="020B0604020202020204" pitchFamily="34" charset="0"/>
                </a:rPr>
                <a:t>mặt</a:t>
              </a:r>
              <a:r>
                <a:rPr lang="en-US" sz="1600" dirty="0">
                  <a:latin typeface="+mn-lt"/>
                  <a:cs typeface="Arial" panose="020B0604020202020204" pitchFamily="34" charset="0"/>
                </a:rPr>
                <a:t> </a:t>
              </a:r>
              <a:r>
                <a:rPr lang="en-US" sz="1600" dirty="0" err="1">
                  <a:latin typeface="+mn-lt"/>
                  <a:cs typeface="Arial" panose="020B0604020202020204" pitchFamily="34" charset="0"/>
                </a:rPr>
                <a:t>nền</a:t>
              </a:r>
              <a:r>
                <a:rPr lang="en-US" sz="1600" dirty="0">
                  <a:latin typeface="+mn-lt"/>
                  <a:cs typeface="Arial" panose="020B0604020202020204" pitchFamily="34" charset="0"/>
                </a:rPr>
                <a:t>.</a:t>
              </a:r>
            </a:p>
          </p:txBody>
        </p:sp>
      </p:grpSp>
      <p:grpSp>
        <p:nvGrpSpPr>
          <p:cNvPr id="21" name="Group 20">
            <a:extLst>
              <a:ext uri="{FF2B5EF4-FFF2-40B4-BE49-F238E27FC236}">
                <a16:creationId xmlns:a16="http://schemas.microsoft.com/office/drawing/2014/main" id="{4D2E2B4A-FFC9-FEC4-C5DF-35C06BFD9FA4}"/>
              </a:ext>
            </a:extLst>
          </p:cNvPr>
          <p:cNvGrpSpPr/>
          <p:nvPr/>
        </p:nvGrpSpPr>
        <p:grpSpPr>
          <a:xfrm>
            <a:off x="7918364" y="5134858"/>
            <a:ext cx="3595774" cy="1479368"/>
            <a:chOff x="12186559" y="1591136"/>
            <a:chExt cx="5708137" cy="2348433"/>
          </a:xfrm>
        </p:grpSpPr>
        <p:sp>
          <p:nvSpPr>
            <p:cNvPr id="22" name="Rectangle 21">
              <a:extLst>
                <a:ext uri="{FF2B5EF4-FFF2-40B4-BE49-F238E27FC236}">
                  <a16:creationId xmlns:a16="http://schemas.microsoft.com/office/drawing/2014/main" id="{E6D9C059-7C95-E953-1753-48ABCE6C2B36}"/>
                </a:ext>
              </a:extLst>
            </p:cNvPr>
            <p:cNvSpPr/>
            <p:nvPr/>
          </p:nvSpPr>
          <p:spPr>
            <a:xfrm flipH="1">
              <a:off x="12186559" y="1591136"/>
              <a:ext cx="5708137" cy="2348433"/>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600">
                <a:solidFill>
                  <a:schemeClr val="tx1"/>
                </a:solidFill>
                <a:cs typeface="Arial" panose="020B0604020202020204" pitchFamily="34" charset="0"/>
              </a:endParaRPr>
            </a:p>
          </p:txBody>
        </p:sp>
        <p:sp>
          <p:nvSpPr>
            <p:cNvPr id="23" name="TextBox 22">
              <a:extLst>
                <a:ext uri="{FF2B5EF4-FFF2-40B4-BE49-F238E27FC236}">
                  <a16:creationId xmlns:a16="http://schemas.microsoft.com/office/drawing/2014/main" id="{BE36C968-3896-E9E8-A7D5-A02BE8E1537D}"/>
                </a:ext>
              </a:extLst>
            </p:cNvPr>
            <p:cNvSpPr txBox="1"/>
            <p:nvPr/>
          </p:nvSpPr>
          <p:spPr>
            <a:xfrm>
              <a:off x="12370085" y="1767774"/>
              <a:ext cx="5329973" cy="1822412"/>
            </a:xfrm>
            <a:prstGeom prst="rect">
              <a:avLst/>
            </a:prstGeom>
            <a:noFill/>
          </p:spPr>
          <p:txBody>
            <a:bodyPr wrap="square">
              <a:spAutoFit/>
            </a:bodyPr>
            <a:lstStyle/>
            <a:p>
              <a:pPr algn="just">
                <a:lnSpc>
                  <a:spcPct val="150000"/>
                </a:lnSpc>
              </a:pPr>
              <a:r>
                <a:rPr lang="en-US" sz="1600" dirty="0">
                  <a:latin typeface="+mn-lt"/>
                  <a:cs typeface="Arial" panose="020B0604020202020204" pitchFamily="34" charset="0"/>
                </a:rPr>
                <a:t>(3) </a:t>
              </a:r>
              <a:r>
                <a:rPr lang="en-US" sz="1600" dirty="0" err="1">
                  <a:latin typeface="+mn-lt"/>
                  <a:cs typeface="Arial" panose="020B0604020202020204" pitchFamily="34" charset="0"/>
                </a:rPr>
                <a:t>Bộ</a:t>
              </a:r>
              <a:r>
                <a:rPr lang="en-US" sz="1600" dirty="0">
                  <a:latin typeface="+mn-lt"/>
                  <a:cs typeface="Arial" panose="020B0604020202020204" pitchFamily="34" charset="0"/>
                </a:rPr>
                <a:t> </a:t>
              </a:r>
              <a:r>
                <a:rPr lang="en-US" sz="1600" dirty="0" err="1">
                  <a:latin typeface="+mn-lt"/>
                  <a:cs typeface="Arial" panose="020B0604020202020204" pitchFamily="34" charset="0"/>
                </a:rPr>
                <a:t>phận</a:t>
              </a:r>
              <a:r>
                <a:rPr lang="en-US" sz="1600" dirty="0">
                  <a:latin typeface="+mn-lt"/>
                  <a:cs typeface="Arial" panose="020B0604020202020204" pitchFamily="34" charset="0"/>
                </a:rPr>
                <a:t> </a:t>
              </a:r>
              <a:r>
                <a:rPr lang="en-US" sz="1600" dirty="0" err="1">
                  <a:latin typeface="+mn-lt"/>
                  <a:cs typeface="Arial" panose="020B0604020202020204" pitchFamily="34" charset="0"/>
                </a:rPr>
                <a:t>dưới</a:t>
              </a:r>
              <a:r>
                <a:rPr lang="en-US" sz="1600" dirty="0">
                  <a:latin typeface="+mn-lt"/>
                  <a:cs typeface="Arial" panose="020B0604020202020204" pitchFamily="34" charset="0"/>
                </a:rPr>
                <a:t> </a:t>
              </a:r>
              <a:r>
                <a:rPr lang="en-US" sz="1600" dirty="0" err="1">
                  <a:latin typeface="+mn-lt"/>
                  <a:cs typeface="Arial" panose="020B0604020202020204" pitchFamily="34" charset="0"/>
                </a:rPr>
                <a:t>cùng</a:t>
              </a:r>
              <a:r>
                <a:rPr lang="en-US" sz="1600" dirty="0">
                  <a:latin typeface="+mn-lt"/>
                  <a:cs typeface="Arial" panose="020B0604020202020204" pitchFamily="34" charset="0"/>
                </a:rPr>
                <a:t> </a:t>
              </a:r>
              <a:r>
                <a:rPr lang="en-US" sz="1600" dirty="0" err="1">
                  <a:latin typeface="+mn-lt"/>
                  <a:cs typeface="Arial" panose="020B0604020202020204" pitchFamily="34" charset="0"/>
                </a:rPr>
                <a:t>của</a:t>
              </a:r>
              <a:r>
                <a:rPr lang="en-US" sz="1600" dirty="0">
                  <a:latin typeface="+mn-lt"/>
                  <a:cs typeface="Arial" panose="020B0604020202020204" pitchFamily="34" charset="0"/>
                </a:rPr>
                <a:t> </a:t>
              </a:r>
              <a:r>
                <a:rPr lang="en-US" sz="1600" dirty="0" err="1">
                  <a:latin typeface="+mn-lt"/>
                  <a:cs typeface="Arial" panose="020B0604020202020204" pitchFamily="34" charset="0"/>
                </a:rPr>
                <a:t>một</a:t>
              </a:r>
              <a:r>
                <a:rPr lang="en-US" sz="1600" dirty="0">
                  <a:latin typeface="+mn-lt"/>
                  <a:cs typeface="Arial" panose="020B0604020202020204" pitchFamily="34" charset="0"/>
                </a:rPr>
                <a:t> </a:t>
              </a:r>
              <a:r>
                <a:rPr lang="en-US" sz="1600" dirty="0" err="1">
                  <a:latin typeface="+mn-lt"/>
                  <a:cs typeface="Arial" panose="020B0604020202020204" pitchFamily="34" charset="0"/>
                </a:rPr>
                <a:t>số</a:t>
              </a:r>
              <a:r>
                <a:rPr lang="en-US" sz="1600" dirty="0">
                  <a:latin typeface="+mn-lt"/>
                  <a:cs typeface="Arial" panose="020B0604020202020204" pitchFamily="34" charset="0"/>
                </a:rPr>
                <a:t> </a:t>
              </a:r>
              <a:r>
                <a:rPr lang="en-US" sz="1600" dirty="0" err="1">
                  <a:latin typeface="+mn-lt"/>
                  <a:cs typeface="Arial" panose="020B0604020202020204" pitchFamily="34" charset="0"/>
                </a:rPr>
                <a:t>đồ</a:t>
              </a:r>
              <a:r>
                <a:rPr lang="en-US" sz="1600" dirty="0">
                  <a:latin typeface="+mn-lt"/>
                  <a:cs typeface="Arial" panose="020B0604020202020204" pitchFamily="34" charset="0"/>
                </a:rPr>
                <a:t> </a:t>
              </a:r>
              <a:r>
                <a:rPr lang="en-US" sz="1600" dirty="0" err="1">
                  <a:latin typeface="+mn-lt"/>
                  <a:cs typeface="Arial" panose="020B0604020202020204" pitchFamily="34" charset="0"/>
                </a:rPr>
                <a:t>dùng</a:t>
              </a:r>
              <a:r>
                <a:rPr lang="en-US" sz="1600" dirty="0">
                  <a:latin typeface="+mn-lt"/>
                  <a:cs typeface="Arial" panose="020B0604020202020204" pitchFamily="34" charset="0"/>
                </a:rPr>
                <a:t>, </a:t>
              </a:r>
              <a:r>
                <a:rPr lang="en-US" sz="1600" dirty="0" err="1">
                  <a:latin typeface="+mn-lt"/>
                  <a:cs typeface="Arial" panose="020B0604020202020204" pitchFamily="34" charset="0"/>
                </a:rPr>
                <a:t>có</a:t>
              </a:r>
              <a:r>
                <a:rPr lang="en-US" sz="1600" dirty="0">
                  <a:latin typeface="+mn-lt"/>
                  <a:cs typeface="Arial" panose="020B0604020202020204" pitchFamily="34" charset="0"/>
                </a:rPr>
                <a:t> </a:t>
              </a:r>
              <a:r>
                <a:rPr lang="en-US" sz="1600" dirty="0" err="1">
                  <a:latin typeface="+mn-lt"/>
                  <a:cs typeface="Arial" panose="020B0604020202020204" pitchFamily="34" charset="0"/>
                </a:rPr>
                <a:t>tác</a:t>
              </a:r>
              <a:r>
                <a:rPr lang="en-US" sz="1600" dirty="0">
                  <a:latin typeface="+mn-lt"/>
                  <a:cs typeface="Arial" panose="020B0604020202020204" pitchFamily="34" charset="0"/>
                </a:rPr>
                <a:t> </a:t>
              </a:r>
              <a:r>
                <a:rPr lang="en-US" sz="1600" dirty="0" err="1">
                  <a:latin typeface="+mn-lt"/>
                  <a:cs typeface="Arial" panose="020B0604020202020204" pitchFamily="34" charset="0"/>
                </a:rPr>
                <a:t>dụng</a:t>
              </a:r>
              <a:r>
                <a:rPr lang="en-US" sz="1600" dirty="0">
                  <a:latin typeface="+mn-lt"/>
                  <a:cs typeface="Arial" panose="020B0604020202020204" pitchFamily="34" charset="0"/>
                </a:rPr>
                <a:t> </a:t>
              </a:r>
              <a:r>
                <a:rPr lang="en-US" sz="1600" dirty="0" err="1">
                  <a:latin typeface="+mn-lt"/>
                  <a:cs typeface="Arial" panose="020B0604020202020204" pitchFamily="34" charset="0"/>
                </a:rPr>
                <a:t>đỡ</a:t>
              </a:r>
              <a:r>
                <a:rPr lang="en-US" sz="1600" dirty="0">
                  <a:latin typeface="+mn-lt"/>
                  <a:cs typeface="Arial" panose="020B0604020202020204" pitchFamily="34" charset="0"/>
                </a:rPr>
                <a:t> </a:t>
              </a:r>
              <a:r>
                <a:rPr lang="en-US" sz="1600" dirty="0" err="1">
                  <a:latin typeface="+mn-lt"/>
                  <a:cs typeface="Arial" panose="020B0604020202020204" pitchFamily="34" charset="0"/>
                </a:rPr>
                <a:t>cho</a:t>
              </a:r>
              <a:r>
                <a:rPr lang="en-US" sz="1600" dirty="0">
                  <a:latin typeface="+mn-lt"/>
                  <a:cs typeface="Arial" panose="020B0604020202020204" pitchFamily="34" charset="0"/>
                </a:rPr>
                <a:t> </a:t>
              </a:r>
              <a:r>
                <a:rPr lang="en-US" sz="1600" dirty="0" err="1">
                  <a:latin typeface="+mn-lt"/>
                  <a:cs typeface="Arial" panose="020B0604020202020204" pitchFamily="34" charset="0"/>
                </a:rPr>
                <a:t>các</a:t>
              </a:r>
              <a:r>
                <a:rPr lang="en-US" sz="1600" dirty="0">
                  <a:latin typeface="+mn-lt"/>
                  <a:cs typeface="Arial" panose="020B0604020202020204" pitchFamily="34" charset="0"/>
                </a:rPr>
                <a:t> </a:t>
              </a:r>
              <a:r>
                <a:rPr lang="en-US" sz="1600" dirty="0" err="1">
                  <a:latin typeface="+mn-lt"/>
                  <a:cs typeface="Arial" panose="020B0604020202020204" pitchFamily="34" charset="0"/>
                </a:rPr>
                <a:t>bộ</a:t>
              </a:r>
              <a:r>
                <a:rPr lang="en-US" sz="1600" dirty="0">
                  <a:latin typeface="+mn-lt"/>
                  <a:cs typeface="Arial" panose="020B0604020202020204" pitchFamily="34" charset="0"/>
                </a:rPr>
                <a:t> </a:t>
              </a:r>
              <a:r>
                <a:rPr lang="en-US" sz="1600" dirty="0" err="1">
                  <a:latin typeface="+mn-lt"/>
                  <a:cs typeface="Arial" panose="020B0604020202020204" pitchFamily="34" charset="0"/>
                </a:rPr>
                <a:t>phận</a:t>
              </a:r>
              <a:r>
                <a:rPr lang="en-US" sz="1600" dirty="0">
                  <a:latin typeface="+mn-lt"/>
                  <a:cs typeface="Arial" panose="020B0604020202020204" pitchFamily="34" charset="0"/>
                </a:rPr>
                <a:t> </a:t>
              </a:r>
              <a:r>
                <a:rPr lang="en-US" sz="1600" dirty="0" err="1">
                  <a:latin typeface="+mn-lt"/>
                  <a:cs typeface="Arial" panose="020B0604020202020204" pitchFamily="34" charset="0"/>
                </a:rPr>
                <a:t>khác</a:t>
              </a:r>
              <a:r>
                <a:rPr lang="en-US" sz="1600" dirty="0">
                  <a:latin typeface="+mn-lt"/>
                  <a:cs typeface="Arial" panose="020B0604020202020204" pitchFamily="34" charset="0"/>
                </a:rPr>
                <a:t>.</a:t>
              </a:r>
            </a:p>
          </p:txBody>
        </p:sp>
      </p:grpSp>
    </p:spTree>
    <p:extLst>
      <p:ext uri="{BB962C8B-B14F-4D97-AF65-F5344CB8AC3E}">
        <p14:creationId xmlns:p14="http://schemas.microsoft.com/office/powerpoint/2010/main" val="4199999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A4809E3-835F-8A82-AEAF-A7509CDB7571}"/>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4745F1D-889A-BE2A-6DC6-65650268C0E1}"/>
              </a:ext>
            </a:extLst>
          </p:cNvPr>
          <p:cNvGraphicFramePr>
            <a:graphicFrameLocks noGrp="1"/>
          </p:cNvGraphicFramePr>
          <p:nvPr>
            <p:extLst>
              <p:ext uri="{D42A27DB-BD31-4B8C-83A1-F6EECF244321}">
                <p14:modId xmlns:p14="http://schemas.microsoft.com/office/powerpoint/2010/main" val="1323711544"/>
              </p:ext>
            </p:extLst>
          </p:nvPr>
        </p:nvGraphicFramePr>
        <p:xfrm>
          <a:off x="322217" y="1829801"/>
          <a:ext cx="11547565" cy="4704127"/>
        </p:xfrm>
        <a:graphic>
          <a:graphicData uri="http://schemas.openxmlformats.org/drawingml/2006/table">
            <a:tbl>
              <a:tblPr firstRow="1" bandRow="1"/>
              <a:tblGrid>
                <a:gridCol w="5313924">
                  <a:extLst>
                    <a:ext uri="{9D8B030D-6E8A-4147-A177-3AD203B41FA5}">
                      <a16:colId xmlns:a16="http://schemas.microsoft.com/office/drawing/2014/main" val="1775865566"/>
                    </a:ext>
                  </a:extLst>
                </a:gridCol>
                <a:gridCol w="6233641">
                  <a:extLst>
                    <a:ext uri="{9D8B030D-6E8A-4147-A177-3AD203B41FA5}">
                      <a16:colId xmlns:a16="http://schemas.microsoft.com/office/drawing/2014/main" val="1985793"/>
                    </a:ext>
                  </a:extLst>
                </a:gridCol>
              </a:tblGrid>
              <a:tr h="818139">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9pPr>
                    </a:lstStyle>
                    <a:p>
                      <a:pPr algn="ctr"/>
                      <a:r>
                        <a:rPr lang="en-US" sz="2400" b="1" dirty="0" err="1">
                          <a:solidFill>
                            <a:schemeClr val="tx1"/>
                          </a:solidFill>
                          <a:latin typeface="+mn-lt"/>
                        </a:rPr>
                        <a:t>Các</a:t>
                      </a:r>
                      <a:r>
                        <a:rPr lang="en-US" sz="2400" b="1" dirty="0">
                          <a:solidFill>
                            <a:schemeClr val="tx1"/>
                          </a:solidFill>
                          <a:latin typeface="+mn-lt"/>
                        </a:rPr>
                        <a:t> </a:t>
                      </a:r>
                      <a:r>
                        <a:rPr lang="en-US" sz="2400" b="1" dirty="0" err="1">
                          <a:solidFill>
                            <a:schemeClr val="tx1"/>
                          </a:solidFill>
                          <a:latin typeface="+mn-lt"/>
                        </a:rPr>
                        <a:t>từ</a:t>
                      </a:r>
                      <a:r>
                        <a:rPr lang="en-US" sz="2400" b="1" dirty="0">
                          <a:solidFill>
                            <a:schemeClr val="tx1"/>
                          </a:solidFill>
                          <a:latin typeface="+mn-lt"/>
                        </a:rPr>
                        <a:t> in </a:t>
                      </a:r>
                      <a:r>
                        <a:rPr lang="en-US" sz="2400" b="1" dirty="0" err="1">
                          <a:solidFill>
                            <a:schemeClr val="tx1"/>
                          </a:solidFill>
                          <a:latin typeface="+mn-lt"/>
                        </a:rPr>
                        <a:t>đậm</a:t>
                      </a:r>
                      <a:endParaRPr lang="en-US" sz="2400" b="1" dirty="0">
                        <a:solidFill>
                          <a:schemeClr val="tx1"/>
                        </a:solidFill>
                        <a:latin typeface="+mn-lt"/>
                      </a:endParaRPr>
                    </a:p>
                  </a:txBody>
                  <a:tcPr marL="115203" marR="115203" marT="57602" marB="57602" anchor="ctr">
                    <a:lnL w="19050" cap="flat" cmpd="sng" algn="ctr">
                      <a:solidFill>
                        <a:srgbClr val="002060"/>
                      </a:solidFill>
                      <a:prstDash val="sysDash"/>
                      <a:round/>
                      <a:headEnd type="none" w="med" len="med"/>
                      <a:tailEnd type="none" w="med" len="med"/>
                    </a:lnL>
                    <a:lnR w="19050" cap="flat" cmpd="sng" algn="ctr">
                      <a:solidFill>
                        <a:srgbClr val="002060"/>
                      </a:solidFill>
                      <a:prstDash val="sysDash"/>
                      <a:round/>
                      <a:headEnd type="none" w="med" len="med"/>
                      <a:tailEnd type="none" w="med" len="med"/>
                    </a:lnR>
                    <a:lnT w="19050" cap="flat" cmpd="sng" algn="ctr">
                      <a:solidFill>
                        <a:srgbClr val="002060"/>
                      </a:solidFill>
                      <a:prstDash val="sysDash"/>
                      <a:round/>
                      <a:headEnd type="none" w="med" len="med"/>
                      <a:tailEnd type="none" w="med" len="med"/>
                    </a:lnT>
                    <a:lnB w="1905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2C8C64">
                        <a:lumMod val="20000"/>
                        <a:lumOff val="80000"/>
                      </a:srgbClr>
                    </a:solidFill>
                  </a:tcPr>
                </a:tc>
                <a:tc>
                  <a:txBody>
                    <a:bodyPr/>
                    <a:lstStyle>
                      <a:lvl1pPr marL="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1pPr>
                      <a:lvl2pPr marL="457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2pPr>
                      <a:lvl3pPr marL="914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3pPr>
                      <a:lvl4pPr marL="1371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4pPr>
                      <a:lvl5pPr marL="18288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5pPr>
                      <a:lvl6pPr marL="22860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6pPr>
                      <a:lvl7pPr marL="27432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7pPr>
                      <a:lvl8pPr marL="32004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8pPr>
                      <a:lvl9pPr marL="3657600" marR="0" algn="l" defTabSz="914400" rtl="0" eaLnBrk="1" latinLnBrk="0" hangingPunct="1">
                        <a:lnSpc>
                          <a:spcPct val="100000"/>
                        </a:lnSpc>
                        <a:spcBef>
                          <a:spcPts val="0"/>
                        </a:spcBef>
                        <a:spcAft>
                          <a:spcPts val="0"/>
                        </a:spcAft>
                        <a:buClr>
                          <a:srgbClr val="000000"/>
                        </a:buClr>
                        <a:buFont typeface="Arial"/>
                        <a:defRPr sz="1400" b="0" i="0" u="none" strike="noStrike" kern="1200" cap="none">
                          <a:solidFill>
                            <a:schemeClr val="tx1"/>
                          </a:solidFill>
                          <a:latin typeface="Arial"/>
                          <a:sym typeface="Arial"/>
                        </a:defRPr>
                      </a:lvl9pPr>
                    </a:lstStyle>
                    <a:p>
                      <a:pPr algn="ctr"/>
                      <a:r>
                        <a:rPr lang="en-US" sz="2400" b="1" dirty="0" err="1">
                          <a:solidFill>
                            <a:schemeClr val="tx1"/>
                          </a:solidFill>
                          <a:latin typeface="+mn-lt"/>
                        </a:rPr>
                        <a:t>Nghĩa</a:t>
                      </a:r>
                      <a:endParaRPr lang="en-US" sz="2400" b="1" dirty="0">
                        <a:solidFill>
                          <a:schemeClr val="tx1"/>
                        </a:solidFill>
                        <a:latin typeface="+mn-lt"/>
                      </a:endParaRPr>
                    </a:p>
                  </a:txBody>
                  <a:tcPr marL="115203" marR="115203" marT="57602" marB="57602" anchor="ctr">
                    <a:lnL w="19050" cap="flat" cmpd="sng" algn="ctr">
                      <a:solidFill>
                        <a:srgbClr val="002060"/>
                      </a:solidFill>
                      <a:prstDash val="sysDash"/>
                      <a:round/>
                      <a:headEnd type="none" w="med" len="med"/>
                      <a:tailEnd type="none" w="med" len="med"/>
                    </a:lnL>
                    <a:lnR w="19050" cap="flat" cmpd="sng" algn="ctr">
                      <a:solidFill>
                        <a:srgbClr val="002060"/>
                      </a:solidFill>
                      <a:prstDash val="sysDash"/>
                      <a:round/>
                      <a:headEnd type="none" w="med" len="med"/>
                      <a:tailEnd type="none" w="med" len="med"/>
                    </a:lnR>
                    <a:lnT w="19050" cap="flat" cmpd="sng" algn="ctr">
                      <a:solidFill>
                        <a:srgbClr val="002060"/>
                      </a:solidFill>
                      <a:prstDash val="sysDash"/>
                      <a:round/>
                      <a:headEnd type="none" w="med" len="med"/>
                      <a:tailEnd type="none" w="med" len="med"/>
                    </a:lnT>
                    <a:lnB w="1905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2C8C64">
                        <a:lumMod val="20000"/>
                        <a:lumOff val="80000"/>
                      </a:srgbClr>
                    </a:solidFill>
                  </a:tcPr>
                </a:tc>
                <a:extLst>
                  <a:ext uri="{0D108BD9-81ED-4DB2-BD59-A6C34878D82A}">
                    <a16:rowId xmlns:a16="http://schemas.microsoft.com/office/drawing/2014/main" val="3105380100"/>
                  </a:ext>
                </a:extLst>
              </a:tr>
              <a:tr h="13419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2400" b="1">
                        <a:solidFill>
                          <a:schemeClr val="tx1"/>
                        </a:solidFill>
                        <a:latin typeface="+mn-lt"/>
                      </a:endParaRPr>
                    </a:p>
                  </a:txBody>
                  <a:tcPr marL="115203" marR="115203" marT="57602" marB="57602" anchor="ctr">
                    <a:lnL w="19050" cap="flat" cmpd="sng" algn="ctr">
                      <a:solidFill>
                        <a:srgbClr val="002060"/>
                      </a:solidFill>
                      <a:prstDash val="sysDash"/>
                      <a:round/>
                      <a:headEnd type="none" w="med" len="med"/>
                      <a:tailEnd type="none" w="med" len="med"/>
                    </a:lnL>
                    <a:lnR w="19050" cap="flat" cmpd="sng" algn="ctr">
                      <a:solidFill>
                        <a:srgbClr val="002060"/>
                      </a:solidFill>
                      <a:prstDash val="sysDash"/>
                      <a:round/>
                      <a:headEnd type="none" w="med" len="med"/>
                      <a:tailEnd type="none" w="med" len="med"/>
                    </a:lnR>
                    <a:lnT w="19050" cap="flat" cmpd="sng" algn="ctr">
                      <a:solidFill>
                        <a:srgbClr val="002060"/>
                      </a:solidFill>
                      <a:prstDash val="sysDash"/>
                      <a:round/>
                      <a:headEnd type="none" w="med" len="med"/>
                      <a:tailEnd type="none" w="med" len="med"/>
                    </a:lnT>
                    <a:lnB w="1905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2400" b="1" dirty="0">
                        <a:solidFill>
                          <a:schemeClr val="tx1"/>
                        </a:solidFill>
                        <a:latin typeface="+mn-lt"/>
                      </a:endParaRPr>
                    </a:p>
                  </a:txBody>
                  <a:tcPr marL="115203" marR="115203" marT="57602" marB="57602" anchor="ctr">
                    <a:lnL w="19050" cap="flat" cmpd="sng" algn="ctr">
                      <a:solidFill>
                        <a:srgbClr val="002060"/>
                      </a:solidFill>
                      <a:prstDash val="sysDash"/>
                      <a:round/>
                      <a:headEnd type="none" w="med" len="med"/>
                      <a:tailEnd type="none" w="med" len="med"/>
                    </a:lnL>
                    <a:lnR w="19050" cap="flat" cmpd="sng" algn="ctr">
                      <a:solidFill>
                        <a:srgbClr val="002060"/>
                      </a:solidFill>
                      <a:prstDash val="sysDash"/>
                      <a:round/>
                      <a:headEnd type="none" w="med" len="med"/>
                      <a:tailEnd type="none" w="med" len="med"/>
                    </a:lnR>
                    <a:lnT w="19050" cap="flat" cmpd="sng" algn="ctr">
                      <a:solidFill>
                        <a:srgbClr val="002060"/>
                      </a:solidFill>
                      <a:prstDash val="sysDash"/>
                      <a:round/>
                      <a:headEnd type="none" w="med" len="med"/>
                      <a:tailEnd type="none" w="med" len="med"/>
                    </a:lnT>
                    <a:lnB w="1905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66706181"/>
                  </a:ext>
                </a:extLst>
              </a:tr>
              <a:tr h="1341919">
                <a:tc>
                  <a:txBody>
                    <a:bodyPr/>
                    <a:lstStyle/>
                    <a:p>
                      <a:pPr algn="ctr"/>
                      <a:endParaRPr lang="en-US" sz="2400" b="1">
                        <a:solidFill>
                          <a:schemeClr val="tx1"/>
                        </a:solidFill>
                        <a:latin typeface="+mn-lt"/>
                      </a:endParaRPr>
                    </a:p>
                  </a:txBody>
                  <a:tcPr marL="115203" marR="115203" marT="57602" marB="57602" anchor="ctr">
                    <a:lnL w="19050" cap="flat" cmpd="sng" algn="ctr">
                      <a:solidFill>
                        <a:srgbClr val="002060"/>
                      </a:solidFill>
                      <a:prstDash val="sysDash"/>
                      <a:round/>
                      <a:headEnd type="none" w="med" len="med"/>
                      <a:tailEnd type="none" w="med" len="med"/>
                    </a:lnL>
                    <a:lnR w="19050" cap="flat" cmpd="sng" algn="ctr">
                      <a:solidFill>
                        <a:srgbClr val="002060"/>
                      </a:solidFill>
                      <a:prstDash val="sysDash"/>
                      <a:round/>
                      <a:headEnd type="none" w="med" len="med"/>
                      <a:tailEnd type="none" w="med" len="med"/>
                    </a:lnR>
                    <a:lnT w="19050" cap="flat" cmpd="sng" algn="ctr">
                      <a:solidFill>
                        <a:srgbClr val="002060"/>
                      </a:solidFill>
                      <a:prstDash val="sysDash"/>
                      <a:round/>
                      <a:headEnd type="none" w="med" len="med"/>
                      <a:tailEnd type="none" w="med" len="med"/>
                    </a:lnT>
                    <a:lnB w="1905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2400" b="1" dirty="0">
                        <a:solidFill>
                          <a:schemeClr val="tx1"/>
                        </a:solidFill>
                        <a:latin typeface="+mn-lt"/>
                      </a:endParaRPr>
                    </a:p>
                  </a:txBody>
                  <a:tcPr marL="115203" marR="115203" marT="57602" marB="57602" anchor="ctr">
                    <a:lnL w="19050" cap="flat" cmpd="sng" algn="ctr">
                      <a:solidFill>
                        <a:srgbClr val="002060"/>
                      </a:solidFill>
                      <a:prstDash val="sysDash"/>
                      <a:round/>
                      <a:headEnd type="none" w="med" len="med"/>
                      <a:tailEnd type="none" w="med" len="med"/>
                    </a:lnL>
                    <a:lnR w="19050" cap="flat" cmpd="sng" algn="ctr">
                      <a:solidFill>
                        <a:srgbClr val="002060"/>
                      </a:solidFill>
                      <a:prstDash val="sysDash"/>
                      <a:round/>
                      <a:headEnd type="none" w="med" len="med"/>
                      <a:tailEnd type="none" w="med" len="med"/>
                    </a:lnR>
                    <a:lnT w="19050" cap="flat" cmpd="sng" algn="ctr">
                      <a:solidFill>
                        <a:srgbClr val="002060"/>
                      </a:solidFill>
                      <a:prstDash val="sysDash"/>
                      <a:round/>
                      <a:headEnd type="none" w="med" len="med"/>
                      <a:tailEnd type="none" w="med" len="med"/>
                    </a:lnT>
                    <a:lnB w="1905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55103199"/>
                  </a:ext>
                </a:extLst>
              </a:tr>
              <a:tr h="1202150">
                <a:tc>
                  <a:txBody>
                    <a:bodyPr/>
                    <a:lstStyle/>
                    <a:p>
                      <a:pPr algn="ctr"/>
                      <a:endParaRPr lang="en-US" sz="2400" b="1">
                        <a:solidFill>
                          <a:schemeClr val="tx1"/>
                        </a:solidFill>
                        <a:latin typeface="+mn-lt"/>
                      </a:endParaRPr>
                    </a:p>
                  </a:txBody>
                  <a:tcPr marL="115203" marR="115203" marT="57602" marB="57602" anchor="ctr">
                    <a:lnL w="19050" cap="flat" cmpd="sng" algn="ctr">
                      <a:solidFill>
                        <a:srgbClr val="002060"/>
                      </a:solidFill>
                      <a:prstDash val="sysDash"/>
                      <a:round/>
                      <a:headEnd type="none" w="med" len="med"/>
                      <a:tailEnd type="none" w="med" len="med"/>
                    </a:lnL>
                    <a:lnR w="19050" cap="flat" cmpd="sng" algn="ctr">
                      <a:solidFill>
                        <a:srgbClr val="002060"/>
                      </a:solidFill>
                      <a:prstDash val="sysDash"/>
                      <a:round/>
                      <a:headEnd type="none" w="med" len="med"/>
                      <a:tailEnd type="none" w="med" len="med"/>
                    </a:lnR>
                    <a:lnT w="19050" cap="flat" cmpd="sng" algn="ctr">
                      <a:solidFill>
                        <a:srgbClr val="002060"/>
                      </a:solidFill>
                      <a:prstDash val="sysDash"/>
                      <a:round/>
                      <a:headEnd type="none" w="med" len="med"/>
                      <a:tailEnd type="none" w="med" len="med"/>
                    </a:lnT>
                    <a:lnB w="1905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endParaRPr lang="en-US" sz="2400" b="1" dirty="0">
                        <a:solidFill>
                          <a:schemeClr val="tx1"/>
                        </a:solidFill>
                        <a:latin typeface="+mn-lt"/>
                      </a:endParaRPr>
                    </a:p>
                  </a:txBody>
                  <a:tcPr marL="115203" marR="115203" marT="57602" marB="57602" anchor="ctr">
                    <a:lnL w="19050" cap="flat" cmpd="sng" algn="ctr">
                      <a:solidFill>
                        <a:srgbClr val="002060"/>
                      </a:solidFill>
                      <a:prstDash val="sysDash"/>
                      <a:round/>
                      <a:headEnd type="none" w="med" len="med"/>
                      <a:tailEnd type="none" w="med" len="med"/>
                    </a:lnL>
                    <a:lnR w="19050" cap="flat" cmpd="sng" algn="ctr">
                      <a:solidFill>
                        <a:srgbClr val="002060"/>
                      </a:solidFill>
                      <a:prstDash val="sysDash"/>
                      <a:round/>
                      <a:headEnd type="none" w="med" len="med"/>
                      <a:tailEnd type="none" w="med" len="med"/>
                    </a:lnR>
                    <a:lnT w="19050" cap="flat" cmpd="sng" algn="ctr">
                      <a:solidFill>
                        <a:srgbClr val="002060"/>
                      </a:solidFill>
                      <a:prstDash val="sysDash"/>
                      <a:round/>
                      <a:headEnd type="none" w="med" len="med"/>
                      <a:tailEnd type="none" w="med" len="med"/>
                    </a:lnT>
                    <a:lnB w="19050" cap="flat" cmpd="sng" algn="ctr">
                      <a:solidFill>
                        <a:srgbClr val="002060"/>
                      </a:solidFill>
                      <a:prstDash val="sysDash"/>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45880499"/>
                  </a:ext>
                </a:extLst>
              </a:tr>
            </a:tbl>
          </a:graphicData>
        </a:graphic>
      </p:graphicFrame>
      <p:sp>
        <p:nvSpPr>
          <p:cNvPr id="5" name="TextBox 4">
            <a:extLst>
              <a:ext uri="{FF2B5EF4-FFF2-40B4-BE49-F238E27FC236}">
                <a16:creationId xmlns:a16="http://schemas.microsoft.com/office/drawing/2014/main" id="{2A9D4F2E-EB8E-0D10-0A38-023D0D0AF948}"/>
              </a:ext>
            </a:extLst>
          </p:cNvPr>
          <p:cNvSpPr txBox="1"/>
          <p:nvPr/>
        </p:nvSpPr>
        <p:spPr>
          <a:xfrm>
            <a:off x="497438" y="2740708"/>
            <a:ext cx="5130599" cy="1040991"/>
          </a:xfrm>
          <a:prstGeom prst="rect">
            <a:avLst/>
          </a:prstGeom>
          <a:noFill/>
        </p:spPr>
        <p:txBody>
          <a:bodyPr wrap="square">
            <a:spAutoFit/>
          </a:bodyPr>
          <a:lstStyle/>
          <a:p>
            <a:pPr algn="just" defTabSz="1151961">
              <a:lnSpc>
                <a:spcPct val="150000"/>
              </a:lnSpc>
            </a:pPr>
            <a:r>
              <a:rPr lang="vi-VN" sz="2200" kern="0" dirty="0">
                <a:latin typeface="+mn-lt"/>
                <a:cs typeface="Arial"/>
                <a:sym typeface="Arial"/>
              </a:rPr>
              <a:t>a. </a:t>
            </a:r>
            <a:r>
              <a:rPr lang="vi-VN" sz="2200" b="1" kern="0" dirty="0">
                <a:latin typeface="+mn-lt"/>
                <a:cs typeface="Arial"/>
                <a:sym typeface="Arial"/>
              </a:rPr>
              <a:t>Chân</a:t>
            </a:r>
            <a:r>
              <a:rPr lang="vi-VN" sz="2200" kern="0" dirty="0">
                <a:latin typeface="+mn-lt"/>
                <a:cs typeface="Arial"/>
                <a:sym typeface="Arial"/>
              </a:rPr>
              <a:t> com-pa (</a:t>
            </a:r>
            <a:r>
              <a:rPr lang="vi-VN" sz="2200" b="1" kern="0" dirty="0">
                <a:latin typeface="+mn-lt"/>
                <a:cs typeface="Arial"/>
                <a:sym typeface="Arial"/>
              </a:rPr>
              <a:t>chân</a:t>
            </a:r>
            <a:r>
              <a:rPr lang="vi-VN" sz="2200" kern="0" dirty="0">
                <a:latin typeface="+mn-lt"/>
                <a:cs typeface="Arial"/>
                <a:sym typeface="Arial"/>
              </a:rPr>
              <a:t> đứng, </a:t>
            </a:r>
            <a:r>
              <a:rPr lang="vi-VN" sz="2200" b="1" kern="0" dirty="0">
                <a:latin typeface="+mn-lt"/>
                <a:cs typeface="Arial"/>
                <a:sym typeface="Arial"/>
              </a:rPr>
              <a:t>chân </a:t>
            </a:r>
            <a:r>
              <a:rPr lang="vi-VN" sz="2200" kern="0" dirty="0">
                <a:latin typeface="+mn-lt"/>
                <a:cs typeface="Arial"/>
                <a:sym typeface="Arial"/>
              </a:rPr>
              <a:t>quay), </a:t>
            </a:r>
            <a:r>
              <a:rPr lang="vi-VN" sz="2200" b="1" kern="0" dirty="0">
                <a:latin typeface="+mn-lt"/>
                <a:cs typeface="Arial"/>
                <a:sym typeface="Arial"/>
              </a:rPr>
              <a:t>chân</a:t>
            </a:r>
            <a:r>
              <a:rPr lang="vi-VN" sz="2200" kern="0" dirty="0">
                <a:latin typeface="+mn-lt"/>
                <a:cs typeface="Arial"/>
                <a:sym typeface="Arial"/>
              </a:rPr>
              <a:t> kiềng, </a:t>
            </a:r>
            <a:r>
              <a:rPr lang="vi-VN" sz="2200" b="1" kern="0" dirty="0">
                <a:latin typeface="+mn-lt"/>
                <a:cs typeface="Arial"/>
                <a:sym typeface="Arial"/>
              </a:rPr>
              <a:t>chân</a:t>
            </a:r>
            <a:r>
              <a:rPr lang="vi-VN" sz="2200" kern="0" dirty="0">
                <a:latin typeface="+mn-lt"/>
                <a:cs typeface="Arial"/>
                <a:sym typeface="Arial"/>
              </a:rPr>
              <a:t> bàn</a:t>
            </a:r>
            <a:r>
              <a:rPr lang="en-US" sz="2200" kern="0" dirty="0">
                <a:latin typeface="+mn-lt"/>
                <a:cs typeface="Arial"/>
                <a:sym typeface="Arial"/>
              </a:rPr>
              <a:t>.</a:t>
            </a:r>
            <a:endParaRPr lang="vi-VN" sz="2200" kern="0" dirty="0">
              <a:latin typeface="+mn-lt"/>
              <a:cs typeface="Arial"/>
              <a:sym typeface="Arial"/>
            </a:endParaRPr>
          </a:p>
        </p:txBody>
      </p:sp>
      <p:sp>
        <p:nvSpPr>
          <p:cNvPr id="9" name="Rounded Rectangle 8">
            <a:extLst>
              <a:ext uri="{FF2B5EF4-FFF2-40B4-BE49-F238E27FC236}">
                <a16:creationId xmlns:a16="http://schemas.microsoft.com/office/drawing/2014/main" id="{64190A60-E17C-08E4-B6D5-C0BEBE5E6535}"/>
              </a:ext>
            </a:extLst>
          </p:cNvPr>
          <p:cNvSpPr/>
          <p:nvPr/>
        </p:nvSpPr>
        <p:spPr>
          <a:xfrm>
            <a:off x="2250753" y="977103"/>
            <a:ext cx="7690492" cy="792021"/>
          </a:xfrm>
          <a:prstGeom prst="roundRect">
            <a:avLst>
              <a:gd name="adj" fmla="val 18641"/>
            </a:avLst>
          </a:prstGeom>
          <a:noFill/>
          <a:ln w="19050" cap="flat" cmpd="sng" algn="ctr">
            <a:noFill/>
            <a:prstDash val="solid"/>
          </a:ln>
          <a:effectLst/>
        </p:spPr>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defRPr/>
            </a:pPr>
            <a:r>
              <a:rPr lang="en-US" sz="2400" b="1" dirty="0">
                <a:solidFill>
                  <a:schemeClr val="tx1"/>
                </a:solidFill>
                <a:cs typeface="Arial" panose="020B0604020202020204" pitchFamily="34" charset="0"/>
              </a:rPr>
              <a:t>CÂU TRẢ LỜI</a:t>
            </a:r>
          </a:p>
        </p:txBody>
      </p:sp>
      <p:sp>
        <p:nvSpPr>
          <p:cNvPr id="10" name="TextBox 9">
            <a:extLst>
              <a:ext uri="{FF2B5EF4-FFF2-40B4-BE49-F238E27FC236}">
                <a16:creationId xmlns:a16="http://schemas.microsoft.com/office/drawing/2014/main" id="{2EDB5B7E-0415-8F5A-10C8-775F96E8D8FA}"/>
              </a:ext>
            </a:extLst>
          </p:cNvPr>
          <p:cNvSpPr txBox="1"/>
          <p:nvPr/>
        </p:nvSpPr>
        <p:spPr>
          <a:xfrm>
            <a:off x="5705055" y="2743176"/>
            <a:ext cx="6182158" cy="1036053"/>
          </a:xfrm>
          <a:prstGeom prst="rect">
            <a:avLst/>
          </a:prstGeom>
          <a:noFill/>
        </p:spPr>
        <p:txBody>
          <a:bodyPr wrap="square">
            <a:spAutoFit/>
          </a:bodyPr>
          <a:lstStyle/>
          <a:p>
            <a:pPr algn="just" defTabSz="1151961">
              <a:lnSpc>
                <a:spcPct val="150000"/>
              </a:lnSpc>
            </a:pPr>
            <a:r>
              <a:rPr lang="vi-VN" sz="2200" kern="0" dirty="0">
                <a:latin typeface="+mn-lt"/>
                <a:cs typeface="Arial"/>
                <a:sym typeface="Arial"/>
              </a:rPr>
              <a:t>3. Bộ phận dưới cùng của một số đồ dùng, có tác dụng đỡ cho các bộ phận khác. </a:t>
            </a:r>
          </a:p>
        </p:txBody>
      </p:sp>
      <p:sp>
        <p:nvSpPr>
          <p:cNvPr id="11" name="TextBox 10">
            <a:extLst>
              <a:ext uri="{FF2B5EF4-FFF2-40B4-BE49-F238E27FC236}">
                <a16:creationId xmlns:a16="http://schemas.microsoft.com/office/drawing/2014/main" id="{BC50E61B-1879-C91E-8625-BE53804C0D34}"/>
              </a:ext>
            </a:extLst>
          </p:cNvPr>
          <p:cNvSpPr txBox="1"/>
          <p:nvPr/>
        </p:nvSpPr>
        <p:spPr>
          <a:xfrm>
            <a:off x="493212" y="4090070"/>
            <a:ext cx="4704127" cy="1036053"/>
          </a:xfrm>
          <a:prstGeom prst="rect">
            <a:avLst/>
          </a:prstGeom>
          <a:noFill/>
        </p:spPr>
        <p:txBody>
          <a:bodyPr wrap="square">
            <a:spAutoFit/>
          </a:bodyPr>
          <a:lstStyle/>
          <a:p>
            <a:pPr algn="just" defTabSz="1151961">
              <a:lnSpc>
                <a:spcPct val="150000"/>
              </a:lnSpc>
            </a:pPr>
            <a:r>
              <a:rPr lang="vi-VN" sz="2200" kern="0" dirty="0">
                <a:latin typeface="+mn-lt"/>
                <a:cs typeface="Arial"/>
                <a:sym typeface="Arial"/>
              </a:rPr>
              <a:t>b. </a:t>
            </a:r>
            <a:r>
              <a:rPr lang="vi-VN" sz="2200" b="1" kern="0" dirty="0">
                <a:latin typeface="+mn-lt"/>
                <a:cs typeface="Arial"/>
                <a:sym typeface="Arial"/>
              </a:rPr>
              <a:t>Chân</a:t>
            </a:r>
            <a:r>
              <a:rPr lang="vi-VN" sz="2200" kern="0" dirty="0">
                <a:latin typeface="+mn-lt"/>
                <a:cs typeface="Arial"/>
                <a:sym typeface="Arial"/>
              </a:rPr>
              <a:t> của người (bàn chân của bé, chân đi khắp nhà)</a:t>
            </a:r>
            <a:r>
              <a:rPr lang="en-US" sz="2200" kern="0" dirty="0">
                <a:latin typeface="+mn-lt"/>
                <a:cs typeface="Arial"/>
                <a:sym typeface="Arial"/>
              </a:rPr>
              <a:t>.</a:t>
            </a:r>
            <a:endParaRPr lang="vi-VN" sz="2200" kern="0" dirty="0">
              <a:latin typeface="+mn-lt"/>
              <a:cs typeface="Arial"/>
              <a:sym typeface="Arial"/>
            </a:endParaRPr>
          </a:p>
        </p:txBody>
      </p:sp>
      <p:sp>
        <p:nvSpPr>
          <p:cNvPr id="12" name="TextBox 11">
            <a:extLst>
              <a:ext uri="{FF2B5EF4-FFF2-40B4-BE49-F238E27FC236}">
                <a16:creationId xmlns:a16="http://schemas.microsoft.com/office/drawing/2014/main" id="{B6264C46-6438-DC1E-77D8-F13172CE6385}"/>
              </a:ext>
            </a:extLst>
          </p:cNvPr>
          <p:cNvSpPr txBox="1"/>
          <p:nvPr/>
        </p:nvSpPr>
        <p:spPr>
          <a:xfrm>
            <a:off x="5705054" y="4090069"/>
            <a:ext cx="5993733" cy="1036053"/>
          </a:xfrm>
          <a:prstGeom prst="rect">
            <a:avLst/>
          </a:prstGeom>
          <a:noFill/>
        </p:spPr>
        <p:txBody>
          <a:bodyPr wrap="square">
            <a:spAutoFit/>
          </a:bodyPr>
          <a:lstStyle/>
          <a:p>
            <a:pPr algn="just" defTabSz="1151961">
              <a:lnSpc>
                <a:spcPct val="150000"/>
              </a:lnSpc>
            </a:pPr>
            <a:r>
              <a:rPr lang="vi-VN" sz="2200" kern="0" dirty="0">
                <a:latin typeface="+mn-lt"/>
                <a:cs typeface="Arial"/>
                <a:sym typeface="Arial"/>
              </a:rPr>
              <a:t>1. Bộ phận dưới cùng của cơ thể người hoặc động vật, dùng để đi, đứng.</a:t>
            </a:r>
          </a:p>
        </p:txBody>
      </p:sp>
      <p:sp>
        <p:nvSpPr>
          <p:cNvPr id="13" name="TextBox 12">
            <a:extLst>
              <a:ext uri="{FF2B5EF4-FFF2-40B4-BE49-F238E27FC236}">
                <a16:creationId xmlns:a16="http://schemas.microsoft.com/office/drawing/2014/main" id="{502479CD-CC14-8F47-810D-516FFA6FFC4E}"/>
              </a:ext>
            </a:extLst>
          </p:cNvPr>
          <p:cNvSpPr txBox="1"/>
          <p:nvPr/>
        </p:nvSpPr>
        <p:spPr>
          <a:xfrm>
            <a:off x="493212" y="5675209"/>
            <a:ext cx="4316931" cy="441339"/>
          </a:xfrm>
          <a:prstGeom prst="rect">
            <a:avLst/>
          </a:prstGeom>
          <a:noFill/>
        </p:spPr>
        <p:txBody>
          <a:bodyPr wrap="square">
            <a:spAutoFit/>
          </a:bodyPr>
          <a:lstStyle/>
          <a:p>
            <a:pPr algn="just" defTabSz="1151961"/>
            <a:r>
              <a:rPr lang="vi-VN" sz="2200" kern="0" dirty="0">
                <a:latin typeface="+mn-lt"/>
                <a:cs typeface="Arial"/>
                <a:sym typeface="Arial"/>
              </a:rPr>
              <a:t>c. </a:t>
            </a:r>
            <a:r>
              <a:rPr lang="vi-VN" sz="2200" b="1" kern="0" dirty="0">
                <a:latin typeface="+mn-lt"/>
                <a:cs typeface="Arial"/>
                <a:sym typeface="Arial"/>
              </a:rPr>
              <a:t>Chân </a:t>
            </a:r>
            <a:r>
              <a:rPr lang="vi-VN" sz="2200" kern="0" dirty="0">
                <a:latin typeface="+mn-lt"/>
                <a:cs typeface="Arial"/>
                <a:sym typeface="Arial"/>
              </a:rPr>
              <a:t>núi</a:t>
            </a:r>
            <a:r>
              <a:rPr lang="en-US" sz="2200" kern="0" dirty="0">
                <a:latin typeface="+mn-lt"/>
                <a:cs typeface="Arial"/>
                <a:sym typeface="Arial"/>
              </a:rPr>
              <a:t>.</a:t>
            </a:r>
            <a:endParaRPr lang="vi-VN" sz="2200" kern="0" dirty="0">
              <a:latin typeface="+mn-lt"/>
              <a:cs typeface="Arial"/>
              <a:sym typeface="Arial"/>
            </a:endParaRPr>
          </a:p>
        </p:txBody>
      </p:sp>
      <p:sp>
        <p:nvSpPr>
          <p:cNvPr id="14" name="TextBox 13">
            <a:extLst>
              <a:ext uri="{FF2B5EF4-FFF2-40B4-BE49-F238E27FC236}">
                <a16:creationId xmlns:a16="http://schemas.microsoft.com/office/drawing/2014/main" id="{E888C334-B09A-535B-3FD1-D9B3EB30611E}"/>
              </a:ext>
            </a:extLst>
          </p:cNvPr>
          <p:cNvSpPr txBox="1"/>
          <p:nvPr/>
        </p:nvSpPr>
        <p:spPr>
          <a:xfrm>
            <a:off x="5705053" y="5354018"/>
            <a:ext cx="5993733" cy="1074718"/>
          </a:xfrm>
          <a:prstGeom prst="rect">
            <a:avLst/>
          </a:prstGeom>
          <a:noFill/>
        </p:spPr>
        <p:txBody>
          <a:bodyPr wrap="square">
            <a:spAutoFit/>
          </a:bodyPr>
          <a:lstStyle/>
          <a:p>
            <a:pPr algn="just" defTabSz="1151961">
              <a:lnSpc>
                <a:spcPct val="150000"/>
              </a:lnSpc>
            </a:pPr>
            <a:r>
              <a:rPr lang="vi-VN" sz="2200" kern="0" dirty="0">
                <a:latin typeface="+mn-lt"/>
                <a:cs typeface="Arial"/>
                <a:sym typeface="Arial"/>
              </a:rPr>
              <a:t>2. Phần dưới cùng của một số vật, tiếp giáp và bám chặt vào mặt nền.</a:t>
            </a:r>
          </a:p>
        </p:txBody>
      </p:sp>
    </p:spTree>
    <p:extLst>
      <p:ext uri="{BB962C8B-B14F-4D97-AF65-F5344CB8AC3E}">
        <p14:creationId xmlns:p14="http://schemas.microsoft.com/office/powerpoint/2010/main" val="1445212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left)">
                                      <p:cBhvr>
                                        <p:cTn id="3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build="p"/>
      <p:bldP spid="11" grpId="0" build="p"/>
      <p:bldP spid="12" grpId="0" build="p"/>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996C768B-EA6D-5A03-AAF5-C9E8775AB77D}"/>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3EDE642-6C4C-F34A-CEF7-D54BECB721C0}"/>
              </a:ext>
            </a:extLst>
          </p:cNvPr>
          <p:cNvSpPr txBox="1"/>
          <p:nvPr/>
        </p:nvSpPr>
        <p:spPr>
          <a:xfrm>
            <a:off x="1819840" y="1702163"/>
            <a:ext cx="8552319" cy="461665"/>
          </a:xfrm>
          <a:prstGeom prst="rect">
            <a:avLst/>
          </a:prstGeom>
          <a:noFill/>
        </p:spPr>
        <p:txBody>
          <a:bodyPr wrap="square" rtlCol="0">
            <a:spAutoFit/>
          </a:bodyPr>
          <a:lstStyle/>
          <a:p>
            <a:pPr algn="ctr" defTabSz="1151961">
              <a:defRPr/>
            </a:pPr>
            <a:r>
              <a:rPr lang="vi-VN" sz="2400" b="1" kern="0" dirty="0">
                <a:solidFill>
                  <a:srgbClr val="C00000"/>
                </a:solidFill>
                <a:latin typeface="+mn-lt"/>
                <a:cs typeface="Arial"/>
                <a:sym typeface="Arial"/>
              </a:rPr>
              <a:t>Nhiệm vụ 2: So sánh nghĩa </a:t>
            </a:r>
          </a:p>
        </p:txBody>
      </p:sp>
      <p:sp>
        <p:nvSpPr>
          <p:cNvPr id="8" name="Freeform 5">
            <a:extLst>
              <a:ext uri="{FF2B5EF4-FFF2-40B4-BE49-F238E27FC236}">
                <a16:creationId xmlns:a16="http://schemas.microsoft.com/office/drawing/2014/main" id="{7122E1A4-24E6-2301-11B7-9BD430F8F243}"/>
              </a:ext>
            </a:extLst>
          </p:cNvPr>
          <p:cNvSpPr/>
          <p:nvPr/>
        </p:nvSpPr>
        <p:spPr>
          <a:xfrm rot="10800000">
            <a:off x="5326030" y="2351312"/>
            <a:ext cx="6003539" cy="4101737"/>
          </a:xfrm>
          <a:custGeom>
            <a:avLst/>
            <a:gdLst/>
            <a:ahLst/>
            <a:cxnLst/>
            <a:rect l="l" t="t" r="r" b="b"/>
            <a:pathLst>
              <a:path w="2816250" h="2167467">
                <a:moveTo>
                  <a:pt x="36925" y="0"/>
                </a:moveTo>
                <a:lnTo>
                  <a:pt x="2779325" y="0"/>
                </a:lnTo>
                <a:cubicBezTo>
                  <a:pt x="2789118" y="0"/>
                  <a:pt x="2798510" y="3890"/>
                  <a:pt x="2805435" y="10815"/>
                </a:cubicBezTo>
                <a:cubicBezTo>
                  <a:pt x="2812359" y="17740"/>
                  <a:pt x="2816250" y="27132"/>
                  <a:pt x="2816250" y="36925"/>
                </a:cubicBezTo>
                <a:lnTo>
                  <a:pt x="2816250" y="2130542"/>
                </a:lnTo>
                <a:cubicBezTo>
                  <a:pt x="2816250" y="2140335"/>
                  <a:pt x="2812359" y="2149727"/>
                  <a:pt x="2805435" y="2156652"/>
                </a:cubicBezTo>
                <a:cubicBezTo>
                  <a:pt x="2798510" y="2163576"/>
                  <a:pt x="2789118" y="2167467"/>
                  <a:pt x="2779325" y="2167467"/>
                </a:cubicBezTo>
                <a:lnTo>
                  <a:pt x="36925" y="2167467"/>
                </a:lnTo>
                <a:cubicBezTo>
                  <a:pt x="27132" y="2167467"/>
                  <a:pt x="17740" y="2163576"/>
                  <a:pt x="10815" y="2156652"/>
                </a:cubicBezTo>
                <a:cubicBezTo>
                  <a:pt x="3890" y="2149727"/>
                  <a:pt x="0" y="2140335"/>
                  <a:pt x="0" y="2130542"/>
                </a:cubicBezTo>
                <a:lnTo>
                  <a:pt x="0" y="36925"/>
                </a:lnTo>
                <a:cubicBezTo>
                  <a:pt x="0" y="27132"/>
                  <a:pt x="3890" y="17740"/>
                  <a:pt x="10815" y="10815"/>
                </a:cubicBezTo>
                <a:cubicBezTo>
                  <a:pt x="17740" y="3890"/>
                  <a:pt x="27132" y="0"/>
                  <a:pt x="36925" y="0"/>
                </a:cubicBezTo>
                <a:close/>
              </a:path>
            </a:pathLst>
          </a:custGeom>
          <a:solidFill>
            <a:srgbClr val="FFE8D9"/>
          </a:solidFill>
        </p:spPr>
        <p:txBody>
          <a:bodyPr/>
          <a:lstStyle/>
          <a:p>
            <a:pPr>
              <a:defRPr/>
            </a:pPr>
            <a:endParaRPr lang="en-US" sz="2400">
              <a:solidFill>
                <a:prstClr val="black"/>
              </a:solidFill>
              <a:latin typeface="+mn-lt"/>
              <a:cs typeface="Arial" panose="020B0604020202020204" pitchFamily="34" charset="0"/>
              <a:sym typeface="Arial"/>
            </a:endParaRPr>
          </a:p>
        </p:txBody>
      </p:sp>
      <p:sp>
        <p:nvSpPr>
          <p:cNvPr id="9" name="Freeform 12">
            <a:extLst>
              <a:ext uri="{FF2B5EF4-FFF2-40B4-BE49-F238E27FC236}">
                <a16:creationId xmlns:a16="http://schemas.microsoft.com/office/drawing/2014/main" id="{57F14D3B-AABB-C753-1BDE-24C85AA0B4A7}"/>
              </a:ext>
            </a:extLst>
          </p:cNvPr>
          <p:cNvSpPr/>
          <p:nvPr/>
        </p:nvSpPr>
        <p:spPr>
          <a:xfrm rot="10800000">
            <a:off x="791709" y="2351313"/>
            <a:ext cx="4093797" cy="4101737"/>
          </a:xfrm>
          <a:custGeom>
            <a:avLst/>
            <a:gdLst/>
            <a:ahLst/>
            <a:cxnLst/>
            <a:rect l="l" t="t" r="r" b="b"/>
            <a:pathLst>
              <a:path w="1302441" h="2167467">
                <a:moveTo>
                  <a:pt x="79843" y="0"/>
                </a:moveTo>
                <a:lnTo>
                  <a:pt x="1222599" y="0"/>
                </a:lnTo>
                <a:cubicBezTo>
                  <a:pt x="1266695" y="0"/>
                  <a:pt x="1302441" y="35747"/>
                  <a:pt x="1302441" y="79843"/>
                </a:cubicBezTo>
                <a:lnTo>
                  <a:pt x="1302441" y="2087624"/>
                </a:lnTo>
                <a:cubicBezTo>
                  <a:pt x="1302441" y="2131720"/>
                  <a:pt x="1266695" y="2167467"/>
                  <a:pt x="1222599" y="2167467"/>
                </a:cubicBezTo>
                <a:lnTo>
                  <a:pt x="79843" y="2167467"/>
                </a:lnTo>
                <a:cubicBezTo>
                  <a:pt x="35747" y="2167467"/>
                  <a:pt x="0" y="2131720"/>
                  <a:pt x="0" y="2087624"/>
                </a:cubicBezTo>
                <a:lnTo>
                  <a:pt x="0" y="79843"/>
                </a:lnTo>
                <a:cubicBezTo>
                  <a:pt x="0" y="35747"/>
                  <a:pt x="35747" y="0"/>
                  <a:pt x="79843" y="0"/>
                </a:cubicBezTo>
                <a:close/>
              </a:path>
            </a:pathLst>
          </a:custGeom>
          <a:solidFill>
            <a:schemeClr val="accent2">
              <a:lumMod val="20000"/>
              <a:lumOff val="80000"/>
            </a:schemeClr>
          </a:solidFill>
        </p:spPr>
        <p:txBody>
          <a:bodyPr/>
          <a:lstStyle/>
          <a:p>
            <a:pPr>
              <a:defRPr/>
            </a:pPr>
            <a:endParaRPr lang="en-US" sz="2400">
              <a:solidFill>
                <a:prstClr val="black"/>
              </a:solidFill>
              <a:latin typeface="+mn-lt"/>
              <a:cs typeface="Arial" panose="020B0604020202020204" pitchFamily="34" charset="0"/>
              <a:sym typeface="Arial"/>
            </a:endParaRPr>
          </a:p>
        </p:txBody>
      </p:sp>
      <p:grpSp>
        <p:nvGrpSpPr>
          <p:cNvPr id="10" name="Group 9">
            <a:extLst>
              <a:ext uri="{FF2B5EF4-FFF2-40B4-BE49-F238E27FC236}">
                <a16:creationId xmlns:a16="http://schemas.microsoft.com/office/drawing/2014/main" id="{429103F6-816C-6F6E-771E-1E39EC0F352B}"/>
              </a:ext>
            </a:extLst>
          </p:cNvPr>
          <p:cNvGrpSpPr/>
          <p:nvPr/>
        </p:nvGrpSpPr>
        <p:grpSpPr>
          <a:xfrm>
            <a:off x="1008305" y="2847084"/>
            <a:ext cx="3648838" cy="813713"/>
            <a:chOff x="607647" y="2411729"/>
            <a:chExt cx="5792374" cy="1291733"/>
          </a:xfrm>
        </p:grpSpPr>
        <p:sp>
          <p:nvSpPr>
            <p:cNvPr id="11" name="Freeform 8">
              <a:extLst>
                <a:ext uri="{FF2B5EF4-FFF2-40B4-BE49-F238E27FC236}">
                  <a16:creationId xmlns:a16="http://schemas.microsoft.com/office/drawing/2014/main" id="{841D4842-68F8-035B-6917-5D1FEB4B3DEE}"/>
                </a:ext>
              </a:extLst>
            </p:cNvPr>
            <p:cNvSpPr/>
            <p:nvPr/>
          </p:nvSpPr>
          <p:spPr>
            <a:xfrm>
              <a:off x="607647" y="2411729"/>
              <a:ext cx="5792374" cy="1291733"/>
            </a:xfrm>
            <a:custGeom>
              <a:avLst/>
              <a:gdLst/>
              <a:ahLst/>
              <a:cxnLst/>
              <a:rect l="l" t="t" r="r" b="b"/>
              <a:pathLst>
                <a:path w="1838701" h="258118">
                  <a:moveTo>
                    <a:pt x="56556" y="0"/>
                  </a:moveTo>
                  <a:lnTo>
                    <a:pt x="1782144" y="0"/>
                  </a:lnTo>
                  <a:cubicBezTo>
                    <a:pt x="1813380" y="0"/>
                    <a:pt x="1838701" y="25321"/>
                    <a:pt x="1838701" y="56556"/>
                  </a:cubicBezTo>
                  <a:lnTo>
                    <a:pt x="1838701" y="201561"/>
                  </a:lnTo>
                  <a:cubicBezTo>
                    <a:pt x="1838701" y="232797"/>
                    <a:pt x="1813380" y="258118"/>
                    <a:pt x="1782144" y="258118"/>
                  </a:cubicBezTo>
                  <a:lnTo>
                    <a:pt x="56556" y="258118"/>
                  </a:lnTo>
                  <a:cubicBezTo>
                    <a:pt x="25321" y="258118"/>
                    <a:pt x="0" y="232797"/>
                    <a:pt x="0" y="201561"/>
                  </a:cubicBezTo>
                  <a:lnTo>
                    <a:pt x="0" y="56556"/>
                  </a:lnTo>
                  <a:cubicBezTo>
                    <a:pt x="0" y="25321"/>
                    <a:pt x="25321" y="0"/>
                    <a:pt x="56556" y="0"/>
                  </a:cubicBezTo>
                  <a:close/>
                </a:path>
              </a:pathLst>
            </a:custGeom>
            <a:solidFill>
              <a:schemeClr val="bg1"/>
            </a:solidFill>
          </p:spPr>
          <p:txBody>
            <a:bodyPr/>
            <a:lstStyle/>
            <a:p>
              <a:pPr>
                <a:defRPr/>
              </a:pPr>
              <a:endParaRPr lang="en-US" sz="2400">
                <a:solidFill>
                  <a:prstClr val="black"/>
                </a:solidFill>
                <a:latin typeface="+mn-lt"/>
                <a:cs typeface="Arial" panose="020B0604020202020204" pitchFamily="34" charset="0"/>
                <a:sym typeface="Arial"/>
              </a:endParaRPr>
            </a:p>
          </p:txBody>
        </p:sp>
        <p:sp>
          <p:nvSpPr>
            <p:cNvPr id="12" name="TextBox 11">
              <a:extLst>
                <a:ext uri="{FF2B5EF4-FFF2-40B4-BE49-F238E27FC236}">
                  <a16:creationId xmlns:a16="http://schemas.microsoft.com/office/drawing/2014/main" id="{B1BFC556-4D7E-AA4E-4817-E3885A67739D}"/>
                </a:ext>
              </a:extLst>
            </p:cNvPr>
            <p:cNvSpPr txBox="1"/>
            <p:nvPr/>
          </p:nvSpPr>
          <p:spPr>
            <a:xfrm>
              <a:off x="833831" y="2688265"/>
              <a:ext cx="5220696" cy="732873"/>
            </a:xfrm>
            <a:prstGeom prst="rect">
              <a:avLst/>
            </a:prstGeom>
            <a:noFill/>
          </p:spPr>
          <p:txBody>
            <a:bodyPr wrap="square" rtlCol="0">
              <a:spAutoFit/>
            </a:bodyPr>
            <a:lstStyle/>
            <a:p>
              <a:pPr algn="ctr">
                <a:defRPr/>
              </a:pPr>
              <a:r>
                <a:rPr lang="en-US" sz="2400" b="1" dirty="0">
                  <a:solidFill>
                    <a:schemeClr val="tx1"/>
                  </a:solidFill>
                  <a:latin typeface="+mn-lt"/>
                  <a:cs typeface="Arial" panose="020B0604020202020204" pitchFamily="34" charset="0"/>
                  <a:sym typeface="Arial"/>
                </a:rPr>
                <a:t>HOẠT ĐỘNG NHÓM</a:t>
              </a:r>
            </a:p>
          </p:txBody>
        </p:sp>
      </p:grpSp>
      <p:sp>
        <p:nvSpPr>
          <p:cNvPr id="13" name="TextBox 12">
            <a:extLst>
              <a:ext uri="{FF2B5EF4-FFF2-40B4-BE49-F238E27FC236}">
                <a16:creationId xmlns:a16="http://schemas.microsoft.com/office/drawing/2014/main" id="{7C90686B-34AF-BF18-33F8-8AB513CF8A0D}"/>
              </a:ext>
            </a:extLst>
          </p:cNvPr>
          <p:cNvSpPr txBox="1"/>
          <p:nvPr/>
        </p:nvSpPr>
        <p:spPr>
          <a:xfrm>
            <a:off x="5635377" y="3010261"/>
            <a:ext cx="5384844" cy="2783839"/>
          </a:xfrm>
          <a:prstGeom prst="rect">
            <a:avLst/>
          </a:prstGeom>
          <a:noFill/>
        </p:spPr>
        <p:txBody>
          <a:bodyPr wrap="square">
            <a:spAutoFit/>
          </a:bodyPr>
          <a:lstStyle/>
          <a:p>
            <a:pPr algn="just">
              <a:lnSpc>
                <a:spcPct val="150000"/>
              </a:lnSpc>
            </a:pPr>
            <a:r>
              <a:rPr lang="vi-VN" sz="2400" dirty="0">
                <a:solidFill>
                  <a:srgbClr val="000000"/>
                </a:solidFill>
                <a:latin typeface="+mn-lt"/>
                <a:ea typeface="Calibri" panose="020F0502020204030204" pitchFamily="34" charset="0"/>
                <a:cs typeface="Arial" panose="020B0604020202020204" pitchFamily="34" charset="0"/>
                <a:sym typeface="Arial"/>
              </a:rPr>
              <a:t>Các nhóm (3 – 4 HS) thảo luận với nhau và làm việc trên phiếu nhóm để hoàn thành </a:t>
            </a:r>
            <a:r>
              <a:rPr lang="vi-VN" sz="2400" b="1" dirty="0">
                <a:solidFill>
                  <a:srgbClr val="000000"/>
                </a:solidFill>
                <a:latin typeface="+mn-lt"/>
                <a:ea typeface="Calibri" panose="020F0502020204030204" pitchFamily="34" charset="0"/>
                <a:cs typeface="Arial" panose="020B0604020202020204" pitchFamily="34" charset="0"/>
                <a:sym typeface="Arial"/>
              </a:rPr>
              <a:t>Bài tập </a:t>
            </a:r>
            <a:r>
              <a:rPr lang="en-US" sz="2400" b="1" dirty="0">
                <a:solidFill>
                  <a:srgbClr val="000000"/>
                </a:solidFill>
                <a:latin typeface="+mn-lt"/>
                <a:ea typeface="Calibri" panose="020F0502020204030204" pitchFamily="34" charset="0"/>
                <a:cs typeface="Arial" panose="020B0604020202020204" pitchFamily="34" charset="0"/>
                <a:sym typeface="Arial"/>
              </a:rPr>
              <a:t>2</a:t>
            </a:r>
            <a:r>
              <a:rPr lang="vi-VN" sz="2400" dirty="0">
                <a:solidFill>
                  <a:srgbClr val="000000"/>
                </a:solidFill>
                <a:latin typeface="+mn-lt"/>
                <a:ea typeface="Calibri" panose="020F0502020204030204" pitchFamily="34" charset="0"/>
                <a:cs typeface="Arial" panose="020B0604020202020204" pitchFamily="34" charset="0"/>
                <a:sym typeface="Arial"/>
              </a:rPr>
              <a:t>: </a:t>
            </a:r>
            <a:r>
              <a:rPr lang="vi-VN" sz="2400" dirty="0">
                <a:solidFill>
                  <a:schemeClr val="tx1"/>
                </a:solidFill>
                <a:latin typeface="+mn-lt"/>
                <a:ea typeface="Calibri" panose="020F0502020204030204" pitchFamily="34" charset="0"/>
                <a:cs typeface="Arial" panose="020B0604020202020204" pitchFamily="34" charset="0"/>
                <a:sym typeface="Arial"/>
              </a:rPr>
              <a:t>Ba nghĩa trên của từ </a:t>
            </a:r>
            <a:r>
              <a:rPr lang="en-US" sz="2400" dirty="0">
                <a:solidFill>
                  <a:schemeClr val="tx1"/>
                </a:solidFill>
                <a:latin typeface="+mn-lt"/>
                <a:ea typeface="Calibri" panose="020F0502020204030204" pitchFamily="34" charset="0"/>
                <a:cs typeface="Arial" panose="020B0604020202020204" pitchFamily="34" charset="0"/>
                <a:sym typeface="Arial"/>
              </a:rPr>
              <a:t>“</a:t>
            </a:r>
            <a:r>
              <a:rPr lang="vi-VN" sz="2400" dirty="0">
                <a:solidFill>
                  <a:schemeClr val="tx1"/>
                </a:solidFill>
                <a:latin typeface="+mn-lt"/>
                <a:ea typeface="Calibri" panose="020F0502020204030204" pitchFamily="34" charset="0"/>
                <a:cs typeface="Arial" panose="020B0604020202020204" pitchFamily="34" charset="0"/>
                <a:sym typeface="Arial"/>
              </a:rPr>
              <a:t>chân</a:t>
            </a:r>
            <a:r>
              <a:rPr lang="en-US" sz="2400" dirty="0">
                <a:solidFill>
                  <a:schemeClr val="tx1"/>
                </a:solidFill>
                <a:latin typeface="+mn-lt"/>
                <a:ea typeface="Calibri" panose="020F0502020204030204" pitchFamily="34" charset="0"/>
                <a:cs typeface="Arial" panose="020B0604020202020204" pitchFamily="34" charset="0"/>
                <a:sym typeface="Arial"/>
              </a:rPr>
              <a:t>”</a:t>
            </a:r>
            <a:r>
              <a:rPr lang="vi-VN" sz="2400" dirty="0">
                <a:solidFill>
                  <a:schemeClr val="tx1"/>
                </a:solidFill>
                <a:latin typeface="+mn-lt"/>
                <a:ea typeface="Calibri" panose="020F0502020204030204" pitchFamily="34" charset="0"/>
                <a:cs typeface="Arial" panose="020B0604020202020204" pitchFamily="34" charset="0"/>
                <a:sym typeface="Arial"/>
              </a:rPr>
              <a:t> có những điểm nào giống nhau và khác nhau?</a:t>
            </a:r>
          </a:p>
        </p:txBody>
      </p:sp>
      <p:sp>
        <p:nvSpPr>
          <p:cNvPr id="16" name="Freeform 4">
            <a:extLst>
              <a:ext uri="{FF2B5EF4-FFF2-40B4-BE49-F238E27FC236}">
                <a16:creationId xmlns:a16="http://schemas.microsoft.com/office/drawing/2014/main" id="{FDD11622-DDF7-18E1-7F0B-F1F0B573A9E1}"/>
              </a:ext>
            </a:extLst>
          </p:cNvPr>
          <p:cNvSpPr/>
          <p:nvPr/>
        </p:nvSpPr>
        <p:spPr>
          <a:xfrm>
            <a:off x="900007" y="4035000"/>
            <a:ext cx="3865433" cy="2043848"/>
          </a:xfrm>
          <a:custGeom>
            <a:avLst/>
            <a:gdLst/>
            <a:ahLst/>
            <a:cxnLst/>
            <a:rect l="l" t="t" r="r" b="b"/>
            <a:pathLst>
              <a:path w="11503272" h="6082355">
                <a:moveTo>
                  <a:pt x="0" y="0"/>
                </a:moveTo>
                <a:lnTo>
                  <a:pt x="11503273" y="0"/>
                </a:lnTo>
                <a:lnTo>
                  <a:pt x="11503273" y="6082356"/>
                </a:lnTo>
                <a:lnTo>
                  <a:pt x="0" y="6082356"/>
                </a:lnTo>
                <a:lnTo>
                  <a:pt x="0" y="0"/>
                </a:lnTo>
                <a:close/>
              </a:path>
            </a:pathLst>
          </a:custGeom>
          <a:blipFill>
            <a:blip r:embed="rId3"/>
            <a:stretch>
              <a:fillRect/>
            </a:stretch>
          </a:blipFill>
        </p:spPr>
      </p:sp>
    </p:spTree>
    <p:extLst>
      <p:ext uri="{BB962C8B-B14F-4D97-AF65-F5344CB8AC3E}">
        <p14:creationId xmlns:p14="http://schemas.microsoft.com/office/powerpoint/2010/main" val="283986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3">
                                            <p:txEl>
                                              <p:pRg st="0" end="0"/>
                                            </p:txEl>
                                          </p:spTgt>
                                        </p:tgtEl>
                                        <p:attrNameLst>
                                          <p:attrName>style.visibility</p:attrName>
                                        </p:attrNameLst>
                                      </p:cBhvr>
                                      <p:to>
                                        <p:strVal val="visible"/>
                                      </p:to>
                                    </p:set>
                                    <p:animEffect transition="in" filter="barn(outVertical)">
                                      <p:cBhvr>
                                        <p:cTn id="10"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theme/theme1.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2 Tùy chỉnh">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334</TotalTime>
  <Words>1352</Words>
  <Application>Microsoft Office PowerPoint</Application>
  <PresentationFormat>Widescreen</PresentationFormat>
  <Paragraphs>131</Paragraphs>
  <Slides>28</Slides>
  <Notes>3</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UTM Avo</vt:lpstr>
      <vt:lpstr>2_Office Theme</vt:lpstr>
      <vt:lpstr>Tuần 7 Luyện từ và câu: Từ đa nghĩa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OnePercent</dc:creator>
  <cp:lastModifiedBy>Monkey</cp:lastModifiedBy>
  <cp:revision>122</cp:revision>
  <dcterms:created xsi:type="dcterms:W3CDTF">2023-10-19T01:39:18Z</dcterms:created>
  <dcterms:modified xsi:type="dcterms:W3CDTF">2024-11-15T02:00:47Z</dcterms:modified>
</cp:coreProperties>
</file>