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7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4A9"/>
    <a:srgbClr val="59B3E7"/>
    <a:srgbClr val="276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7967A-9288-41F2-B85D-D5C6655C095C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0B707-B4FD-454E-89A0-7DFCDB9FD5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638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phi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gia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A79B1-1694-44D6-98C8-94643E782C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7A28-3EBC-7B0D-4AA6-68BA86094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069FA-9545-F818-4DFE-5A33725F0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74274-FB42-5331-F73A-5686EA57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97566-DDF7-5089-6190-5BE652B6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7D1D2-2E85-D62B-5853-FD57F424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032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8EEF-0EB3-5707-BCC2-0D862083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E4C81-A132-CC7E-B807-CE53242E5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5B3E7-0181-1B31-C27E-8D0D9D662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54C56-1D56-DE12-8012-CA8CD41B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05119-538B-557B-0BE4-9A6BE5A6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764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909232-1EE7-218C-1D01-351EEC642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60453-8970-6ACA-84C8-1F25B9BEC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A271-D231-059A-D360-90D654FB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6DFB5-C07F-CB15-188D-FEEA2423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DF89D-24D4-ACC6-3D03-B709E1D4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317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05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61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71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61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99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1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21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13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3077-DB79-3E2D-8682-7FA84428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9A453-5235-7D72-0AE9-DFBD5B11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035CE-88E3-E099-55A3-2B25D9E9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4C347-347D-1CA7-A6E7-93F36E99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86DB-4D6B-5A1C-88F0-3C2627A0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679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58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0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7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8120-E36F-F059-17D9-95307EB6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C5831-D92A-F2EC-F240-E49420A89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B26FE-D3B0-1A8C-2CE0-5EA3F6E6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3EB83-B472-F843-8380-ADB4D410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FC74D-1B01-829E-0A58-444BAB2B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90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9CB8-163E-AD4B-0667-6FB70E90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1CC7-01B7-87CE-46A1-D0F230121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D764F-BBF6-E649-5B32-18752F3C9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F5D66-B7B2-FB3F-014F-9E6F1AFC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25193-C6FC-B1D8-FB92-EC43ECBC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DAF09-F6CA-94A0-43A8-F6DB7BEDD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510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966B-2416-E86B-46E6-DC996DF1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8A353-4D98-F4EF-3770-BD0083778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B145E1-14B3-3A7E-B665-35CD32EF7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AFB90-FF99-6D7A-F4C2-DC2633B51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A475F-05E0-A317-BA23-98E76888C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5AAA6-29F1-280F-B49D-14D9B65F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FF14F-85BA-255A-6105-FB3D8497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60C21A-DF80-963E-2F40-02BD69B23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761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735FF-C07F-C4C4-1C2E-A13656975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0B657-0F1F-8AEE-5058-739B3909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1E313-7366-039F-DBCA-61750DC8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E8B33-5826-8007-6860-A2E91672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860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37326-B1D3-0BC1-D0BA-69067759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F27DD5-74E3-D6EF-ECEC-C3BC363F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D4A28-2A1C-2342-4D41-8342E4AB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81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7DAC-DE9C-5F71-4AB2-180332CE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00FCF-D33D-D163-D9CC-413B7C71E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9EC0-3779-A47C-E46D-51468C0D8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373B3-FFE0-0D2E-3911-53F3251CD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27566-CBBF-461C-01D9-BB989E4B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57B45-3D48-A448-5749-C8557C90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762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54C96-DEA1-FA84-2E03-5C953530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90201C-1AC5-F0A0-3156-A7AA42F6A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6B948-D0B3-2985-6F95-DC7174D05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9CB1A-5B85-84AD-6C1F-3D12651D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33F21-4219-AA28-63D6-E71441FDE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58071-C78C-AE26-B365-120F89DE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95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6446A-A7F3-4A9A-E2CD-AE0747D4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1E695-E364-46ED-1D34-397ABEA91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24AD-8B74-93A3-B3D6-A3895E9D0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698-C3A9-40DF-A3A4-8C13E8B0872A}" type="datetimeFigureOut">
              <a:rPr lang="vi-VN" smtClean="0"/>
              <a:t>20/09/2024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B903-5340-8281-A550-E8E753E08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F8C85-D496-E186-B4B5-E24911BE6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84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1" y="-594"/>
            <a:ext cx="1219199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3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13.xml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slide" Target="slide17.xml"/><Relationship Id="rId5" Type="http://schemas.openxmlformats.org/officeDocument/2006/relationships/slide" Target="slide15.xml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openxmlformats.org/officeDocument/2006/relationships/slide" Target="slide11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slide" Target="slide18.xml"/><Relationship Id="rId2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3.wdp"/><Relationship Id="rId18" Type="http://schemas.openxmlformats.org/officeDocument/2006/relationships/image" Target="../media/image34.png"/><Relationship Id="rId26" Type="http://schemas.microsoft.com/office/2007/relationships/hdphoto" Target="../media/hdphoto1.wdp"/><Relationship Id="rId3" Type="http://schemas.openxmlformats.org/officeDocument/2006/relationships/slide" Target="slide4.xml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17" Type="http://schemas.microsoft.com/office/2007/relationships/hdphoto" Target="../media/hdphoto15.wdp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24" Type="http://schemas.openxmlformats.org/officeDocument/2006/relationships/slide" Target="slide14.xml"/><Relationship Id="rId5" Type="http://schemas.microsoft.com/office/2007/relationships/hdphoto" Target="../media/hdphoto9.wdp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10" Type="http://schemas.openxmlformats.org/officeDocument/2006/relationships/image" Target="../media/image30.png"/><Relationship Id="rId19" Type="http://schemas.microsoft.com/office/2007/relationships/hdphoto" Target="../media/hdphoto16.wdp"/><Relationship Id="rId4" Type="http://schemas.openxmlformats.org/officeDocument/2006/relationships/image" Target="../media/image27.png"/><Relationship Id="rId9" Type="http://schemas.microsoft.com/office/2007/relationships/hdphoto" Target="../media/hdphoto11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3" Type="http://schemas.microsoft.com/office/2007/relationships/hdphoto" Target="../media/hdphoto10.wdp"/><Relationship Id="rId21" Type="http://schemas.openxmlformats.org/officeDocument/2006/relationships/image" Target="../media/image39.png"/><Relationship Id="rId7" Type="http://schemas.microsoft.com/office/2007/relationships/hdphoto" Target="../media/hdphoto12.wdp"/><Relationship Id="rId12" Type="http://schemas.openxmlformats.org/officeDocument/2006/relationships/image" Target="../media/image33.png"/><Relationship Id="rId17" Type="http://schemas.microsoft.com/office/2007/relationships/hdphoto" Target="../media/hdphoto17.wdp"/><Relationship Id="rId25" Type="http://schemas.microsoft.com/office/2007/relationships/hdphoto" Target="../media/hdphoto1.wdp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microsoft.com/office/2007/relationships/hdphoto" Target="../media/hdphoto19.wdp"/><Relationship Id="rId24" Type="http://schemas.openxmlformats.org/officeDocument/2006/relationships/image" Target="../media/image16.png"/><Relationship Id="rId5" Type="http://schemas.microsoft.com/office/2007/relationships/hdphoto" Target="../media/hdphoto11.wdp"/><Relationship Id="rId15" Type="http://schemas.microsoft.com/office/2007/relationships/hdphoto" Target="../media/hdphoto20.wdp"/><Relationship Id="rId23" Type="http://schemas.openxmlformats.org/officeDocument/2006/relationships/slide" Target="slide14.xml"/><Relationship Id="rId10" Type="http://schemas.openxmlformats.org/officeDocument/2006/relationships/image" Target="../media/image37.png"/><Relationship Id="rId19" Type="http://schemas.microsoft.com/office/2007/relationships/hdphoto" Target="../media/hdphoto18.wdp"/><Relationship Id="rId4" Type="http://schemas.openxmlformats.org/officeDocument/2006/relationships/image" Target="../media/image29.png"/><Relationship Id="rId9" Type="http://schemas.microsoft.com/office/2007/relationships/hdphoto" Target="../media/hdphoto13.wdp"/><Relationship Id="rId14" Type="http://schemas.openxmlformats.org/officeDocument/2006/relationships/image" Target="../media/image38.png"/><Relationship Id="rId22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3" Type="http://schemas.microsoft.com/office/2007/relationships/hdphoto" Target="../media/hdphoto10.wdp"/><Relationship Id="rId21" Type="http://schemas.openxmlformats.org/officeDocument/2006/relationships/image" Target="../media/image40.png"/><Relationship Id="rId7" Type="http://schemas.microsoft.com/office/2007/relationships/hdphoto" Target="../media/hdphoto12.wdp"/><Relationship Id="rId12" Type="http://schemas.openxmlformats.org/officeDocument/2006/relationships/image" Target="../media/image33.png"/><Relationship Id="rId17" Type="http://schemas.microsoft.com/office/2007/relationships/hdphoto" Target="../media/hdphoto17.wdp"/><Relationship Id="rId25" Type="http://schemas.microsoft.com/office/2007/relationships/hdphoto" Target="../media/hdphoto1.wdp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microsoft.com/office/2007/relationships/hdphoto" Target="../media/hdphoto19.wdp"/><Relationship Id="rId24" Type="http://schemas.openxmlformats.org/officeDocument/2006/relationships/image" Target="../media/image16.png"/><Relationship Id="rId5" Type="http://schemas.microsoft.com/office/2007/relationships/hdphoto" Target="../media/hdphoto11.wdp"/><Relationship Id="rId15" Type="http://schemas.microsoft.com/office/2007/relationships/hdphoto" Target="../media/hdphoto20.wdp"/><Relationship Id="rId23" Type="http://schemas.openxmlformats.org/officeDocument/2006/relationships/slide" Target="slide14.xml"/><Relationship Id="rId10" Type="http://schemas.openxmlformats.org/officeDocument/2006/relationships/image" Target="../media/image37.png"/><Relationship Id="rId19" Type="http://schemas.microsoft.com/office/2007/relationships/hdphoto" Target="../media/hdphoto18.wdp"/><Relationship Id="rId4" Type="http://schemas.openxmlformats.org/officeDocument/2006/relationships/image" Target="../media/image29.png"/><Relationship Id="rId9" Type="http://schemas.microsoft.com/office/2007/relationships/hdphoto" Target="../media/hdphoto13.wdp"/><Relationship Id="rId14" Type="http://schemas.openxmlformats.org/officeDocument/2006/relationships/image" Target="../media/image38.png"/><Relationship Id="rId22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3.png"/><Relationship Id="rId18" Type="http://schemas.microsoft.com/office/2007/relationships/hdphoto" Target="../media/hdphoto17.wdp"/><Relationship Id="rId26" Type="http://schemas.microsoft.com/office/2007/relationships/hdphoto" Target="../media/hdphoto1.wdp"/><Relationship Id="rId3" Type="http://schemas.openxmlformats.org/officeDocument/2006/relationships/image" Target="../media/image28.png"/><Relationship Id="rId21" Type="http://schemas.openxmlformats.org/officeDocument/2006/relationships/slide" Target="slide4.xml"/><Relationship Id="rId7" Type="http://schemas.openxmlformats.org/officeDocument/2006/relationships/image" Target="../media/image30.png"/><Relationship Id="rId12" Type="http://schemas.microsoft.com/office/2007/relationships/hdphoto" Target="../media/hdphoto19.wdp"/><Relationship Id="rId17" Type="http://schemas.openxmlformats.org/officeDocument/2006/relationships/image" Target="../media/image35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11" Type="http://schemas.openxmlformats.org/officeDocument/2006/relationships/image" Target="../media/image37.png"/><Relationship Id="rId24" Type="http://schemas.openxmlformats.org/officeDocument/2006/relationships/slide" Target="slide19.xml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microsoft.com/office/2007/relationships/hdphoto" Target="../media/hdphoto23.wdp"/><Relationship Id="rId10" Type="http://schemas.microsoft.com/office/2007/relationships/hdphoto" Target="../media/hdphoto13.wdp"/><Relationship Id="rId19" Type="http://schemas.openxmlformats.org/officeDocument/2006/relationships/image" Target="../media/image36.png"/><Relationship Id="rId4" Type="http://schemas.microsoft.com/office/2007/relationships/hdphoto" Target="../media/hdphoto10.wdp"/><Relationship Id="rId9" Type="http://schemas.openxmlformats.org/officeDocument/2006/relationships/image" Target="../media/image31.png"/><Relationship Id="rId14" Type="http://schemas.microsoft.com/office/2007/relationships/hdphoto" Target="../media/hdphoto15.wdp"/><Relationship Id="rId2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005DE-8480-DA4D-3D5B-377C4299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792" y="1386705"/>
            <a:ext cx="8436238" cy="25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45DC3-944B-B89F-E6F0-0FF54616C046}"/>
              </a:ext>
            </a:extLst>
          </p:cNvPr>
          <p:cNvSpPr/>
          <p:nvPr/>
        </p:nvSpPr>
        <p:spPr>
          <a:xfrm>
            <a:off x="704088" y="658368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#9Slide07 SVNDessert Menu Scrip" panose="00000500000000000000" pitchFamily="2" charset="0"/>
              </a:rPr>
              <a:t>2</a:t>
            </a:r>
            <a:endParaRPr lang="vi-VN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B8715-AF3D-BD7F-A050-2188178FD3D4}"/>
              </a:ext>
            </a:extLst>
          </p:cNvPr>
          <p:cNvSpPr txBox="1"/>
          <p:nvPr/>
        </p:nvSpPr>
        <p:spPr>
          <a:xfrm>
            <a:off x="1752600" y="767358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Số?</a:t>
            </a:r>
            <a:endParaRPr lang="vi-VN" sz="5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math problem with question marks&#10;&#10;Description automatically generated">
            <a:extLst>
              <a:ext uri="{FF2B5EF4-FFF2-40B4-BE49-F238E27FC236}">
                <a16:creationId xmlns:a16="http://schemas.microsoft.com/office/drawing/2014/main" id="{D5479DF5-D86F-58CD-6201-B62ED6DD9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t="37116" r="7588" b="16422"/>
          <a:stretch/>
        </p:blipFill>
        <p:spPr>
          <a:xfrm>
            <a:off x="662661" y="2124615"/>
            <a:ext cx="1086667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45DC3-944B-B89F-E6F0-0FF54616C046}"/>
              </a:ext>
            </a:extLst>
          </p:cNvPr>
          <p:cNvSpPr/>
          <p:nvPr/>
        </p:nvSpPr>
        <p:spPr>
          <a:xfrm>
            <a:off x="704088" y="658368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#9Slide07 SVNDessert Menu Scrip" panose="00000500000000000000" pitchFamily="2" charset="0"/>
              </a:rPr>
              <a:t>2</a:t>
            </a:r>
            <a:endParaRPr lang="vi-VN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B8715-AF3D-BD7F-A050-2188178FD3D4}"/>
              </a:ext>
            </a:extLst>
          </p:cNvPr>
          <p:cNvSpPr txBox="1"/>
          <p:nvPr/>
        </p:nvSpPr>
        <p:spPr>
          <a:xfrm>
            <a:off x="1752600" y="767358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Số?</a:t>
            </a:r>
            <a:endParaRPr lang="vi-VN" sz="5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8C1EF7-7D43-D4E9-A5A3-69379D3A675E}"/>
                  </a:ext>
                </a:extLst>
              </p:cNvPr>
              <p:cNvSpPr txBox="1"/>
              <p:nvPr/>
            </p:nvSpPr>
            <p:spPr>
              <a:xfrm>
                <a:off x="1261872" y="2042700"/>
                <a:ext cx="11119104" cy="3036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4ha = 40 000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             80 000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8ha.</a:t>
                </a:r>
                <a:endParaRPr lang="vi-VN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10ha = 100 000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         600 000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60ha.</a:t>
                </a:r>
                <a:endParaRPr lang="vi-VN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275ha = 2 750 000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MY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MY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ha = 7 500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vi-VN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8C1EF7-7D43-D4E9-A5A3-69379D3A6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872" y="2042700"/>
                <a:ext cx="11119104" cy="3036729"/>
              </a:xfrm>
              <a:prstGeom prst="rect">
                <a:avLst/>
              </a:prstGeom>
              <a:blipFill>
                <a:blip r:embed="rId3"/>
                <a:stretch>
                  <a:fillRect l="-1645" b="-32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31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359136"/>
            <a:ext cx="7435441" cy="7658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857" y="219513"/>
            <a:ext cx="9413040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2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31398" y="855362"/>
            <a:ext cx="8446201" cy="4783438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247650" y="3219450"/>
            <a:ext cx="3448050" cy="348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7429" y="1326624"/>
            <a:ext cx="8210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Vũ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trụ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bao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la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có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biết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bao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nhiều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điều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kỳ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diệu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.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Hãy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cùng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vượt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qua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các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thử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thách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để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chinh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phục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vũ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trụ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nhé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53" y="5188646"/>
            <a:ext cx="3304674" cy="128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1943100" y="704848"/>
            <a:ext cx="3160641" cy="31179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300627" y="2571750"/>
            <a:ext cx="1175873" cy="1847850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4648201" y="3366686"/>
            <a:ext cx="2512942" cy="2373333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6134100" y="1752600"/>
            <a:ext cx="2000250" cy="1847850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9190507" y="2521123"/>
            <a:ext cx="2000250" cy="1847850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7161142" y="838200"/>
            <a:ext cx="3900814" cy="2451446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8839201" y="3787845"/>
            <a:ext cx="3352800" cy="346213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505200" y="2228850"/>
            <a:ext cx="1905000" cy="171450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4250460"/>
            <a:ext cx="2095500" cy="2118655"/>
          </a:xfrm>
          <a:prstGeom prst="rect">
            <a:avLst/>
          </a:prstGeom>
        </p:spPr>
      </p:pic>
      <p:pic>
        <p:nvPicPr>
          <p:cNvPr id="2" name="Picture 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348858" y="-717115"/>
            <a:ext cx="1841920" cy="3042778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43426" y="-938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1569494" y="239975"/>
            <a:ext cx="9721754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556530" y="239975"/>
            <a:ext cx="1965277" cy="1815154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2521807" y="523151"/>
            <a:ext cx="8350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5ha =…..m</a:t>
            </a:r>
            <a:r>
              <a:rPr lang="en-US" sz="4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A"/>
          <p:cNvGrpSpPr/>
          <p:nvPr/>
        </p:nvGrpSpPr>
        <p:grpSpPr>
          <a:xfrm>
            <a:off x="2002083" y="1928582"/>
            <a:ext cx="8255024" cy="1905069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67196" y="2419451"/>
              <a:ext cx="31509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50 000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B"/>
          <p:cNvGrpSpPr/>
          <p:nvPr/>
        </p:nvGrpSpPr>
        <p:grpSpPr>
          <a:xfrm>
            <a:off x="2249427" y="3040641"/>
            <a:ext cx="8007680" cy="2806925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43522" y="400532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5 000</a:t>
              </a:r>
            </a:p>
          </p:txBody>
        </p:sp>
      </p:grpSp>
      <p:grpSp>
        <p:nvGrpSpPr>
          <p:cNvPr id="17" name="C"/>
          <p:cNvGrpSpPr/>
          <p:nvPr/>
        </p:nvGrpSpPr>
        <p:grpSpPr>
          <a:xfrm>
            <a:off x="2521807" y="5143499"/>
            <a:ext cx="7735300" cy="1714501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543522" y="5539084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20" name="ĐÚNG"/>
          <p:cNvGrpSpPr/>
          <p:nvPr/>
        </p:nvGrpSpPr>
        <p:grpSpPr>
          <a:xfrm>
            <a:off x="9157294" y="1854443"/>
            <a:ext cx="2482900" cy="2045541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9072395" y="3575238"/>
            <a:ext cx="2476857" cy="172569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258339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498" y="3134507"/>
            <a:ext cx="3901161" cy="40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1869437" y="239975"/>
            <a:ext cx="9289164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918742" y="1857103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97862" y="2412430"/>
              <a:ext cx="29325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12 000</a:t>
              </a: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166086" y="3040641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42635" y="4022121"/>
              <a:ext cx="35164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120 000</a:t>
              </a: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389160" y="5143499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43522" y="5539084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247661" y="3317023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9221767" y="2107952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125692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481982" y="192346"/>
            <a:ext cx="2121874" cy="2003991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652" y="2652996"/>
            <a:ext cx="4193768" cy="4505544"/>
          </a:xfrm>
          <a:prstGeom prst="rect">
            <a:avLst/>
          </a:prstGeom>
        </p:spPr>
      </p:pic>
      <p:sp>
        <p:nvSpPr>
          <p:cNvPr id="28" name="CÂU HỎI">
            <a:extLst>
              <a:ext uri="{FF2B5EF4-FFF2-40B4-BE49-F238E27FC236}">
                <a16:creationId xmlns:a16="http://schemas.microsoft.com/office/drawing/2014/main" id="{95498E77-5A04-968C-8F2C-D4919B2A5842}"/>
              </a:ext>
            </a:extLst>
          </p:cNvPr>
          <p:cNvSpPr txBox="1"/>
          <p:nvPr/>
        </p:nvSpPr>
        <p:spPr>
          <a:xfrm>
            <a:off x="2287690" y="533664"/>
            <a:ext cx="8350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ha =…..m</a:t>
            </a:r>
            <a:r>
              <a:rPr lang="en-US" sz="4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1787858" y="223933"/>
            <a:ext cx="9499080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3595457" y="457025"/>
            <a:ext cx="7445581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6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40 000 m</a:t>
            </a:r>
            <a:r>
              <a:rPr lang="en-US" sz="66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6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..ha.</a:t>
            </a:r>
            <a:endParaRPr lang="vi-VN" sz="6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997773" y="1912540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97862" y="2412430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</a:t>
              </a: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245117" y="3024599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43522" y="400532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</a:t>
              </a: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517497" y="5127457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43522" y="5539084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110634" y="4962144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9068085" y="3559196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8976943" y="2074433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63789" y="190992"/>
            <a:ext cx="3587628" cy="2254626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201" y="2364334"/>
            <a:ext cx="4703684" cy="48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047165" y="239975"/>
            <a:ext cx="9159562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3338510" y="539737"/>
            <a:ext cx="6834076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870 000 m</a:t>
            </a:r>
            <a:r>
              <a:rPr lang="en-US" sz="60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…ha.</a:t>
            </a:r>
            <a:endParaRPr lang="vi-VN" sz="6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917562" y="1928582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97862" y="2412430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87</a:t>
              </a: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164906" y="3040641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31679" y="405047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870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437286" y="5143499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200333" y="550789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8 700</a:t>
              </a: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072773" y="1854443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8987874" y="3575238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173818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294546" y="-123008"/>
            <a:ext cx="3290547" cy="3397847"/>
          </a:xfrm>
          <a:prstGeom prst="rect">
            <a:avLst/>
          </a:prstGeom>
        </p:spPr>
      </p:pic>
      <p:pic>
        <p:nvPicPr>
          <p:cNvPr id="27" name="Picture 2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692" y="2537918"/>
            <a:ext cx="4514191" cy="46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7" y="0"/>
            <a:ext cx="10765402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78675" y="309931"/>
            <a:ext cx="9133703" cy="2866406"/>
            <a:chOff x="2029293" y="309931"/>
            <a:chExt cx="8783085" cy="2866406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076" y="773638"/>
              <a:ext cx="812951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7 SVNStick A Round" panose="02000503000000000000" pitchFamily="2" charset="0"/>
                  <a:ea typeface="+mn-ea"/>
                  <a:cs typeface="+mn-cs"/>
                </a:rPr>
                <a:t>CẢM ƠN CÁC BẠN ĐÃ GIÚP MÌNH CÓ CHUYẾN DU HÀNH 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50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Content Placeholder 8" descr="A green field with red lines&#10;&#10;Description automatically generated">
            <a:extLst>
              <a:ext uri="{FF2B5EF4-FFF2-40B4-BE49-F238E27FC236}">
                <a16:creationId xmlns:a16="http://schemas.microsoft.com/office/drawing/2014/main" id="{F2E6D9B9-4F69-6383-7B2E-658071FD0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33399" r="17983" b="6124"/>
          <a:stretch/>
        </p:blipFill>
        <p:spPr>
          <a:xfrm>
            <a:off x="710063" y="1772603"/>
            <a:ext cx="7684129" cy="3672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AAC2CE65-69A7-9AEB-66D2-6EAA549476E3}"/>
              </a:ext>
            </a:extLst>
          </p:cNvPr>
          <p:cNvSpPr/>
          <p:nvPr/>
        </p:nvSpPr>
        <p:spPr>
          <a:xfrm>
            <a:off x="8638153" y="2116360"/>
            <a:ext cx="2843784" cy="1911096"/>
          </a:xfrm>
          <a:prstGeom prst="wedgeEllipseCallout">
            <a:avLst>
              <a:gd name="adj1" fmla="val -46556"/>
              <a:gd name="adj2" fmla="val 69199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276F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và đưa ra dự đoán</a:t>
            </a:r>
          </a:p>
        </p:txBody>
      </p:sp>
    </p:spTree>
    <p:extLst>
      <p:ext uri="{BB962C8B-B14F-4D97-AF65-F5344CB8AC3E}">
        <p14:creationId xmlns:p14="http://schemas.microsoft.com/office/powerpoint/2010/main" val="99169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B2347-9156-0BF6-126A-B923597D8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DE249-5D2D-8CCE-1044-4195F59CC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6" name="Freeform 15">
            <a:extLst>
              <a:ext uri="{FF2B5EF4-FFF2-40B4-BE49-F238E27FC236}">
                <a16:creationId xmlns:a16="http://schemas.microsoft.com/office/drawing/2014/main" id="{3275C2F2-CC71-B231-F689-6DEE4CC15157}"/>
              </a:ext>
            </a:extLst>
          </p:cNvPr>
          <p:cNvSpPr/>
          <p:nvPr/>
        </p:nvSpPr>
        <p:spPr>
          <a:xfrm>
            <a:off x="-411480" y="2615184"/>
            <a:ext cx="4197096" cy="5107844"/>
          </a:xfrm>
          <a:custGeom>
            <a:avLst/>
            <a:gdLst/>
            <a:ahLst/>
            <a:cxnLst/>
            <a:rect l="l" t="t" r="r" b="b"/>
            <a:pathLst>
              <a:path w="2396484" h="3066655">
                <a:moveTo>
                  <a:pt x="0" y="0"/>
                </a:moveTo>
                <a:lnTo>
                  <a:pt x="2396484" y="0"/>
                </a:lnTo>
                <a:lnTo>
                  <a:pt x="2396484" y="3066654"/>
                </a:lnTo>
                <a:lnTo>
                  <a:pt x="0" y="3066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1E1A1FB-A25D-DF36-7A14-236EE25FA20E}"/>
              </a:ext>
            </a:extLst>
          </p:cNvPr>
          <p:cNvSpPr/>
          <p:nvPr/>
        </p:nvSpPr>
        <p:spPr>
          <a:xfrm>
            <a:off x="6096000" y="1316736"/>
            <a:ext cx="2203704" cy="768096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rgbClr val="276F35"/>
                </a:solidFill>
                <a:latin typeface="#9Slide07 SVNDessert Menu Scrip" panose="00000500000000000000" pitchFamily="2" charset="0"/>
              </a:rPr>
              <a:t>Toán</a:t>
            </a:r>
            <a:endParaRPr lang="vi-VN" sz="4800" dirty="0">
              <a:solidFill>
                <a:srgbClr val="276F35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D07440-F8C0-0DC1-FEDB-C07BE4ED4BEB}"/>
              </a:ext>
            </a:extLst>
          </p:cNvPr>
          <p:cNvGrpSpPr/>
          <p:nvPr/>
        </p:nvGrpSpPr>
        <p:grpSpPr>
          <a:xfrm>
            <a:off x="4184904" y="2567871"/>
            <a:ext cx="6495288" cy="1919154"/>
            <a:chOff x="4184904" y="2567871"/>
            <a:chExt cx="6495288" cy="19191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01BB75-AF58-A307-858B-9D13E70CCEC1}"/>
                </a:ext>
              </a:extLst>
            </p:cNvPr>
            <p:cNvSpPr txBox="1"/>
            <p:nvPr/>
          </p:nvSpPr>
          <p:spPr>
            <a:xfrm flipH="1">
              <a:off x="4184904" y="2624977"/>
              <a:ext cx="648309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ln w="5461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srgbClr val="FFC000"/>
                    </a:outerShdw>
                  </a:effectLst>
                  <a:latin typeface="SVN-Ziclets" panose="02000603000000000000" pitchFamily="2" charset="0"/>
                </a:rPr>
                <a:t>HÉC - TA</a:t>
              </a:r>
              <a:endParaRPr lang="vi-VN" sz="11500" dirty="0">
                <a:ln w="546100">
                  <a:solidFill>
                    <a:schemeClr val="bg1"/>
                  </a:solidFill>
                </a:ln>
                <a:effectLst>
                  <a:outerShdw dist="38100" dir="2700000" algn="tl" rotWithShape="0">
                    <a:srgbClr val="FFC000"/>
                  </a:outerShdw>
                </a:effectLs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5E3963-CA7F-0AD2-E32D-4E876A65A3B9}"/>
                </a:ext>
              </a:extLst>
            </p:cNvPr>
            <p:cNvSpPr txBox="1"/>
            <p:nvPr/>
          </p:nvSpPr>
          <p:spPr>
            <a:xfrm flipH="1">
              <a:off x="4197096" y="2567871"/>
              <a:ext cx="648309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500" dirty="0">
                  <a:gradFill>
                    <a:gsLst>
                      <a:gs pos="60000">
                        <a:srgbClr val="59B3E7"/>
                      </a:gs>
                      <a:gs pos="60000">
                        <a:srgbClr val="F08E22"/>
                      </a:gs>
                    </a:gsLst>
                    <a:lin ang="5400000" scaled="1"/>
                  </a:gradFill>
                  <a:latin typeface="SVN-Ziclets" panose="02000603000000000000" pitchFamily="2" charset="0"/>
                </a:rPr>
                <a:t>HÉC - TA</a:t>
              </a:r>
              <a:endParaRPr lang="vi-VN" sz="11500" dirty="0">
                <a:gradFill>
                  <a:gsLst>
                    <a:gs pos="60000">
                      <a:srgbClr val="59B3E7"/>
                    </a:gs>
                    <a:gs pos="60000">
                      <a:srgbClr val="F08E22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ED7E614-6248-387F-AC8E-31C42F64F333}"/>
              </a:ext>
            </a:extLst>
          </p:cNvPr>
          <p:cNvSpPr txBox="1"/>
          <p:nvPr/>
        </p:nvSpPr>
        <p:spPr>
          <a:xfrm>
            <a:off x="7755636" y="4651642"/>
            <a:ext cx="2380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#9Slide07 SVNDessert Menu Scrip" panose="00000500000000000000" pitchFamily="2" charset="0"/>
              </a:rPr>
              <a:t>(</a:t>
            </a:r>
            <a:r>
              <a:rPr lang="en-GB" sz="5400" dirty="0" err="1">
                <a:latin typeface="#9Slide07 SVNDessert Menu Scrip" panose="00000500000000000000" pitchFamily="2" charset="0"/>
              </a:rPr>
              <a:t>Tiết</a:t>
            </a:r>
            <a:r>
              <a:rPr lang="en-GB" sz="5400" dirty="0">
                <a:latin typeface="#9Slide07 SVNDessert Menu Scrip" panose="00000500000000000000" pitchFamily="2" charset="0"/>
              </a:rPr>
              <a:t> 1)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2697724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1FCF0A-6AC6-4771-E203-46998ACB5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1" y="1740458"/>
            <a:ext cx="10921477" cy="25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0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 descr="A paper with text and numbers&#10;&#10;Description automatically generated">
            <a:extLst>
              <a:ext uri="{FF2B5EF4-FFF2-40B4-BE49-F238E27FC236}">
                <a16:creationId xmlns:a16="http://schemas.microsoft.com/office/drawing/2014/main" id="{FE8B9ACA-12E5-4AC7-4366-39CF5CC30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4" t="17318" r="8114" b="10335"/>
          <a:stretch/>
        </p:blipFill>
        <p:spPr>
          <a:xfrm>
            <a:off x="7310628" y="752530"/>
            <a:ext cx="3995928" cy="4641008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1131A0D-82DF-09A7-8B9D-2CFF780D8708}"/>
              </a:ext>
            </a:extLst>
          </p:cNvPr>
          <p:cNvSpPr/>
          <p:nvPr/>
        </p:nvSpPr>
        <p:spPr>
          <a:xfrm>
            <a:off x="914400" y="923544"/>
            <a:ext cx="5879592" cy="2505456"/>
          </a:xfrm>
          <a:prstGeom prst="wedgeRoundRectCallout">
            <a:avLst>
              <a:gd name="adj1" fmla="val -57380"/>
              <a:gd name="adj2" fmla="val -4364"/>
              <a:gd name="adj3" fmla="val 16667"/>
            </a:avLst>
          </a:prstGeom>
          <a:solidFill>
            <a:schemeClr val="bg1"/>
          </a:solidFill>
          <a:ln w="57150"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accent1"/>
                </a:solidFill>
              </a:rPr>
              <a:t>Để đo các khu vực có DT lớn (khu công nghiệp, cánh đồng, …) người ta thường dùng đơn vị đo DT là héc-ta. </a:t>
            </a:r>
            <a:endParaRPr lang="en-GB" sz="2400" dirty="0">
              <a:solidFill>
                <a:schemeClr val="accent1"/>
              </a:solidFill>
            </a:endParaRPr>
          </a:p>
          <a:p>
            <a:r>
              <a:rPr lang="vi-VN" sz="2400" b="1" dirty="0">
                <a:solidFill>
                  <a:schemeClr val="accent1"/>
                </a:solidFill>
              </a:rPr>
              <a:t>Kí hiệu: ha</a:t>
            </a:r>
            <a:r>
              <a:rPr lang="vi-VN" sz="2400" dirty="0">
                <a:solidFill>
                  <a:schemeClr val="accent1"/>
                </a:solidFill>
              </a:rPr>
              <a:t>. </a:t>
            </a:r>
            <a:endParaRPr lang="en-GB" sz="2400" dirty="0">
              <a:solidFill>
                <a:schemeClr val="accent1"/>
              </a:solidFill>
            </a:endParaRPr>
          </a:p>
          <a:p>
            <a:r>
              <a:rPr lang="vi-VN" sz="2400" dirty="0">
                <a:solidFill>
                  <a:schemeClr val="accent1"/>
                </a:solidFill>
              </a:rPr>
              <a:t>Héc-ta là DT của hình vuông có cạnh </a:t>
            </a:r>
            <a:r>
              <a:rPr lang="vi-VN" sz="2400" b="1" dirty="0">
                <a:solidFill>
                  <a:schemeClr val="accent1"/>
                </a:solidFill>
              </a:rPr>
              <a:t>100m.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EA757-3AEA-699F-67F7-B5FE0D288829}"/>
              </a:ext>
            </a:extLst>
          </p:cNvPr>
          <p:cNvSpPr txBox="1"/>
          <p:nvPr/>
        </p:nvSpPr>
        <p:spPr>
          <a:xfrm>
            <a:off x="1064261" y="3510915"/>
            <a:ext cx="6094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thấy diện tích hình vuông có cạnh dài 100 m là: 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x 100 = 10 000 (m²).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FC620-7B59-696F-2483-B27605C65D38}"/>
              </a:ext>
            </a:extLst>
          </p:cNvPr>
          <p:cNvSpPr txBox="1"/>
          <p:nvPr/>
        </p:nvSpPr>
        <p:spPr>
          <a:xfrm>
            <a:off x="580644" y="5246643"/>
            <a:ext cx="7283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1 ha = 10 000 m²; 10 000 m² = 1 ha</a:t>
            </a:r>
          </a:p>
        </p:txBody>
      </p:sp>
    </p:spTree>
    <p:extLst>
      <p:ext uri="{BB962C8B-B14F-4D97-AF65-F5344CB8AC3E}">
        <p14:creationId xmlns:p14="http://schemas.microsoft.com/office/powerpoint/2010/main" val="201332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CCF0A7-6A53-DF39-FA6B-25DE3F38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66" y="1966836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45DC3-944B-B89F-E6F0-0FF54616C046}"/>
              </a:ext>
            </a:extLst>
          </p:cNvPr>
          <p:cNvSpPr/>
          <p:nvPr/>
        </p:nvSpPr>
        <p:spPr>
          <a:xfrm>
            <a:off x="704088" y="658368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>
                <a:latin typeface="#9Slide07 SVNDessert Menu Scrip" panose="00000500000000000000" pitchFamily="2" charset="0"/>
              </a:rPr>
              <a:t>1</a:t>
            </a:r>
            <a:endParaRPr lang="vi-VN" sz="5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474D0-4A92-0B7A-574F-EC1EEA05A7B5}"/>
                  </a:ext>
                </a:extLst>
              </p:cNvPr>
              <p:cNvSpPr txBox="1"/>
              <p:nvPr/>
            </p:nvSpPr>
            <p:spPr>
              <a:xfrm>
                <a:off x="1752600" y="658368"/>
                <a:ext cx="9110472" cy="1594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000" dirty="0"/>
                  <a:t>a) Đọc các số đo diện tích sau: </a:t>
                </a:r>
                <a:r>
                  <a:rPr lang="vi-VN" sz="4000" b="1" dirty="0">
                    <a:solidFill>
                      <a:srgbClr val="C00000"/>
                    </a:solidFill>
                  </a:rPr>
                  <a:t>135 ha; </a:t>
                </a:r>
                <a:r>
                  <a:rPr lang="en-GB" sz="40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4000" b="1" dirty="0">
                    <a:solidFill>
                      <a:srgbClr val="C00000"/>
                    </a:solidFill>
                  </a:rPr>
                  <a:t> </a:t>
                </a:r>
                <a:r>
                  <a:rPr lang="vi-VN" sz="4000" b="1" dirty="0">
                    <a:solidFill>
                      <a:srgbClr val="C00000"/>
                    </a:solidFill>
                  </a:rPr>
                  <a:t>ha; 3,2 ha; 15,38 ha.</a:t>
                </a:r>
                <a:endParaRPr lang="vi-VN" sz="4000" b="1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474D0-4A92-0B7A-574F-EC1EEA05A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658368"/>
                <a:ext cx="9110472" cy="1594091"/>
              </a:xfrm>
              <a:prstGeom prst="rect">
                <a:avLst/>
              </a:prstGeom>
              <a:blipFill>
                <a:blip r:embed="rId3"/>
                <a:stretch>
                  <a:fillRect l="-2410" t="-8046" r="-3280" b="-6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529CD1E5-1370-27D6-BE26-55EC1E871BF4}"/>
              </a:ext>
            </a:extLst>
          </p:cNvPr>
          <p:cNvSpPr/>
          <p:nvPr/>
        </p:nvSpPr>
        <p:spPr>
          <a:xfrm>
            <a:off x="704088" y="2596896"/>
            <a:ext cx="10649712" cy="3246120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71374-67A8-208A-EE6C-9A008A6C6C13}"/>
              </a:ext>
            </a:extLst>
          </p:cNvPr>
          <p:cNvGrpSpPr/>
          <p:nvPr/>
        </p:nvGrpSpPr>
        <p:grpSpPr>
          <a:xfrm>
            <a:off x="4842452" y="2237954"/>
            <a:ext cx="2507096" cy="717884"/>
            <a:chOff x="4842452" y="2229455"/>
            <a:chExt cx="2507096" cy="7178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847FC4-98BB-6E52-F2C0-C28F7C84F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2452" y="2252459"/>
              <a:ext cx="2507096" cy="6948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F2FBD7-1C69-7CEB-C584-51E69E0311AA}"/>
                </a:ext>
              </a:extLst>
            </p:cNvPr>
            <p:cNvSpPr txBox="1"/>
            <p:nvPr/>
          </p:nvSpPr>
          <p:spPr>
            <a:xfrm>
              <a:off x="5300569" y="2229455"/>
              <a:ext cx="1608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 err="1">
                  <a:latin typeface="#9Slide07 SVNDessert Menu Scrip" panose="00000500000000000000" pitchFamily="2" charset="0"/>
                </a:rPr>
                <a:t>Đáp</a:t>
              </a:r>
              <a:r>
                <a:rPr lang="en-GB" sz="3200" dirty="0">
                  <a:latin typeface="#9Slide07 SVNDessert Menu Scrip" panose="00000500000000000000" pitchFamily="2" charset="0"/>
                </a:rPr>
                <a:t> </a:t>
              </a:r>
              <a:r>
                <a:rPr lang="en-GB" sz="3200" dirty="0" err="1">
                  <a:latin typeface="#9Slide07 SVNDessert Menu Scrip" panose="00000500000000000000" pitchFamily="2" charset="0"/>
                </a:rPr>
                <a:t>án</a:t>
              </a:r>
              <a:endParaRPr lang="vi-VN" sz="32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58C78B-DE68-DCE8-AEB5-31F7BF86EAF2}"/>
                  </a:ext>
                </a:extLst>
              </p:cNvPr>
              <p:cNvSpPr txBox="1"/>
              <p:nvPr/>
            </p:nvSpPr>
            <p:spPr>
              <a:xfrm>
                <a:off x="1161288" y="3106457"/>
                <a:ext cx="8437626" cy="2536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135 ha: Một trăm ba mươi lăm héc-ta.</a:t>
                </a: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vi-VN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ha: Một phần tư héc-ta.</a:t>
                </a:r>
              </a:p>
              <a:p>
                <a:pPr algn="just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3,2 ha: Ba phẩy hai héc-ta.</a:t>
                </a:r>
              </a:p>
              <a:p>
                <a:pPr algn="just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15,38 ha: Mười lăm phẩy ba tám héc-ta.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58C78B-DE68-DCE8-AEB5-31F7BF86E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288" y="3106457"/>
                <a:ext cx="8437626" cy="2536656"/>
              </a:xfrm>
              <a:prstGeom prst="rect">
                <a:avLst/>
              </a:prstGeom>
              <a:blipFill>
                <a:blip r:embed="rId5"/>
                <a:stretch>
                  <a:fillRect l="-2240" t="-3846" b="-817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11">
            <a:extLst>
              <a:ext uri="{FF2B5EF4-FFF2-40B4-BE49-F238E27FC236}">
                <a16:creationId xmlns:a16="http://schemas.microsoft.com/office/drawing/2014/main" id="{F7CD4BEA-5F5C-31A7-21C6-2EE115EB9B9F}"/>
              </a:ext>
            </a:extLst>
          </p:cNvPr>
          <p:cNvSpPr/>
          <p:nvPr/>
        </p:nvSpPr>
        <p:spPr>
          <a:xfrm>
            <a:off x="9459976" y="3566563"/>
            <a:ext cx="2597912" cy="4153099"/>
          </a:xfrm>
          <a:custGeom>
            <a:avLst/>
            <a:gdLst/>
            <a:ahLst/>
            <a:cxnLst/>
            <a:rect l="l" t="t" r="r" b="b"/>
            <a:pathLst>
              <a:path w="3416771" h="5157391">
                <a:moveTo>
                  <a:pt x="0" y="0"/>
                </a:moveTo>
                <a:lnTo>
                  <a:pt x="3416772" y="0"/>
                </a:lnTo>
                <a:lnTo>
                  <a:pt x="3416772" y="5157391"/>
                </a:lnTo>
                <a:lnTo>
                  <a:pt x="0" y="5157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217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 animBg="1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45DC3-944B-B89F-E6F0-0FF54616C046}"/>
              </a:ext>
            </a:extLst>
          </p:cNvPr>
          <p:cNvSpPr/>
          <p:nvPr/>
        </p:nvSpPr>
        <p:spPr>
          <a:xfrm>
            <a:off x="704088" y="658368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>
                <a:latin typeface="#9Slide07 SVNDessert Menu Scrip" panose="00000500000000000000" pitchFamily="2" charset="0"/>
              </a:rPr>
              <a:t>1</a:t>
            </a:r>
            <a:endParaRPr lang="vi-VN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474D0-4A92-0B7A-574F-EC1EEA05A7B5}"/>
              </a:ext>
            </a:extLst>
          </p:cNvPr>
          <p:cNvSpPr txBox="1"/>
          <p:nvPr/>
        </p:nvSpPr>
        <p:spPr>
          <a:xfrm>
            <a:off x="1752600" y="658368"/>
            <a:ext cx="94305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/>
              <a:t>b) Viết các số đo diện tích sau:</a:t>
            </a:r>
          </a:p>
          <a:p>
            <a:r>
              <a:rPr lang="vi-VN" sz="3600" dirty="0"/>
              <a:t>– Sáu nghìn bốn trăm ba mươi héc-ta,</a:t>
            </a:r>
          </a:p>
          <a:p>
            <a:r>
              <a:rPr lang="vi-VN" sz="3600" dirty="0"/>
              <a:t>– Mười hai phẩy năm héc-ta,</a:t>
            </a:r>
          </a:p>
          <a:p>
            <a:r>
              <a:rPr lang="vi-VN" sz="3600" dirty="0"/>
              <a:t>– Một trăm ba mươi lăm phẩy sáu mươi hai héc-ta.</a:t>
            </a:r>
            <a:endParaRPr lang="vi-VN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A6F7E-FFD5-284A-CDD9-EB8ADF6F2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040" y="3211049"/>
            <a:ext cx="4276584" cy="308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1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45DC3-944B-B89F-E6F0-0FF54616C046}"/>
              </a:ext>
            </a:extLst>
          </p:cNvPr>
          <p:cNvSpPr/>
          <p:nvPr/>
        </p:nvSpPr>
        <p:spPr>
          <a:xfrm>
            <a:off x="704088" y="658368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>
                <a:latin typeface="#9Slide07 SVNDessert Menu Scrip" panose="00000500000000000000" pitchFamily="2" charset="0"/>
              </a:rPr>
              <a:t>1</a:t>
            </a:r>
            <a:endParaRPr lang="vi-VN" sz="5400" dirty="0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EA0CDA16-3EE9-F1AE-0B27-56B156CCD3B5}"/>
              </a:ext>
            </a:extLst>
          </p:cNvPr>
          <p:cNvSpPr/>
          <p:nvPr/>
        </p:nvSpPr>
        <p:spPr>
          <a:xfrm>
            <a:off x="704088" y="2596896"/>
            <a:ext cx="10649712" cy="3246120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85446-D8A4-2539-0610-27420470A93F}"/>
              </a:ext>
            </a:extLst>
          </p:cNvPr>
          <p:cNvGrpSpPr/>
          <p:nvPr/>
        </p:nvGrpSpPr>
        <p:grpSpPr>
          <a:xfrm>
            <a:off x="4842452" y="2229455"/>
            <a:ext cx="2507096" cy="717884"/>
            <a:chOff x="4842452" y="2229455"/>
            <a:chExt cx="2507096" cy="7178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D5577-6064-81BC-0BC6-58BD39DF3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2452" y="2252459"/>
              <a:ext cx="2507096" cy="6948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F52288-EB4B-223A-CACC-E0B42FC50651}"/>
                </a:ext>
              </a:extLst>
            </p:cNvPr>
            <p:cNvSpPr txBox="1"/>
            <p:nvPr/>
          </p:nvSpPr>
          <p:spPr>
            <a:xfrm>
              <a:off x="5300569" y="2229455"/>
              <a:ext cx="1608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 err="1">
                  <a:latin typeface="#9Slide07 SVNDessert Menu Scrip" panose="00000500000000000000" pitchFamily="2" charset="0"/>
                </a:rPr>
                <a:t>Đáp</a:t>
              </a:r>
              <a:r>
                <a:rPr lang="en-GB" sz="3200" dirty="0">
                  <a:latin typeface="#9Slide07 SVNDessert Menu Scrip" panose="00000500000000000000" pitchFamily="2" charset="0"/>
                </a:rPr>
                <a:t> </a:t>
              </a:r>
              <a:r>
                <a:rPr lang="en-GB" sz="3200" dirty="0" err="1">
                  <a:latin typeface="#9Slide07 SVNDessert Menu Scrip" panose="00000500000000000000" pitchFamily="2" charset="0"/>
                </a:rPr>
                <a:t>án</a:t>
              </a:r>
              <a:endParaRPr lang="vi-VN" sz="3200" dirty="0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8D4B1A44-A51E-FB2C-BCE8-05DDE620A72B}"/>
              </a:ext>
            </a:extLst>
          </p:cNvPr>
          <p:cNvSpPr/>
          <p:nvPr/>
        </p:nvSpPr>
        <p:spPr>
          <a:xfrm>
            <a:off x="9459976" y="3566563"/>
            <a:ext cx="2597912" cy="4153099"/>
          </a:xfrm>
          <a:custGeom>
            <a:avLst/>
            <a:gdLst/>
            <a:ahLst/>
            <a:cxnLst/>
            <a:rect l="l" t="t" r="r" b="b"/>
            <a:pathLst>
              <a:path w="3416771" h="5157391">
                <a:moveTo>
                  <a:pt x="0" y="0"/>
                </a:moveTo>
                <a:lnTo>
                  <a:pt x="3416772" y="0"/>
                </a:lnTo>
                <a:lnTo>
                  <a:pt x="3416772" y="5157391"/>
                </a:lnTo>
                <a:lnTo>
                  <a:pt x="0" y="5157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5B8F25-E446-4CFE-EA02-369018B716B5}"/>
              </a:ext>
            </a:extLst>
          </p:cNvPr>
          <p:cNvSpPr txBox="1"/>
          <p:nvPr/>
        </p:nvSpPr>
        <p:spPr>
          <a:xfrm>
            <a:off x="885190" y="3428999"/>
            <a:ext cx="93560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Sáu nghìn bốn trăm ba mươi héc-ta: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6 430 ha.</a:t>
            </a:r>
            <a:endParaRPr lang="en-GB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Mười hai phẩy năm héc-ta: 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12,5 ha.</a:t>
            </a: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Một trăm ba mươi lăm phẩy sáu mươi hai héc-ta: 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135,62 ha</a:t>
            </a:r>
          </a:p>
        </p:txBody>
      </p:sp>
    </p:spTree>
    <p:extLst>
      <p:ext uri="{BB962C8B-B14F-4D97-AF65-F5344CB8AC3E}">
        <p14:creationId xmlns:p14="http://schemas.microsoft.com/office/powerpoint/2010/main" val="160735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421</Words>
  <Application>Microsoft Office PowerPoint</Application>
  <PresentationFormat>Widescreen</PresentationFormat>
  <Paragraphs>61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#9Slide07 SVNDessert Menu Scrip</vt:lpstr>
      <vt:lpstr>#9Slide07 SVNStick A Round</vt:lpstr>
      <vt:lpstr>Aptos</vt:lpstr>
      <vt:lpstr>Aptos Display</vt:lpstr>
      <vt:lpstr>Arial</vt:lpstr>
      <vt:lpstr>Calibri</vt:lpstr>
      <vt:lpstr>Cambria</vt:lpstr>
      <vt:lpstr>Cambria Math</vt:lpstr>
      <vt:lpstr>SVN-Ziclets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1</cp:revision>
  <dcterms:created xsi:type="dcterms:W3CDTF">2024-09-20T03:03:07Z</dcterms:created>
  <dcterms:modified xsi:type="dcterms:W3CDTF">2024-09-20T03:31:51Z</dcterms:modified>
</cp:coreProperties>
</file>