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266" r:id="rId7"/>
    <p:sldId id="257" r:id="rId8"/>
    <p:sldId id="256" r:id="rId9"/>
    <p:sldId id="258" r:id="rId10"/>
    <p:sldId id="264" r:id="rId11"/>
    <p:sldId id="347" r:id="rId12"/>
    <p:sldId id="468" r:id="rId13"/>
    <p:sldId id="350" r:id="rId14"/>
    <p:sldId id="469" r:id="rId15"/>
    <p:sldId id="470" r:id="rId16"/>
    <p:sldId id="352" r:id="rId17"/>
    <p:sldId id="471" r:id="rId18"/>
    <p:sldId id="357" r:id="rId19"/>
    <p:sldId id="358" r:id="rId20"/>
    <p:sldId id="359" r:id="rId21"/>
    <p:sldId id="467" r:id="rId22"/>
    <p:sldId id="265"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12/27/2024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8.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7.svg"/><Relationship Id="rId12"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1.png"/><Relationship Id="rId3" Type="http://schemas.openxmlformats.org/officeDocument/2006/relationships/image" Target="../media/image17.svg"/><Relationship Id="rId7" Type="http://schemas.openxmlformats.org/officeDocument/2006/relationships/image" Target="../media/image7.svg"/><Relationship Id="rId12"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svg"/><Relationship Id="rId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5.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svg"/><Relationship Id="rId3" Type="http://schemas.openxmlformats.org/officeDocument/2006/relationships/image" Target="../media/image17.svg"/><Relationship Id="rId7" Type="http://schemas.openxmlformats.org/officeDocument/2006/relationships/image" Target="../media/image25.svg"/><Relationship Id="rId12" Type="http://schemas.openxmlformats.org/officeDocument/2006/relationships/image" Target="../media/image33.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8.xml"/><Relationship Id="rId5" Type="http://schemas.openxmlformats.org/officeDocument/2006/relationships/image" Target="../media/image4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90684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 y="40005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6494E7BA-3BA3-5F5C-530D-11188D9DE5F1}"/>
              </a:ext>
            </a:extLst>
          </p:cNvPr>
          <p:cNvSpPr/>
          <p:nvPr/>
        </p:nvSpPr>
        <p:spPr bwMode="auto">
          <a:xfrm>
            <a:off x="1600200" y="266700"/>
            <a:ext cx="15087600" cy="137160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6000" i="1" dirty="0">
                <a:solidFill>
                  <a:srgbClr val="FFFFFF"/>
                </a:solidFill>
                <a:ea typeface="宋体" pitchFamily="2" charset="-122"/>
              </a:rPr>
              <a:t>Vi khuẩn có thể sống được ở đâu?</a:t>
            </a:r>
            <a:endParaRPr kumimoji="0" lang="en-US" sz="6000" b="0" i="1" u="none" strike="noStrike" kern="1200" cap="none" spc="0" normalizeH="0" baseline="0" noProof="0" dirty="0">
              <a:ln>
                <a:noFill/>
              </a:ln>
              <a:solidFill>
                <a:srgbClr val="FFFFFF"/>
              </a:solidFill>
              <a:effectLst/>
              <a:uLnTx/>
              <a:uFillTx/>
              <a:latin typeface="Arial" pitchFamily="34" charset="0"/>
              <a:ea typeface="宋体" pitchFamily="2" charset="-122"/>
            </a:endParaRPr>
          </a:p>
        </p:txBody>
      </p:sp>
      <p:pic>
        <p:nvPicPr>
          <p:cNvPr id="6" name="Picture 5">
            <a:extLst>
              <a:ext uri="{FF2B5EF4-FFF2-40B4-BE49-F238E27FC236}">
                <a16:creationId xmlns:a16="http://schemas.microsoft.com/office/drawing/2014/main" id="{B83D3BFA-7F5B-1802-1BCC-C81AEB21CEA2}"/>
              </a:ext>
            </a:extLst>
          </p:cNvPr>
          <p:cNvPicPr>
            <a:picLocks noChangeAspect="1"/>
          </p:cNvPicPr>
          <p:nvPr/>
        </p:nvPicPr>
        <p:blipFill>
          <a:blip r:embed="rId5"/>
          <a:stretch>
            <a:fillRect/>
          </a:stretch>
        </p:blipFill>
        <p:spPr>
          <a:xfrm>
            <a:off x="4038600" y="2095500"/>
            <a:ext cx="8686800" cy="7666446"/>
          </a:xfrm>
          <a:prstGeom prst="rect">
            <a:avLst/>
          </a:prstGeom>
        </p:spPr>
      </p:pic>
      <p:sp>
        <p:nvSpPr>
          <p:cNvPr id="8" name="TextBox 7">
            <a:extLst>
              <a:ext uri="{FF2B5EF4-FFF2-40B4-BE49-F238E27FC236}">
                <a16:creationId xmlns:a16="http://schemas.microsoft.com/office/drawing/2014/main" id="{58A1BF56-6B7B-FB2F-A3CE-B84E1C30101F}"/>
              </a:ext>
            </a:extLst>
          </p:cNvPr>
          <p:cNvSpPr txBox="1"/>
          <p:nvPr/>
        </p:nvSpPr>
        <p:spPr>
          <a:xfrm>
            <a:off x="12877800" y="3162300"/>
            <a:ext cx="4267200" cy="5078313"/>
          </a:xfrm>
          <a:prstGeom prst="rect">
            <a:avLst/>
          </a:prstGeom>
          <a:noFill/>
        </p:spPr>
        <p:txBody>
          <a:bodyPr wrap="square" rtlCol="0">
            <a:spAutoFit/>
          </a:bodyPr>
          <a:lstStyle/>
          <a:p>
            <a:pPr algn="ctr"/>
            <a:r>
              <a:rPr lang="vi-VN" sz="5400" dirty="0">
                <a:solidFill>
                  <a:srgbClr val="FF0000"/>
                </a:solidFill>
              </a:rPr>
              <a:t>Vi khuẩn có thể sống ở đất, nước, không khí và các động vật khác.</a:t>
            </a:r>
          </a:p>
        </p:txBody>
      </p:sp>
    </p:spTree>
    <p:extLst>
      <p:ext uri="{BB962C8B-B14F-4D97-AF65-F5344CB8AC3E}">
        <p14:creationId xmlns:p14="http://schemas.microsoft.com/office/powerpoint/2010/main" val="3708165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32385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6494E7BA-3BA3-5F5C-530D-11188D9DE5F1}"/>
              </a:ext>
            </a:extLst>
          </p:cNvPr>
          <p:cNvSpPr/>
          <p:nvPr/>
        </p:nvSpPr>
        <p:spPr bwMode="auto">
          <a:xfrm>
            <a:off x="3429000" y="1333500"/>
            <a:ext cx="10972800" cy="249428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7200" i="1" dirty="0">
                <a:solidFill>
                  <a:srgbClr val="FFFFFF"/>
                </a:solidFill>
                <a:ea typeface="宋体" pitchFamily="2" charset="-122"/>
              </a:rPr>
              <a:t>Em có nhận xét gì về nơi sống của vi khuẩn?</a:t>
            </a:r>
            <a:endParaRPr kumimoji="0" lang="en-US" sz="7200" b="0" i="1" u="none" strike="noStrike" kern="1200" cap="none" spc="0" normalizeH="0" baseline="0" noProof="0" dirty="0">
              <a:ln>
                <a:noFill/>
              </a:ln>
              <a:solidFill>
                <a:srgbClr val="FFFFFF"/>
              </a:solidFill>
              <a:effectLst/>
              <a:uLnTx/>
              <a:uFillTx/>
              <a:latin typeface="Arial" pitchFamily="34" charset="0"/>
              <a:ea typeface="宋体" pitchFamily="2" charset="-122"/>
              <a:cs typeface="+mn-cs"/>
            </a:endParaRPr>
          </a:p>
        </p:txBody>
      </p:sp>
      <p:sp>
        <p:nvSpPr>
          <p:cNvPr id="7" name="TextBox 6">
            <a:extLst>
              <a:ext uri="{FF2B5EF4-FFF2-40B4-BE49-F238E27FC236}">
                <a16:creationId xmlns:a16="http://schemas.microsoft.com/office/drawing/2014/main" id="{D68E1548-F07D-25EA-8B5B-824FF91952B5}"/>
              </a:ext>
            </a:extLst>
          </p:cNvPr>
          <p:cNvSpPr txBox="1"/>
          <p:nvPr/>
        </p:nvSpPr>
        <p:spPr>
          <a:xfrm>
            <a:off x="6629400" y="5143500"/>
            <a:ext cx="10668000" cy="2585323"/>
          </a:xfrm>
          <a:prstGeom prst="rect">
            <a:avLst/>
          </a:prstGeom>
          <a:noFill/>
        </p:spPr>
        <p:txBody>
          <a:bodyPr wrap="square" rtlCol="0">
            <a:spAutoFit/>
          </a:bodyPr>
          <a:lstStyle/>
          <a:p>
            <a:pPr lvl="0" algn="just"/>
            <a:r>
              <a:rPr lang="vi-VN" sz="5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Vi khuẩn gần như có thể sống ở mọi nơi, và luôn có vi khuẩn xung quanh ta.</a:t>
            </a:r>
            <a:endParaRPr kumimoji="0" lang="en-US" sz="5400" b="1" i="0" u="none" strike="noStrike" kern="1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2188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Vi Sinh Vật - Vi Khuẩn Dưới Kính Hiển Vi - Phim Hoạt Hình Mới - Hoạt Hình Khoa Học Hay Nhất">
            <a:hlinkClick r:id="" action="ppaction://media"/>
            <a:extLst>
              <a:ext uri="{FF2B5EF4-FFF2-40B4-BE49-F238E27FC236}">
                <a16:creationId xmlns:a16="http://schemas.microsoft.com/office/drawing/2014/main" id="{D77869E3-8F44-76E9-25EC-C082B75F0D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78092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95DB9F70-AC4A-0EBB-BEC8-AC7018C658C0}"/>
              </a:ext>
            </a:extLst>
          </p:cNvPr>
          <p:cNvPicPr>
            <a:picLocks noChangeAspect="1"/>
          </p:cNvPicPr>
          <p:nvPr/>
        </p:nvPicPr>
        <p:blipFill>
          <a:blip r:embed="rId3"/>
          <a:stretch>
            <a:fillRect/>
          </a:stretch>
        </p:blipFill>
        <p:spPr>
          <a:xfrm>
            <a:off x="1143000" y="2781300"/>
            <a:ext cx="15479978" cy="2438400"/>
          </a:xfrm>
          <a:prstGeom prst="rect">
            <a:avLst/>
          </a:prstGeom>
        </p:spPr>
      </p:pic>
    </p:spTree>
    <p:extLst>
      <p:ext uri="{BB962C8B-B14F-4D97-AF65-F5344CB8AC3E}">
        <p14:creationId xmlns:p14="http://schemas.microsoft.com/office/powerpoint/2010/main" val="2049578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r>
              <a:rPr lang="en-US" sz="54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i</a:t>
            </a:r>
            <a:r>
              <a:rPr lang="en-US"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7559727"/>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Vu-dieu-6-buoc-rua-tay-dung-cach-vui-nho_Media_wg2GfIgLpes_002_720p">
            <a:hlinkClick r:id="" action="ppaction://media"/>
            <a:extLst>
              <a:ext uri="{FF2B5EF4-FFF2-40B4-BE49-F238E27FC236}">
                <a16:creationId xmlns:a16="http://schemas.microsoft.com/office/drawing/2014/main" id="{D8B1727A-36D4-3712-6B69-DA94464A7D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27214"/>
            <a:ext cx="18239620" cy="10259786"/>
          </a:xfrm>
          <a:prstGeom prst="rect">
            <a:avLst/>
          </a:prstGeom>
        </p:spPr>
      </p:pic>
    </p:spTree>
    <p:extLst>
      <p:ext uri="{BB962C8B-B14F-4D97-AF65-F5344CB8AC3E}">
        <p14:creationId xmlns:p14="http://schemas.microsoft.com/office/powerpoint/2010/main" val="6772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2"/>
          <a:stretch>
            <a:fillRect/>
          </a:stretch>
        </p:blipFill>
        <p:spPr>
          <a:xfrm>
            <a:off x="2667000" y="342900"/>
            <a:ext cx="14169445" cy="2558902"/>
          </a:xfrm>
          <a:prstGeom prst="rect">
            <a:avLst/>
          </a:prstGeom>
        </p:spPr>
      </p:pic>
      <p:pic>
        <p:nvPicPr>
          <p:cNvPr id="15" name="Picture 14">
            <a:extLst>
              <a:ext uri="{FF2B5EF4-FFF2-40B4-BE49-F238E27FC236}">
                <a16:creationId xmlns:a16="http://schemas.microsoft.com/office/drawing/2014/main" id="{F529FB40-868F-EE1A-FF97-FD19BBAB22A5}"/>
              </a:ext>
            </a:extLst>
          </p:cNvPr>
          <p:cNvPicPr>
            <a:picLocks noChangeAspect="1"/>
          </p:cNvPicPr>
          <p:nvPr/>
        </p:nvPicPr>
        <p:blipFill>
          <a:blip r:embed="rId13"/>
          <a:stretch>
            <a:fillRect/>
          </a:stretch>
        </p:blipFill>
        <p:spPr>
          <a:xfrm>
            <a:off x="2971800" y="2857500"/>
            <a:ext cx="1109568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552700"/>
            <a:ext cx="7315200" cy="5909310"/>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Kích thước và nơi sống của vi khuẩn</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endParaRPr lang="en-US" sz="2700">
              <a:solidFill>
                <a:prstClr val="white"/>
              </a:solidFill>
              <a:latin typeface="Aptos" panose="02110004020202020204"/>
            </a:endParaRPr>
          </a:p>
        </p:txBody>
      </p:sp>
      <p:pic>
        <p:nvPicPr>
          <p:cNvPr id="4" name="Picture 3">
            <a:extLst>
              <a:ext uri="{FF2B5EF4-FFF2-40B4-BE49-F238E27FC236}">
                <a16:creationId xmlns:a16="http://schemas.microsoft.com/office/drawing/2014/main" id="{8EA71F2D-9D7D-7C79-2DE7-F0FE4ABFCFA9}"/>
              </a:ext>
            </a:extLst>
          </p:cNvPr>
          <p:cNvPicPr>
            <a:picLocks noChangeAspect="1"/>
          </p:cNvPicPr>
          <p:nvPr/>
        </p:nvPicPr>
        <p:blipFill>
          <a:blip r:embed="rId3"/>
          <a:stretch>
            <a:fillRect/>
          </a:stretch>
        </p:blipFill>
        <p:spPr>
          <a:xfrm>
            <a:off x="990600" y="3314700"/>
            <a:ext cx="16516997" cy="3124200"/>
          </a:xfrm>
          <a:prstGeom prst="rect">
            <a:avLst/>
          </a:prstGeom>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609600" y="875636"/>
            <a:ext cx="16992599" cy="876366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0" descr="Happy Cute Little Kid Boy With Light Idea Stock Vector - Illustration of  homework, school: 177079924">
            <a:extLst>
              <a:ext uri="{FF2B5EF4-FFF2-40B4-BE49-F238E27FC236}">
                <a16:creationId xmlns:a16="http://schemas.microsoft.com/office/drawing/2014/main" id="{17966A95-069A-F8BD-3168-1E0FB5C6C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152900"/>
            <a:ext cx="5896076" cy="6501035"/>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6494E7BA-3BA3-5F5C-530D-11188D9DE5F1}"/>
              </a:ext>
            </a:extLst>
          </p:cNvPr>
          <p:cNvSpPr/>
          <p:nvPr/>
        </p:nvSpPr>
        <p:spPr bwMode="auto">
          <a:xfrm>
            <a:off x="1447800" y="1181100"/>
            <a:ext cx="15468600" cy="1905000"/>
          </a:xfrm>
          <a:prstGeom prst="wedgeRoundRectCallout">
            <a:avLst>
              <a:gd name="adj1" fmla="val -28422"/>
              <a:gd name="adj2" fmla="val 77160"/>
              <a:gd name="adj3" fmla="val 16667"/>
            </a:avLst>
          </a:pr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lvl="0" algn="just" fontAlgn="base">
              <a:spcBef>
                <a:spcPct val="0"/>
              </a:spcBef>
              <a:spcAft>
                <a:spcPct val="0"/>
              </a:spcAft>
            </a:pPr>
            <a:r>
              <a:rPr lang="vi-VN" sz="4400" i="1" dirty="0">
                <a:solidFill>
                  <a:srgbClr val="FFFFFF"/>
                </a:solidFill>
                <a:ea typeface="宋体" pitchFamily="2" charset="-122"/>
              </a:rPr>
              <a:t>Nhờ dụng cụ nào chúng ta có thể quan sát được vi khuẩn? Từ đó, em có nhận xét gì về kích thước của vi khuẩn?</a:t>
            </a:r>
            <a:endParaRPr kumimoji="0" lang="en-US" sz="4400" b="0" i="1" u="none" strike="noStrike" kern="1200" cap="none" spc="0" normalizeH="0" baseline="0" noProof="0" dirty="0">
              <a:ln>
                <a:noFill/>
              </a:ln>
              <a:solidFill>
                <a:srgbClr val="FFFFFF"/>
              </a:solidFill>
              <a:effectLst/>
              <a:uLnTx/>
              <a:uFillTx/>
              <a:latin typeface="Arial" pitchFamily="34" charset="0"/>
              <a:ea typeface="宋体" pitchFamily="2" charset="-122"/>
            </a:endParaRPr>
          </a:p>
        </p:txBody>
      </p:sp>
      <p:sp>
        <p:nvSpPr>
          <p:cNvPr id="7" name="TextBox 6">
            <a:extLst>
              <a:ext uri="{FF2B5EF4-FFF2-40B4-BE49-F238E27FC236}">
                <a16:creationId xmlns:a16="http://schemas.microsoft.com/office/drawing/2014/main" id="{D68E1548-F07D-25EA-8B5B-824FF91952B5}"/>
              </a:ext>
            </a:extLst>
          </p:cNvPr>
          <p:cNvSpPr txBox="1"/>
          <p:nvPr/>
        </p:nvSpPr>
        <p:spPr>
          <a:xfrm>
            <a:off x="9753600" y="4457700"/>
            <a:ext cx="7620000" cy="4832092"/>
          </a:xfrm>
          <a:prstGeom prst="rect">
            <a:avLst/>
          </a:prstGeom>
          <a:noFill/>
        </p:spPr>
        <p:txBody>
          <a:bodyPr wrap="square" rtlCol="0">
            <a:spAutoFit/>
          </a:bodyPr>
          <a:lstStyle/>
          <a:p>
            <a:pPr lvl="0" algn="just">
              <a:defRPr/>
            </a:pP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Chúng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ta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có</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thể</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quan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sát</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được</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vi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khuẩn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nhờ</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kính</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hiển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vi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với</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phóng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lên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hàng</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nghìn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lần</a:t>
            </a:r>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a:p>
            <a:pPr lvl="0" algn="just"/>
            <a:r>
              <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Cho thấy vi khuẩn có kích thước rất nhỏ, không thể nhìn thấy bằng mắt thường.</a:t>
            </a:r>
            <a:endParaRPr lang="en-US" sz="44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3C5AB8C-FBC2-AB44-9A74-75F4AF5C6EDA}"/>
              </a:ext>
            </a:extLst>
          </p:cNvPr>
          <p:cNvPicPr>
            <a:picLocks noChangeAspect="1"/>
          </p:cNvPicPr>
          <p:nvPr/>
        </p:nvPicPr>
        <p:blipFill>
          <a:blip r:embed="rId5"/>
          <a:stretch>
            <a:fillRect/>
          </a:stretch>
        </p:blipFill>
        <p:spPr>
          <a:xfrm>
            <a:off x="3200400" y="4152900"/>
            <a:ext cx="6438433" cy="5029200"/>
          </a:xfrm>
          <a:prstGeom prst="rect">
            <a:avLst/>
          </a:prstGeom>
        </p:spPr>
      </p:pic>
    </p:spTree>
    <p:extLst>
      <p:ext uri="{BB962C8B-B14F-4D97-AF65-F5344CB8AC3E}">
        <p14:creationId xmlns:p14="http://schemas.microsoft.com/office/powerpoint/2010/main" val="396062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pic>
        <p:nvPicPr>
          <p:cNvPr id="4" name="Picture 3">
            <a:extLst>
              <a:ext uri="{FF2B5EF4-FFF2-40B4-BE49-F238E27FC236}">
                <a16:creationId xmlns:a16="http://schemas.microsoft.com/office/drawing/2014/main" id="{2ED602A0-7934-DBB0-A465-2A7AAC302F3C}"/>
              </a:ext>
            </a:extLst>
          </p:cNvPr>
          <p:cNvPicPr>
            <a:picLocks noChangeAspect="1"/>
          </p:cNvPicPr>
          <p:nvPr/>
        </p:nvPicPr>
        <p:blipFill>
          <a:blip r:embed="rId3"/>
          <a:stretch>
            <a:fillRect/>
          </a:stretch>
        </p:blipFill>
        <p:spPr>
          <a:xfrm>
            <a:off x="1600200" y="2476500"/>
            <a:ext cx="15330525" cy="41910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389</Words>
  <Application>Microsoft Office PowerPoint</Application>
  <PresentationFormat>Custom</PresentationFormat>
  <Paragraphs>17</Paragraphs>
  <Slides>18</Slides>
  <Notes>0</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宋体</vt:lpstr>
      <vt:lpstr>Aptos</vt:lpstr>
      <vt:lpstr>Arial</vt:lpstr>
      <vt:lpstr>Calibri</vt:lpstr>
      <vt:lpstr>Cambria</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28</cp:revision>
  <dcterms:created xsi:type="dcterms:W3CDTF">2006-08-16T00:00:00Z</dcterms:created>
  <dcterms:modified xsi:type="dcterms:W3CDTF">2024-12-27T13:28:03Z</dcterms:modified>
  <dc:identifier>DAGVgHU0Lao</dc:identifier>
</cp:coreProperties>
</file>