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4" r:id="rId3"/>
    <p:sldMasterId id="2147483736" r:id="rId4"/>
    <p:sldMasterId id="2147483748" r:id="rId5"/>
    <p:sldMasterId id="2147483760" r:id="rId6"/>
  </p:sldMasterIdLst>
  <p:notesMasterIdLst>
    <p:notesMasterId r:id="rId22"/>
  </p:notesMasterIdLst>
  <p:handoutMasterIdLst>
    <p:handoutMasterId r:id="rId23"/>
  </p:handoutMasterIdLst>
  <p:sldIdLst>
    <p:sldId id="258" r:id="rId7"/>
    <p:sldId id="363" r:id="rId8"/>
    <p:sldId id="257" r:id="rId9"/>
    <p:sldId id="260" r:id="rId10"/>
    <p:sldId id="305" r:id="rId11"/>
    <p:sldId id="265" r:id="rId12"/>
    <p:sldId id="307" r:id="rId13"/>
    <p:sldId id="403" r:id="rId14"/>
    <p:sldId id="309" r:id="rId15"/>
    <p:sldId id="409" r:id="rId16"/>
    <p:sldId id="408" r:id="rId17"/>
    <p:sldId id="314" r:id="rId18"/>
    <p:sldId id="299" r:id="rId19"/>
    <p:sldId id="406" r:id="rId20"/>
    <p:sldId id="30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F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D36AEE-BF6B-F8CB-A253-855875ED0B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429B8F-3FB6-19E5-F5AD-75C4B845B2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19428-8971-4138-ABE7-D72A911E97D7}" type="datetimeFigureOut">
              <a:rPr lang="en-US" smtClean="0"/>
              <a:t>11/8/2024</a:t>
            </a:fld>
            <a:endParaRPr lang="en-US"/>
          </a:p>
        </p:txBody>
      </p:sp>
      <p:sp>
        <p:nvSpPr>
          <p:cNvPr id="4" name="Footer Placeholder 3">
            <a:extLst>
              <a:ext uri="{FF2B5EF4-FFF2-40B4-BE49-F238E27FC236}">
                <a16:creationId xmlns:a16="http://schemas.microsoft.com/office/drawing/2014/main" id="{380E8CAF-A836-E730-B093-96AD3F3289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20D9F3A-198E-7044-24ED-8B61BED9D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B15D1A-3B6F-42F8-AD2D-4838E01D041A}" type="slidenum">
              <a:rPr lang="en-US" smtClean="0"/>
              <a:t>‹#›</a:t>
            </a:fld>
            <a:endParaRPr lang="en-US"/>
          </a:p>
        </p:txBody>
      </p:sp>
    </p:spTree>
    <p:extLst>
      <p:ext uri="{BB962C8B-B14F-4D97-AF65-F5344CB8AC3E}">
        <p14:creationId xmlns:p14="http://schemas.microsoft.com/office/powerpoint/2010/main" val="3737489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324E6-634E-4A58-9862-707DB2E0D48A}"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9F7C-9E96-42B8-9FCE-BED4D702AD19}" type="slidenum">
              <a:rPr lang="en-US" smtClean="0"/>
              <a:t>‹#›</a:t>
            </a:fld>
            <a:endParaRPr lang="en-US"/>
          </a:p>
        </p:txBody>
      </p:sp>
    </p:spTree>
    <p:extLst>
      <p:ext uri="{BB962C8B-B14F-4D97-AF65-F5344CB8AC3E}">
        <p14:creationId xmlns:p14="http://schemas.microsoft.com/office/powerpoint/2010/main" val="2424497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22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10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33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11429441"/>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31147105"/>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36679504"/>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93803944"/>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05604526"/>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320841588"/>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2449272002"/>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29539305"/>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755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9655786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173264281"/>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2024/11/8</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395542"/>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552891"/>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280764414"/>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3978093781"/>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560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2013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6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52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1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487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1431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6804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919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597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772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60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7502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6520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805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55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9638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5366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1844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193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081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6186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3222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2753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88BA8-FDDE-A5FE-57A2-8CE4F20F8F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3F5B97-1FAF-1223-0AB3-FF19AA16F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4DE526-A226-F230-7DED-3EB4C7FE4ED5}"/>
              </a:ext>
            </a:extLst>
          </p:cNvPr>
          <p:cNvSpPr>
            <a:spLocks noGrp="1"/>
          </p:cNvSpPr>
          <p:nvPr>
            <p:ph type="dt" sz="half" idx="10"/>
          </p:nvPr>
        </p:nvSpPr>
        <p:spPr/>
        <p:txBody>
          <a:bodyPr/>
          <a:lstStyle/>
          <a:p>
            <a:fld id="{BDF0C7A8-E103-4758-A2D5-B301D69E19BA}" type="datetimeFigureOut">
              <a:rPr lang="en-US" smtClean="0"/>
              <a:t>11/8/2024</a:t>
            </a:fld>
            <a:endParaRPr lang="en-US"/>
          </a:p>
        </p:txBody>
      </p:sp>
      <p:sp>
        <p:nvSpPr>
          <p:cNvPr id="5" name="Footer Placeholder 4">
            <a:extLst>
              <a:ext uri="{FF2B5EF4-FFF2-40B4-BE49-F238E27FC236}">
                <a16:creationId xmlns:a16="http://schemas.microsoft.com/office/drawing/2014/main" id="{E8B03522-BB21-7DB8-30B5-16C268E18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97619-C04D-53A1-4D9D-A1FC2223170B}"/>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1795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8A0E-C4BE-872C-6341-0F8BAC896A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B6431-2F08-558D-28D1-82750A344D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28549-9203-4CAD-C584-D0CB013116DB}"/>
              </a:ext>
            </a:extLst>
          </p:cNvPr>
          <p:cNvSpPr>
            <a:spLocks noGrp="1"/>
          </p:cNvSpPr>
          <p:nvPr>
            <p:ph type="dt" sz="half" idx="10"/>
          </p:nvPr>
        </p:nvSpPr>
        <p:spPr/>
        <p:txBody>
          <a:bodyPr/>
          <a:lstStyle/>
          <a:p>
            <a:fld id="{BDF0C7A8-E103-4758-A2D5-B301D69E19BA}" type="datetimeFigureOut">
              <a:rPr lang="en-US" smtClean="0"/>
              <a:t>11/8/2024</a:t>
            </a:fld>
            <a:endParaRPr lang="en-US"/>
          </a:p>
        </p:txBody>
      </p:sp>
      <p:sp>
        <p:nvSpPr>
          <p:cNvPr id="5" name="Footer Placeholder 4">
            <a:extLst>
              <a:ext uri="{FF2B5EF4-FFF2-40B4-BE49-F238E27FC236}">
                <a16:creationId xmlns:a16="http://schemas.microsoft.com/office/drawing/2014/main" id="{D87B9343-A299-0B1E-07BE-CE850EF8F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25069A-6962-7701-8EB1-069AC4A14B4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923922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15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1ADD4-EAB7-ED1A-2568-943EBF1AF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D3C91-D260-7C62-AE41-26EA4CB081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2AE198-3E50-F90D-9DC9-F5DD23E668E9}"/>
              </a:ext>
            </a:extLst>
          </p:cNvPr>
          <p:cNvSpPr>
            <a:spLocks noGrp="1"/>
          </p:cNvSpPr>
          <p:nvPr>
            <p:ph type="dt" sz="half" idx="10"/>
          </p:nvPr>
        </p:nvSpPr>
        <p:spPr/>
        <p:txBody>
          <a:bodyPr/>
          <a:lstStyle/>
          <a:p>
            <a:fld id="{BDF0C7A8-E103-4758-A2D5-B301D69E19BA}" type="datetimeFigureOut">
              <a:rPr lang="en-US" smtClean="0"/>
              <a:t>11/8/2024</a:t>
            </a:fld>
            <a:endParaRPr lang="en-US"/>
          </a:p>
        </p:txBody>
      </p:sp>
      <p:sp>
        <p:nvSpPr>
          <p:cNvPr id="5" name="Footer Placeholder 4">
            <a:extLst>
              <a:ext uri="{FF2B5EF4-FFF2-40B4-BE49-F238E27FC236}">
                <a16:creationId xmlns:a16="http://schemas.microsoft.com/office/drawing/2014/main" id="{8E7BEE3D-6668-5EFD-B417-8671FD085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872B1-AF46-42A8-FECB-595C1FE1804F}"/>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942039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CFBF-2DCB-984C-9FA3-BD17C960B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C54BF-B6C6-BF7E-1D6C-0B2E3FFC1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94DFB2-7C8A-1F4D-CD6F-CE0036E34B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86C03-E947-9A31-3FBD-FAA1076EB6CF}"/>
              </a:ext>
            </a:extLst>
          </p:cNvPr>
          <p:cNvSpPr>
            <a:spLocks noGrp="1"/>
          </p:cNvSpPr>
          <p:nvPr>
            <p:ph type="dt" sz="half" idx="10"/>
          </p:nvPr>
        </p:nvSpPr>
        <p:spPr/>
        <p:txBody>
          <a:bodyPr/>
          <a:lstStyle/>
          <a:p>
            <a:fld id="{BDF0C7A8-E103-4758-A2D5-B301D69E19BA}" type="datetimeFigureOut">
              <a:rPr lang="en-US" smtClean="0"/>
              <a:t>11/8/2024</a:t>
            </a:fld>
            <a:endParaRPr lang="en-US"/>
          </a:p>
        </p:txBody>
      </p:sp>
      <p:sp>
        <p:nvSpPr>
          <p:cNvPr id="6" name="Footer Placeholder 5">
            <a:extLst>
              <a:ext uri="{FF2B5EF4-FFF2-40B4-BE49-F238E27FC236}">
                <a16:creationId xmlns:a16="http://schemas.microsoft.com/office/drawing/2014/main" id="{C7E43C2C-9808-4C1B-5D93-BDCE10F6E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9A21B-91E3-15E4-45E5-FE06DB929031}"/>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677311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7856-C5A6-8B5D-25F4-0BDCE57588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1C081-3F6E-C64E-EA7F-007091286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9D777-93EC-36BD-C998-EBAC55268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26EA8-9546-2DCC-ABEF-15DF01A57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8E3D1-B7F6-0988-ADD9-F5B1B46E28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B1106-0C1E-05F5-97D4-D82F8EBC983C}"/>
              </a:ext>
            </a:extLst>
          </p:cNvPr>
          <p:cNvSpPr>
            <a:spLocks noGrp="1"/>
          </p:cNvSpPr>
          <p:nvPr>
            <p:ph type="dt" sz="half" idx="10"/>
          </p:nvPr>
        </p:nvSpPr>
        <p:spPr/>
        <p:txBody>
          <a:bodyPr/>
          <a:lstStyle/>
          <a:p>
            <a:fld id="{BDF0C7A8-E103-4758-A2D5-B301D69E19BA}" type="datetimeFigureOut">
              <a:rPr lang="en-US" smtClean="0"/>
              <a:t>11/8/2024</a:t>
            </a:fld>
            <a:endParaRPr lang="en-US"/>
          </a:p>
        </p:txBody>
      </p:sp>
      <p:sp>
        <p:nvSpPr>
          <p:cNvPr id="8" name="Footer Placeholder 7">
            <a:extLst>
              <a:ext uri="{FF2B5EF4-FFF2-40B4-BE49-F238E27FC236}">
                <a16:creationId xmlns:a16="http://schemas.microsoft.com/office/drawing/2014/main" id="{A646B21E-AE49-2A83-8DAB-BF83A87E5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63A768-A69E-08F2-B9FC-108B754FDD18}"/>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886438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CD48-45CA-0CB2-5762-91B6C55905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42D234-08D4-5C9F-B8DC-B8BFF4A96F73}"/>
              </a:ext>
            </a:extLst>
          </p:cNvPr>
          <p:cNvSpPr>
            <a:spLocks noGrp="1"/>
          </p:cNvSpPr>
          <p:nvPr>
            <p:ph type="dt" sz="half" idx="10"/>
          </p:nvPr>
        </p:nvSpPr>
        <p:spPr/>
        <p:txBody>
          <a:bodyPr/>
          <a:lstStyle/>
          <a:p>
            <a:fld id="{BDF0C7A8-E103-4758-A2D5-B301D69E19BA}" type="datetimeFigureOut">
              <a:rPr lang="en-US" smtClean="0"/>
              <a:t>11/8/2024</a:t>
            </a:fld>
            <a:endParaRPr lang="en-US"/>
          </a:p>
        </p:txBody>
      </p:sp>
      <p:sp>
        <p:nvSpPr>
          <p:cNvPr id="4" name="Footer Placeholder 3">
            <a:extLst>
              <a:ext uri="{FF2B5EF4-FFF2-40B4-BE49-F238E27FC236}">
                <a16:creationId xmlns:a16="http://schemas.microsoft.com/office/drawing/2014/main" id="{4FC0BDC3-690E-8C1C-FDBF-5BCEAF949B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BCAF56-F958-9AED-6B05-5040E364298A}"/>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5901852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F46A2F-2010-FAF4-2567-4F4200E72F69}"/>
              </a:ext>
            </a:extLst>
          </p:cNvPr>
          <p:cNvSpPr>
            <a:spLocks noGrp="1"/>
          </p:cNvSpPr>
          <p:nvPr>
            <p:ph type="dt" sz="half" idx="10"/>
          </p:nvPr>
        </p:nvSpPr>
        <p:spPr/>
        <p:txBody>
          <a:bodyPr/>
          <a:lstStyle/>
          <a:p>
            <a:fld id="{BDF0C7A8-E103-4758-A2D5-B301D69E19BA}" type="datetimeFigureOut">
              <a:rPr lang="en-US" smtClean="0"/>
              <a:t>11/8/2024</a:t>
            </a:fld>
            <a:endParaRPr lang="en-US"/>
          </a:p>
        </p:txBody>
      </p:sp>
      <p:sp>
        <p:nvSpPr>
          <p:cNvPr id="3" name="Footer Placeholder 2">
            <a:extLst>
              <a:ext uri="{FF2B5EF4-FFF2-40B4-BE49-F238E27FC236}">
                <a16:creationId xmlns:a16="http://schemas.microsoft.com/office/drawing/2014/main" id="{94E77605-30A0-EEE5-E121-CD592217FE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8BF67D-7808-2F51-3C5D-B5C36088AF5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31064086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56FE0-3A45-AB29-E3D5-3D31616F2D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11611D-E47B-2D83-E754-10CE8A499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5EFAE1-5A4C-BC04-72FF-EAFB31970F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BA359-E951-DCDD-1084-96244C3C32A6}"/>
              </a:ext>
            </a:extLst>
          </p:cNvPr>
          <p:cNvSpPr>
            <a:spLocks noGrp="1"/>
          </p:cNvSpPr>
          <p:nvPr>
            <p:ph type="dt" sz="half" idx="10"/>
          </p:nvPr>
        </p:nvSpPr>
        <p:spPr/>
        <p:txBody>
          <a:bodyPr/>
          <a:lstStyle/>
          <a:p>
            <a:fld id="{BDF0C7A8-E103-4758-A2D5-B301D69E19BA}" type="datetimeFigureOut">
              <a:rPr lang="en-US" smtClean="0"/>
              <a:t>11/8/2024</a:t>
            </a:fld>
            <a:endParaRPr lang="en-US"/>
          </a:p>
        </p:txBody>
      </p:sp>
      <p:sp>
        <p:nvSpPr>
          <p:cNvPr id="6" name="Footer Placeholder 5">
            <a:extLst>
              <a:ext uri="{FF2B5EF4-FFF2-40B4-BE49-F238E27FC236}">
                <a16:creationId xmlns:a16="http://schemas.microsoft.com/office/drawing/2014/main" id="{17E69FB7-5FDB-E153-FCA5-3149886AA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B1A13-C1B4-B68F-BFAD-69D8941E73B7}"/>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1479980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8168-9BC2-03FD-035F-30502EB9F9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FAA517-46DD-8A75-91B6-78E48352D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1CDD07-A0CB-8AE4-2B13-A232BE6C1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443E4-2FDA-B5FB-327E-0AD4370487E9}"/>
              </a:ext>
            </a:extLst>
          </p:cNvPr>
          <p:cNvSpPr>
            <a:spLocks noGrp="1"/>
          </p:cNvSpPr>
          <p:nvPr>
            <p:ph type="dt" sz="half" idx="10"/>
          </p:nvPr>
        </p:nvSpPr>
        <p:spPr/>
        <p:txBody>
          <a:bodyPr/>
          <a:lstStyle/>
          <a:p>
            <a:fld id="{BDF0C7A8-E103-4758-A2D5-B301D69E19BA}" type="datetimeFigureOut">
              <a:rPr lang="en-US" smtClean="0"/>
              <a:t>11/8/2024</a:t>
            </a:fld>
            <a:endParaRPr lang="en-US"/>
          </a:p>
        </p:txBody>
      </p:sp>
      <p:sp>
        <p:nvSpPr>
          <p:cNvPr id="6" name="Footer Placeholder 5">
            <a:extLst>
              <a:ext uri="{FF2B5EF4-FFF2-40B4-BE49-F238E27FC236}">
                <a16:creationId xmlns:a16="http://schemas.microsoft.com/office/drawing/2014/main" id="{B7E75030-C561-3167-DD37-780300C681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A9DD4-F610-AE30-6F04-68148678DBF4}"/>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081582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3EA6-5440-3211-8225-89F6B9AFD7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C5F206-F41E-10D5-1107-8AF40949A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329AC6-2E3E-4632-1F71-BB19701EEFD6}"/>
              </a:ext>
            </a:extLst>
          </p:cNvPr>
          <p:cNvSpPr>
            <a:spLocks noGrp="1"/>
          </p:cNvSpPr>
          <p:nvPr>
            <p:ph type="dt" sz="half" idx="10"/>
          </p:nvPr>
        </p:nvSpPr>
        <p:spPr/>
        <p:txBody>
          <a:bodyPr/>
          <a:lstStyle/>
          <a:p>
            <a:fld id="{BDF0C7A8-E103-4758-A2D5-B301D69E19BA}" type="datetimeFigureOut">
              <a:rPr lang="en-US" smtClean="0"/>
              <a:t>11/8/2024</a:t>
            </a:fld>
            <a:endParaRPr lang="en-US"/>
          </a:p>
        </p:txBody>
      </p:sp>
      <p:sp>
        <p:nvSpPr>
          <p:cNvPr id="5" name="Footer Placeholder 4">
            <a:extLst>
              <a:ext uri="{FF2B5EF4-FFF2-40B4-BE49-F238E27FC236}">
                <a16:creationId xmlns:a16="http://schemas.microsoft.com/office/drawing/2014/main" id="{E2755C39-D584-9785-0E17-336D6940A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222A4-8769-072F-6AE7-7EE98450AFC9}"/>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42269561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82C84-F417-791E-65EC-4DB0A7E039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956AC3-866E-50E3-319B-810D0CDBD0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BA07FB-80DF-FBBA-FC51-23166A252F78}"/>
              </a:ext>
            </a:extLst>
          </p:cNvPr>
          <p:cNvSpPr>
            <a:spLocks noGrp="1"/>
          </p:cNvSpPr>
          <p:nvPr>
            <p:ph type="dt" sz="half" idx="10"/>
          </p:nvPr>
        </p:nvSpPr>
        <p:spPr/>
        <p:txBody>
          <a:bodyPr/>
          <a:lstStyle/>
          <a:p>
            <a:fld id="{BDF0C7A8-E103-4758-A2D5-B301D69E19BA}" type="datetimeFigureOut">
              <a:rPr lang="en-US" smtClean="0"/>
              <a:t>11/8/2024</a:t>
            </a:fld>
            <a:endParaRPr lang="en-US"/>
          </a:p>
        </p:txBody>
      </p:sp>
      <p:sp>
        <p:nvSpPr>
          <p:cNvPr id="5" name="Footer Placeholder 4">
            <a:extLst>
              <a:ext uri="{FF2B5EF4-FFF2-40B4-BE49-F238E27FC236}">
                <a16:creationId xmlns:a16="http://schemas.microsoft.com/office/drawing/2014/main" id="{C856FC73-5DB9-6D71-2496-8024B18D3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B163E-9279-0882-FBD5-01994CA64C3D}"/>
              </a:ext>
            </a:extLst>
          </p:cNvPr>
          <p:cNvSpPr>
            <a:spLocks noGrp="1"/>
          </p:cNvSpPr>
          <p:nvPr>
            <p:ph type="sldNum" sz="quarter" idx="12"/>
          </p:nvPr>
        </p:nvSpPr>
        <p:spPr/>
        <p:txBody>
          <a:bodyPr/>
          <a:lstStyle/>
          <a:p>
            <a:fld id="{2981210A-87EF-43E9-AC1C-9C1400EF591F}" type="slidenum">
              <a:rPr lang="en-US" smtClean="0"/>
              <a:t>‹#›</a:t>
            </a:fld>
            <a:endParaRPr lang="en-US"/>
          </a:p>
        </p:txBody>
      </p:sp>
    </p:spTree>
    <p:extLst>
      <p:ext uri="{BB962C8B-B14F-4D97-AF65-F5344CB8AC3E}">
        <p14:creationId xmlns:p14="http://schemas.microsoft.com/office/powerpoint/2010/main" val="21802551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11/8/2024</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17723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863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11/8/2024</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526408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11/8/2024</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556800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11/8/2024</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827482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11/8/2024</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503899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11/8/2024</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5404109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11/8/2024</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0287355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11/8/2024</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7081694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11/8/2024</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3392384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11/8/2024</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0987140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11/8/2024</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87745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504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4134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67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9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CABB4FEE-5D6F-155E-A4D9-A0EE96ACB2F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81872" y="8597889"/>
            <a:ext cx="1311992" cy="131199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44B4FC69-8C70-D4EE-612F-E1308C6304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961816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6E26D2AC-BE5E-2403-7623-96A68FE2E1E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extLst>
      <p:ext uri="{BB962C8B-B14F-4D97-AF65-F5344CB8AC3E}">
        <p14:creationId xmlns:p14="http://schemas.microsoft.com/office/powerpoint/2010/main" val="2587164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5412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8525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072DEF1-B34C-AD28-1E55-A5EAAD4B3B9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CE9D7D1-131A-D1AA-E69B-9C1E150B95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345409-55CA-0ED6-D0A9-5FF7DAE77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A2EDD-1998-CA79-DD57-A493147CD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F0C7A8-E103-4758-A2D5-B301D69E19BA}" type="datetimeFigureOut">
              <a:rPr lang="en-US" smtClean="0"/>
              <a:t>11/8/2024</a:t>
            </a:fld>
            <a:endParaRPr lang="en-US"/>
          </a:p>
        </p:txBody>
      </p:sp>
      <p:sp>
        <p:nvSpPr>
          <p:cNvPr id="5" name="Footer Placeholder 4">
            <a:extLst>
              <a:ext uri="{FF2B5EF4-FFF2-40B4-BE49-F238E27FC236}">
                <a16:creationId xmlns:a16="http://schemas.microsoft.com/office/drawing/2014/main" id="{F0EF913D-1450-2BFC-AFEF-878ECB89C0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849C0E8-D116-2222-6249-13F6CE180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81210A-87EF-43E9-AC1C-9C1400EF591F}" type="slidenum">
              <a:rPr lang="en-US" smtClean="0"/>
              <a:t>‹#›</a:t>
            </a:fld>
            <a:endParaRPr lang="en-US"/>
          </a:p>
        </p:txBody>
      </p:sp>
    </p:spTree>
    <p:extLst>
      <p:ext uri="{BB962C8B-B14F-4D97-AF65-F5344CB8AC3E}">
        <p14:creationId xmlns:p14="http://schemas.microsoft.com/office/powerpoint/2010/main" val="26093556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83073A6-43AD-80DE-FF2B-BE57C0BE40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11/8/2024</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2908509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51.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54.xml"/><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audio" Target="../media/audio1.wav"/><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54.xml"/><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audio" Target="../media/audio1.wav"/><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image" Target="../media/image10.jpg"/><Relationship Id="rId1" Type="http://schemas.openxmlformats.org/officeDocument/2006/relationships/slideLayout" Target="../slideLayouts/slideLayout6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3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image" Target="../media/image31.jpeg"/><Relationship Id="rId1" Type="http://schemas.openxmlformats.org/officeDocument/2006/relationships/slideLayout" Target="../slideLayouts/slideLayout43.xml"/><Relationship Id="rId6" Type="http://schemas.openxmlformats.org/officeDocument/2006/relationships/image" Target="../media/image41.png"/><Relationship Id="rId11" Type="http://schemas.openxmlformats.org/officeDocument/2006/relationships/image" Target="../media/image45.sv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2.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8495634-72FE-3934-DA9A-6FF18A94C8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5007429" y="1012372"/>
            <a:ext cx="5998028" cy="4561114"/>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Hạt phấn nảy mầm tạo thành ống phấn, ống phấn dài ra xuyên dọc theo vòi nhụy để đưa tế bào sinh dục đực tới noãn, tế bào sinh dục đực kết hợp với tế bào sinh dục cái tạo thành hợp tử gọi là thụ tinh. Như vậy, hạt phấn, vòi nhuy, bầu nhuy, noãn tham gia vào quá trình thụ tinh.</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D30645F-9E1A-BD94-2246-895BE94AEA24}"/>
              </a:ext>
            </a:extLst>
          </p:cNvPr>
          <p:cNvPicPr>
            <a:picLocks noChangeAspect="1"/>
          </p:cNvPicPr>
          <p:nvPr/>
        </p:nvPicPr>
        <p:blipFill>
          <a:blip r:embed="rId2"/>
          <a:stretch>
            <a:fillRect/>
          </a:stretch>
        </p:blipFill>
        <p:spPr>
          <a:xfrm>
            <a:off x="1277710" y="917801"/>
            <a:ext cx="3409950" cy="4695825"/>
          </a:xfrm>
          <a:prstGeom prst="rect">
            <a:avLst/>
          </a:prstGeom>
        </p:spPr>
      </p:pic>
    </p:spTree>
    <p:extLst>
      <p:ext uri="{BB962C8B-B14F-4D97-AF65-F5344CB8AC3E}">
        <p14:creationId xmlns:p14="http://schemas.microsoft.com/office/powerpoint/2010/main" val="33732940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4876799" y="1839687"/>
            <a:ext cx="6411685" cy="300445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Hạt được tạo thành từ noãn, quả tạo thành từ bầu nhụy.</a:t>
            </a:r>
            <a:endPar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23668FF-EA9A-442F-5C5C-040C844C820E}"/>
              </a:ext>
            </a:extLst>
          </p:cNvPr>
          <p:cNvPicPr>
            <a:picLocks noChangeAspect="1"/>
          </p:cNvPicPr>
          <p:nvPr/>
        </p:nvPicPr>
        <p:blipFill>
          <a:blip r:embed="rId2"/>
          <a:stretch>
            <a:fillRect/>
          </a:stretch>
        </p:blipFill>
        <p:spPr>
          <a:xfrm>
            <a:off x="762679" y="1843086"/>
            <a:ext cx="3684853" cy="3033714"/>
          </a:xfrm>
          <a:prstGeom prst="rect">
            <a:avLst/>
          </a:prstGeom>
        </p:spPr>
      </p:pic>
    </p:spTree>
    <p:extLst>
      <p:ext uri="{BB962C8B-B14F-4D97-AF65-F5344CB8AC3E}">
        <p14:creationId xmlns:p14="http://schemas.microsoft.com/office/powerpoint/2010/main" val="30926605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CFEBB14-9BC6-C594-D5BA-D9676C7EB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9400" y="887832"/>
            <a:ext cx="6253065" cy="5034248"/>
          </a:xfrm>
          <a:prstGeom prst="rect">
            <a:avLst/>
          </a:prstGeom>
        </p:spPr>
      </p:pic>
    </p:spTree>
    <p:extLst>
      <p:ext uri="{BB962C8B-B14F-4D97-AF65-F5344CB8AC3E}">
        <p14:creationId xmlns:p14="http://schemas.microsoft.com/office/powerpoint/2010/main" val="1859944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81296" y="1439009"/>
            <a:ext cx="1031938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Em hãy kể tên một số loại quả mà em biết?</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83610" y="3800842"/>
            <a:ext cx="8450447" cy="923330"/>
          </a:xfrm>
          <a:prstGeom prst="rect">
            <a:avLst/>
          </a:prstGeom>
          <a:noFill/>
        </p:spPr>
        <p:txBody>
          <a:bodyPr wrap="square" rtlCol="0">
            <a:spAutoFit/>
          </a:bodyPr>
          <a:lstStyle/>
          <a:p>
            <a:pPr lvl="0" algn="just"/>
            <a:r>
              <a:rPr lang="en-US" sz="5400" dirty="0" err="1">
                <a:ln w="0"/>
                <a:solidFill>
                  <a:srgbClr val="FF0000"/>
                </a:solidFill>
                <a:latin typeface="Calibri" panose="020F0502020204030204" pitchFamily="34" charset="0"/>
                <a:ea typeface="LNTH-LuoLuoNotangYuanTi 1" pitchFamily="2" charset="-128"/>
                <a:cs typeface="Calibri" panose="020F0502020204030204" pitchFamily="34" charset="0"/>
              </a:rPr>
              <a:t>Xoài</a:t>
            </a:r>
            <a:r>
              <a:rPr lang="en-US" sz="5400" dirty="0">
                <a:ln w="0"/>
                <a:solidFill>
                  <a:srgbClr val="FF0000"/>
                </a:solidFill>
                <a:latin typeface="Calibri" panose="020F0502020204030204" pitchFamily="34" charset="0"/>
                <a:ea typeface="LNTH-LuoLuoNotangYuanTi 1" pitchFamily="2" charset="-128"/>
                <a:cs typeface="Calibri" panose="020F0502020204030204" pitchFamily="34" charset="0"/>
              </a:rPr>
              <a:t>, </a:t>
            </a:r>
            <a:r>
              <a:rPr lang="en-US" sz="5400" dirty="0" err="1">
                <a:ln w="0"/>
                <a:solidFill>
                  <a:srgbClr val="FF0000"/>
                </a:solidFill>
                <a:latin typeface="Calibri" panose="020F0502020204030204" pitchFamily="34" charset="0"/>
                <a:ea typeface="LNTH-LuoLuoNotangYuanTi 1" pitchFamily="2" charset="-128"/>
                <a:cs typeface="Calibri" panose="020F0502020204030204" pitchFamily="34" charset="0"/>
              </a:rPr>
              <a:t>na</a:t>
            </a:r>
            <a:r>
              <a:rPr lang="en-US" sz="5400" dirty="0">
                <a:ln w="0"/>
                <a:solidFill>
                  <a:srgbClr val="FF0000"/>
                </a:solidFill>
                <a:latin typeface="Calibri" panose="020F0502020204030204" pitchFamily="34" charset="0"/>
                <a:ea typeface="LNTH-LuoLuoNotangYuanTi 1" pitchFamily="2" charset="-128"/>
                <a:cs typeface="Calibri" panose="020F0502020204030204" pitchFamily="34" charset="0"/>
              </a:rPr>
              <a:t>, </a:t>
            </a:r>
            <a:r>
              <a:rPr lang="en-US" sz="5400" dirty="0" err="1">
                <a:ln w="0"/>
                <a:solidFill>
                  <a:srgbClr val="FF0000"/>
                </a:solidFill>
                <a:latin typeface="Calibri" panose="020F0502020204030204" pitchFamily="34" charset="0"/>
                <a:ea typeface="LNTH-LuoLuoNotangYuanTi 1" pitchFamily="2" charset="-128"/>
                <a:cs typeface="Calibri" panose="020F0502020204030204" pitchFamily="34" charset="0"/>
              </a:rPr>
              <a:t>bưởi</a:t>
            </a:r>
            <a:r>
              <a:rPr lang="en-US" sz="5400" dirty="0">
                <a:ln w="0"/>
                <a:solidFill>
                  <a:srgbClr val="FF0000"/>
                </a:solidFill>
                <a:latin typeface="Calibri" panose="020F0502020204030204" pitchFamily="34" charset="0"/>
                <a:ea typeface="LNTH-LuoLuoNotangYuanTi 1" pitchFamily="2" charset="-128"/>
                <a:cs typeface="Calibri" panose="020F0502020204030204" pitchFamily="34" charset="0"/>
              </a:rPr>
              <a:t>, cam…</a:t>
            </a:r>
            <a:endParaRPr kumimoji="0" lang="vi-VN" sz="5400" b="0" i="0" u="none" strike="noStrike" kern="1200" cap="none" spc="0" normalizeH="0" baseline="0" noProof="0" dirty="0">
              <a:ln w="0"/>
              <a:solidFill>
                <a:srgbClr val="FF000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1627819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Garden Cartoon Background Images | Free Vectors, Stock Photos &amp; PSD">
            <a:extLst>
              <a:ext uri="{FF2B5EF4-FFF2-40B4-BE49-F238E27FC236}">
                <a16:creationId xmlns:a16="http://schemas.microsoft.com/office/drawing/2014/main" id="{242C6A24-C3BB-AF49-DCED-2D1E1601F2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1019597"/>
            <a:ext cx="609600" cy="609600"/>
          </a:xfrm>
          <a:prstGeom prst="rect">
            <a:avLst/>
          </a:prstGeom>
        </p:spPr>
      </p:pic>
      <p:sp>
        <p:nvSpPr>
          <p:cNvPr id="11" name="Hình chữ nhật: Góc Tròn 10">
            <a:extLst>
              <a:ext uri="{FF2B5EF4-FFF2-40B4-BE49-F238E27FC236}">
                <a16:creationId xmlns:a16="http://schemas.microsoft.com/office/drawing/2014/main" id="{CDCE5A33-C5A7-E0CF-9F2A-8672E0AA9F2F}"/>
              </a:ext>
            </a:extLst>
          </p:cNvPr>
          <p:cNvSpPr/>
          <p:nvPr/>
        </p:nvSpPr>
        <p:spPr>
          <a:xfrm>
            <a:off x="491319" y="1251977"/>
            <a:ext cx="11273279" cy="5421778"/>
          </a:xfrm>
          <a:custGeom>
            <a:avLst/>
            <a:gdLst>
              <a:gd name="connsiteX0" fmla="*/ 0 w 11273279"/>
              <a:gd name="connsiteY0" fmla="*/ 903648 h 5421778"/>
              <a:gd name="connsiteX1" fmla="*/ 903648 w 11273279"/>
              <a:gd name="connsiteY1" fmla="*/ 0 h 5421778"/>
              <a:gd name="connsiteX2" fmla="*/ 1485130 w 11273279"/>
              <a:gd name="connsiteY2" fmla="*/ 0 h 5421778"/>
              <a:gd name="connsiteX3" fmla="*/ 2161271 w 11273279"/>
              <a:gd name="connsiteY3" fmla="*/ 0 h 5421778"/>
              <a:gd name="connsiteX4" fmla="*/ 2553434 w 11273279"/>
              <a:gd name="connsiteY4" fmla="*/ 0 h 5421778"/>
              <a:gd name="connsiteX5" fmla="*/ 3229575 w 11273279"/>
              <a:gd name="connsiteY5" fmla="*/ 0 h 5421778"/>
              <a:gd name="connsiteX6" fmla="*/ 4095037 w 11273279"/>
              <a:gd name="connsiteY6" fmla="*/ 0 h 5421778"/>
              <a:gd name="connsiteX7" fmla="*/ 4771178 w 11273279"/>
              <a:gd name="connsiteY7" fmla="*/ 0 h 5421778"/>
              <a:gd name="connsiteX8" fmla="*/ 5541980 w 11273279"/>
              <a:gd name="connsiteY8" fmla="*/ 0 h 5421778"/>
              <a:gd name="connsiteX9" fmla="*/ 6123461 w 11273279"/>
              <a:gd name="connsiteY9" fmla="*/ 0 h 5421778"/>
              <a:gd name="connsiteX10" fmla="*/ 6894263 w 11273279"/>
              <a:gd name="connsiteY10" fmla="*/ 0 h 5421778"/>
              <a:gd name="connsiteX11" fmla="*/ 7286425 w 11273279"/>
              <a:gd name="connsiteY11" fmla="*/ 0 h 5421778"/>
              <a:gd name="connsiteX12" fmla="*/ 7678587 w 11273279"/>
              <a:gd name="connsiteY12" fmla="*/ 0 h 5421778"/>
              <a:gd name="connsiteX13" fmla="*/ 8449389 w 11273279"/>
              <a:gd name="connsiteY13" fmla="*/ 0 h 5421778"/>
              <a:gd name="connsiteX14" fmla="*/ 9125530 w 11273279"/>
              <a:gd name="connsiteY14" fmla="*/ 0 h 5421778"/>
              <a:gd name="connsiteX15" fmla="*/ 9517693 w 11273279"/>
              <a:gd name="connsiteY15" fmla="*/ 0 h 5421778"/>
              <a:gd name="connsiteX16" fmla="*/ 10369631 w 11273279"/>
              <a:gd name="connsiteY16" fmla="*/ 0 h 5421778"/>
              <a:gd name="connsiteX17" fmla="*/ 11273279 w 11273279"/>
              <a:gd name="connsiteY17" fmla="*/ 903648 h 5421778"/>
              <a:gd name="connsiteX18" fmla="*/ 11273279 w 11273279"/>
              <a:gd name="connsiteY18" fmla="*/ 1397627 h 5421778"/>
              <a:gd name="connsiteX19" fmla="*/ 11273279 w 11273279"/>
              <a:gd name="connsiteY19" fmla="*/ 1927751 h 5421778"/>
              <a:gd name="connsiteX20" fmla="*/ 11273279 w 11273279"/>
              <a:gd name="connsiteY20" fmla="*/ 2566310 h 5421778"/>
              <a:gd name="connsiteX21" fmla="*/ 11273279 w 11273279"/>
              <a:gd name="connsiteY21" fmla="*/ 3204868 h 5421778"/>
              <a:gd name="connsiteX22" fmla="*/ 11273279 w 11273279"/>
              <a:gd name="connsiteY22" fmla="*/ 3807282 h 5421778"/>
              <a:gd name="connsiteX23" fmla="*/ 11273279 w 11273279"/>
              <a:gd name="connsiteY23" fmla="*/ 4518130 h 5421778"/>
              <a:gd name="connsiteX24" fmla="*/ 10369631 w 11273279"/>
              <a:gd name="connsiteY24" fmla="*/ 5421778 h 5421778"/>
              <a:gd name="connsiteX25" fmla="*/ 9693489 w 11273279"/>
              <a:gd name="connsiteY25" fmla="*/ 5421778 h 5421778"/>
              <a:gd name="connsiteX26" fmla="*/ 9112008 w 11273279"/>
              <a:gd name="connsiteY26" fmla="*/ 5421778 h 5421778"/>
              <a:gd name="connsiteX27" fmla="*/ 8246546 w 11273279"/>
              <a:gd name="connsiteY27" fmla="*/ 5421778 h 5421778"/>
              <a:gd name="connsiteX28" fmla="*/ 7570405 w 11273279"/>
              <a:gd name="connsiteY28" fmla="*/ 5421778 h 5421778"/>
              <a:gd name="connsiteX29" fmla="*/ 6799603 w 11273279"/>
              <a:gd name="connsiteY29" fmla="*/ 5421778 h 5421778"/>
              <a:gd name="connsiteX30" fmla="*/ 6312781 w 11273279"/>
              <a:gd name="connsiteY30" fmla="*/ 5421778 h 5421778"/>
              <a:gd name="connsiteX31" fmla="*/ 5541980 w 11273279"/>
              <a:gd name="connsiteY31" fmla="*/ 5421778 h 5421778"/>
              <a:gd name="connsiteX32" fmla="*/ 4676518 w 11273279"/>
              <a:gd name="connsiteY32" fmla="*/ 5421778 h 5421778"/>
              <a:gd name="connsiteX33" fmla="*/ 4189696 w 11273279"/>
              <a:gd name="connsiteY33" fmla="*/ 5421778 h 5421778"/>
              <a:gd name="connsiteX34" fmla="*/ 3608215 w 11273279"/>
              <a:gd name="connsiteY34" fmla="*/ 5421778 h 5421778"/>
              <a:gd name="connsiteX35" fmla="*/ 3121393 w 11273279"/>
              <a:gd name="connsiteY35" fmla="*/ 5421778 h 5421778"/>
              <a:gd name="connsiteX36" fmla="*/ 2445251 w 11273279"/>
              <a:gd name="connsiteY36" fmla="*/ 5421778 h 5421778"/>
              <a:gd name="connsiteX37" fmla="*/ 1579790 w 11273279"/>
              <a:gd name="connsiteY37" fmla="*/ 5421778 h 5421778"/>
              <a:gd name="connsiteX38" fmla="*/ 903648 w 11273279"/>
              <a:gd name="connsiteY38" fmla="*/ 5421778 h 5421778"/>
              <a:gd name="connsiteX39" fmla="*/ 0 w 11273279"/>
              <a:gd name="connsiteY39" fmla="*/ 4518130 h 5421778"/>
              <a:gd name="connsiteX40" fmla="*/ 0 w 11273279"/>
              <a:gd name="connsiteY40" fmla="*/ 3951861 h 5421778"/>
              <a:gd name="connsiteX41" fmla="*/ 0 w 11273279"/>
              <a:gd name="connsiteY41" fmla="*/ 3385592 h 5421778"/>
              <a:gd name="connsiteX42" fmla="*/ 0 w 11273279"/>
              <a:gd name="connsiteY42" fmla="*/ 2819323 h 5421778"/>
              <a:gd name="connsiteX43" fmla="*/ 0 w 11273279"/>
              <a:gd name="connsiteY43" fmla="*/ 2253055 h 5421778"/>
              <a:gd name="connsiteX44" fmla="*/ 0 w 11273279"/>
              <a:gd name="connsiteY44" fmla="*/ 1722931 h 5421778"/>
              <a:gd name="connsiteX45" fmla="*/ 0 w 11273279"/>
              <a:gd name="connsiteY45" fmla="*/ 903648 h 542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73279" h="5421778" fill="none" extrusionOk="0">
                <a:moveTo>
                  <a:pt x="0" y="903648"/>
                </a:moveTo>
                <a:cubicBezTo>
                  <a:pt x="23930" y="466177"/>
                  <a:pt x="408872" y="-91673"/>
                  <a:pt x="903648" y="0"/>
                </a:cubicBezTo>
                <a:cubicBezTo>
                  <a:pt x="1113196" y="6795"/>
                  <a:pt x="1291614" y="21491"/>
                  <a:pt x="1485130" y="0"/>
                </a:cubicBezTo>
                <a:cubicBezTo>
                  <a:pt x="1678646" y="-21491"/>
                  <a:pt x="1865431" y="16188"/>
                  <a:pt x="2161271" y="0"/>
                </a:cubicBezTo>
                <a:cubicBezTo>
                  <a:pt x="2457111" y="-16188"/>
                  <a:pt x="2373771" y="-10844"/>
                  <a:pt x="2553434" y="0"/>
                </a:cubicBezTo>
                <a:cubicBezTo>
                  <a:pt x="2733097" y="10844"/>
                  <a:pt x="2928535" y="4514"/>
                  <a:pt x="3229575" y="0"/>
                </a:cubicBezTo>
                <a:cubicBezTo>
                  <a:pt x="3530615" y="-4514"/>
                  <a:pt x="3885625" y="27990"/>
                  <a:pt x="4095037" y="0"/>
                </a:cubicBezTo>
                <a:cubicBezTo>
                  <a:pt x="4304449" y="-27990"/>
                  <a:pt x="4490763" y="-6472"/>
                  <a:pt x="4771178" y="0"/>
                </a:cubicBezTo>
                <a:cubicBezTo>
                  <a:pt x="5051593" y="6472"/>
                  <a:pt x="5372400" y="-13696"/>
                  <a:pt x="5541980" y="0"/>
                </a:cubicBezTo>
                <a:cubicBezTo>
                  <a:pt x="5711560" y="13696"/>
                  <a:pt x="5921365" y="-25024"/>
                  <a:pt x="6123461" y="0"/>
                </a:cubicBezTo>
                <a:cubicBezTo>
                  <a:pt x="6325557" y="25024"/>
                  <a:pt x="6569425" y="-24898"/>
                  <a:pt x="6894263" y="0"/>
                </a:cubicBezTo>
                <a:cubicBezTo>
                  <a:pt x="7219101" y="24898"/>
                  <a:pt x="7187697" y="5142"/>
                  <a:pt x="7286425" y="0"/>
                </a:cubicBezTo>
                <a:cubicBezTo>
                  <a:pt x="7385153" y="-5142"/>
                  <a:pt x="7581155" y="-5820"/>
                  <a:pt x="7678587" y="0"/>
                </a:cubicBezTo>
                <a:cubicBezTo>
                  <a:pt x="7776019" y="5820"/>
                  <a:pt x="8107858" y="-37784"/>
                  <a:pt x="8449389" y="0"/>
                </a:cubicBezTo>
                <a:cubicBezTo>
                  <a:pt x="8790920" y="37784"/>
                  <a:pt x="8840469" y="28658"/>
                  <a:pt x="9125530" y="0"/>
                </a:cubicBezTo>
                <a:cubicBezTo>
                  <a:pt x="9410591" y="-28658"/>
                  <a:pt x="9420944" y="17227"/>
                  <a:pt x="9517693" y="0"/>
                </a:cubicBezTo>
                <a:cubicBezTo>
                  <a:pt x="9614442" y="-17227"/>
                  <a:pt x="9971237" y="-2907"/>
                  <a:pt x="10369631" y="0"/>
                </a:cubicBezTo>
                <a:cubicBezTo>
                  <a:pt x="10901360" y="-47219"/>
                  <a:pt x="11354966" y="418318"/>
                  <a:pt x="11273279" y="903648"/>
                </a:cubicBezTo>
                <a:cubicBezTo>
                  <a:pt x="11252917" y="1078478"/>
                  <a:pt x="11274975" y="1281698"/>
                  <a:pt x="11273279" y="1397627"/>
                </a:cubicBezTo>
                <a:cubicBezTo>
                  <a:pt x="11271583" y="1513556"/>
                  <a:pt x="11268784" y="1682375"/>
                  <a:pt x="11273279" y="1927751"/>
                </a:cubicBezTo>
                <a:cubicBezTo>
                  <a:pt x="11277774" y="2173127"/>
                  <a:pt x="11286454" y="2257447"/>
                  <a:pt x="11273279" y="2566310"/>
                </a:cubicBezTo>
                <a:cubicBezTo>
                  <a:pt x="11260104" y="2875173"/>
                  <a:pt x="11286748" y="3032323"/>
                  <a:pt x="11273279" y="3204868"/>
                </a:cubicBezTo>
                <a:cubicBezTo>
                  <a:pt x="11259810" y="3377413"/>
                  <a:pt x="11278883" y="3624713"/>
                  <a:pt x="11273279" y="3807282"/>
                </a:cubicBezTo>
                <a:cubicBezTo>
                  <a:pt x="11267675" y="3989851"/>
                  <a:pt x="11303854" y="4266220"/>
                  <a:pt x="11273279" y="4518130"/>
                </a:cubicBezTo>
                <a:cubicBezTo>
                  <a:pt x="11286481" y="4994802"/>
                  <a:pt x="10884463" y="5448421"/>
                  <a:pt x="10369631" y="5421778"/>
                </a:cubicBezTo>
                <a:cubicBezTo>
                  <a:pt x="10234158" y="5406012"/>
                  <a:pt x="9851321" y="5451476"/>
                  <a:pt x="9693489" y="5421778"/>
                </a:cubicBezTo>
                <a:cubicBezTo>
                  <a:pt x="9535657" y="5392080"/>
                  <a:pt x="9387717" y="5396074"/>
                  <a:pt x="9112008" y="5421778"/>
                </a:cubicBezTo>
                <a:cubicBezTo>
                  <a:pt x="8836299" y="5447482"/>
                  <a:pt x="8429206" y="5406910"/>
                  <a:pt x="8246546" y="5421778"/>
                </a:cubicBezTo>
                <a:cubicBezTo>
                  <a:pt x="8063886" y="5436646"/>
                  <a:pt x="7800396" y="5454452"/>
                  <a:pt x="7570405" y="5421778"/>
                </a:cubicBezTo>
                <a:cubicBezTo>
                  <a:pt x="7340414" y="5389104"/>
                  <a:pt x="7143775" y="5458687"/>
                  <a:pt x="6799603" y="5421778"/>
                </a:cubicBezTo>
                <a:cubicBezTo>
                  <a:pt x="6455431" y="5384869"/>
                  <a:pt x="6438936" y="5423846"/>
                  <a:pt x="6312781" y="5421778"/>
                </a:cubicBezTo>
                <a:cubicBezTo>
                  <a:pt x="6186626" y="5419710"/>
                  <a:pt x="5912092" y="5424414"/>
                  <a:pt x="5541980" y="5421778"/>
                </a:cubicBezTo>
                <a:cubicBezTo>
                  <a:pt x="5171868" y="5419142"/>
                  <a:pt x="4948986" y="5448264"/>
                  <a:pt x="4676518" y="5421778"/>
                </a:cubicBezTo>
                <a:cubicBezTo>
                  <a:pt x="4404050" y="5395292"/>
                  <a:pt x="4345066" y="5443862"/>
                  <a:pt x="4189696" y="5421778"/>
                </a:cubicBezTo>
                <a:cubicBezTo>
                  <a:pt x="4034326" y="5399694"/>
                  <a:pt x="3793121" y="5433957"/>
                  <a:pt x="3608215" y="5421778"/>
                </a:cubicBezTo>
                <a:cubicBezTo>
                  <a:pt x="3423309" y="5409599"/>
                  <a:pt x="3241797" y="5398488"/>
                  <a:pt x="3121393" y="5421778"/>
                </a:cubicBezTo>
                <a:cubicBezTo>
                  <a:pt x="3000989" y="5445068"/>
                  <a:pt x="2701364" y="5433706"/>
                  <a:pt x="2445251" y="5421778"/>
                </a:cubicBezTo>
                <a:cubicBezTo>
                  <a:pt x="2189138" y="5409850"/>
                  <a:pt x="1850096" y="5421972"/>
                  <a:pt x="1579790" y="5421778"/>
                </a:cubicBezTo>
                <a:cubicBezTo>
                  <a:pt x="1309484" y="5421584"/>
                  <a:pt x="1118854" y="5438862"/>
                  <a:pt x="903648" y="5421778"/>
                </a:cubicBezTo>
                <a:cubicBezTo>
                  <a:pt x="463727" y="5498491"/>
                  <a:pt x="-37068" y="4963212"/>
                  <a:pt x="0" y="4518130"/>
                </a:cubicBezTo>
                <a:cubicBezTo>
                  <a:pt x="-15038" y="4356334"/>
                  <a:pt x="9661" y="4086756"/>
                  <a:pt x="0" y="3951861"/>
                </a:cubicBezTo>
                <a:cubicBezTo>
                  <a:pt x="-9661" y="3816966"/>
                  <a:pt x="-1865" y="3622596"/>
                  <a:pt x="0" y="3385592"/>
                </a:cubicBezTo>
                <a:cubicBezTo>
                  <a:pt x="1865" y="3148588"/>
                  <a:pt x="-7402" y="3095690"/>
                  <a:pt x="0" y="2819323"/>
                </a:cubicBezTo>
                <a:cubicBezTo>
                  <a:pt x="7402" y="2542956"/>
                  <a:pt x="16125" y="2366363"/>
                  <a:pt x="0" y="2253055"/>
                </a:cubicBezTo>
                <a:cubicBezTo>
                  <a:pt x="-16125" y="2139747"/>
                  <a:pt x="-11736" y="1925100"/>
                  <a:pt x="0" y="1722931"/>
                </a:cubicBezTo>
                <a:cubicBezTo>
                  <a:pt x="11736" y="1520762"/>
                  <a:pt x="30888" y="1212601"/>
                  <a:pt x="0" y="903648"/>
                </a:cubicBezTo>
                <a:close/>
              </a:path>
              <a:path w="11273279" h="5421778" stroke="0" extrusionOk="0">
                <a:moveTo>
                  <a:pt x="0" y="903648"/>
                </a:moveTo>
                <a:cubicBezTo>
                  <a:pt x="114389" y="445767"/>
                  <a:pt x="402184" y="-13783"/>
                  <a:pt x="903648" y="0"/>
                </a:cubicBezTo>
                <a:cubicBezTo>
                  <a:pt x="1139063" y="-402"/>
                  <a:pt x="1152271" y="11513"/>
                  <a:pt x="1390470" y="0"/>
                </a:cubicBezTo>
                <a:cubicBezTo>
                  <a:pt x="1628669" y="-11513"/>
                  <a:pt x="1721372" y="8183"/>
                  <a:pt x="1877292" y="0"/>
                </a:cubicBezTo>
                <a:cubicBezTo>
                  <a:pt x="2033212" y="-8183"/>
                  <a:pt x="2483971" y="-6970"/>
                  <a:pt x="2648093" y="0"/>
                </a:cubicBezTo>
                <a:cubicBezTo>
                  <a:pt x="2812215" y="6970"/>
                  <a:pt x="3270555" y="-35694"/>
                  <a:pt x="3513555" y="0"/>
                </a:cubicBezTo>
                <a:cubicBezTo>
                  <a:pt x="3756555" y="35694"/>
                  <a:pt x="3952732" y="-27557"/>
                  <a:pt x="4189696" y="0"/>
                </a:cubicBezTo>
                <a:cubicBezTo>
                  <a:pt x="4426660" y="27557"/>
                  <a:pt x="4509595" y="24293"/>
                  <a:pt x="4771178" y="0"/>
                </a:cubicBezTo>
                <a:cubicBezTo>
                  <a:pt x="5032761" y="-24293"/>
                  <a:pt x="5011804" y="-10267"/>
                  <a:pt x="5163340" y="0"/>
                </a:cubicBezTo>
                <a:cubicBezTo>
                  <a:pt x="5314876" y="10267"/>
                  <a:pt x="5627976" y="30698"/>
                  <a:pt x="5839482" y="0"/>
                </a:cubicBezTo>
                <a:cubicBezTo>
                  <a:pt x="6050988" y="-30698"/>
                  <a:pt x="6186772" y="-12288"/>
                  <a:pt x="6515624" y="0"/>
                </a:cubicBezTo>
                <a:cubicBezTo>
                  <a:pt x="6844476" y="12288"/>
                  <a:pt x="6803918" y="-20951"/>
                  <a:pt x="7002446" y="0"/>
                </a:cubicBezTo>
                <a:cubicBezTo>
                  <a:pt x="7200974" y="20951"/>
                  <a:pt x="7295040" y="11372"/>
                  <a:pt x="7394608" y="0"/>
                </a:cubicBezTo>
                <a:cubicBezTo>
                  <a:pt x="7494176" y="-11372"/>
                  <a:pt x="7606233" y="-13526"/>
                  <a:pt x="7786770" y="0"/>
                </a:cubicBezTo>
                <a:cubicBezTo>
                  <a:pt x="7967307" y="13526"/>
                  <a:pt x="8438259" y="-34266"/>
                  <a:pt x="8652231" y="0"/>
                </a:cubicBezTo>
                <a:cubicBezTo>
                  <a:pt x="8866203" y="34266"/>
                  <a:pt x="9043775" y="2828"/>
                  <a:pt x="9233713" y="0"/>
                </a:cubicBezTo>
                <a:cubicBezTo>
                  <a:pt x="9423651" y="-2828"/>
                  <a:pt x="9530785" y="-18493"/>
                  <a:pt x="9720535" y="0"/>
                </a:cubicBezTo>
                <a:cubicBezTo>
                  <a:pt x="9910285" y="18493"/>
                  <a:pt x="10218873" y="15902"/>
                  <a:pt x="10369631" y="0"/>
                </a:cubicBezTo>
                <a:cubicBezTo>
                  <a:pt x="10951465" y="26004"/>
                  <a:pt x="11161110" y="381605"/>
                  <a:pt x="11273279" y="903648"/>
                </a:cubicBezTo>
                <a:cubicBezTo>
                  <a:pt x="11277394" y="1150815"/>
                  <a:pt x="11248963" y="1362004"/>
                  <a:pt x="11273279" y="1578351"/>
                </a:cubicBezTo>
                <a:cubicBezTo>
                  <a:pt x="11297595" y="1794698"/>
                  <a:pt x="11298223" y="1963171"/>
                  <a:pt x="11273279" y="2253055"/>
                </a:cubicBezTo>
                <a:cubicBezTo>
                  <a:pt x="11248335" y="2542939"/>
                  <a:pt x="11272037" y="2619116"/>
                  <a:pt x="11273279" y="2783179"/>
                </a:cubicBezTo>
                <a:cubicBezTo>
                  <a:pt x="11274521" y="2947242"/>
                  <a:pt x="11270842" y="3202110"/>
                  <a:pt x="11273279" y="3421737"/>
                </a:cubicBezTo>
                <a:cubicBezTo>
                  <a:pt x="11275716" y="3641364"/>
                  <a:pt x="11281493" y="3681662"/>
                  <a:pt x="11273279" y="3915716"/>
                </a:cubicBezTo>
                <a:cubicBezTo>
                  <a:pt x="11265065" y="4149770"/>
                  <a:pt x="11302876" y="4247775"/>
                  <a:pt x="11273279" y="4518130"/>
                </a:cubicBezTo>
                <a:cubicBezTo>
                  <a:pt x="11311443" y="5001564"/>
                  <a:pt x="10798935" y="5395248"/>
                  <a:pt x="10369631" y="5421778"/>
                </a:cubicBezTo>
                <a:cubicBezTo>
                  <a:pt x="10165859" y="5420803"/>
                  <a:pt x="9930291" y="5448985"/>
                  <a:pt x="9788149" y="5421778"/>
                </a:cubicBezTo>
                <a:cubicBezTo>
                  <a:pt x="9646007" y="5394571"/>
                  <a:pt x="9306687" y="5401384"/>
                  <a:pt x="9017348" y="5421778"/>
                </a:cubicBezTo>
                <a:cubicBezTo>
                  <a:pt x="8728009" y="5442172"/>
                  <a:pt x="8596415" y="5446251"/>
                  <a:pt x="8435866" y="5421778"/>
                </a:cubicBezTo>
                <a:cubicBezTo>
                  <a:pt x="8275317" y="5397305"/>
                  <a:pt x="7856334" y="5413712"/>
                  <a:pt x="7570405" y="5421778"/>
                </a:cubicBezTo>
                <a:cubicBezTo>
                  <a:pt x="7284476" y="5429844"/>
                  <a:pt x="7333690" y="5408120"/>
                  <a:pt x="7178242" y="5421778"/>
                </a:cubicBezTo>
                <a:cubicBezTo>
                  <a:pt x="7022794" y="5435436"/>
                  <a:pt x="6791662" y="5427240"/>
                  <a:pt x="6691420" y="5421778"/>
                </a:cubicBezTo>
                <a:cubicBezTo>
                  <a:pt x="6591178" y="5416316"/>
                  <a:pt x="6306139" y="5438667"/>
                  <a:pt x="6015279" y="5421778"/>
                </a:cubicBezTo>
                <a:cubicBezTo>
                  <a:pt x="5724419" y="5404889"/>
                  <a:pt x="5591167" y="5446698"/>
                  <a:pt x="5433797" y="5421778"/>
                </a:cubicBezTo>
                <a:cubicBezTo>
                  <a:pt x="5276427" y="5396858"/>
                  <a:pt x="5101787" y="5397994"/>
                  <a:pt x="4946975" y="5421778"/>
                </a:cubicBezTo>
                <a:cubicBezTo>
                  <a:pt x="4792163" y="5445562"/>
                  <a:pt x="4256221" y="5418088"/>
                  <a:pt x="4081514" y="5421778"/>
                </a:cubicBezTo>
                <a:cubicBezTo>
                  <a:pt x="3906807" y="5425468"/>
                  <a:pt x="3840723" y="5422276"/>
                  <a:pt x="3689352" y="5421778"/>
                </a:cubicBezTo>
                <a:cubicBezTo>
                  <a:pt x="3537981" y="5421280"/>
                  <a:pt x="3304734" y="5435659"/>
                  <a:pt x="3202530" y="5421778"/>
                </a:cubicBezTo>
                <a:cubicBezTo>
                  <a:pt x="3100326" y="5407897"/>
                  <a:pt x="2897362" y="5425829"/>
                  <a:pt x="2810367" y="5421778"/>
                </a:cubicBezTo>
                <a:cubicBezTo>
                  <a:pt x="2723372" y="5417727"/>
                  <a:pt x="2344711" y="5445699"/>
                  <a:pt x="2039566" y="5421778"/>
                </a:cubicBezTo>
                <a:cubicBezTo>
                  <a:pt x="1734421" y="5397857"/>
                  <a:pt x="1140031" y="5389509"/>
                  <a:pt x="903648" y="5421778"/>
                </a:cubicBezTo>
                <a:cubicBezTo>
                  <a:pt x="308630" y="5461084"/>
                  <a:pt x="8706" y="5063699"/>
                  <a:pt x="0" y="4518130"/>
                </a:cubicBezTo>
                <a:cubicBezTo>
                  <a:pt x="-10544" y="4278246"/>
                  <a:pt x="9749" y="4216374"/>
                  <a:pt x="0" y="3915716"/>
                </a:cubicBezTo>
                <a:cubicBezTo>
                  <a:pt x="-9749" y="3615058"/>
                  <a:pt x="9766" y="3561486"/>
                  <a:pt x="0" y="3349447"/>
                </a:cubicBezTo>
                <a:cubicBezTo>
                  <a:pt x="-9766" y="3137408"/>
                  <a:pt x="-18196" y="2965104"/>
                  <a:pt x="0" y="2747034"/>
                </a:cubicBezTo>
                <a:cubicBezTo>
                  <a:pt x="18196" y="2528964"/>
                  <a:pt x="-6108" y="2284792"/>
                  <a:pt x="0" y="2108475"/>
                </a:cubicBezTo>
                <a:cubicBezTo>
                  <a:pt x="6108" y="1932158"/>
                  <a:pt x="24881" y="1685891"/>
                  <a:pt x="0" y="1578351"/>
                </a:cubicBezTo>
                <a:cubicBezTo>
                  <a:pt x="-24881" y="1470811"/>
                  <a:pt x="-20387" y="1240610"/>
                  <a:pt x="0" y="903648"/>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4" name="Hình ảnh 13" descr="Ảnh có chứa văn bản, đồ họa véc-tơ&#10;&#10;Mô tả được tạo tự động">
            <a:extLst>
              <a:ext uri="{FF2B5EF4-FFF2-40B4-BE49-F238E27FC236}">
                <a16:creationId xmlns:a16="http://schemas.microsoft.com/office/drawing/2014/main" id="{4A0120FE-6874-A287-231E-BCC69A7619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2593" b="87315" l="39271" r="78021">
                        <a14:foregroundMark x1="51250" y1="13611" x2="51250" y2="13611"/>
                        <a14:foregroundMark x1="39427" y1="32870" x2="39271" y2="32870"/>
                        <a14:foregroundMark x1="76302" y1="14907" x2="76302" y2="14907"/>
                        <a14:foregroundMark x1="74635" y1="12593" x2="74635" y2="12593"/>
                        <a14:foregroundMark x1="78021" y1="15556" x2="78021" y2="15556"/>
                        <a14:foregroundMark x1="76667" y1="12593" x2="76667" y2="12593"/>
                      </a14:backgroundRemoval>
                    </a14:imgEffect>
                  </a14:imgLayer>
                </a14:imgProps>
              </a:ext>
              <a:ext uri="{28A0092B-C50C-407E-A947-70E740481C1C}">
                <a14:useLocalDpi xmlns:a14="http://schemas.microsoft.com/office/drawing/2010/main" val="0"/>
              </a:ext>
            </a:extLst>
          </a:blip>
          <a:srcRect l="35328" t="4299" r="19236" b="3267"/>
          <a:stretch/>
        </p:blipFill>
        <p:spPr>
          <a:xfrm>
            <a:off x="-509239" y="3390882"/>
            <a:ext cx="3223086" cy="3688324"/>
          </a:xfrm>
          <a:prstGeom prst="rect">
            <a:avLst/>
          </a:prstGeom>
        </p:spPr>
      </p:pic>
      <p:sp>
        <p:nvSpPr>
          <p:cNvPr id="22" name="TextBox 12">
            <a:extLst>
              <a:ext uri="{FF2B5EF4-FFF2-40B4-BE49-F238E27FC236}">
                <a16:creationId xmlns:a16="http://schemas.microsoft.com/office/drawing/2014/main" id="{47C00F80-E2DF-AB0B-FDA1-50AD06F5BDDB}"/>
              </a:ext>
            </a:extLst>
          </p:cNvPr>
          <p:cNvSpPr txBox="1"/>
          <p:nvPr/>
        </p:nvSpPr>
        <p:spPr>
          <a:xfrm>
            <a:off x="1359525" y="1754695"/>
            <a:ext cx="103193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rPr>
              <a:t>Hạt của chúng nằm ở đâu?</a:t>
            </a:r>
            <a:endParaRPr kumimoji="0" lang="en-US" sz="5400" b="1" i="0" u="none" strike="noStrike" kern="1200" cap="none" spc="0" normalizeH="0" baseline="0" noProof="0" dirty="0">
              <a:ln w="0"/>
              <a:solidFill>
                <a:srgbClr val="5B9BD5">
                  <a:lumMod val="75000"/>
                </a:srgbClr>
              </a:solidFill>
              <a:effectLst/>
              <a:uLnTx/>
              <a:uFillTx/>
              <a:latin typeface="Calibri" panose="020F0502020204030204"/>
              <a:ea typeface="LNTH-LuoLuoNotangYuanTi 1" pitchFamily="2" charset="-128"/>
              <a:cs typeface="LNTH-LuoLuoNotangYuanTi 1" pitchFamily="2" charset="-128"/>
            </a:endParaRPr>
          </a:p>
        </p:txBody>
      </p:sp>
      <p:pic>
        <p:nvPicPr>
          <p:cNvPr id="3" name="Hình ảnh 2" descr="Ảnh có chứa văn bản, mẫu họa&#10;&#10;Mô tả được tạo tự động">
            <a:extLst>
              <a:ext uri="{FF2B5EF4-FFF2-40B4-BE49-F238E27FC236}">
                <a16:creationId xmlns:a16="http://schemas.microsoft.com/office/drawing/2014/main" id="{5EB532F1-8279-5EA9-F0D3-26505500E0A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3704" b="63704" l="5625" r="24792">
                        <a14:foregroundMark x1="14792" y1="63704" x2="14792" y2="63704"/>
                      </a14:backgroundRemoval>
                    </a14:imgEffect>
                  </a14:imgLayer>
                </a14:imgProps>
              </a:ext>
              <a:ext uri="{28A0092B-C50C-407E-A947-70E740481C1C}">
                <a14:useLocalDpi xmlns:a14="http://schemas.microsoft.com/office/drawing/2010/main" val="0"/>
              </a:ext>
            </a:extLst>
          </a:blip>
          <a:srcRect l="3237" t="18907" r="72798" b="32879"/>
          <a:stretch/>
        </p:blipFill>
        <p:spPr>
          <a:xfrm rot="20531570">
            <a:off x="227681" y="1290749"/>
            <a:ext cx="1743254" cy="1972779"/>
          </a:xfrm>
          <a:prstGeom prst="rect">
            <a:avLst/>
          </a:prstGeom>
        </p:spPr>
      </p:pic>
      <p:sp>
        <p:nvSpPr>
          <p:cNvPr id="9" name="TextBox 12">
            <a:extLst>
              <a:ext uri="{FF2B5EF4-FFF2-40B4-BE49-F238E27FC236}">
                <a16:creationId xmlns:a16="http://schemas.microsoft.com/office/drawing/2014/main" id="{D2C79330-8120-1B7E-0069-3BB255140B8E}"/>
              </a:ext>
            </a:extLst>
          </p:cNvPr>
          <p:cNvSpPr txBox="1"/>
          <p:nvPr/>
        </p:nvSpPr>
        <p:spPr>
          <a:xfrm>
            <a:off x="2783610" y="3158585"/>
            <a:ext cx="8450447" cy="1015663"/>
          </a:xfrm>
          <a:prstGeom prst="rect">
            <a:avLst/>
          </a:prstGeom>
          <a:noFill/>
        </p:spPr>
        <p:txBody>
          <a:bodyPr wrap="square" rtlCol="0">
            <a:spAutoFit/>
          </a:bodyPr>
          <a:lstStyle/>
          <a:p>
            <a:pPr lvl="0" algn="just"/>
            <a:r>
              <a:rPr lang="en-US" sz="6000" dirty="0" err="1">
                <a:ln w="0"/>
                <a:solidFill>
                  <a:srgbClr val="FF0000"/>
                </a:solidFill>
                <a:latin typeface="Calibri" panose="020F0502020204030204" pitchFamily="34" charset="0"/>
                <a:ea typeface="LNTH-LuoLuoNotangYuanTi 1" pitchFamily="2" charset="-128"/>
                <a:cs typeface="Calibri" panose="020F0502020204030204" pitchFamily="34" charset="0"/>
              </a:rPr>
              <a:t>Hạt</a:t>
            </a:r>
            <a:r>
              <a:rPr lang="en-US" sz="6000" dirty="0">
                <a:ln w="0"/>
                <a:solidFill>
                  <a:srgbClr val="FF0000"/>
                </a:solidFill>
                <a:latin typeface="Calibri" panose="020F0502020204030204" pitchFamily="34" charset="0"/>
                <a:ea typeface="LNTH-LuoLuoNotangYuanTi 1" pitchFamily="2" charset="-128"/>
                <a:cs typeface="Calibri" panose="020F0502020204030204" pitchFamily="34" charset="0"/>
              </a:rPr>
              <a:t> </a:t>
            </a:r>
            <a:r>
              <a:rPr lang="en-US" sz="6000" dirty="0" err="1">
                <a:ln w="0"/>
                <a:solidFill>
                  <a:srgbClr val="FF0000"/>
                </a:solidFill>
                <a:latin typeface="Calibri" panose="020F0502020204030204" pitchFamily="34" charset="0"/>
                <a:ea typeface="LNTH-LuoLuoNotangYuanTi 1" pitchFamily="2" charset="-128"/>
                <a:cs typeface="Calibri" panose="020F0502020204030204" pitchFamily="34" charset="0"/>
              </a:rPr>
              <a:t>nằm</a:t>
            </a:r>
            <a:r>
              <a:rPr lang="en-US" sz="6000" dirty="0">
                <a:ln w="0"/>
                <a:solidFill>
                  <a:srgbClr val="FF0000"/>
                </a:solidFill>
                <a:latin typeface="Calibri" panose="020F0502020204030204" pitchFamily="34" charset="0"/>
                <a:ea typeface="LNTH-LuoLuoNotangYuanTi 1" pitchFamily="2" charset="-128"/>
                <a:cs typeface="Calibri" panose="020F0502020204030204" pitchFamily="34" charset="0"/>
              </a:rPr>
              <a:t> </a:t>
            </a:r>
            <a:r>
              <a:rPr lang="en-US" sz="6000" dirty="0" err="1">
                <a:ln w="0"/>
                <a:solidFill>
                  <a:srgbClr val="FF0000"/>
                </a:solidFill>
                <a:latin typeface="Calibri" panose="020F0502020204030204" pitchFamily="34" charset="0"/>
                <a:ea typeface="LNTH-LuoLuoNotangYuanTi 1" pitchFamily="2" charset="-128"/>
                <a:cs typeface="Calibri" panose="020F0502020204030204" pitchFamily="34" charset="0"/>
              </a:rPr>
              <a:t>bên</a:t>
            </a:r>
            <a:r>
              <a:rPr lang="en-US" sz="6000" dirty="0">
                <a:ln w="0"/>
                <a:solidFill>
                  <a:srgbClr val="FF0000"/>
                </a:solidFill>
                <a:latin typeface="Calibri" panose="020F0502020204030204" pitchFamily="34" charset="0"/>
                <a:ea typeface="LNTH-LuoLuoNotangYuanTi 1" pitchFamily="2" charset="-128"/>
                <a:cs typeface="Calibri" panose="020F0502020204030204" pitchFamily="34" charset="0"/>
              </a:rPr>
              <a:t> </a:t>
            </a:r>
            <a:r>
              <a:rPr lang="en-US" sz="6000" dirty="0" err="1">
                <a:ln w="0"/>
                <a:solidFill>
                  <a:srgbClr val="FF0000"/>
                </a:solidFill>
                <a:latin typeface="Calibri" panose="020F0502020204030204" pitchFamily="34" charset="0"/>
                <a:ea typeface="LNTH-LuoLuoNotangYuanTi 1" pitchFamily="2" charset="-128"/>
                <a:cs typeface="Calibri" panose="020F0502020204030204" pitchFamily="34" charset="0"/>
              </a:rPr>
              <a:t>trong</a:t>
            </a:r>
            <a:r>
              <a:rPr lang="en-US" sz="6000" dirty="0">
                <a:ln w="0"/>
                <a:solidFill>
                  <a:srgbClr val="FF0000"/>
                </a:solidFill>
                <a:latin typeface="Calibri" panose="020F0502020204030204" pitchFamily="34" charset="0"/>
                <a:ea typeface="LNTH-LuoLuoNotangYuanTi 1" pitchFamily="2" charset="-128"/>
                <a:cs typeface="Calibri" panose="020F0502020204030204" pitchFamily="34" charset="0"/>
              </a:rPr>
              <a:t> </a:t>
            </a:r>
            <a:r>
              <a:rPr lang="en-US" sz="6000" dirty="0" err="1">
                <a:ln w="0"/>
                <a:solidFill>
                  <a:srgbClr val="FF0000"/>
                </a:solidFill>
                <a:latin typeface="Calibri" panose="020F0502020204030204" pitchFamily="34" charset="0"/>
                <a:ea typeface="LNTH-LuoLuoNotangYuanTi 1" pitchFamily="2" charset="-128"/>
                <a:cs typeface="Calibri" panose="020F0502020204030204" pitchFamily="34" charset="0"/>
              </a:rPr>
              <a:t>quả</a:t>
            </a:r>
            <a:endParaRPr kumimoji="0" lang="vi-VN" sz="6000" b="0" i="0" u="none" strike="noStrike" kern="1200" cap="none" spc="0" normalizeH="0" baseline="0" noProof="0" dirty="0">
              <a:ln w="0"/>
              <a:solidFill>
                <a:srgbClr val="FF000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5" name="Picture 4">
            <a:extLst>
              <a:ext uri="{FF2B5EF4-FFF2-40B4-BE49-F238E27FC236}">
                <a16:creationId xmlns:a16="http://schemas.microsoft.com/office/drawing/2014/main" id="{3A69E190-C889-90DF-DBB6-E4EB19986EEA}"/>
              </a:ext>
            </a:extLst>
          </p:cNvPr>
          <p:cNvPicPr>
            <a:picLocks noChangeAspect="1"/>
          </p:cNvPicPr>
          <p:nvPr/>
        </p:nvPicPr>
        <p:blipFill>
          <a:blip r:embed="rId12"/>
          <a:stretch>
            <a:fillRect/>
          </a:stretch>
        </p:blipFill>
        <p:spPr>
          <a:xfrm>
            <a:off x="2740068" y="184245"/>
            <a:ext cx="7254869" cy="1572904"/>
          </a:xfrm>
          <a:prstGeom prst="rect">
            <a:avLst/>
          </a:prstGeom>
        </p:spPr>
      </p:pic>
    </p:spTree>
    <p:extLst>
      <p:ext uri="{BB962C8B-B14F-4D97-AF65-F5344CB8AC3E}">
        <p14:creationId xmlns:p14="http://schemas.microsoft.com/office/powerpoint/2010/main" val="3329873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0B0858EB-0E12-CF35-2B78-889BBAD7EA30}"/>
              </a:ext>
            </a:extLst>
          </p:cNvPr>
          <p:cNvPicPr>
            <a:picLocks noChangeAspect="1"/>
          </p:cNvPicPr>
          <p:nvPr/>
        </p:nvPicPr>
        <p:blipFill>
          <a:blip r:embed="rId6"/>
          <a:stretch>
            <a:fillRect/>
          </a:stretch>
        </p:blipFill>
        <p:spPr>
          <a:xfrm>
            <a:off x="2974444" y="1220043"/>
            <a:ext cx="6108721" cy="3243353"/>
          </a:xfrm>
          <a:prstGeom prst="rect">
            <a:avLst/>
          </a:prstGeom>
        </p:spPr>
      </p:pic>
    </p:spTree>
    <p:extLst>
      <p:ext uri="{BB962C8B-B14F-4D97-AF65-F5344CB8AC3E}">
        <p14:creationId xmlns:p14="http://schemas.microsoft.com/office/powerpoint/2010/main" val="2775653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561DA6D4-09E4-D73B-4797-A20B0C85CB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49686" y="-1413979"/>
            <a:ext cx="3127736" cy="4423955"/>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23118">
            <a:off x="4854913" y="-1371832"/>
            <a:ext cx="2981651" cy="4217328"/>
          </a:xfrm>
          <a:prstGeom prst="rect">
            <a:avLst/>
          </a:prstGeom>
        </p:spPr>
      </p:pic>
      <p:sp>
        <p:nvSpPr>
          <p:cNvPr id="2" name="Rectangle 1">
            <a:extLst>
              <a:ext uri="{FF2B5EF4-FFF2-40B4-BE49-F238E27FC236}">
                <a16:creationId xmlns:a16="http://schemas.microsoft.com/office/drawing/2014/main" id="{63992660-6F73-45F3-B35A-2D540561A8B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2">
            <a:extLst>
              <a:ext uri="{FF2B5EF4-FFF2-40B4-BE49-F238E27FC236}">
                <a16:creationId xmlns:a16="http://schemas.microsoft.com/office/drawing/2014/main" id="{87A94180-B062-476C-BEA5-29E3C07A9841}"/>
              </a:ext>
            </a:extLst>
          </p:cNvPr>
          <p:cNvSpPr/>
          <p:nvPr/>
        </p:nvSpPr>
        <p:spPr>
          <a:xfrm>
            <a:off x="1054654" y="481086"/>
            <a:ext cx="10818312" cy="6733878"/>
          </a:xfrm>
          <a:custGeom>
            <a:avLst/>
            <a:gdLst/>
            <a:ahLst/>
            <a:cxnLst/>
            <a:rect l="l" t="t" r="r" b="b"/>
            <a:pathLst>
              <a:path w="11819892" h="8229600">
                <a:moveTo>
                  <a:pt x="0" y="0"/>
                </a:moveTo>
                <a:lnTo>
                  <a:pt x="11819892" y="0"/>
                </a:lnTo>
                <a:lnTo>
                  <a:pt x="11819892"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FDC05F4-7A10-40D0-8F76-9EFE7C073B87}"/>
              </a:ext>
            </a:extLst>
          </p:cNvPr>
          <p:cNvSpPr txBox="1"/>
          <p:nvPr/>
        </p:nvSpPr>
        <p:spPr>
          <a:xfrm>
            <a:off x="1603008" y="1463947"/>
            <a:ext cx="5382494" cy="2800767"/>
          </a:xfrm>
          <a:prstGeom prst="rect">
            <a:avLst/>
          </a:prstGeom>
          <a:noFill/>
        </p:spPr>
        <p:txBody>
          <a:bodyPr wrap="square" rtlCol="0">
            <a:spAutoFit/>
          </a:bodyPr>
          <a:lstStyle/>
          <a:p>
            <a:pPr lvl="0" algn="ctr"/>
            <a:r>
              <a:rPr lang="vi-VN" sz="4400" b="1" dirty="0">
                <a:solidFill>
                  <a:srgbClr val="E7E6E6"/>
                </a:solidFill>
              </a:rPr>
              <a:t>Em hãy kể tên một số loại hoa lưỡng tính và hoa đơn tính mà em biết?</a:t>
            </a:r>
            <a:endParaRPr kumimoji="0" lang="en-US" sz="4400" b="1" i="0" u="none" strike="noStrike" kern="1200" cap="none" spc="0" normalizeH="0" baseline="0" noProof="0" dirty="0">
              <a:ln>
                <a:noFill/>
              </a:ln>
              <a:solidFill>
                <a:srgbClr val="E7E6E6"/>
              </a:solidFill>
              <a:effectLst/>
              <a:uLnTx/>
              <a:uFillTx/>
              <a:latin typeface="Calibri" panose="020F0502020204030204"/>
            </a:endParaRPr>
          </a:p>
        </p:txBody>
      </p:sp>
      <p:pic>
        <p:nvPicPr>
          <p:cNvPr id="18" name="Picture 3">
            <a:extLst>
              <a:ext uri="{FF2B5EF4-FFF2-40B4-BE49-F238E27FC236}">
                <a16:creationId xmlns:a16="http://schemas.microsoft.com/office/drawing/2014/main" id="{0F27270C-B961-4D3B-A2D5-8D79B2352A5D}"/>
              </a:ext>
            </a:extLst>
          </p:cNvPr>
          <p:cNvPicPr>
            <a:picLocks noChangeAspect="1"/>
          </p:cNvPicPr>
          <p:nvPr/>
        </p:nvPicPr>
        <p:blipFill>
          <a:blip r:embed="rId7"/>
          <a:srcRect/>
          <a:stretch>
            <a:fillRect/>
          </a:stretch>
        </p:blipFill>
        <p:spPr>
          <a:xfrm rot="20831631">
            <a:off x="6873884" y="905990"/>
            <a:ext cx="1416998" cy="1647672"/>
          </a:xfrm>
          <a:prstGeom prst="rect">
            <a:avLst/>
          </a:prstGeom>
        </p:spPr>
      </p:pic>
    </p:spTree>
    <p:extLst>
      <p:ext uri="{BB962C8B-B14F-4D97-AF65-F5344CB8AC3E}">
        <p14:creationId xmlns:p14="http://schemas.microsoft.com/office/powerpoint/2010/main" val="501727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7" name="Picture 6">
            <a:extLst>
              <a:ext uri="{FF2B5EF4-FFF2-40B4-BE49-F238E27FC236}">
                <a16:creationId xmlns:a16="http://schemas.microsoft.com/office/drawing/2014/main" id="{A45EAFB1-95EA-67C4-CE33-DD8C0D445D66}"/>
              </a:ext>
            </a:extLst>
          </p:cNvPr>
          <p:cNvPicPr>
            <a:picLocks noChangeAspect="1"/>
          </p:cNvPicPr>
          <p:nvPr/>
        </p:nvPicPr>
        <p:blipFill>
          <a:blip r:embed="rId6"/>
          <a:stretch>
            <a:fillRect/>
          </a:stretch>
        </p:blipFill>
        <p:spPr>
          <a:xfrm>
            <a:off x="3672196" y="-277458"/>
            <a:ext cx="4804064" cy="2078916"/>
          </a:xfrm>
          <a:prstGeom prst="rect">
            <a:avLst/>
          </a:prstGeom>
        </p:spPr>
      </p:pic>
      <p:pic>
        <p:nvPicPr>
          <p:cNvPr id="10" name="Picture 9">
            <a:extLst>
              <a:ext uri="{FF2B5EF4-FFF2-40B4-BE49-F238E27FC236}">
                <a16:creationId xmlns:a16="http://schemas.microsoft.com/office/drawing/2014/main" id="{E0EAE99E-2946-BFB8-72CF-B486AC1E7FDA}"/>
              </a:ext>
            </a:extLst>
          </p:cNvPr>
          <p:cNvPicPr>
            <a:picLocks noChangeAspect="1"/>
          </p:cNvPicPr>
          <p:nvPr/>
        </p:nvPicPr>
        <p:blipFill>
          <a:blip r:embed="rId7"/>
          <a:stretch>
            <a:fillRect/>
          </a:stretch>
        </p:blipFill>
        <p:spPr>
          <a:xfrm>
            <a:off x="732816" y="1778602"/>
            <a:ext cx="10290940" cy="286536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9DCAF5A0-ADC6-6AEE-84E7-CA2F987BE9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5365" y="74013"/>
            <a:ext cx="1565944" cy="156594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1E537DC6-6D09-9677-4335-EF864C227E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3313" y="5370149"/>
            <a:ext cx="994207" cy="994207"/>
          </a:xfrm>
          <a:prstGeom prst="rect">
            <a:avLst/>
          </a:prstGeom>
        </p:spPr>
      </p:pic>
      <p:sp>
        <p:nvSpPr>
          <p:cNvPr id="5" name="TextBox 4">
            <a:extLst>
              <a:ext uri="{FF2B5EF4-FFF2-40B4-BE49-F238E27FC236}">
                <a16:creationId xmlns:a16="http://schemas.microsoft.com/office/drawing/2014/main" id="{8214210F-4575-D21B-1D85-136E74115EBB}"/>
              </a:ext>
            </a:extLst>
          </p:cNvPr>
          <p:cNvSpPr txBox="1"/>
          <p:nvPr/>
        </p:nvSpPr>
        <p:spPr>
          <a:xfrm>
            <a:off x="5551715" y="4626428"/>
            <a:ext cx="2068285" cy="646331"/>
          </a:xfrm>
          <a:prstGeom prst="rect">
            <a:avLst/>
          </a:prstGeom>
          <a:noFill/>
        </p:spPr>
        <p:txBody>
          <a:bodyPr wrap="square" rtlCol="0">
            <a:spAutoFit/>
          </a:bodyPr>
          <a:lstStyle/>
          <a:p>
            <a:r>
              <a:rPr lang="en-US" sz="3600" b="1" dirty="0"/>
              <a:t>(TIẾT 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p:cNvPicPr>
            <a:picLocks noChangeAspect="1"/>
          </p:cNvPicPr>
          <p:nvPr/>
        </p:nvPicPr>
        <p:blipFill>
          <a:blip r:embed="rId10"/>
          <a:stretch>
            <a:fillRect/>
          </a:stretch>
        </p:blipFill>
        <p:spPr>
          <a:xfrm>
            <a:off x="2389037" y="876456"/>
            <a:ext cx="5921485" cy="37729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3" name="Freeform 3"/>
          <p:cNvSpPr/>
          <p:nvPr/>
        </p:nvSpPr>
        <p:spPr>
          <a:xfrm rot="-162773" flipH="1">
            <a:off x="-1608436" y="5540053"/>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070305" y="953770"/>
            <a:ext cx="5537495" cy="5486400"/>
            <a:chOff x="0" y="0"/>
            <a:chExt cx="2187652" cy="2167467"/>
          </a:xfrm>
        </p:grpSpPr>
        <p:sp>
          <p:nvSpPr>
            <p:cNvPr id="5" name="Freeform 5"/>
            <p:cNvSpPr/>
            <p:nvPr/>
          </p:nvSpPr>
          <p:spPr>
            <a:xfrm>
              <a:off x="0" y="0"/>
              <a:ext cx="2187652" cy="2167467"/>
            </a:xfrm>
            <a:custGeom>
              <a:avLst/>
              <a:gdLst/>
              <a:ahLst/>
              <a:cxnLst/>
              <a:rect l="l" t="t" r="r" b="b"/>
              <a:pathLst>
                <a:path w="2187652" h="2167467">
                  <a:moveTo>
                    <a:pt x="47535" y="0"/>
                  </a:moveTo>
                  <a:lnTo>
                    <a:pt x="2140117" y="0"/>
                  </a:lnTo>
                  <a:cubicBezTo>
                    <a:pt x="2152724" y="0"/>
                    <a:pt x="2164815" y="5008"/>
                    <a:pt x="2173730" y="13923"/>
                  </a:cubicBezTo>
                  <a:cubicBezTo>
                    <a:pt x="2182644" y="22837"/>
                    <a:pt x="2187652" y="34928"/>
                    <a:pt x="2187652" y="47535"/>
                  </a:cubicBezTo>
                  <a:lnTo>
                    <a:pt x="2187652" y="2119932"/>
                  </a:lnTo>
                  <a:cubicBezTo>
                    <a:pt x="2187652" y="2146185"/>
                    <a:pt x="2166370" y="2167467"/>
                    <a:pt x="2140117" y="2167467"/>
                  </a:cubicBezTo>
                  <a:lnTo>
                    <a:pt x="47535" y="2167467"/>
                  </a:lnTo>
                  <a:cubicBezTo>
                    <a:pt x="34928" y="2167467"/>
                    <a:pt x="22837" y="2162459"/>
                    <a:pt x="13923" y="2153544"/>
                  </a:cubicBezTo>
                  <a:cubicBezTo>
                    <a:pt x="5008" y="2144630"/>
                    <a:pt x="0" y="2132539"/>
                    <a:pt x="0" y="2119932"/>
                  </a:cubicBezTo>
                  <a:lnTo>
                    <a:pt x="0" y="47535"/>
                  </a:lnTo>
                  <a:cubicBezTo>
                    <a:pt x="0" y="21282"/>
                    <a:pt x="21282" y="0"/>
                    <a:pt x="47535" y="0"/>
                  </a:cubicBezTo>
                  <a:close/>
                </a:path>
              </a:pathLst>
            </a:custGeom>
            <a:solidFill>
              <a:srgbClr val="FAE6DB"/>
            </a:solidFill>
          </p:spPr>
          <p:txBody>
            <a:bodyPr/>
            <a:lstStyle/>
            <a:p>
              <a:pPr defTabSz="609630"/>
              <a:endParaRPr lang="en-US" sz="1200">
                <a:solidFill>
                  <a:prstClr val="black"/>
                </a:solidFill>
                <a:latin typeface="Calibri"/>
              </a:endParaRPr>
            </a:p>
          </p:txBody>
        </p:sp>
        <p:sp>
          <p:nvSpPr>
            <p:cNvPr id="6" name="TextBox 6"/>
            <p:cNvSpPr txBox="1"/>
            <p:nvPr/>
          </p:nvSpPr>
          <p:spPr>
            <a:xfrm>
              <a:off x="0" y="-38100"/>
              <a:ext cx="2187652" cy="220556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7" name="Group 7"/>
          <p:cNvGrpSpPr/>
          <p:nvPr/>
        </p:nvGrpSpPr>
        <p:grpSpPr>
          <a:xfrm>
            <a:off x="5968705" y="852170"/>
            <a:ext cx="5537495" cy="5458941"/>
            <a:chOff x="0" y="0"/>
            <a:chExt cx="2187652" cy="2156618"/>
          </a:xfrm>
        </p:grpSpPr>
        <p:sp>
          <p:nvSpPr>
            <p:cNvPr id="8" name="Freeform 8"/>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2187652" cy="2194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7837650" y="645591"/>
            <a:ext cx="1799605" cy="413159"/>
          </a:xfrm>
          <a:custGeom>
            <a:avLst/>
            <a:gdLst/>
            <a:ahLst/>
            <a:cxnLst/>
            <a:rect l="l" t="t" r="r" b="b"/>
            <a:pathLst>
              <a:path w="2699407" h="619739">
                <a:moveTo>
                  <a:pt x="0" y="0"/>
                </a:moveTo>
                <a:lnTo>
                  <a:pt x="2699407" y="0"/>
                </a:lnTo>
                <a:lnTo>
                  <a:pt x="2699407" y="619738"/>
                </a:lnTo>
                <a:lnTo>
                  <a:pt x="0" y="61973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4650107" y="4369749"/>
            <a:ext cx="2287759" cy="2070421"/>
          </a:xfrm>
          <a:custGeom>
            <a:avLst/>
            <a:gdLst/>
            <a:ahLst/>
            <a:cxnLst/>
            <a:rect l="l" t="t" r="r" b="b"/>
            <a:pathLst>
              <a:path w="3431638" h="3105632">
                <a:moveTo>
                  <a:pt x="3431638" y="0"/>
                </a:moveTo>
                <a:lnTo>
                  <a:pt x="0" y="0"/>
                </a:lnTo>
                <a:lnTo>
                  <a:pt x="0" y="3105632"/>
                </a:lnTo>
                <a:lnTo>
                  <a:pt x="3431638" y="3105632"/>
                </a:lnTo>
                <a:lnTo>
                  <a:pt x="3431638"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002108" y="501742"/>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525527" y="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id="{6ED091FE-F015-C718-85FF-5DFCEED2E530}"/>
              </a:ext>
            </a:extLst>
          </p:cNvPr>
          <p:cNvSpPr txBox="1"/>
          <p:nvPr/>
        </p:nvSpPr>
        <p:spPr>
          <a:xfrm>
            <a:off x="6444343" y="1785257"/>
            <a:ext cx="5029200" cy="2554545"/>
          </a:xfrm>
          <a:prstGeom prst="rect">
            <a:avLst/>
          </a:prstGeom>
          <a:noFill/>
        </p:spPr>
        <p:txBody>
          <a:bodyPr wrap="square" rtlCol="0">
            <a:spAutoFit/>
          </a:bodyPr>
          <a:lstStyle/>
          <a:p>
            <a:pPr algn="ctr"/>
            <a:r>
              <a:rPr lang="en-US" sz="4000" b="1" dirty="0">
                <a:solidFill>
                  <a:srgbClr val="FF0000"/>
                </a:solidFill>
              </a:rPr>
              <a:t>2. Vai </a:t>
            </a:r>
            <a:r>
              <a:rPr lang="en-US" sz="4000" b="1" dirty="0" err="1">
                <a:solidFill>
                  <a:srgbClr val="FF0000"/>
                </a:solidFill>
              </a:rPr>
              <a:t>trò</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nhị</a:t>
            </a:r>
            <a:r>
              <a:rPr lang="en-US" sz="4000" b="1" dirty="0">
                <a:solidFill>
                  <a:srgbClr val="FF0000"/>
                </a:solidFill>
              </a:rPr>
              <a:t> </a:t>
            </a:r>
            <a:r>
              <a:rPr lang="en-US" sz="4000" b="1" dirty="0" err="1">
                <a:solidFill>
                  <a:srgbClr val="FF0000"/>
                </a:solidFill>
              </a:rPr>
              <a:t>và</a:t>
            </a:r>
            <a:r>
              <a:rPr lang="en-US" sz="4000" b="1" dirty="0">
                <a:solidFill>
                  <a:srgbClr val="FF0000"/>
                </a:solidFill>
              </a:rPr>
              <a:t> </a:t>
            </a:r>
            <a:r>
              <a:rPr lang="en-US" sz="4000" b="1" dirty="0" err="1">
                <a:solidFill>
                  <a:srgbClr val="FF0000"/>
                </a:solidFill>
              </a:rPr>
              <a:t>nhụy</a:t>
            </a:r>
            <a:r>
              <a:rPr lang="en-US" sz="4000" b="1" dirty="0">
                <a:solidFill>
                  <a:srgbClr val="FF0000"/>
                </a:solidFill>
              </a:rPr>
              <a:t> </a:t>
            </a:r>
            <a:r>
              <a:rPr lang="en-US" sz="4000" b="1" dirty="0" err="1">
                <a:solidFill>
                  <a:srgbClr val="FF0000"/>
                </a:solidFill>
              </a:rPr>
              <a:t>trong</a:t>
            </a:r>
            <a:r>
              <a:rPr lang="en-US" sz="4000" b="1" dirty="0">
                <a:solidFill>
                  <a:srgbClr val="FF0000"/>
                </a:solidFill>
              </a:rPr>
              <a:t> </a:t>
            </a:r>
            <a:r>
              <a:rPr lang="en-US" sz="4000" b="1" dirty="0" err="1">
                <a:solidFill>
                  <a:srgbClr val="FF0000"/>
                </a:solidFill>
              </a:rPr>
              <a:t>quá</a:t>
            </a:r>
            <a:r>
              <a:rPr lang="en-US" sz="4000" b="1" dirty="0">
                <a:solidFill>
                  <a:srgbClr val="FF0000"/>
                </a:solidFill>
              </a:rPr>
              <a:t> </a:t>
            </a:r>
            <a:r>
              <a:rPr lang="en-US" sz="4000" b="1" dirty="0" err="1">
                <a:solidFill>
                  <a:srgbClr val="FF0000"/>
                </a:solidFill>
              </a:rPr>
              <a:t>trình</a:t>
            </a:r>
            <a:r>
              <a:rPr lang="en-US" sz="4000" b="1" dirty="0">
                <a:solidFill>
                  <a:srgbClr val="FF0000"/>
                </a:solidFill>
              </a:rPr>
              <a:t> </a:t>
            </a:r>
            <a:r>
              <a:rPr lang="en-US" sz="4000" b="1" dirty="0" err="1">
                <a:solidFill>
                  <a:srgbClr val="FF0000"/>
                </a:solidFill>
              </a:rPr>
              <a:t>thụ</a:t>
            </a:r>
            <a:r>
              <a:rPr lang="en-US" sz="4000" b="1" dirty="0">
                <a:solidFill>
                  <a:srgbClr val="FF0000"/>
                </a:solidFill>
              </a:rPr>
              <a:t> </a:t>
            </a:r>
            <a:r>
              <a:rPr lang="en-US" sz="4000" b="1" dirty="0" err="1">
                <a:solidFill>
                  <a:srgbClr val="FF0000"/>
                </a:solidFill>
              </a:rPr>
              <a:t>phấn</a:t>
            </a:r>
            <a:r>
              <a:rPr lang="en-US" sz="4000" b="1" dirty="0">
                <a:solidFill>
                  <a:srgbClr val="FF0000"/>
                </a:solidFill>
              </a:rPr>
              <a:t>, </a:t>
            </a:r>
            <a:r>
              <a:rPr lang="en-US" sz="4000" b="1" dirty="0" err="1">
                <a:solidFill>
                  <a:srgbClr val="FF0000"/>
                </a:solidFill>
              </a:rPr>
              <a:t>thụ</a:t>
            </a:r>
            <a:r>
              <a:rPr lang="en-US" sz="4000" b="1" dirty="0">
                <a:solidFill>
                  <a:srgbClr val="FF0000"/>
                </a:solidFill>
              </a:rPr>
              <a:t> </a:t>
            </a:r>
            <a:r>
              <a:rPr lang="en-US" sz="4000" b="1" dirty="0" err="1">
                <a:solidFill>
                  <a:srgbClr val="FF0000"/>
                </a:solidFill>
              </a:rPr>
              <a:t>tinh</a:t>
            </a:r>
            <a:r>
              <a:rPr lang="en-US" sz="4000" b="1" dirty="0">
                <a:solidFill>
                  <a:srgbClr val="FF0000"/>
                </a:solidFill>
              </a:rPr>
              <a:t>, </a:t>
            </a:r>
            <a:r>
              <a:rPr lang="en-US" sz="4000" b="1" dirty="0" err="1">
                <a:solidFill>
                  <a:srgbClr val="FF0000"/>
                </a:solidFill>
              </a:rPr>
              <a:t>tạo</a:t>
            </a:r>
            <a:r>
              <a:rPr lang="en-US" sz="4000" b="1" dirty="0">
                <a:solidFill>
                  <a:srgbClr val="FF0000"/>
                </a:solidFill>
              </a:rPr>
              <a:t> </a:t>
            </a:r>
            <a:r>
              <a:rPr lang="en-US" sz="4000" b="1" dirty="0" err="1">
                <a:solidFill>
                  <a:srgbClr val="FF0000"/>
                </a:solidFill>
              </a:rPr>
              <a:t>hạt</a:t>
            </a:r>
            <a:r>
              <a:rPr lang="en-US" sz="4000" b="1" dirty="0">
                <a:solidFill>
                  <a:srgbClr val="FF0000"/>
                </a:solidFill>
              </a:rPr>
              <a:t> </a:t>
            </a:r>
            <a:r>
              <a:rPr lang="en-US" sz="4000" b="1" dirty="0" err="1">
                <a:solidFill>
                  <a:srgbClr val="FF0000"/>
                </a:solidFill>
              </a:rPr>
              <a:t>và</a:t>
            </a:r>
            <a:r>
              <a:rPr lang="en-US" sz="4000" b="1" dirty="0">
                <a:solidFill>
                  <a:srgbClr val="FF0000"/>
                </a:solidFill>
              </a:rPr>
              <a:t> </a:t>
            </a:r>
            <a:r>
              <a:rPr lang="en-US" sz="4000" b="1" dirty="0" err="1">
                <a:solidFill>
                  <a:srgbClr val="FF0000"/>
                </a:solidFill>
              </a:rPr>
              <a:t>quả</a:t>
            </a:r>
            <a:endParaRPr lang="en-US" sz="4000" b="1"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1200329"/>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en-US" altLang="en-US" sz="3600" b="1" dirty="0" err="1">
                <a:solidFill>
                  <a:srgbClr val="002060"/>
                </a:solidFill>
                <a:latin typeface="Calibri" panose="020F0502020204030204" pitchFamily="34" charset="0"/>
                <a:cs typeface="Calibri" panose="020F0502020204030204" pitchFamily="34" charset="0"/>
              </a:rPr>
              <a:t>Chỉ</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vào</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hình</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nói</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tên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bộ</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phận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của</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nhị</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nhụy</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hoa</a:t>
            </a:r>
            <a:r>
              <a:rPr lang="en-US" altLang="en-US" sz="3600" b="1" dirty="0">
                <a:solidFill>
                  <a:srgbClr val="002060"/>
                </a:solidFill>
                <a:latin typeface="Calibri" panose="020F0502020204030204" pitchFamily="34" charset="0"/>
                <a:cs typeface="Calibri" panose="020F0502020204030204" pitchFamily="34" charset="0"/>
              </a:rPr>
              <a:t>.</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A735396-A470-3DD6-228D-54C90C06586F}"/>
              </a:ext>
            </a:extLst>
          </p:cNvPr>
          <p:cNvPicPr>
            <a:picLocks noChangeAspect="1"/>
          </p:cNvPicPr>
          <p:nvPr/>
        </p:nvPicPr>
        <p:blipFill>
          <a:blip r:embed="rId2"/>
          <a:stretch>
            <a:fillRect/>
          </a:stretch>
        </p:blipFill>
        <p:spPr>
          <a:xfrm>
            <a:off x="1846489" y="1664834"/>
            <a:ext cx="8477250" cy="387667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
            <a:extLst>
              <a:ext uri="{FF2B5EF4-FFF2-40B4-BE49-F238E27FC236}">
                <a16:creationId xmlns:a16="http://schemas.microsoft.com/office/drawing/2014/main" id="{D033CE45-5F9D-4778-551F-A63B4471D4A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endParaRPr lang="en-US" sz="1200">
              <a:solidFill>
                <a:prstClr val="black"/>
              </a:solidFill>
              <a:latin typeface="Calibri"/>
            </a:endParaRPr>
          </a:p>
        </p:txBody>
      </p:sp>
      <p:sp>
        <p:nvSpPr>
          <p:cNvPr id="47" name="Freeform 3">
            <a:extLst>
              <a:ext uri="{FF2B5EF4-FFF2-40B4-BE49-F238E27FC236}">
                <a16:creationId xmlns:a16="http://schemas.microsoft.com/office/drawing/2014/main" id="{87B999CD-F122-3F86-CC2B-0452ED708A9E}"/>
              </a:ext>
            </a:extLst>
          </p:cNvPr>
          <p:cNvSpPr/>
          <p:nvPr/>
        </p:nvSpPr>
        <p:spPr>
          <a:xfrm>
            <a:off x="7818292" y="1669867"/>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8" name="Freeform 4">
            <a:extLst>
              <a:ext uri="{FF2B5EF4-FFF2-40B4-BE49-F238E27FC236}">
                <a16:creationId xmlns:a16="http://schemas.microsoft.com/office/drawing/2014/main" id="{EC8BCA37-3692-71C2-A9AD-0B982C62EAAA}"/>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49" name="Group 5">
            <a:extLst>
              <a:ext uri="{FF2B5EF4-FFF2-40B4-BE49-F238E27FC236}">
                <a16:creationId xmlns:a16="http://schemas.microsoft.com/office/drawing/2014/main" id="{A1A1B40A-8E5B-948F-F564-B19E11B8A4B2}"/>
              </a:ext>
            </a:extLst>
          </p:cNvPr>
          <p:cNvGrpSpPr/>
          <p:nvPr/>
        </p:nvGrpSpPr>
        <p:grpSpPr>
          <a:xfrm>
            <a:off x="787401" y="787400"/>
            <a:ext cx="6551695" cy="5486400"/>
            <a:chOff x="0" y="0"/>
            <a:chExt cx="2588324" cy="2167467"/>
          </a:xfrm>
        </p:grpSpPr>
        <p:sp>
          <p:nvSpPr>
            <p:cNvPr id="50" name="Freeform 6">
              <a:extLst>
                <a:ext uri="{FF2B5EF4-FFF2-40B4-BE49-F238E27FC236}">
                  <a16:creationId xmlns:a16="http://schemas.microsoft.com/office/drawing/2014/main" id="{FB24898D-DE81-CC2B-9E51-CBB907D89B42}"/>
                </a:ext>
              </a:extLst>
            </p:cNvPr>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cap="rnd">
              <a:noFill/>
              <a:prstDash val="solid"/>
              <a:round/>
            </a:ln>
          </p:spPr>
          <p:txBody>
            <a:bodyPr/>
            <a:lstStyle/>
            <a:p>
              <a:pPr defTabSz="609630"/>
              <a:endParaRPr lang="en-US" sz="1200">
                <a:solidFill>
                  <a:prstClr val="black"/>
                </a:solidFill>
                <a:latin typeface="Calibri"/>
              </a:endParaRPr>
            </a:p>
          </p:txBody>
        </p:sp>
        <p:sp>
          <p:nvSpPr>
            <p:cNvPr id="51" name="TextBox 7">
              <a:extLst>
                <a:ext uri="{FF2B5EF4-FFF2-40B4-BE49-F238E27FC236}">
                  <a16:creationId xmlns:a16="http://schemas.microsoft.com/office/drawing/2014/main" id="{508803C5-9E69-42B4-3319-AF79C7AB3A30}"/>
                </a:ext>
              </a:extLst>
            </p:cNvPr>
            <p:cNvSpPr txBox="1"/>
            <p:nvPr/>
          </p:nvSpPr>
          <p:spPr>
            <a:xfrm>
              <a:off x="0" y="-38100"/>
              <a:ext cx="2588324"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2" name="Group 8">
            <a:extLst>
              <a:ext uri="{FF2B5EF4-FFF2-40B4-BE49-F238E27FC236}">
                <a16:creationId xmlns:a16="http://schemas.microsoft.com/office/drawing/2014/main" id="{17937155-F2CC-B22B-D19C-AABA53D109D2}"/>
              </a:ext>
            </a:extLst>
          </p:cNvPr>
          <p:cNvGrpSpPr/>
          <p:nvPr/>
        </p:nvGrpSpPr>
        <p:grpSpPr>
          <a:xfrm>
            <a:off x="685800" y="685800"/>
            <a:ext cx="6555602" cy="5486400"/>
            <a:chOff x="0" y="0"/>
            <a:chExt cx="2589867" cy="2167467"/>
          </a:xfrm>
        </p:grpSpPr>
        <p:sp>
          <p:nvSpPr>
            <p:cNvPr id="53" name="Freeform 9">
              <a:extLst>
                <a:ext uri="{FF2B5EF4-FFF2-40B4-BE49-F238E27FC236}">
                  <a16:creationId xmlns:a16="http://schemas.microsoft.com/office/drawing/2014/main" id="{D4AF2FCD-CA34-8D38-9FC9-7D07A0534B3B}"/>
                </a:ext>
              </a:extLst>
            </p:cNvPr>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cap="rnd">
              <a:noFill/>
              <a:prstDash val="solid"/>
              <a:round/>
            </a:ln>
          </p:spPr>
          <p:txBody>
            <a:bodyPr/>
            <a:lstStyle/>
            <a:p>
              <a:pPr defTabSz="609630"/>
              <a:endParaRPr lang="en-US" sz="1200">
                <a:solidFill>
                  <a:prstClr val="black"/>
                </a:solidFill>
                <a:latin typeface="Calibri"/>
              </a:endParaRPr>
            </a:p>
          </p:txBody>
        </p:sp>
        <p:sp>
          <p:nvSpPr>
            <p:cNvPr id="54" name="TextBox 10">
              <a:extLst>
                <a:ext uri="{FF2B5EF4-FFF2-40B4-BE49-F238E27FC236}">
                  <a16:creationId xmlns:a16="http://schemas.microsoft.com/office/drawing/2014/main" id="{D2D4391E-1857-121A-97AC-D6D498498D57}"/>
                </a:ext>
              </a:extLst>
            </p:cNvPr>
            <p:cNvSpPr txBox="1"/>
            <p:nvPr/>
          </p:nvSpPr>
          <p:spPr>
            <a:xfrm>
              <a:off x="0" y="-38100"/>
              <a:ext cx="2589867" cy="220556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55" name="Freeform 11">
            <a:extLst>
              <a:ext uri="{FF2B5EF4-FFF2-40B4-BE49-F238E27FC236}">
                <a16:creationId xmlns:a16="http://schemas.microsoft.com/office/drawing/2014/main" id="{6398AEA6-FFB6-AF33-A0E0-3879A673A6FD}"/>
              </a:ext>
            </a:extLst>
          </p:cNvPr>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6" name="Freeform 12">
            <a:extLst>
              <a:ext uri="{FF2B5EF4-FFF2-40B4-BE49-F238E27FC236}">
                <a16:creationId xmlns:a16="http://schemas.microsoft.com/office/drawing/2014/main" id="{65A24F20-0D76-B1EA-7943-C3F96D3B4320}"/>
              </a:ext>
            </a:extLst>
          </p:cNvPr>
          <p:cNvSpPr/>
          <p:nvPr/>
        </p:nvSpPr>
        <p:spPr>
          <a:xfrm>
            <a:off x="7818293" y="4406688"/>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7" name="Freeform 13">
            <a:extLst>
              <a:ext uri="{FF2B5EF4-FFF2-40B4-BE49-F238E27FC236}">
                <a16:creationId xmlns:a16="http://schemas.microsoft.com/office/drawing/2014/main" id="{6771276A-1191-9FCD-9EE1-F3C4140BF9A8}"/>
              </a:ext>
            </a:extLst>
          </p:cNvPr>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8" name="Freeform 14">
            <a:extLst>
              <a:ext uri="{FF2B5EF4-FFF2-40B4-BE49-F238E27FC236}">
                <a16:creationId xmlns:a16="http://schemas.microsoft.com/office/drawing/2014/main" id="{935A23B3-FC4F-FE1C-B6A9-4231F764CF08}"/>
              </a:ext>
            </a:extLst>
          </p:cNvPr>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59" name="Freeform 15">
            <a:extLst>
              <a:ext uri="{FF2B5EF4-FFF2-40B4-BE49-F238E27FC236}">
                <a16:creationId xmlns:a16="http://schemas.microsoft.com/office/drawing/2014/main" id="{2B5C1C1C-7991-EB06-3769-34F098E0C77B}"/>
              </a:ext>
            </a:extLst>
          </p:cNvPr>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0" name="Freeform 16">
            <a:extLst>
              <a:ext uri="{FF2B5EF4-FFF2-40B4-BE49-F238E27FC236}">
                <a16:creationId xmlns:a16="http://schemas.microsoft.com/office/drawing/2014/main" id="{3AFE75E1-73A1-8ACB-DCF8-2E5AD5AD9742}"/>
              </a:ext>
            </a:extLst>
          </p:cNvPr>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61" name="Freeform 17">
            <a:extLst>
              <a:ext uri="{FF2B5EF4-FFF2-40B4-BE49-F238E27FC236}">
                <a16:creationId xmlns:a16="http://schemas.microsoft.com/office/drawing/2014/main" id="{97BC6BF7-1AEA-69A3-5C86-76F2502AEF8E}"/>
              </a:ext>
            </a:extLst>
          </p:cNvPr>
          <p:cNvSpPr/>
          <p:nvPr/>
        </p:nvSpPr>
        <p:spPr>
          <a:xfrm>
            <a:off x="2680344" y="341304"/>
            <a:ext cx="2438400" cy="630936"/>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63" name="TextBox 21">
            <a:extLst>
              <a:ext uri="{FF2B5EF4-FFF2-40B4-BE49-F238E27FC236}">
                <a16:creationId xmlns:a16="http://schemas.microsoft.com/office/drawing/2014/main" id="{DC0AE3B7-5DD5-3D08-9479-0BC7541DEE1C}"/>
              </a:ext>
            </a:extLst>
          </p:cNvPr>
          <p:cNvSpPr txBox="1"/>
          <p:nvPr/>
        </p:nvSpPr>
        <p:spPr>
          <a:xfrm>
            <a:off x="976085" y="1611087"/>
            <a:ext cx="6121400" cy="3795911"/>
          </a:xfrm>
          <a:prstGeom prst="rect">
            <a:avLst/>
          </a:prstGeom>
        </p:spPr>
        <p:txBody>
          <a:bodyPr wrap="square" lIns="0" tIns="0" rIns="0" bIns="0" rtlCol="0" anchor="t">
            <a:spAutoFit/>
          </a:bodyPr>
          <a:lstStyle/>
          <a:p>
            <a:pPr algn="just" defTabSz="609630">
              <a:lnSpc>
                <a:spcPts val="3733"/>
              </a:lnSpc>
              <a:spcBef>
                <a:spcPct val="0"/>
              </a:spcBef>
            </a:pP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Nhị</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gồm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bao </a:t>
            </a:r>
            <a:r>
              <a:rPr lang="en-US" sz="3600" b="1" dirty="0" err="1">
                <a:solidFill>
                  <a:srgbClr val="000000"/>
                </a:solidFill>
                <a:latin typeface="Cambria" panose="02040503050406030204" pitchFamily="18" charset="0"/>
                <a:ea typeface="Cambria" panose="02040503050406030204" pitchFamily="18" charset="0"/>
              </a:rPr>
              <a:t>phấn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chỉ</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nhị</a:t>
            </a:r>
            <a:r>
              <a:rPr lang="en-US" sz="3600" b="1" dirty="0">
                <a:solidFill>
                  <a:srgbClr val="000000"/>
                </a:solidFill>
                <a:latin typeface="Cambria" panose="02040503050406030204" pitchFamily="18" charset="0"/>
                <a:ea typeface="Cambria" panose="02040503050406030204" pitchFamily="18" charset="0"/>
              </a:rPr>
              <a:t>. Bao </a:t>
            </a:r>
            <a:r>
              <a:rPr lang="en-US" sz="3600" b="1" dirty="0" err="1">
                <a:solidFill>
                  <a:srgbClr val="000000"/>
                </a:solidFill>
                <a:latin typeface="Cambria" panose="02040503050406030204" pitchFamily="18" charset="0"/>
                <a:ea typeface="Cambria" panose="02040503050406030204" pitchFamily="18" charset="0"/>
              </a:rPr>
              <a:t>phấn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hạt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phấn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chứa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bào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dục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đực</a:t>
            </a:r>
            <a:r>
              <a:rPr lang="en-US" sz="3600" b="1" dirty="0">
                <a:solidFill>
                  <a:srgbClr val="000000"/>
                </a:solidFill>
                <a:latin typeface="Cambria" panose="02040503050406030204" pitchFamily="18" charset="0"/>
                <a:ea typeface="Cambria" panose="02040503050406030204" pitchFamily="18" charset="0"/>
              </a:rPr>
              <a:t>.</a:t>
            </a:r>
          </a:p>
          <a:p>
            <a:pPr algn="just" defTabSz="609630">
              <a:lnSpc>
                <a:spcPts val="3733"/>
              </a:lnSpc>
              <a:spcBef>
                <a:spcPct val="0"/>
              </a:spcBef>
            </a:pP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gồm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đầu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vòi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bầu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Trong </a:t>
            </a:r>
            <a:r>
              <a:rPr lang="en-US" sz="3600" b="1" dirty="0" err="1">
                <a:solidFill>
                  <a:srgbClr val="000000"/>
                </a:solidFill>
                <a:latin typeface="Cambria" panose="02040503050406030204" pitchFamily="18" charset="0"/>
                <a:ea typeface="Cambria" panose="02040503050406030204" pitchFamily="18" charset="0"/>
              </a:rPr>
              <a:t>bầu</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nhụy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noãn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chứa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bào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dục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cái</a:t>
            </a:r>
            <a:r>
              <a:rPr lang="en-US" sz="3600" b="1" dirty="0">
                <a:solidFill>
                  <a:srgbClr val="000000"/>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1FA278DE-856C-83C3-E9A3-C628A16BE435}"/>
              </a:ext>
            </a:extLst>
          </p:cNvPr>
          <p:cNvPicPr>
            <a:picLocks noChangeAspect="1"/>
          </p:cNvPicPr>
          <p:nvPr/>
        </p:nvPicPr>
        <p:blipFill>
          <a:blip r:embed="rId12"/>
          <a:stretch>
            <a:fillRect/>
          </a:stretch>
        </p:blipFill>
        <p:spPr>
          <a:xfrm>
            <a:off x="2200943" y="186752"/>
            <a:ext cx="3414056" cy="108518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3"/>
          <p:cNvSpPr>
            <a:spLocks noChangeArrowheads="1"/>
          </p:cNvSpPr>
          <p:nvPr/>
        </p:nvSpPr>
        <p:spPr bwMode="auto">
          <a:xfrm>
            <a:off x="1249031" y="0"/>
            <a:ext cx="9929251" cy="1384995"/>
          </a:xfrm>
          <a:custGeom>
            <a:avLst/>
            <a:gdLst>
              <a:gd name="connsiteX0" fmla="*/ 0 w 6789006"/>
              <a:gd name="connsiteY0" fmla="*/ 0 h 1169551"/>
              <a:gd name="connsiteX1" fmla="*/ 6789006 w 6789006"/>
              <a:gd name="connsiteY1" fmla="*/ 0 h 1169551"/>
              <a:gd name="connsiteX2" fmla="*/ 6789006 w 6789006"/>
              <a:gd name="connsiteY2" fmla="*/ 1169551 h 1169551"/>
              <a:gd name="connsiteX3" fmla="*/ 0 w 6789006"/>
              <a:gd name="connsiteY3" fmla="*/ 1169551 h 1169551"/>
              <a:gd name="connsiteX4" fmla="*/ 0 w 6789006"/>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006" h="1169551" fill="none" extrusionOk="0">
                <a:moveTo>
                  <a:pt x="0" y="0"/>
                </a:moveTo>
                <a:cubicBezTo>
                  <a:pt x="1116711" y="34145"/>
                  <a:pt x="5244402" y="-125365"/>
                  <a:pt x="6789006" y="0"/>
                </a:cubicBezTo>
                <a:cubicBezTo>
                  <a:pt x="6812822" y="471946"/>
                  <a:pt x="6794895" y="932074"/>
                  <a:pt x="6789006" y="1169551"/>
                </a:cubicBezTo>
                <a:cubicBezTo>
                  <a:pt x="5288016" y="1105085"/>
                  <a:pt x="1079835" y="1075325"/>
                  <a:pt x="0" y="1169551"/>
                </a:cubicBezTo>
                <a:cubicBezTo>
                  <a:pt x="34447" y="729393"/>
                  <a:pt x="35323" y="276481"/>
                  <a:pt x="0" y="0"/>
                </a:cubicBezTo>
                <a:close/>
              </a:path>
              <a:path w="6789006" h="1169551" stroke="0" extrusionOk="0">
                <a:moveTo>
                  <a:pt x="0" y="0"/>
                </a:moveTo>
                <a:cubicBezTo>
                  <a:pt x="2150903" y="108135"/>
                  <a:pt x="4714582" y="-162209"/>
                  <a:pt x="6789006" y="0"/>
                </a:cubicBezTo>
                <a:cubicBezTo>
                  <a:pt x="6864623" y="348161"/>
                  <a:pt x="6763955" y="907646"/>
                  <a:pt x="6789006" y="1169551"/>
                </a:cubicBezTo>
                <a:cubicBezTo>
                  <a:pt x="4515491" y="1005291"/>
                  <a:pt x="1527526" y="1104518"/>
                  <a:pt x="0" y="1169551"/>
                </a:cubicBezTo>
                <a:cubicBezTo>
                  <a:pt x="11365" y="701979"/>
                  <a:pt x="-60731" y="566422"/>
                  <a:pt x="0" y="0"/>
                </a:cubicBezTo>
                <a:close/>
              </a:path>
            </a:pathLst>
          </a:custGeom>
          <a:solidFill>
            <a:schemeClr val="bg1"/>
          </a:solidFill>
          <a:ln w="38100">
            <a:solidFill>
              <a:srgbClr val="FC7E17"/>
            </a:solidFill>
            <a:miter lim="800000"/>
          </a:ln>
        </p:spPr>
        <p:txBody>
          <a:bodyPr wrap="square">
            <a:spAutoFit/>
          </a:bodyPr>
          <a:lstStyle/>
          <a:p>
            <a:pPr lvl="0" algn="ctr">
              <a:defRPr/>
            </a:pPr>
            <a:r>
              <a:rPr lang="vi-VN" altLang="en-US" sz="2800" b="1" dirty="0">
                <a:solidFill>
                  <a:srgbClr val="002060"/>
                </a:solidFill>
                <a:latin typeface="Calibri" panose="020F0502020204030204" pitchFamily="34" charset="0"/>
                <a:cs typeface="Calibri" panose="020F0502020204030204" pitchFamily="34" charset="0"/>
              </a:rPr>
              <a:t>Dựa vào hình 13:</a:t>
            </a:r>
          </a:p>
          <a:p>
            <a:pPr lvl="0">
              <a:defRPr/>
            </a:pPr>
            <a:r>
              <a:rPr lang="vi-VN" altLang="en-US" sz="2800" dirty="0">
                <a:solidFill>
                  <a:srgbClr val="002060"/>
                </a:solidFill>
                <a:latin typeface="Calibri" panose="020F0502020204030204" pitchFamily="34" charset="0"/>
                <a:cs typeface="Calibri" panose="020F0502020204030204" pitchFamily="34" charset="0"/>
              </a:rPr>
              <a:t>1. Nêu vai trò của nhị và nhụy trong quá trình thụ phấn, thụ tinh.</a:t>
            </a:r>
          </a:p>
          <a:p>
            <a:pPr lvl="0">
              <a:defRPr/>
            </a:pPr>
            <a:r>
              <a:rPr lang="vi-VN" altLang="en-US" sz="2800" dirty="0">
                <a:solidFill>
                  <a:srgbClr val="002060"/>
                </a:solidFill>
                <a:latin typeface="Calibri" panose="020F0502020204030204" pitchFamily="34" charset="0"/>
                <a:cs typeface="Calibri" panose="020F0502020204030204" pitchFamily="34" charset="0"/>
              </a:rPr>
              <a:t>2. Hạt và quả được tạo thành từ bộ phận nào của hoa</a:t>
            </a:r>
            <a:endParaRPr kumimoji="0" lang="en-US" altLang="en-US" sz="28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E5EB7A30-FBA2-735B-BC24-53BC82958907}"/>
              </a:ext>
            </a:extLst>
          </p:cNvPr>
          <p:cNvPicPr>
            <a:picLocks noChangeAspect="1"/>
          </p:cNvPicPr>
          <p:nvPr/>
        </p:nvPicPr>
        <p:blipFill>
          <a:blip r:embed="rId2"/>
          <a:stretch>
            <a:fillRect/>
          </a:stretch>
        </p:blipFill>
        <p:spPr>
          <a:xfrm>
            <a:off x="2486025" y="1460727"/>
            <a:ext cx="7219950" cy="4829175"/>
          </a:xfrm>
          <a:prstGeom prst="rect">
            <a:avLst/>
          </a:prstGeom>
        </p:spPr>
      </p:pic>
    </p:spTree>
    <p:extLst>
      <p:ext uri="{BB962C8B-B14F-4D97-AF65-F5344CB8AC3E}">
        <p14:creationId xmlns:p14="http://schemas.microsoft.com/office/powerpoint/2010/main" val="3792779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矩形: 圆角 6"/>
          <p:cNvSpPr/>
          <p:nvPr/>
        </p:nvSpPr>
        <p:spPr>
          <a:xfrm>
            <a:off x="534256" y="278307"/>
            <a:ext cx="11146335" cy="6266331"/>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2" name="object 19"/>
          <p:cNvGrpSpPr/>
          <p:nvPr/>
        </p:nvGrpSpPr>
        <p:grpSpPr>
          <a:xfrm rot="19320368">
            <a:off x="10736772" y="6138048"/>
            <a:ext cx="1613744" cy="735071"/>
            <a:chOff x="15937514" y="5582838"/>
            <a:chExt cx="1668559" cy="723125"/>
          </a:xfrm>
        </p:grpSpPr>
        <p:sp>
          <p:nvSpPr>
            <p:cNvPr id="3" name="object 20"/>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1"/>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Rectangle: Rounded Corners 8">
            <a:extLst>
              <a:ext uri="{FF2B5EF4-FFF2-40B4-BE49-F238E27FC236}">
                <a16:creationId xmlns:a16="http://schemas.microsoft.com/office/drawing/2014/main" id="{0F3B7987-C6F1-86C0-BED6-6C4BEDD2015E}"/>
              </a:ext>
            </a:extLst>
          </p:cNvPr>
          <p:cNvSpPr/>
          <p:nvPr/>
        </p:nvSpPr>
        <p:spPr>
          <a:xfrm>
            <a:off x="5007429" y="1012372"/>
            <a:ext cx="5998028" cy="443048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rPr>
              <a:t>Nhị chứa hạt ph</a:t>
            </a:r>
            <a:r>
              <a:rPr lang="en-US" sz="3600" dirty="0">
                <a:solidFill>
                  <a:srgbClr val="FF0000"/>
                </a:solidFill>
                <a:latin typeface="Cambria" panose="02040503050406030204" pitchFamily="18" charset="0"/>
                <a:ea typeface="Cambria" panose="02040503050406030204" pitchFamily="18" charset="0"/>
              </a:rPr>
              <a:t>ấ</a:t>
            </a:r>
            <a:r>
              <a:rPr lang="vi-VN" sz="3600" dirty="0">
                <a:solidFill>
                  <a:srgbClr val="FF0000"/>
                </a:solidFill>
                <a:latin typeface="Cambria" panose="02040503050406030204" pitchFamily="18" charset="0"/>
                <a:ea typeface="Cambria" panose="02040503050406030204" pitchFamily="18" charset="0"/>
              </a:rPr>
              <a:t>n, hạt ph</a:t>
            </a:r>
            <a:r>
              <a:rPr lang="en-US" sz="3600" dirty="0">
                <a:solidFill>
                  <a:srgbClr val="FF0000"/>
                </a:solidFill>
                <a:latin typeface="Cambria" panose="02040503050406030204" pitchFamily="18" charset="0"/>
                <a:ea typeface="Cambria" panose="02040503050406030204" pitchFamily="18" charset="0"/>
              </a:rPr>
              <a:t>ấ</a:t>
            </a:r>
            <a:r>
              <a:rPr lang="vi-VN" sz="3600" dirty="0">
                <a:solidFill>
                  <a:srgbClr val="FF0000"/>
                </a:solidFill>
                <a:latin typeface="Cambria" panose="02040503050406030204" pitchFamily="18" charset="0"/>
                <a:ea typeface="Cambria" panose="02040503050406030204" pitchFamily="18" charset="0"/>
              </a:rPr>
              <a:t>n tham gia vào quá trình thụ ph</a:t>
            </a:r>
            <a:r>
              <a:rPr lang="en-US" sz="3600" dirty="0">
                <a:solidFill>
                  <a:srgbClr val="FF0000"/>
                </a:solidFill>
                <a:latin typeface="Cambria" panose="02040503050406030204" pitchFamily="18" charset="0"/>
                <a:ea typeface="Cambria" panose="02040503050406030204" pitchFamily="18" charset="0"/>
              </a:rPr>
              <a:t>ấ</a:t>
            </a:r>
            <a:r>
              <a:rPr lang="vi-VN" sz="3600" dirty="0">
                <a:solidFill>
                  <a:srgbClr val="FF0000"/>
                </a:solidFill>
                <a:latin typeface="Cambria" panose="02040503050406030204" pitchFamily="18" charset="0"/>
                <a:ea typeface="Cambria" panose="02040503050406030204" pitchFamily="18" charset="0"/>
              </a:rPr>
              <a:t>n; nhụy có đầu nhụy tham gia vào thụ phấn. Quá trình hạt phấn từ nhị hoa đến đầu nhụy hoa gọi là thụ ph</a:t>
            </a:r>
            <a:r>
              <a:rPr lang="en-US" sz="3600" dirty="0">
                <a:solidFill>
                  <a:srgbClr val="FF0000"/>
                </a:solidFill>
                <a:latin typeface="Cambria" panose="02040503050406030204" pitchFamily="18" charset="0"/>
                <a:ea typeface="Cambria" panose="02040503050406030204" pitchFamily="18" charset="0"/>
              </a:rPr>
              <a:t>ấ</a:t>
            </a:r>
            <a:r>
              <a:rPr lang="vi-VN" sz="3600" dirty="0">
                <a:solidFill>
                  <a:srgbClr val="FF0000"/>
                </a:solidFill>
                <a:latin typeface="Cambria" panose="02040503050406030204" pitchFamily="18" charset="0"/>
                <a:ea typeface="Cambria" panose="02040503050406030204" pitchFamily="18" charset="0"/>
              </a:rPr>
              <a:t>n.</a:t>
            </a:r>
          </a:p>
        </p:txBody>
      </p:sp>
      <p:pic>
        <p:nvPicPr>
          <p:cNvPr id="6" name="Picture 5">
            <a:extLst>
              <a:ext uri="{FF2B5EF4-FFF2-40B4-BE49-F238E27FC236}">
                <a16:creationId xmlns:a16="http://schemas.microsoft.com/office/drawing/2014/main" id="{02649E6C-9AFC-747A-BB68-402B7FAD0F1B}"/>
              </a:ext>
            </a:extLst>
          </p:cNvPr>
          <p:cNvPicPr>
            <a:picLocks noChangeAspect="1"/>
          </p:cNvPicPr>
          <p:nvPr/>
        </p:nvPicPr>
        <p:blipFill>
          <a:blip r:embed="rId2"/>
          <a:stretch>
            <a:fillRect/>
          </a:stretch>
        </p:blipFill>
        <p:spPr>
          <a:xfrm>
            <a:off x="714853" y="1579790"/>
            <a:ext cx="3657122" cy="3101068"/>
          </a:xfrm>
          <a:prstGeom prst="rect">
            <a:avLst/>
          </a:prstGeom>
        </p:spPr>
      </p:pic>
    </p:spTree>
    <p:extLst>
      <p:ext uri="{BB962C8B-B14F-4D97-AF65-F5344CB8AC3E}">
        <p14:creationId xmlns:p14="http://schemas.microsoft.com/office/powerpoint/2010/main" val="4289239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TotalTime>
  <Words>320</Words>
  <Application>Microsoft Office PowerPoint</Application>
  <PresentationFormat>Widescreen</PresentationFormat>
  <Paragraphs>25</Paragraphs>
  <Slides>15</Slides>
  <Notes>0</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15</vt:i4>
      </vt:variant>
    </vt:vector>
  </HeadingPairs>
  <TitlesOfParts>
    <vt:vector size="35" baseType="lpstr">
      <vt:lpstr>Architecture</vt:lpstr>
      <vt:lpstr>等线</vt:lpstr>
      <vt:lpstr>Just Another Hand</vt:lpstr>
      <vt:lpstr>Microsoft YaHei</vt:lpstr>
      <vt:lpstr>SimSun</vt:lpstr>
      <vt:lpstr>字魂59号-创粗黑</vt:lpstr>
      <vt:lpstr>Aptos</vt:lpstr>
      <vt:lpstr>Aptos Display</vt:lpstr>
      <vt:lpstr>Arial</vt:lpstr>
      <vt:lpstr>Calibri</vt:lpstr>
      <vt:lpstr>Calibri Light</vt:lpstr>
      <vt:lpstr>Cambria</vt:lpstr>
      <vt:lpstr>SVN-Newton</vt:lpstr>
      <vt:lpstr>Times New Roman</vt:lpstr>
      <vt:lpstr>1_Office Theme</vt:lpstr>
      <vt:lpstr>Office 主题​​</vt:lpstr>
      <vt:lpstr>2_Office Theme</vt:lpstr>
      <vt:lpstr>3_Office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76</cp:revision>
  <dcterms:created xsi:type="dcterms:W3CDTF">2023-10-31T07:14:54Z</dcterms:created>
  <dcterms:modified xsi:type="dcterms:W3CDTF">2024-11-08T09:42:00Z</dcterms:modified>
</cp:coreProperties>
</file>