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2"/>
  </p:notesMasterIdLst>
  <p:sldIdLst>
    <p:sldId id="257" r:id="rId5"/>
    <p:sldId id="286" r:id="rId6"/>
    <p:sldId id="305" r:id="rId7"/>
    <p:sldId id="316" r:id="rId8"/>
    <p:sldId id="317" r:id="rId9"/>
    <p:sldId id="318" r:id="rId10"/>
    <p:sldId id="319" r:id="rId11"/>
    <p:sldId id="256" r:id="rId12"/>
    <p:sldId id="270" r:id="rId13"/>
    <p:sldId id="263" r:id="rId14"/>
    <p:sldId id="258" r:id="rId15"/>
    <p:sldId id="260" r:id="rId16"/>
    <p:sldId id="321" r:id="rId17"/>
    <p:sldId id="322" r:id="rId18"/>
    <p:sldId id="320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9" r:id="rId29"/>
    <p:sldId id="340" r:id="rId30"/>
    <p:sldId id="259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41" r:id="rId39"/>
    <p:sldId id="342" r:id="rId40"/>
    <p:sldId id="284" r:id="rId4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F8B1-9E7B-4184-A7DB-91BF58908C3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A782-E093-4229-AF97-C92E964E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0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1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7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1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9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1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7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520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29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56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47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84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24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00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496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647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260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572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02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4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6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4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6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77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C943E6-DDA6-8039-CD17-2C8F8D9CF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5295900"/>
            <a:ext cx="2286000" cy="228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1C8279-E8DA-03FA-8DA7-4D7B1C7A02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FA72ED-CF2A-D194-3BDD-253F2B7318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5295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06778-94F5-E109-F342-BB131B7715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286000" cy="2286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3AB9FC-6D45-BB78-4812-077F283891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153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1D2F8C-3638-1F14-4E03-D594D217C1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342900"/>
            <a:ext cx="2509785" cy="25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sv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video" Target="../media/media1.mp4"/><Relationship Id="rId7" Type="http://schemas.openxmlformats.org/officeDocument/2006/relationships/image" Target="../media/image54.gif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8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3.mp4"/><Relationship Id="rId7" Type="http://schemas.openxmlformats.org/officeDocument/2006/relationships/image" Target="../media/image55.gif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63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.png"/><Relationship Id="rId3" Type="http://schemas.openxmlformats.org/officeDocument/2006/relationships/image" Target="../media/image25.svg"/><Relationship Id="rId7" Type="http://schemas.openxmlformats.org/officeDocument/2006/relationships/image" Target="../media/image28.gif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3.gif"/><Relationship Id="rId9" Type="http://schemas.openxmlformats.org/officeDocument/2006/relationships/image" Target="../media/image30.png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947160" y="4091940"/>
            <a:ext cx="9825829" cy="11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11500" dirty="0" err="1">
                <a:solidFill>
                  <a:schemeClr val="bg1"/>
                </a:solidFill>
                <a:latin typeface="SVN-Gretoon" panose="02040603050506020204" pitchFamily="18" charset="0"/>
              </a:rPr>
              <a:t>Khởi</a:t>
            </a:r>
            <a:r>
              <a:rPr lang="en-US" sz="11500" dirty="0">
                <a:solidFill>
                  <a:schemeClr val="bg1"/>
                </a:solidFill>
                <a:latin typeface="SVN-Gretoon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SVN-Gretoon" panose="02040603050506020204" pitchFamily="18" charset="0"/>
              </a:rPr>
              <a:t>động</a:t>
            </a:r>
            <a:endParaRPr lang="en-US" sz="11500" dirty="0">
              <a:solidFill>
                <a:schemeClr val="bg1"/>
              </a:solidFill>
              <a:latin typeface="SVN-Gretoon" panose="020406030505060202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600" y="1562100"/>
            <a:ext cx="11226811" cy="5080569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2800" y="2781300"/>
            <a:ext cx="10373465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Hoạt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4: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Tìm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ô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nhiễm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+mj-lt"/>
              </a:rPr>
              <a:t>đất</a:t>
            </a:r>
            <a:r>
              <a:rPr lang="en-US" sz="88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0308274" y="6166382"/>
            <a:ext cx="7762226" cy="3832599"/>
          </a:xfrm>
          <a:custGeom>
            <a:avLst/>
            <a:gdLst/>
            <a:ahLst/>
            <a:cxnLst/>
            <a:rect l="l" t="t" r="r" b="b"/>
            <a:pathLst>
              <a:path w="7762226" h="3832599">
                <a:moveTo>
                  <a:pt x="0" y="0"/>
                </a:moveTo>
                <a:lnTo>
                  <a:pt x="7762226" y="0"/>
                </a:lnTo>
                <a:lnTo>
                  <a:pt x="7762226" y="3832599"/>
                </a:lnTo>
                <a:lnTo>
                  <a:pt x="0" y="3832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32">
            <a:extLst>
              <a:ext uri="{FF2B5EF4-FFF2-40B4-BE49-F238E27FC236}">
                <a16:creationId xmlns:a16="http://schemas.microsoft.com/office/drawing/2014/main" id="{41A9006F-5C31-56BE-A387-B182A74F9C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0" y="5170373"/>
            <a:ext cx="4038600" cy="533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FCD40F3-C036-DC96-E279-9DBE2E1B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14151875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8800" y="800100"/>
            <a:ext cx="11226811" cy="1600200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209800" y="1104900"/>
            <a:ext cx="10572789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nào nói đất bị ô nhiễm?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29284" y="1762384"/>
            <a:ext cx="1460031" cy="14673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0632" y="7847368"/>
            <a:ext cx="2342147" cy="2821864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3334598" y="-443976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998F8E31-0B5A-13B1-1D3B-6968557C7225}"/>
              </a:ext>
            </a:extLst>
          </p:cNvPr>
          <p:cNvGrpSpPr/>
          <p:nvPr/>
        </p:nvGrpSpPr>
        <p:grpSpPr>
          <a:xfrm>
            <a:off x="1600200" y="4152900"/>
            <a:ext cx="11226811" cy="3276600"/>
            <a:chOff x="0" y="0"/>
            <a:chExt cx="13588491" cy="6149321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181493C4-C231-C399-61D1-052DE3D19841}"/>
                </a:ext>
              </a:extLst>
            </p:cNvPr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2F125F74-33BC-F8A4-BCAF-9EAD8DD4D4EB}"/>
                </a:ext>
              </a:extLst>
            </p:cNvPr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89135C76-3CE1-FD32-AC1A-9F923EFC5C0F}"/>
              </a:ext>
            </a:extLst>
          </p:cNvPr>
          <p:cNvSpPr txBox="1"/>
          <p:nvPr/>
        </p:nvSpPr>
        <p:spPr>
          <a:xfrm>
            <a:off x="1981200" y="4457700"/>
            <a:ext cx="1057278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bị ô nhiễm khi chứa các loại chất thải, hóa chất độc hại hoặc bị ô nhiễm nước mặn,…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Graphic 1228">
            <a:extLst>
              <a:ext uri="{FF2B5EF4-FFF2-40B4-BE49-F238E27FC236}">
                <a16:creationId xmlns:a16="http://schemas.microsoft.com/office/drawing/2014/main" id="{484AC0EB-E83E-3E78-25C3-3339C2C9A7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621" y="6667500"/>
            <a:ext cx="6146049" cy="3211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23CED-F0A1-776D-CC95-14C187E660DD}"/>
              </a:ext>
            </a:extLst>
          </p:cNvPr>
          <p:cNvGrpSpPr/>
          <p:nvPr/>
        </p:nvGrpSpPr>
        <p:grpSpPr>
          <a:xfrm>
            <a:off x="990600" y="-1"/>
            <a:ext cx="16383001" cy="1866900"/>
            <a:chOff x="1005030" y="2497824"/>
            <a:chExt cx="11389860" cy="1016892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DB19700E-D776-23F5-0BB6-338D0F58A7B2}"/>
                </a:ext>
              </a:extLst>
            </p:cNvPr>
            <p:cNvSpPr/>
            <p:nvPr/>
          </p:nvSpPr>
          <p:spPr>
            <a:xfrm>
              <a:off x="1990939" y="2658795"/>
              <a:ext cx="10403951" cy="855921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ựa vào 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cho biết: Đất bị ô nhiễm thường có những biểu hiện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EBB668-628F-855A-FD44-5CA8FEA7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BDA64D-9DE1-1ACA-198B-B74AEF12E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2552700"/>
            <a:ext cx="13606837" cy="495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F50FBF4-AC48-A99C-38DF-78D20B2C5087}"/>
              </a:ext>
            </a:extLst>
          </p:cNvPr>
          <p:cNvGrpSpPr/>
          <p:nvPr/>
        </p:nvGrpSpPr>
        <p:grpSpPr>
          <a:xfrm>
            <a:off x="1295400" y="7962900"/>
            <a:ext cx="15468600" cy="1524000"/>
            <a:chOff x="0" y="0"/>
            <a:chExt cx="13005989" cy="2412933"/>
          </a:xfrm>
          <a:solidFill>
            <a:schemeClr val="bg1"/>
          </a:soli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FFDDE85-DD8E-A095-AE62-C6D8080E8F5C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A6D46AE-6504-5A66-D70F-45E50831B5CD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98CF21-062E-EB5C-5EFF-2EBA7AA3FEDE}"/>
              </a:ext>
            </a:extLst>
          </p:cNvPr>
          <p:cNvSpPr txBox="1"/>
          <p:nvPr/>
        </p:nvSpPr>
        <p:spPr>
          <a:xfrm>
            <a:off x="1676400" y="7962900"/>
            <a:ext cx="1508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cằn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23CED-F0A1-776D-CC95-14C187E660DD}"/>
              </a:ext>
            </a:extLst>
          </p:cNvPr>
          <p:cNvGrpSpPr/>
          <p:nvPr/>
        </p:nvGrpSpPr>
        <p:grpSpPr>
          <a:xfrm>
            <a:off x="990600" y="-1"/>
            <a:ext cx="16383001" cy="1866900"/>
            <a:chOff x="1005030" y="2497824"/>
            <a:chExt cx="11389860" cy="1016892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DB19700E-D776-23F5-0BB6-338D0F58A7B2}"/>
                </a:ext>
              </a:extLst>
            </p:cNvPr>
            <p:cNvSpPr/>
            <p:nvPr/>
          </p:nvSpPr>
          <p:spPr>
            <a:xfrm>
              <a:off x="1990939" y="2658795"/>
              <a:ext cx="10403951" cy="855921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các nguyên nhân gây ô nhiễm đất được thể hiện trong 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EBB668-628F-855A-FD44-5CA8FEA7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0C4307-4EBF-0739-DBE4-C946DAAA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171700"/>
            <a:ext cx="10896600" cy="6966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80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5238" y="800101"/>
            <a:ext cx="12835361" cy="7536886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C25-D85C-EB20-34C5-6460DAB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5295900"/>
            <a:ext cx="5368436" cy="5368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1CB0C-77C7-548E-9B1E-D7AD6100C6BE}"/>
              </a:ext>
            </a:extLst>
          </p:cNvPr>
          <p:cNvSpPr txBox="1"/>
          <p:nvPr/>
        </p:nvSpPr>
        <p:spPr>
          <a:xfrm>
            <a:off x="4343400" y="1409700"/>
            <a:ext cx="10820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/>
              </a:rPr>
              <a:t>Một số nguyên nhân gây ô nhiễm đất:</a:t>
            </a:r>
          </a:p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/>
              </a:rPr>
              <a:t>+ Đất chứa nhiều rác thải sinh hoạt khó phân hủy như rác thải nhựa,…</a:t>
            </a:r>
          </a:p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/>
              </a:rPr>
              <a:t>+ Đất chứa chất thải không được xử lí trong sản xuất công nghiệp.</a:t>
            </a:r>
          </a:p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/>
              </a:rPr>
              <a:t>+ Đất nhiễm chất độc hại do thuốc trừ sâu, thuốc diệt cỏ, phân bón hóa học trong sản xuất nông nghiệp.</a:t>
            </a:r>
          </a:p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/>
              </a:rPr>
              <a:t>+ Đất nhiễm mặn do nước biển dâng cao.</a:t>
            </a:r>
          </a:p>
        </p:txBody>
      </p:sp>
    </p:spTree>
    <p:extLst>
      <p:ext uri="{BB962C8B-B14F-4D97-AF65-F5344CB8AC3E}">
        <p14:creationId xmlns:p14="http://schemas.microsoft.com/office/powerpoint/2010/main" val="8759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23CED-F0A1-776D-CC95-14C187E660DD}"/>
              </a:ext>
            </a:extLst>
          </p:cNvPr>
          <p:cNvGrpSpPr/>
          <p:nvPr/>
        </p:nvGrpSpPr>
        <p:grpSpPr>
          <a:xfrm>
            <a:off x="990600" y="-1"/>
            <a:ext cx="16383001" cy="1866900"/>
            <a:chOff x="1005030" y="2497824"/>
            <a:chExt cx="11389860" cy="1016892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DB19700E-D776-23F5-0BB6-338D0F58A7B2}"/>
                </a:ext>
              </a:extLst>
            </p:cNvPr>
            <p:cNvSpPr/>
            <p:nvPr/>
          </p:nvSpPr>
          <p:spPr>
            <a:xfrm>
              <a:off x="1990939" y="2658795"/>
              <a:ext cx="10403951" cy="855921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ô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nhiễm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EBB668-628F-855A-FD44-5CA8FEA7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303D490-0CAF-4738-01B8-913C1407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324100"/>
            <a:ext cx="11811000" cy="6977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94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32C7C5-91A0-F9DB-84DE-AAC85B32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238500"/>
            <a:ext cx="7184361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21F689C-73CA-F4DF-CB38-2FDDE0725840}"/>
              </a:ext>
            </a:extLst>
          </p:cNvPr>
          <p:cNvSpPr/>
          <p:nvPr/>
        </p:nvSpPr>
        <p:spPr>
          <a:xfrm>
            <a:off x="8686800" y="48387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E8C014-0F44-F8C9-F2C3-66C7D0FEB44B}"/>
              </a:ext>
            </a:extLst>
          </p:cNvPr>
          <p:cNvSpPr/>
          <p:nvPr/>
        </p:nvSpPr>
        <p:spPr>
          <a:xfrm>
            <a:off x="9982200" y="3009900"/>
            <a:ext cx="7086600" cy="49530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thiểu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233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21F689C-73CA-F4DF-CB38-2FDDE0725840}"/>
              </a:ext>
            </a:extLst>
          </p:cNvPr>
          <p:cNvSpPr/>
          <p:nvPr/>
        </p:nvSpPr>
        <p:spPr>
          <a:xfrm>
            <a:off x="8686800" y="48387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E8C014-0F44-F8C9-F2C3-66C7D0FEB44B}"/>
              </a:ext>
            </a:extLst>
          </p:cNvPr>
          <p:cNvSpPr/>
          <p:nvPr/>
        </p:nvSpPr>
        <p:spPr>
          <a:xfrm>
            <a:off x="9982200" y="3009900"/>
            <a:ext cx="7086600" cy="49530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chất thải công nghiệp đúng cách trước khi thải ra môi trường.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F28A9-295C-41C9-46E1-8DF41FAB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933700"/>
            <a:ext cx="7086600" cy="472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89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21F689C-73CA-F4DF-CB38-2FDDE0725840}"/>
              </a:ext>
            </a:extLst>
          </p:cNvPr>
          <p:cNvSpPr/>
          <p:nvPr/>
        </p:nvSpPr>
        <p:spPr>
          <a:xfrm>
            <a:off x="8686800" y="48387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E8C014-0F44-F8C9-F2C3-66C7D0FEB44B}"/>
              </a:ext>
            </a:extLst>
          </p:cNvPr>
          <p:cNvSpPr/>
          <p:nvPr/>
        </p:nvSpPr>
        <p:spPr>
          <a:xfrm>
            <a:off x="9982200" y="2628900"/>
            <a:ext cx="7086600" cy="53340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thuốc trừ sâu, phân bón hữu cơ sinh học; hạn chế sử dụng thuốc trừ sâu, phân bón hóa học trong nông nghiệp.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7ED54-974E-55E7-3FA0-00FC458D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81300"/>
            <a:ext cx="733198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857" y="1028701"/>
            <a:ext cx="16180443" cy="8261138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43" y="2440173"/>
            <a:ext cx="17093006" cy="4435254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97260" y="526312"/>
            <a:ext cx="3550718" cy="4090877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21179" y="6584825"/>
            <a:ext cx="3609621" cy="3702176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674158" y="1"/>
            <a:ext cx="3826494" cy="3730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21F689C-73CA-F4DF-CB38-2FDDE0725840}"/>
              </a:ext>
            </a:extLst>
          </p:cNvPr>
          <p:cNvSpPr/>
          <p:nvPr/>
        </p:nvSpPr>
        <p:spPr>
          <a:xfrm>
            <a:off x="8686800" y="48387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E8C014-0F44-F8C9-F2C3-66C7D0FEB44B}"/>
              </a:ext>
            </a:extLst>
          </p:cNvPr>
          <p:cNvSpPr/>
          <p:nvPr/>
        </p:nvSpPr>
        <p:spPr>
          <a:xfrm>
            <a:off x="9982200" y="3695700"/>
            <a:ext cx="7086600" cy="2590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đập ngăn nước mặn.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7B491-FE3B-8B36-64D4-70FD81AF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28900"/>
            <a:ext cx="7062085" cy="4733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32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600" y="2095500"/>
            <a:ext cx="11226811" cy="4547169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2800" y="2781300"/>
            <a:ext cx="10373465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32">
            <a:extLst>
              <a:ext uri="{FF2B5EF4-FFF2-40B4-BE49-F238E27FC236}">
                <a16:creationId xmlns:a16="http://schemas.microsoft.com/office/drawing/2014/main" id="{41A9006F-5C31-56BE-A387-B182A74F9C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0" y="5170373"/>
            <a:ext cx="4038600" cy="5333227"/>
          </a:xfrm>
          <a:prstGeom prst="rect">
            <a:avLst/>
          </a:prstGeom>
        </p:spPr>
      </p:pic>
      <p:pic>
        <p:nvPicPr>
          <p:cNvPr id="7" name="Graphic 1228">
            <a:extLst>
              <a:ext uri="{FF2B5EF4-FFF2-40B4-BE49-F238E27FC236}">
                <a16:creationId xmlns:a16="http://schemas.microsoft.com/office/drawing/2014/main" id="{630BD61E-8B2D-B15C-79AB-9F0711E01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621" y="6667500"/>
            <a:ext cx="6146049" cy="32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5238" y="800101"/>
            <a:ext cx="12835361" cy="7536886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C25-D85C-EB20-34C5-6460DAB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5295900"/>
            <a:ext cx="5368436" cy="5368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1CB0C-77C7-548E-9B1E-D7AD6100C6BE}"/>
              </a:ext>
            </a:extLst>
          </p:cNvPr>
          <p:cNvSpPr txBox="1"/>
          <p:nvPr/>
        </p:nvSpPr>
        <p:spPr>
          <a:xfrm>
            <a:off x="4343400" y="1790700"/>
            <a:ext cx="1082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bị ô nhiễm do nhiễm chất phóng xạ.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bị ô nhiễm do các tác nhân sinh học (vi khuẩn, giun sán, kí sinh trùng,…).</a:t>
            </a:r>
          </a:p>
        </p:txBody>
      </p:sp>
    </p:spTree>
    <p:extLst>
      <p:ext uri="{BB962C8B-B14F-4D97-AF65-F5344CB8AC3E}">
        <p14:creationId xmlns:p14="http://schemas.microsoft.com/office/powerpoint/2010/main" val="16688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EB35B42D-6805-7097-D560-85022372935E}"/>
              </a:ext>
            </a:extLst>
          </p:cNvPr>
          <p:cNvGrpSpPr/>
          <p:nvPr/>
        </p:nvGrpSpPr>
        <p:grpSpPr>
          <a:xfrm>
            <a:off x="3886200" y="723900"/>
            <a:ext cx="11277600" cy="1066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99DF9D5-5202-FF5A-B4B4-041E6E349141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199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522CE4-B5E1-B657-318D-918F528FCFE5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EB1024-46D9-5453-280A-07C533F08757}"/>
              </a:ext>
            </a:extLst>
          </p:cNvPr>
          <p:cNvCxnSpPr/>
          <p:nvPr/>
        </p:nvCxnSpPr>
        <p:spPr>
          <a:xfrm flipH="1">
            <a:off x="3733800" y="1790700"/>
            <a:ext cx="5257800" cy="914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3">
            <a:extLst>
              <a:ext uri="{FF2B5EF4-FFF2-40B4-BE49-F238E27FC236}">
                <a16:creationId xmlns:a16="http://schemas.microsoft.com/office/drawing/2014/main" id="{77973567-3872-9D99-A52C-CA23D78AF241}"/>
              </a:ext>
            </a:extLst>
          </p:cNvPr>
          <p:cNvGrpSpPr/>
          <p:nvPr/>
        </p:nvGrpSpPr>
        <p:grpSpPr>
          <a:xfrm>
            <a:off x="1905000" y="2781300"/>
            <a:ext cx="3581400" cy="7315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825A5AA4-179B-CF9F-0C70-62884993A97B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just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ruộng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vôi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phosphate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kiềm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khử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tan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nồng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20282E6-A96A-8D8B-E036-E25FEBE53700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0EE98B-E000-C231-F369-60E64C45D14D}"/>
              </a:ext>
            </a:extLst>
          </p:cNvPr>
          <p:cNvCxnSpPr>
            <a:cxnSpLocks/>
          </p:cNvCxnSpPr>
          <p:nvPr/>
        </p:nvCxnSpPr>
        <p:spPr>
          <a:xfrm flipH="1">
            <a:off x="8153400" y="1866900"/>
            <a:ext cx="838200" cy="914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3">
            <a:extLst>
              <a:ext uri="{FF2B5EF4-FFF2-40B4-BE49-F238E27FC236}">
                <a16:creationId xmlns:a16="http://schemas.microsoft.com/office/drawing/2014/main" id="{62E0F654-4B18-60D8-4396-0691C028CF1B}"/>
              </a:ext>
            </a:extLst>
          </p:cNvPr>
          <p:cNvGrpSpPr/>
          <p:nvPr/>
        </p:nvGrpSpPr>
        <p:grpSpPr>
          <a:xfrm>
            <a:off x="6248400" y="2781300"/>
            <a:ext cx="3581400" cy="7315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BFD58F4-46B1-1598-CF68-373074035B8D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R="0" lv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trũng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tan.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0CD828D-C527-934C-120E-DFB8CCC9B4BD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0D4FA4-18A3-9837-E563-079DFC9B6955}"/>
              </a:ext>
            </a:extLst>
          </p:cNvPr>
          <p:cNvCxnSpPr>
            <a:cxnSpLocks/>
          </p:cNvCxnSpPr>
          <p:nvPr/>
        </p:nvCxnSpPr>
        <p:spPr>
          <a:xfrm>
            <a:off x="9067800" y="1866900"/>
            <a:ext cx="3352800" cy="914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">
            <a:extLst>
              <a:ext uri="{FF2B5EF4-FFF2-40B4-BE49-F238E27FC236}">
                <a16:creationId xmlns:a16="http://schemas.microsoft.com/office/drawing/2014/main" id="{28DD713E-30A2-CC1F-67E6-EE3B97804E8A}"/>
              </a:ext>
            </a:extLst>
          </p:cNvPr>
          <p:cNvGrpSpPr/>
          <p:nvPr/>
        </p:nvGrpSpPr>
        <p:grpSpPr>
          <a:xfrm>
            <a:off x="10515600" y="2781300"/>
            <a:ext cx="3124200" cy="7315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A79736CE-B915-7653-591E-B1EE7CA626B0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R="0" lv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Luân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sz="4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B06F2CB-BE66-9D30-DDB6-5FB945911A41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E95EDB-BFFB-DF76-E438-C6EFB0F5C2DD}"/>
              </a:ext>
            </a:extLst>
          </p:cNvPr>
          <p:cNvCxnSpPr>
            <a:cxnSpLocks/>
          </p:cNvCxnSpPr>
          <p:nvPr/>
        </p:nvCxnSpPr>
        <p:spPr>
          <a:xfrm>
            <a:off x="9753600" y="1790700"/>
            <a:ext cx="6629400" cy="9906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">
            <a:extLst>
              <a:ext uri="{FF2B5EF4-FFF2-40B4-BE49-F238E27FC236}">
                <a16:creationId xmlns:a16="http://schemas.microsoft.com/office/drawing/2014/main" id="{89B67B42-CAC7-E182-4C00-1AB83043955E}"/>
              </a:ext>
            </a:extLst>
          </p:cNvPr>
          <p:cNvGrpSpPr/>
          <p:nvPr/>
        </p:nvGrpSpPr>
        <p:grpSpPr>
          <a:xfrm>
            <a:off x="14478000" y="2781300"/>
            <a:ext cx="3124200" cy="7315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C73DC57F-4693-862C-AEB0-FF6044D3D7A5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R="0" lv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cường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F01ADC90-45CA-C30D-1638-1192238ABB0D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23CED-F0A1-776D-CC95-14C187E660DD}"/>
              </a:ext>
            </a:extLst>
          </p:cNvPr>
          <p:cNvGrpSpPr/>
          <p:nvPr/>
        </p:nvGrpSpPr>
        <p:grpSpPr>
          <a:xfrm>
            <a:off x="990600" y="0"/>
            <a:ext cx="16383001" cy="1655507"/>
            <a:chOff x="1005030" y="2497824"/>
            <a:chExt cx="11389860" cy="901747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DB19700E-D776-23F5-0BB6-338D0F58A7B2}"/>
                </a:ext>
              </a:extLst>
            </p:cNvPr>
            <p:cNvSpPr/>
            <p:nvPr/>
          </p:nvSpPr>
          <p:spPr>
            <a:xfrm>
              <a:off x="1990939" y="2658796"/>
              <a:ext cx="10403951" cy="52387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kumimoji="0" 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EBB668-628F-855A-FD44-5CA8FEA7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3C40514-9774-9A68-1EA5-791B89942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857500"/>
            <a:ext cx="12649200" cy="521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1AB0B7-6703-8296-15E5-A4CF860C729B}"/>
              </a:ext>
            </a:extLst>
          </p:cNvPr>
          <p:cNvSpPr txBox="1"/>
          <p:nvPr/>
        </p:nvSpPr>
        <p:spPr>
          <a:xfrm>
            <a:off x="2057400" y="1409700"/>
            <a:ext cx="1493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thập thông tin qua internet, sách, báo, quan sát thực tế,… về tác hại của đất bị ô nhiễm theo gợi ý sau:</a:t>
            </a:r>
            <a:endParaRPr lang="en-US" sz="36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87D1C-C805-1C41-4675-D5234923D2B4}"/>
              </a:ext>
            </a:extLst>
          </p:cNvPr>
          <p:cNvSpPr txBox="1"/>
          <p:nvPr/>
        </p:nvSpPr>
        <p:spPr>
          <a:xfrm>
            <a:off x="1905000" y="8267700"/>
            <a:ext cx="1493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thông tin trong nhóm và lựa chọn hình thức báo cáo.</a:t>
            </a:r>
          </a:p>
          <a:p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 cáo kết quả.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D2596-772D-9377-40AD-9D079F264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42900"/>
            <a:ext cx="7696200" cy="769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8191DF-D05F-63CA-6E0A-AD5D0029B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495300"/>
            <a:ext cx="8361925" cy="6867525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5B35343B-C3F2-4CFF-2AD4-6F1BF6D4F02D}"/>
              </a:ext>
            </a:extLst>
          </p:cNvPr>
          <p:cNvSpPr/>
          <p:nvPr/>
        </p:nvSpPr>
        <p:spPr>
          <a:xfrm>
            <a:off x="5338090" y="3082061"/>
            <a:ext cx="12949910" cy="6766328"/>
          </a:xfrm>
          <a:custGeom>
            <a:avLst/>
            <a:gdLst/>
            <a:ahLst/>
            <a:cxnLst/>
            <a:rect l="l" t="t" r="r" b="b"/>
            <a:pathLst>
              <a:path w="12949910" h="6766328">
                <a:moveTo>
                  <a:pt x="0" y="0"/>
                </a:moveTo>
                <a:lnTo>
                  <a:pt x="12949910" y="0"/>
                </a:lnTo>
                <a:lnTo>
                  <a:pt x="12949910" y="6766328"/>
                </a:lnTo>
                <a:lnTo>
                  <a:pt x="0" y="67663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9ED1B522-F79B-5241-07CA-1F652A5B0F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95600" y="6780528"/>
            <a:ext cx="3399004" cy="3468372"/>
          </a:xfrm>
          <a:prstGeom prst="rect">
            <a:avLst/>
          </a:prstGeom>
        </p:spPr>
      </p:pic>
      <p:pic>
        <p:nvPicPr>
          <p:cNvPr id="19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6DB7190B-9611-8013-AC0E-A0AA18C2A54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81200" y="952500"/>
            <a:ext cx="1490133" cy="838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80">
        <p159:morph option="byObject"/>
      </p:transition>
    </mc:Choice>
    <mc:Fallback xmlns="">
      <p:transition spd="slow" advTm="7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10" objId="19"/>
        <p14:stopEvt time="7168" objId="19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0BBA795-530C-DE9C-A66F-1CDF10E00677}"/>
              </a:ext>
            </a:extLst>
          </p:cNvPr>
          <p:cNvSpPr/>
          <p:nvPr/>
        </p:nvSpPr>
        <p:spPr>
          <a:xfrm>
            <a:off x="0" y="-1562100"/>
            <a:ext cx="18288000" cy="129540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675A7-E7CE-54F8-4FC7-AFD3BEBF5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52700"/>
            <a:ext cx="8305800" cy="8305800"/>
          </a:xfrm>
          <a:prstGeom prst="rect">
            <a:avLst/>
          </a:prstGeom>
        </p:spPr>
      </p:pic>
      <p:pic>
        <p:nvPicPr>
          <p:cNvPr id="5" name="Video chưa đặt tên ‐ Được tạo bằng Clipchamp (1)">
            <a:hlinkClick r:id="" action="ppaction://media"/>
            <a:extLst>
              <a:ext uri="{FF2B5EF4-FFF2-40B4-BE49-F238E27FC236}">
                <a16:creationId xmlns:a16="http://schemas.microsoft.com/office/drawing/2014/main" id="{10FD2B72-B14C-3080-3F06-F9D814E9EE8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78200" y="800100"/>
            <a:ext cx="2717800" cy="15287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668">
        <p159:morph option="byObject"/>
      </p:transition>
    </mc:Choice>
    <mc:Fallback xmlns="">
      <p:transition spd="slow" advTm="8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8" objId="5"/>
        <p14:stopEvt time="8551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8BC55-79F7-9255-D1AE-F02823065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-495300"/>
            <a:ext cx="8547488" cy="7019925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194D7044-83AD-572F-4BEB-8E993AC59FD9}"/>
              </a:ext>
            </a:extLst>
          </p:cNvPr>
          <p:cNvSpPr/>
          <p:nvPr/>
        </p:nvSpPr>
        <p:spPr>
          <a:xfrm>
            <a:off x="1905000" y="3771900"/>
            <a:ext cx="14249400" cy="6019800"/>
          </a:xfrm>
          <a:custGeom>
            <a:avLst/>
            <a:gdLst/>
            <a:ahLst/>
            <a:cxnLst/>
            <a:rect l="l" t="t" r="r" b="b"/>
            <a:pathLst>
              <a:path w="14695714" h="8229600">
                <a:moveTo>
                  <a:pt x="0" y="0"/>
                </a:moveTo>
                <a:lnTo>
                  <a:pt x="14695714" y="0"/>
                </a:lnTo>
                <a:lnTo>
                  <a:pt x="14695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5D793C6-8962-D553-0C8A-2210CBBD07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609600" y="1790700"/>
            <a:ext cx="4999059" cy="393607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D2E37C-D8DE-223F-309F-F869A6B19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16000" y="4152900"/>
            <a:ext cx="2165684" cy="2057400"/>
          </a:xfrm>
          <a:prstGeom prst="rect">
            <a:avLst/>
          </a:prstGeom>
        </p:spPr>
      </p:pic>
      <p:pic>
        <p:nvPicPr>
          <p:cNvPr id="19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2436E65E-8846-1F2C-BF1A-4B238DB68E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86000" y="495300"/>
            <a:ext cx="1896533" cy="106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94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709">
        <p159:morph option="byObject"/>
      </p:transition>
    </mc:Choice>
    <mc:Fallback xmlns="">
      <p:transition spd="slow" advTm="9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3" objId="19"/>
        <p14:stopEvt time="8503" objId="19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grpSp>
        <p:nvGrpSpPr>
          <p:cNvPr id="6" name="Group 3">
            <a:extLst>
              <a:ext uri="{FF2B5EF4-FFF2-40B4-BE49-F238E27FC236}">
                <a16:creationId xmlns:a16="http://schemas.microsoft.com/office/drawing/2014/main" id="{78E9407D-70A9-3B0A-51FD-B1AC723BF87D}"/>
              </a:ext>
            </a:extLst>
          </p:cNvPr>
          <p:cNvGrpSpPr/>
          <p:nvPr/>
        </p:nvGrpSpPr>
        <p:grpSpPr>
          <a:xfrm>
            <a:off x="4343400" y="571500"/>
            <a:ext cx="9829800" cy="1066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48346E9B-FB40-92F0-411A-DC0E3EF2345B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646A73F-1E3A-CB79-426E-8F8662CBBD3F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20C136-1E02-5A4A-AD5C-1B2895293EF8}"/>
              </a:ext>
            </a:extLst>
          </p:cNvPr>
          <p:cNvCxnSpPr>
            <a:cxnSpLocks/>
          </p:cNvCxnSpPr>
          <p:nvPr/>
        </p:nvCxnSpPr>
        <p:spPr>
          <a:xfrm flipH="1">
            <a:off x="3733800" y="1638300"/>
            <a:ext cx="510540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">
            <a:extLst>
              <a:ext uri="{FF2B5EF4-FFF2-40B4-BE49-F238E27FC236}">
                <a16:creationId xmlns:a16="http://schemas.microsoft.com/office/drawing/2014/main" id="{8773283F-BF5E-4FD7-EDD4-24A33169A62C}"/>
              </a:ext>
            </a:extLst>
          </p:cNvPr>
          <p:cNvGrpSpPr/>
          <p:nvPr/>
        </p:nvGrpSpPr>
        <p:grpSpPr>
          <a:xfrm>
            <a:off x="1905000" y="2781300"/>
            <a:ext cx="3581400" cy="6019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CB9823-0AE2-FCB3-C4AA-95CAB682C99A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xói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mòn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lở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lật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3CE617-11D4-1394-A7A7-0482E89DFD1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457E8E-8271-65A6-7193-6B802D66F4BE}"/>
              </a:ext>
            </a:extLst>
          </p:cNvPr>
          <p:cNvCxnSpPr>
            <a:cxnSpLocks/>
          </p:cNvCxnSpPr>
          <p:nvPr/>
        </p:nvCxnSpPr>
        <p:spPr>
          <a:xfrm flipH="1">
            <a:off x="8763000" y="1638300"/>
            <a:ext cx="990600" cy="1219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3">
            <a:extLst>
              <a:ext uri="{FF2B5EF4-FFF2-40B4-BE49-F238E27FC236}">
                <a16:creationId xmlns:a16="http://schemas.microsoft.com/office/drawing/2014/main" id="{CA9E8217-7116-1024-9488-0D0ADD53AE05}"/>
              </a:ext>
            </a:extLst>
          </p:cNvPr>
          <p:cNvGrpSpPr/>
          <p:nvPr/>
        </p:nvGrpSpPr>
        <p:grpSpPr>
          <a:xfrm>
            <a:off x="6019800" y="2781300"/>
            <a:ext cx="4572000" cy="6019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DA8A1F83-EB82-D181-1E02-772E46C2746E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"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gan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ung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,…;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bẩm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da,… ở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"/>
              </a:pP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rời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3B11498C-A7AB-7858-5090-260ECC76B16D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F4DCF00-7F2F-ABDF-A76E-D5B35C74D130}"/>
              </a:ext>
            </a:extLst>
          </p:cNvPr>
          <p:cNvCxnSpPr>
            <a:cxnSpLocks/>
          </p:cNvCxnSpPr>
          <p:nvPr/>
        </p:nvCxnSpPr>
        <p:spPr>
          <a:xfrm>
            <a:off x="10668000" y="1638300"/>
            <a:ext cx="388620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3">
            <a:extLst>
              <a:ext uri="{FF2B5EF4-FFF2-40B4-BE49-F238E27FC236}">
                <a16:creationId xmlns:a16="http://schemas.microsoft.com/office/drawing/2014/main" id="{1EF4E052-F726-0FB3-C6DE-C150ADBC1A47}"/>
              </a:ext>
            </a:extLst>
          </p:cNvPr>
          <p:cNvGrpSpPr/>
          <p:nvPr/>
        </p:nvGrpSpPr>
        <p:grpSpPr>
          <a:xfrm>
            <a:off x="11277600" y="2705100"/>
            <a:ext cx="5029200" cy="6019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C1A8ACD0-D343-8F94-2CD7-88BFE69630F3}"/>
                </a:ext>
              </a:extLst>
            </p:cNvPr>
            <p:cNvSpPr/>
            <p:nvPr/>
          </p:nvSpPr>
          <p:spPr>
            <a:xfrm>
              <a:off x="72391" y="72390"/>
              <a:ext cx="12861210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ngầm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 →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ngầm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6DA96128-D12D-BE15-B9AC-91519572652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5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600" y="1562100"/>
            <a:ext cx="11226811" cy="5080569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2800" y="2781300"/>
            <a:ext cx="1037346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000" b="1" dirty="0">
                <a:solidFill>
                  <a:srgbClr val="000000"/>
                </a:solidFill>
                <a:latin typeface="Calibri"/>
              </a:rPr>
              <a:t>Hoạt động 5: </a:t>
            </a:r>
            <a:r>
              <a:rPr lang="vi-VN" sz="6000" dirty="0">
                <a:solidFill>
                  <a:srgbClr val="000000"/>
                </a:solidFill>
                <a:latin typeface="Calibri"/>
              </a:rPr>
              <a:t>Liên hệ thực tế địa phương và gia đình về việc phòng chống ô nhiễm đất 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08274" y="6166382"/>
            <a:ext cx="7762226" cy="3832599"/>
          </a:xfrm>
          <a:custGeom>
            <a:avLst/>
            <a:gdLst/>
            <a:ahLst/>
            <a:cxnLst/>
            <a:rect l="l" t="t" r="r" b="b"/>
            <a:pathLst>
              <a:path w="7762226" h="3832599">
                <a:moveTo>
                  <a:pt x="0" y="0"/>
                </a:moveTo>
                <a:lnTo>
                  <a:pt x="7762226" y="0"/>
                </a:lnTo>
                <a:lnTo>
                  <a:pt x="7762226" y="3832599"/>
                </a:lnTo>
                <a:lnTo>
                  <a:pt x="0" y="3832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32">
            <a:extLst>
              <a:ext uri="{FF2B5EF4-FFF2-40B4-BE49-F238E27FC236}">
                <a16:creationId xmlns:a16="http://schemas.microsoft.com/office/drawing/2014/main" id="{41A9006F-5C31-56BE-A387-B182A74F9C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0" y="5170373"/>
            <a:ext cx="4038600" cy="53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17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81964" cy="724267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353" y="0"/>
            <a:ext cx="11156648" cy="512108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092758"/>
            <a:ext cx="11193227" cy="5194242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1498" y="3053469"/>
            <a:ext cx="9126503" cy="7233531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1355ADE8-17D9-BEDD-C96F-79598C78502B}"/>
              </a:ext>
            </a:extLst>
          </p:cNvPr>
          <p:cNvSpPr/>
          <p:nvPr/>
        </p:nvSpPr>
        <p:spPr>
          <a:xfrm>
            <a:off x="152400" y="2667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5238" y="2628899"/>
            <a:ext cx="12835361" cy="5708087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C25-D85C-EB20-34C5-6460DAB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5295900"/>
            <a:ext cx="5368436" cy="5368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1CB0C-77C7-548E-9B1E-D7AD6100C6BE}"/>
              </a:ext>
            </a:extLst>
          </p:cNvPr>
          <p:cNvSpPr txBox="1"/>
          <p:nvPr/>
        </p:nvSpPr>
        <p:spPr>
          <a:xfrm>
            <a:off x="4343400" y="3848100"/>
            <a:ext cx="1082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thực trạng và một số việc làm phòng chống ô nhiễm đất ở gia đình và địa phương.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EB35B42D-6805-7097-D560-85022372935E}"/>
              </a:ext>
            </a:extLst>
          </p:cNvPr>
          <p:cNvGrpSpPr/>
          <p:nvPr/>
        </p:nvGrpSpPr>
        <p:grpSpPr>
          <a:xfrm>
            <a:off x="1143000" y="723900"/>
            <a:ext cx="16002000" cy="1066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99DF9D5-5202-FF5A-B4B4-041E6E349141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522CE4-B5E1-B657-318D-918F528FCFE5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ướng dẫn Tuyên truyền bảo vệ môi trường góp phần phát triển bền vững đất  nước - Tạp chí Tuyên giáo">
            <a:extLst>
              <a:ext uri="{FF2B5EF4-FFF2-40B4-BE49-F238E27FC236}">
                <a16:creationId xmlns:a16="http://schemas.microsoft.com/office/drawing/2014/main" id="{567BDBD6-6900-0247-9926-1B9C3167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76500"/>
            <a:ext cx="90678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EB35B42D-6805-7097-D560-85022372935E}"/>
              </a:ext>
            </a:extLst>
          </p:cNvPr>
          <p:cNvGrpSpPr/>
          <p:nvPr/>
        </p:nvGrpSpPr>
        <p:grpSpPr>
          <a:xfrm>
            <a:off x="1143000" y="723900"/>
            <a:ext cx="16002000" cy="1447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99DF9D5-5202-FF5A-B4B4-041E6E349141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522CE4-B5E1-B657-318D-918F528FCFE5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Bài tuyên truyền: Về tác hại, thiệt hại khi lạm dụng hóa chất, thuốc BVTV  trong trồng trọt.">
            <a:extLst>
              <a:ext uri="{FF2B5EF4-FFF2-40B4-BE49-F238E27FC236}">
                <a16:creationId xmlns:a16="http://schemas.microsoft.com/office/drawing/2014/main" id="{D5E866AA-7DA9-F937-D030-2DE44042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81300"/>
            <a:ext cx="9220200" cy="61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9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EB35B42D-6805-7097-D560-85022372935E}"/>
              </a:ext>
            </a:extLst>
          </p:cNvPr>
          <p:cNvGrpSpPr/>
          <p:nvPr/>
        </p:nvGrpSpPr>
        <p:grpSpPr>
          <a:xfrm>
            <a:off x="1143000" y="723900"/>
            <a:ext cx="16002000" cy="1447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99DF9D5-5202-FF5A-B4B4-041E6E349141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trọc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44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522CE4-B5E1-B657-318D-918F528FCFE5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74" name="Picture 2" descr="Trồng một cây xanh">
            <a:extLst>
              <a:ext uri="{FF2B5EF4-FFF2-40B4-BE49-F238E27FC236}">
                <a16:creationId xmlns:a16="http://schemas.microsoft.com/office/drawing/2014/main" id="{088E06BC-6DE1-2E8E-D9E1-4DEE2BE6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52700"/>
            <a:ext cx="10668000" cy="689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EB35B42D-6805-7097-D560-85022372935E}"/>
              </a:ext>
            </a:extLst>
          </p:cNvPr>
          <p:cNvGrpSpPr/>
          <p:nvPr/>
        </p:nvGrpSpPr>
        <p:grpSpPr>
          <a:xfrm>
            <a:off x="1143000" y="723900"/>
            <a:ext cx="16002000" cy="1447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99DF9D5-5202-FF5A-B4B4-041E6E349141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triệt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8522CE4-B5E1-B657-318D-918F528FCFE5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098" name="Picture 2" descr="Giải quyết vấn nạn ô nhiễm môi trường từ chất thải rắn">
            <a:extLst>
              <a:ext uri="{FF2B5EF4-FFF2-40B4-BE49-F238E27FC236}">
                <a16:creationId xmlns:a16="http://schemas.microsoft.com/office/drawing/2014/main" id="{D5F485D4-6D23-FB33-E69A-5671F09D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6500"/>
            <a:ext cx="10533063" cy="73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A4101-27D5-7413-E8C2-D13D394BC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3009900"/>
            <a:ext cx="1091278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5238" y="2628899"/>
            <a:ext cx="12835361" cy="5708087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66628" y="9165342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5" y="0"/>
                </a:lnTo>
                <a:lnTo>
                  <a:pt x="2452305" y="1145896"/>
                </a:lnTo>
                <a:lnTo>
                  <a:pt x="0" y="114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29284" y="0"/>
            <a:ext cx="1460031" cy="1467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992" y="295016"/>
            <a:ext cx="1460031" cy="1467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19963" y="5546800"/>
            <a:ext cx="1460031" cy="146736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3414002" y="7879215"/>
            <a:ext cx="4873998" cy="2277486"/>
          </a:xfrm>
          <a:custGeom>
            <a:avLst/>
            <a:gdLst/>
            <a:ahLst/>
            <a:cxnLst/>
            <a:rect l="l" t="t" r="r" b="b"/>
            <a:pathLst>
              <a:path w="4873998" h="2277486">
                <a:moveTo>
                  <a:pt x="0" y="0"/>
                </a:moveTo>
                <a:lnTo>
                  <a:pt x="4873998" y="0"/>
                </a:lnTo>
                <a:lnTo>
                  <a:pt x="4873998" y="2277486"/>
                </a:lnTo>
                <a:lnTo>
                  <a:pt x="0" y="227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C25-D85C-EB20-34C5-6460DAB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5295900"/>
            <a:ext cx="5368436" cy="5368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1CB0C-77C7-548E-9B1E-D7AD6100C6BE}"/>
              </a:ext>
            </a:extLst>
          </p:cNvPr>
          <p:cNvSpPr txBox="1"/>
          <p:nvPr/>
        </p:nvSpPr>
        <p:spPr>
          <a:xfrm>
            <a:off x="4343400" y="3848100"/>
            <a:ext cx="1082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việc mà em cùng người thân đã làm để góp phần bảo vệ môi trường đất.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F9421-24FC-9819-7291-45F745A81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1943100"/>
            <a:ext cx="1330609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31898" y="47848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721857" y="4618225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1041481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đất có những thành phần nào?</a:t>
            </a:r>
            <a:endParaRPr lang="vi-VN" sz="7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733800" y="5372100"/>
            <a:ext cx="7781262" cy="3798480"/>
          </a:xfrm>
          <a:prstGeom prst="wedgeRoundRectCallout">
            <a:avLst>
              <a:gd name="adj1" fmla="val 61663"/>
              <a:gd name="adj2" fmla="val -13231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srgbClr val="FF0000"/>
                </a:solidFill>
                <a:latin typeface="Calibri"/>
              </a:rPr>
              <a:t>Trong đất có nước và không khí, chất khoáng, mùn,…. </a:t>
            </a: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50875" y="6188756"/>
            <a:ext cx="3237614" cy="409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1945681" y="4522531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244039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có vai trò như thế nào đối với cây trồng?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429000" y="5753100"/>
            <a:ext cx="8086061" cy="341748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vi-VN" sz="4800" dirty="0">
                <a:solidFill>
                  <a:srgbClr val="FF0000"/>
                </a:solidFill>
                <a:latin typeface="Calibri"/>
              </a:rPr>
              <a:t>Đất có vai trò cung cấp chất dinh dưỡng, nước, không khí,... cho cây và giữ cho cây đứng vững.</a:t>
            </a: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801599" y="5372100"/>
            <a:ext cx="4710224" cy="4675668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626810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trong trồng trọt cần làm cho đất tơi xốp?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95600" y="4533900"/>
            <a:ext cx="10363200" cy="463668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6000" dirty="0">
                <a:solidFill>
                  <a:srgbClr val="FF0000"/>
                </a:solidFill>
                <a:latin typeface="Calibri"/>
              </a:rPr>
              <a:t>Cần làm cho đất tơi xốp để đất có nhiều khe hở, do đó dự trữ được nhiều không khí và nước cung cấp cho cây.</a:t>
            </a: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721857" y="4761764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1105276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loại đất mà em biết.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429000" y="6286500"/>
            <a:ext cx="8803758" cy="3022305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cát</a:t>
            </a:r>
            <a:r>
              <a:rPr lang="en-US" sz="8000" dirty="0">
                <a:solidFill>
                  <a:srgbClr val="FF0000"/>
                </a:solidFill>
              </a:rPr>
              <a:t>, </a:t>
            </a:r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thịt</a:t>
            </a:r>
            <a:r>
              <a:rPr lang="en-US" sz="8000" dirty="0">
                <a:solidFill>
                  <a:srgbClr val="FF0000"/>
                </a:solidFill>
              </a:rPr>
              <a:t>, </a:t>
            </a:r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sét</a:t>
            </a:r>
            <a:r>
              <a:rPr lang="en-US" sz="8000" dirty="0">
                <a:solidFill>
                  <a:srgbClr val="FF0000"/>
                </a:solidFill>
              </a:rPr>
              <a:t>,... </a:t>
            </a:r>
            <a:endParaRPr lang="vi-VN" sz="8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5962" y="1333500"/>
            <a:ext cx="11548437" cy="6705600"/>
            <a:chOff x="0" y="0"/>
            <a:chExt cx="13032566" cy="58170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2887786" cy="5672290"/>
            </a:xfrm>
            <a:custGeom>
              <a:avLst/>
              <a:gdLst/>
              <a:ahLst/>
              <a:cxnLst/>
              <a:rect l="l" t="t" r="r" b="b"/>
              <a:pathLst>
                <a:path w="12887786" h="5672290">
                  <a:moveTo>
                    <a:pt x="0" y="0"/>
                  </a:moveTo>
                  <a:lnTo>
                    <a:pt x="12887786" y="0"/>
                  </a:lnTo>
                  <a:lnTo>
                    <a:pt x="12887786" y="5672290"/>
                  </a:lnTo>
                  <a:lnTo>
                    <a:pt x="0" y="5672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032566" cy="5817070"/>
            </a:xfrm>
            <a:custGeom>
              <a:avLst/>
              <a:gdLst/>
              <a:ahLst/>
              <a:cxnLst/>
              <a:rect l="l" t="t" r="r" b="b"/>
              <a:pathLst>
                <a:path w="13032566" h="5817070">
                  <a:moveTo>
                    <a:pt x="12887786" y="5672290"/>
                  </a:moveTo>
                  <a:lnTo>
                    <a:pt x="13032566" y="5672290"/>
                  </a:lnTo>
                  <a:lnTo>
                    <a:pt x="13032566" y="5817070"/>
                  </a:lnTo>
                  <a:lnTo>
                    <a:pt x="12887786" y="5817070"/>
                  </a:lnTo>
                  <a:lnTo>
                    <a:pt x="12887786" y="56722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672290"/>
                  </a:lnTo>
                  <a:lnTo>
                    <a:pt x="0" y="5672290"/>
                  </a:lnTo>
                  <a:lnTo>
                    <a:pt x="0" y="144780"/>
                  </a:lnTo>
                  <a:close/>
                  <a:moveTo>
                    <a:pt x="0" y="5672290"/>
                  </a:moveTo>
                  <a:lnTo>
                    <a:pt x="144780" y="5672290"/>
                  </a:lnTo>
                  <a:lnTo>
                    <a:pt x="144780" y="5817070"/>
                  </a:lnTo>
                  <a:lnTo>
                    <a:pt x="0" y="5817070"/>
                  </a:lnTo>
                  <a:lnTo>
                    <a:pt x="0" y="5672290"/>
                  </a:lnTo>
                  <a:close/>
                  <a:moveTo>
                    <a:pt x="12887786" y="144780"/>
                  </a:moveTo>
                  <a:lnTo>
                    <a:pt x="13032566" y="144780"/>
                  </a:lnTo>
                  <a:lnTo>
                    <a:pt x="13032566" y="5672290"/>
                  </a:lnTo>
                  <a:lnTo>
                    <a:pt x="12887786" y="5672290"/>
                  </a:lnTo>
                  <a:lnTo>
                    <a:pt x="12887786" y="144780"/>
                  </a:lnTo>
                  <a:close/>
                  <a:moveTo>
                    <a:pt x="144780" y="5672290"/>
                  </a:moveTo>
                  <a:lnTo>
                    <a:pt x="12887786" y="5672290"/>
                  </a:lnTo>
                  <a:lnTo>
                    <a:pt x="12887786" y="5817070"/>
                  </a:lnTo>
                  <a:lnTo>
                    <a:pt x="144780" y="5817070"/>
                  </a:lnTo>
                  <a:lnTo>
                    <a:pt x="144780" y="5672290"/>
                  </a:lnTo>
                  <a:close/>
                  <a:moveTo>
                    <a:pt x="12887786" y="0"/>
                  </a:moveTo>
                  <a:lnTo>
                    <a:pt x="13032566" y="0"/>
                  </a:lnTo>
                  <a:lnTo>
                    <a:pt x="13032566" y="144780"/>
                  </a:lnTo>
                  <a:lnTo>
                    <a:pt x="12887786" y="144780"/>
                  </a:lnTo>
                  <a:lnTo>
                    <a:pt x="128877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87786" y="0"/>
                  </a:lnTo>
                  <a:lnTo>
                    <a:pt x="128877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175554" y="6774300"/>
            <a:ext cx="9115670" cy="3817187"/>
          </a:xfrm>
          <a:custGeom>
            <a:avLst/>
            <a:gdLst/>
            <a:ahLst/>
            <a:cxnLst/>
            <a:rect l="l" t="t" r="r" b="b"/>
            <a:pathLst>
              <a:path w="9115670" h="3817187">
                <a:moveTo>
                  <a:pt x="0" y="0"/>
                </a:moveTo>
                <a:lnTo>
                  <a:pt x="9115670" y="0"/>
                </a:lnTo>
                <a:lnTo>
                  <a:pt x="9115670" y="3817186"/>
                </a:lnTo>
                <a:lnTo>
                  <a:pt x="0" y="381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963" y="517358"/>
            <a:ext cx="1460031" cy="1467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204488"/>
            <a:ext cx="1460031" cy="146736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646712" y="3098132"/>
            <a:ext cx="3657600" cy="1394460"/>
          </a:xfrm>
          <a:custGeom>
            <a:avLst/>
            <a:gdLst/>
            <a:ahLst/>
            <a:cxnLst/>
            <a:rect l="l" t="t" r="r" b="b"/>
            <a:pathLst>
              <a:path w="3657600" h="139446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93485" y="2372097"/>
            <a:ext cx="3299758" cy="329975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013124" y="5033238"/>
            <a:ext cx="4073001" cy="4974658"/>
          </a:xfrm>
          <a:custGeom>
            <a:avLst/>
            <a:gdLst/>
            <a:ahLst/>
            <a:cxnLst/>
            <a:rect l="l" t="t" r="r" b="b"/>
            <a:pathLst>
              <a:path w="4073001" h="4974658">
                <a:moveTo>
                  <a:pt x="0" y="0"/>
                </a:moveTo>
                <a:lnTo>
                  <a:pt x="4073002" y="0"/>
                </a:lnTo>
                <a:lnTo>
                  <a:pt x="4073002" y="4974658"/>
                </a:lnTo>
                <a:lnTo>
                  <a:pt x="0" y="49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23206" y="9258300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6" y="0"/>
                </a:lnTo>
                <a:lnTo>
                  <a:pt x="2452306" y="1145895"/>
                </a:lnTo>
                <a:lnTo>
                  <a:pt x="0" y="114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23831" y="3478298"/>
            <a:ext cx="4747027" cy="7247370"/>
          </a:xfrm>
          <a:custGeom>
            <a:avLst/>
            <a:gdLst/>
            <a:ahLst/>
            <a:cxnLst/>
            <a:rect l="l" t="t" r="r" b="b"/>
            <a:pathLst>
              <a:path w="4747027" h="7247370">
                <a:moveTo>
                  <a:pt x="0" y="0"/>
                </a:moveTo>
                <a:lnTo>
                  <a:pt x="4747027" y="0"/>
                </a:lnTo>
                <a:lnTo>
                  <a:pt x="4747027" y="7247370"/>
                </a:lnTo>
                <a:lnTo>
                  <a:pt x="0" y="7247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33147" y="9141105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6" y="0"/>
                </a:lnTo>
                <a:lnTo>
                  <a:pt x="2452306" y="1145895"/>
                </a:lnTo>
                <a:lnTo>
                  <a:pt x="0" y="114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46712" y="-379945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34018-8D0A-34BD-B2AA-530A83D628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400" y="571500"/>
            <a:ext cx="4255377" cy="199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F7928A-3C08-6FBB-04CF-25715055CE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800" y="2552700"/>
            <a:ext cx="4365114" cy="1182727"/>
          </a:xfrm>
          <a:prstGeom prst="rect">
            <a:avLst/>
          </a:prstGeom>
        </p:spPr>
      </p:pic>
      <p:pic>
        <p:nvPicPr>
          <p:cNvPr id="15" name="Picture 14" descr="Yellow text on a black background&#10;&#10;Description automatically generated">
            <a:extLst>
              <a:ext uri="{FF2B5EF4-FFF2-40B4-BE49-F238E27FC236}">
                <a16:creationId xmlns:a16="http://schemas.microsoft.com/office/drawing/2014/main" id="{6C53FB0B-5252-7B54-9EB2-6CD42C9370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43300"/>
            <a:ext cx="9961677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581400" y="4076700"/>
            <a:ext cx="10343989" cy="118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179676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939</Words>
  <Application>Microsoft Office PowerPoint</Application>
  <PresentationFormat>Custom</PresentationFormat>
  <Paragraphs>55</Paragraphs>
  <Slides>37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SVN-Gretoon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47</cp:revision>
  <dcterms:created xsi:type="dcterms:W3CDTF">2006-08-16T00:00:00Z</dcterms:created>
  <dcterms:modified xsi:type="dcterms:W3CDTF">2024-08-14T13:28:26Z</dcterms:modified>
  <dc:identifier>DAGGBMTwqNQ</dc:identifier>
</cp:coreProperties>
</file>