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3" r:id="rId3"/>
  </p:sldMasterIdLst>
  <p:notesMasterIdLst>
    <p:notesMasterId r:id="rId39"/>
  </p:notesMasterIdLst>
  <p:sldIdLst>
    <p:sldId id="259" r:id="rId4"/>
    <p:sldId id="282" r:id="rId5"/>
    <p:sldId id="276" r:id="rId6"/>
    <p:sldId id="257" r:id="rId7"/>
    <p:sldId id="11701" r:id="rId8"/>
    <p:sldId id="263" r:id="rId9"/>
    <p:sldId id="265" r:id="rId10"/>
    <p:sldId id="279" r:id="rId11"/>
    <p:sldId id="425" r:id="rId12"/>
    <p:sldId id="11693" r:id="rId13"/>
    <p:sldId id="11694" r:id="rId14"/>
    <p:sldId id="423" r:id="rId15"/>
    <p:sldId id="11695" r:id="rId16"/>
    <p:sldId id="275" r:id="rId17"/>
    <p:sldId id="427" r:id="rId18"/>
    <p:sldId id="11696" r:id="rId19"/>
    <p:sldId id="426" r:id="rId20"/>
    <p:sldId id="11698" r:id="rId21"/>
    <p:sldId id="11697" r:id="rId22"/>
    <p:sldId id="428" r:id="rId23"/>
    <p:sldId id="11699" r:id="rId24"/>
    <p:sldId id="11700" r:id="rId25"/>
    <p:sldId id="11702" r:id="rId26"/>
    <p:sldId id="11711" r:id="rId27"/>
    <p:sldId id="11703" r:id="rId28"/>
    <p:sldId id="294" r:id="rId29"/>
    <p:sldId id="11704" r:id="rId30"/>
    <p:sldId id="11705" r:id="rId31"/>
    <p:sldId id="11706" r:id="rId32"/>
    <p:sldId id="11707" r:id="rId33"/>
    <p:sldId id="11708" r:id="rId34"/>
    <p:sldId id="11709" r:id="rId35"/>
    <p:sldId id="11710" r:id="rId36"/>
    <p:sldId id="281" r:id="rId37"/>
    <p:sldId id="43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081A6-3AC2-4387-A9DD-B2C1805F9788}"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C2BF5-6F4F-4A46-AE6E-4D61D4C7C369}" type="slidenum">
              <a:rPr lang="en-US" smtClean="0"/>
              <a:t>‹#›</a:t>
            </a:fld>
            <a:endParaRPr lang="en-US"/>
          </a:p>
        </p:txBody>
      </p:sp>
    </p:spTree>
    <p:extLst>
      <p:ext uri="{BB962C8B-B14F-4D97-AF65-F5344CB8AC3E}">
        <p14:creationId xmlns:p14="http://schemas.microsoft.com/office/powerpoint/2010/main" val="235822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7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87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90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78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7608FADA-CF0F-E827-8502-52DCAD6DBD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0B49231E-6202-DBCD-0ABF-10CED1D73E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3556" name="灯片编号占位符 3">
            <a:extLst>
              <a:ext uri="{FF2B5EF4-FFF2-40B4-BE49-F238E27FC236}">
                <a16:creationId xmlns:a16="http://schemas.microsoft.com/office/drawing/2014/main" id="{F23F508A-5863-792E-C77A-9BC993A8ED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8EFC8AF-FCF8-4A8A-AAD3-157B2C92C3F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38773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17841273"/>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93028233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262200"/>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153377827"/>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78985258"/>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930621330"/>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854437804"/>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652259222"/>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45130516"/>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2762178"/>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744045368"/>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190036200"/>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946338391"/>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929873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853995399"/>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159369736"/>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512838557"/>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9727176"/>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863563177"/>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44862616"/>
      </p:ext>
    </p:extLst>
  </p:cSld>
  <p:clrMapOvr>
    <a:masterClrMapping/>
  </p:clrMapOvr>
  <p:transition spd="slow"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545437850"/>
      </p:ext>
    </p:extLst>
  </p:cSld>
  <p:clrMapOvr>
    <a:masterClrMapping/>
  </p:clrMapOvr>
  <p:transition spd="slow"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24535551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75090071"/>
      </p:ext>
    </p:extLst>
  </p:cSld>
  <p:clrMapOvr>
    <a:masterClrMapping/>
  </p:clrMapOvr>
  <p:transition spd="slow" advTm="3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423117423"/>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09244796"/>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00811695"/>
      </p:ext>
    </p:extLst>
  </p:cSld>
  <p:clrMapOvr>
    <a:masterClrMapping/>
  </p:clrMapOvr>
  <p:transition spd="slow" advTm="3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373072"/>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BACE64-179D-A049-7912-BD39673DB108}"/>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1DB527BC-4303-4DAE-8DB8-17046B0DF56A}" type="datetimeFigureOut">
              <a:rPr lang="zh-CN" altLang="en-US"/>
              <a:pPr>
                <a:defRPr/>
              </a:pPr>
              <a:t>2025/10/23</a:t>
            </a:fld>
            <a:endParaRPr lang="zh-CN" altLang="en-US"/>
          </a:p>
        </p:txBody>
      </p:sp>
      <p:sp>
        <p:nvSpPr>
          <p:cNvPr id="5" name="页脚占位符 4">
            <a:extLst>
              <a:ext uri="{FF2B5EF4-FFF2-40B4-BE49-F238E27FC236}">
                <a16:creationId xmlns:a16="http://schemas.microsoft.com/office/drawing/2014/main" id="{A9F1E658-31DA-3502-AE85-BC263367966B}"/>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30F8C494-5B22-7D29-F5F4-9CD0EAD1A46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0740E63-9217-4352-BB64-E60C8B428C6F}" type="slidenum">
              <a:rPr lang="zh-CN" altLang="en-US"/>
              <a:pPr>
                <a:defRPr/>
              </a:pPr>
              <a:t>‹#›</a:t>
            </a:fld>
            <a:endParaRPr lang="zh-CN" altLang="en-US"/>
          </a:p>
        </p:txBody>
      </p:sp>
    </p:spTree>
    <p:extLst>
      <p:ext uri="{BB962C8B-B14F-4D97-AF65-F5344CB8AC3E}">
        <p14:creationId xmlns:p14="http://schemas.microsoft.com/office/powerpoint/2010/main" val="2675382796"/>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1624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2728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5781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4218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506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39247700"/>
      </p:ext>
    </p:extLst>
  </p:cSld>
  <p:clrMapOvr>
    <a:masterClrMapping/>
  </p:clrMapOvr>
  <p:transition spd="slow" advTm="3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133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2644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112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5881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661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5167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88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4138576"/>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85114880"/>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61027841"/>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38278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87220557"/>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35" cstate="print">
            <a:extLst>
              <a:ext uri="{28A0092B-C50C-407E-A947-70E740481C1C}">
                <a14:useLocalDpi xmlns:a14="http://schemas.microsoft.com/office/drawing/2010/main" val="0"/>
              </a:ext>
            </a:extLst>
          </a:blip>
          <a:srcRect l="2448" r="7405"/>
          <a:stretch/>
        </p:blipFill>
        <p:spPr>
          <a:xfrm>
            <a:off x="-546491" y="-172615"/>
            <a:ext cx="13215314" cy="7128509"/>
          </a:xfrm>
          <a:prstGeom prst="rect">
            <a:avLst/>
          </a:prstGeom>
        </p:spPr>
      </p:pic>
      <p:sp>
        <p:nvSpPr>
          <p:cNvPr id="4" name="Rectangle: Rounded Corners 3">
            <a:extLst>
              <a:ext uri="{FF2B5EF4-FFF2-40B4-BE49-F238E27FC236}">
                <a16:creationId xmlns:a16="http://schemas.microsoft.com/office/drawing/2014/main" id="{D57C2E34-C44E-4D44-A3C1-3DD75C8237A9}"/>
              </a:ext>
            </a:extLst>
          </p:cNvPr>
          <p:cNvSpPr/>
          <p:nvPr userDrawn="1"/>
        </p:nvSpPr>
        <p:spPr>
          <a:xfrm>
            <a:off x="378823" y="2458278"/>
            <a:ext cx="11364686" cy="4099276"/>
          </a:xfrm>
          <a:prstGeom prst="roundRect">
            <a:avLst>
              <a:gd name="adj" fmla="val 14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634090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5258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4987149"/>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52106" t="35081" r="11227" b="7419"/>
          <a:stretch/>
        </p:blipFill>
        <p:spPr>
          <a:xfrm>
            <a:off x="9226034" y="2743191"/>
            <a:ext cx="2382869" cy="373677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8873" y="306283"/>
            <a:ext cx="8446747" cy="4107369"/>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10193196" y="-251035"/>
            <a:ext cx="2186247"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lumMod val="20000"/>
                    <a:lumOff val="80000"/>
                  </a:srgbClr>
                </a:solidFill>
                <a:effectLst/>
                <a:uLnTx/>
                <a:uFillTx/>
                <a:latin typeface="SVN-Internation" panose="02040603050506020204" pitchFamily="18" charset="0"/>
                <a:cs typeface="+mj-cs"/>
              </a:rPr>
              <a:t>Măng Non</a:t>
            </a:r>
            <a:endParaRPr kumimoji="0" lang="en-US" sz="9600" b="0" i="0" u="none" strike="noStrike" kern="1200" cap="none" spc="0" normalizeH="0" baseline="0" noProof="0" dirty="0">
              <a:ln>
                <a:noFill/>
              </a:ln>
              <a:solidFill>
                <a:srgbClr val="0070C0">
                  <a:lumMod val="20000"/>
                  <a:lumOff val="80000"/>
                </a:srgbClr>
              </a:solidFill>
              <a:effectLst/>
              <a:uLnTx/>
              <a:uFillTx/>
              <a:latin typeface="SVN-Internation" panose="02040603050506020204" pitchFamily="18" charset="0"/>
              <a:cs typeface="+mj-cs"/>
            </a:endParaRPr>
          </a:p>
        </p:txBody>
      </p:sp>
      <p:pic>
        <p:nvPicPr>
          <p:cNvPr id="2" name="Picture 1">
            <a:extLst>
              <a:ext uri="{FF2B5EF4-FFF2-40B4-BE49-F238E27FC236}">
                <a16:creationId xmlns:a16="http://schemas.microsoft.com/office/drawing/2014/main" id="{021B328D-B171-7FA2-B24C-479A48988AEA}"/>
              </a:ext>
            </a:extLst>
          </p:cNvPr>
          <p:cNvPicPr>
            <a:picLocks noChangeAspect="1"/>
          </p:cNvPicPr>
          <p:nvPr/>
        </p:nvPicPr>
        <p:blipFill>
          <a:blip r:embed="rId8"/>
          <a:stretch>
            <a:fillRect/>
          </a:stretch>
        </p:blipFill>
        <p:spPr>
          <a:xfrm>
            <a:off x="2428976" y="1508691"/>
            <a:ext cx="6456224" cy="1591194"/>
          </a:xfrm>
          <a:prstGeom prst="rect">
            <a:avLst/>
          </a:prstGeom>
        </p:spPr>
      </p:pic>
    </p:spTree>
    <p:extLst>
      <p:ext uri="{BB962C8B-B14F-4D97-AF65-F5344CB8AC3E}">
        <p14:creationId xmlns:p14="http://schemas.microsoft.com/office/powerpoint/2010/main" val="3378376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4AE19A-8EF5-6DB6-51F2-B325FC881F8A}"/>
              </a:ext>
            </a:extLst>
          </p:cNvPr>
          <p:cNvSpPr/>
          <p:nvPr/>
        </p:nvSpPr>
        <p:spPr>
          <a:xfrm>
            <a:off x="4571680" y="69532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rắn</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26" name="Picture 2" descr="Cách nhận biết đá viên tinh khiết - Tác hại khi sử dụng đá bẩn">
            <a:extLst>
              <a:ext uri="{FF2B5EF4-FFF2-40B4-BE49-F238E27FC236}">
                <a16:creationId xmlns:a16="http://schemas.microsoft.com/office/drawing/2014/main" id="{BBBF07D8-0A08-9EE4-4473-8962838D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 y="1424499"/>
            <a:ext cx="5362575" cy="3971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54CA10-DBD3-1926-D6C8-49EE0ADF1FC4}"/>
              </a:ext>
            </a:extLst>
          </p:cNvPr>
          <p:cNvSpPr txBox="1"/>
          <p:nvPr/>
        </p:nvSpPr>
        <p:spPr>
          <a:xfrm>
            <a:off x="2562225" y="54578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viên</a:t>
            </a:r>
            <a:endParaRPr lang="en-US" sz="2800" b="1" dirty="0">
              <a:solidFill>
                <a:srgbClr val="FF0000"/>
              </a:solidFill>
              <a:latin typeface="Calibri" panose="020F0502020204030204" pitchFamily="34" charset="0"/>
              <a:cs typeface="Calibri" panose="020F0502020204030204" pitchFamily="34" charset="0"/>
            </a:endParaRPr>
          </a:p>
        </p:txBody>
      </p:sp>
      <p:pic>
        <p:nvPicPr>
          <p:cNvPr id="1028" name="Picture 4" descr="Tại sao khi lạnh nước không đóng băng toàn bộ một lúc mà lại đông cứng từ  trên xuống? - KhoaHoc.tv">
            <a:extLst>
              <a:ext uri="{FF2B5EF4-FFF2-40B4-BE49-F238E27FC236}">
                <a16:creationId xmlns:a16="http://schemas.microsoft.com/office/drawing/2014/main" id="{8C8AE88F-8459-A5EF-2724-FA2C04E6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242" y="1866900"/>
            <a:ext cx="5634507"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FB9B63-5074-E3A5-9C44-BC41F55F32D6}"/>
              </a:ext>
            </a:extLst>
          </p:cNvPr>
          <p:cNvSpPr txBox="1"/>
          <p:nvPr/>
        </p:nvSpPr>
        <p:spPr>
          <a:xfrm>
            <a:off x="8610600" y="5391150"/>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Băng</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15419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4AE19A-8EF5-6DB6-51F2-B325FC881F8A}"/>
              </a:ext>
            </a:extLst>
          </p:cNvPr>
          <p:cNvSpPr/>
          <p:nvPr/>
        </p:nvSpPr>
        <p:spPr>
          <a:xfrm>
            <a:off x="4571680" y="69532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khí</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050" name="Picture 2" descr="Nguy hiểm chết người khi uống nước đun sôi lại nhiều lần - Báo Người lao  động">
            <a:extLst>
              <a:ext uri="{FF2B5EF4-FFF2-40B4-BE49-F238E27FC236}">
                <a16:creationId xmlns:a16="http://schemas.microsoft.com/office/drawing/2014/main" id="{89A4807D-6D1D-1D0D-BB03-A2A1CBFE5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4" y="1727847"/>
            <a:ext cx="5334001" cy="3553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1764C-D8BB-39EE-D2A6-D72B1DDCEF94}"/>
              </a:ext>
            </a:extLst>
          </p:cNvPr>
          <p:cNvSpPr txBox="1"/>
          <p:nvPr/>
        </p:nvSpPr>
        <p:spPr>
          <a:xfrm>
            <a:off x="1038225" y="5476875"/>
            <a:ext cx="380047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Hơi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đun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endParaRPr lang="en-US" sz="2800" b="1" dirty="0">
              <a:solidFill>
                <a:srgbClr val="FF0000"/>
              </a:solidFill>
              <a:latin typeface="Calibri" panose="020F0502020204030204" pitchFamily="34" charset="0"/>
              <a:cs typeface="Calibri" panose="020F0502020204030204" pitchFamily="34" charset="0"/>
            </a:endParaRPr>
          </a:p>
        </p:txBody>
      </p:sp>
      <p:pic>
        <p:nvPicPr>
          <p:cNvPr id="2052" name="Picture 4" descr="Mùa hè nóng nực có nên sử dụng máy phun sương tạo ẩm không?">
            <a:extLst>
              <a:ext uri="{FF2B5EF4-FFF2-40B4-BE49-F238E27FC236}">
                <a16:creationId xmlns:a16="http://schemas.microsoft.com/office/drawing/2014/main" id="{EE13B6EA-688A-F61A-068C-3B32D37E6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4" y="1781175"/>
            <a:ext cx="5648325" cy="3552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BAFD4C-07EF-036A-4EF1-1C9B168B4081}"/>
              </a:ext>
            </a:extLst>
          </p:cNvPr>
          <p:cNvSpPr txBox="1"/>
          <p:nvPr/>
        </p:nvSpPr>
        <p:spPr>
          <a:xfrm>
            <a:off x="6362700" y="5505450"/>
            <a:ext cx="536257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Hơi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máy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phun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sương</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70695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0F748CE7-465E-46FF-87F2-D65FD0224C5A}"/>
              </a:ext>
            </a:extLst>
          </p:cNvPr>
          <p:cNvSpPr txBox="1">
            <a:spLocks noChangeArrowheads="1"/>
          </p:cNvSpPr>
          <p:nvPr/>
        </p:nvSpPr>
        <p:spPr bwMode="auto">
          <a:xfrm>
            <a:off x="694944" y="2293276"/>
            <a:ext cx="10643615" cy="1446550"/>
          </a:xfrm>
          <a:prstGeom prst="rect">
            <a:avLst/>
          </a:prstGeom>
          <a:solidFill>
            <a:schemeClr val="bg1"/>
          </a:solidFill>
          <a:ln w="38100">
            <a:solidFill>
              <a:srgbClr val="39775E"/>
            </a:solidFill>
            <a:prstDash val="sysDot"/>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0" indent="-457200" algn="just">
              <a:buFont typeface="Arial" panose="020B0604020202020204" pitchFamily="34" charset="0"/>
              <a:buChar char="•"/>
              <a:defRPr/>
            </a:pPr>
            <a:r>
              <a:rPr lang="vi-VN" sz="4400" b="1" kern="0" dirty="0">
                <a:solidFill>
                  <a:srgbClr val="C00000"/>
                </a:solidFill>
                <a:latin typeface="Arial" panose="020B0604020202020204" pitchFamily="34" charset="0"/>
                <a:cs typeface="Arial" panose="020B0604020202020204" pitchFamily="34" charset="0"/>
              </a:rPr>
              <a:t>Nước có thể tồn tại ở cả ba thể: rắn, lỏng và khí.</a:t>
            </a:r>
            <a:endParaRPr kumimoji="0" lang="vi-VN" sz="4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1C425CD-58AC-5F93-DEBC-37C7E72EAFA5}"/>
              </a:ext>
            </a:extLst>
          </p:cNvPr>
          <p:cNvPicPr>
            <a:picLocks noChangeAspect="1"/>
          </p:cNvPicPr>
          <p:nvPr/>
        </p:nvPicPr>
        <p:blipFill>
          <a:blip r:embed="rId2"/>
          <a:stretch>
            <a:fillRect/>
          </a:stretch>
        </p:blipFill>
        <p:spPr>
          <a:xfrm>
            <a:off x="94334" y="822890"/>
            <a:ext cx="3554276" cy="1609483"/>
          </a:xfrm>
          <a:prstGeom prst="rect">
            <a:avLst/>
          </a:prstGeom>
        </p:spPr>
      </p:pic>
      <p:pic>
        <p:nvPicPr>
          <p:cNvPr id="3" name="Picture 2">
            <a:extLst>
              <a:ext uri="{FF2B5EF4-FFF2-40B4-BE49-F238E27FC236}">
                <a16:creationId xmlns:a16="http://schemas.microsoft.com/office/drawing/2014/main" id="{DDC36111-29A7-9833-F89B-4E2D9C4B4174}"/>
              </a:ext>
            </a:extLst>
          </p:cNvPr>
          <p:cNvPicPr>
            <a:picLocks noChangeAspect="1"/>
          </p:cNvPicPr>
          <p:nvPr/>
        </p:nvPicPr>
        <p:blipFill>
          <a:blip r:embed="rId3"/>
          <a:stretch>
            <a:fillRect/>
          </a:stretch>
        </p:blipFill>
        <p:spPr>
          <a:xfrm>
            <a:off x="9420225" y="4443976"/>
            <a:ext cx="2365453" cy="1835055"/>
          </a:xfrm>
          <a:prstGeom prst="rect">
            <a:avLst/>
          </a:prstGeom>
        </p:spPr>
      </p:pic>
    </p:spTree>
    <p:extLst>
      <p:ext uri="{BB962C8B-B14F-4D97-AF65-F5344CB8AC3E}">
        <p14:creationId xmlns:p14="http://schemas.microsoft.com/office/powerpoint/2010/main" val="4035121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heckerboard(across)">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972888" y="1785980"/>
            <a:ext cx="99319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72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HĐ2</a:t>
            </a:r>
            <a:r>
              <a:rPr lang="vi-VN" altLang="vi-VN" sz="72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 Tìm hiểu sự chuyển thể của nước</a:t>
            </a:r>
            <a:endParaRPr kumimoji="0" lang="en-US" altLang="vi-VN" sz="72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010053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64330" y="241371"/>
            <a:ext cx="10726220" cy="584775"/>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vi-VN" sz="3200" b="1" dirty="0">
                <a:solidFill>
                  <a:srgbClr val="002060"/>
                </a:solidFill>
                <a:latin typeface="Arial" panose="020B0604020202020204" pitchFamily="34" charset="0"/>
                <a:cs typeface="Arial" panose="020B0604020202020204" pitchFamily="34" charset="0"/>
              </a:rPr>
              <a:t>1. Cho biết thể của nước trong các trường hợp sau: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sp>
        <p:nvSpPr>
          <p:cNvPr id="2" name="TextBox 1">
            <a:extLst>
              <a:ext uri="{FF2B5EF4-FFF2-40B4-BE49-F238E27FC236}">
                <a16:creationId xmlns:a16="http://schemas.microsoft.com/office/drawing/2014/main" id="{A651279F-2165-8898-F32F-2AE09A00490B}"/>
              </a:ext>
            </a:extLst>
          </p:cNvPr>
          <p:cNvSpPr txBox="1"/>
          <p:nvPr/>
        </p:nvSpPr>
        <p:spPr>
          <a:xfrm>
            <a:off x="714375" y="1171575"/>
            <a:ext cx="10106025"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 Nước trong khay trước và sau khi cho vào ngăn đá tủ lạnh 8 giờ.</a:t>
            </a:r>
            <a:endParaRPr lang="en-US" sz="3600" b="1" dirty="0">
              <a:solidFill>
                <a:srgbClr val="0070C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311EBD5-9F03-C570-F361-E58CE0339AF9}"/>
              </a:ext>
            </a:extLst>
          </p:cNvPr>
          <p:cNvPicPr>
            <a:picLocks noChangeAspect="1"/>
          </p:cNvPicPr>
          <p:nvPr/>
        </p:nvPicPr>
        <p:blipFill>
          <a:blip r:embed="rId2"/>
          <a:stretch>
            <a:fillRect/>
          </a:stretch>
        </p:blipFill>
        <p:spPr>
          <a:xfrm>
            <a:off x="1504949" y="2656397"/>
            <a:ext cx="9725025" cy="2606438"/>
          </a:xfrm>
          <a:prstGeom prst="rect">
            <a:avLst/>
          </a:prstGeom>
        </p:spPr>
      </p:pic>
      <p:grpSp>
        <p:nvGrpSpPr>
          <p:cNvPr id="7" name="Group 6">
            <a:extLst>
              <a:ext uri="{FF2B5EF4-FFF2-40B4-BE49-F238E27FC236}">
                <a16:creationId xmlns:a16="http://schemas.microsoft.com/office/drawing/2014/main" id="{C414BC5B-429E-BF07-31B7-F17AFCF25B20}"/>
              </a:ext>
            </a:extLst>
          </p:cNvPr>
          <p:cNvGrpSpPr/>
          <p:nvPr/>
        </p:nvGrpSpPr>
        <p:grpSpPr>
          <a:xfrm>
            <a:off x="2469758" y="5387218"/>
            <a:ext cx="7818635" cy="756407"/>
            <a:chOff x="4897820" y="420413"/>
            <a:chExt cx="7078713" cy="3606434"/>
          </a:xfrm>
        </p:grpSpPr>
        <p:sp>
          <p:nvSpPr>
            <p:cNvPr id="8" name="Rectangle: Rounded Corners 7">
              <a:extLst>
                <a:ext uri="{FF2B5EF4-FFF2-40B4-BE49-F238E27FC236}">
                  <a16:creationId xmlns:a16="http://schemas.microsoft.com/office/drawing/2014/main" id="{C3DE8611-2803-A123-EB73-76DAE00F40D3}"/>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ACC624A-F89E-0765-76A4-79EDECDA6EFC}"/>
                </a:ext>
              </a:extLst>
            </p:cNvPr>
            <p:cNvSpPr txBox="1"/>
            <p:nvPr/>
          </p:nvSpPr>
          <p:spPr>
            <a:xfrm>
              <a:off x="5094650" y="567573"/>
              <a:ext cx="6809475"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Nước chuyển từ thể lỏng sang thể rắn</a:t>
              </a:r>
            </a:p>
          </p:txBody>
        </p:sp>
      </p:grpSp>
    </p:spTree>
    <p:extLst>
      <p:ext uri="{BB962C8B-B14F-4D97-AF65-F5344CB8AC3E}">
        <p14:creationId xmlns:p14="http://schemas.microsoft.com/office/powerpoint/2010/main" val="3212530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48A3D7-927A-64DC-3E06-071B928FF18A}"/>
              </a:ext>
            </a:extLst>
          </p:cNvPr>
          <p:cNvSpPr txBox="1"/>
          <p:nvPr/>
        </p:nvSpPr>
        <p:spPr>
          <a:xfrm>
            <a:off x="714375" y="857250"/>
            <a:ext cx="10106025"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 Nước đá trong cốc trước và sau khi đặt ở ngoài không khí 1 giờ</a:t>
            </a:r>
            <a:endParaRPr lang="en-US" sz="3600" b="1" dirty="0">
              <a:solidFill>
                <a:srgbClr val="0070C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CC00FDF-E069-10F3-FF18-44D0AEE3E032}"/>
              </a:ext>
            </a:extLst>
          </p:cNvPr>
          <p:cNvPicPr>
            <a:picLocks noChangeAspect="1"/>
          </p:cNvPicPr>
          <p:nvPr/>
        </p:nvPicPr>
        <p:blipFill>
          <a:blip r:embed="rId2"/>
          <a:stretch>
            <a:fillRect/>
          </a:stretch>
        </p:blipFill>
        <p:spPr>
          <a:xfrm>
            <a:off x="2133600" y="2055779"/>
            <a:ext cx="8710612" cy="3267383"/>
          </a:xfrm>
          <a:prstGeom prst="rect">
            <a:avLst/>
          </a:prstGeom>
        </p:spPr>
      </p:pic>
      <p:grpSp>
        <p:nvGrpSpPr>
          <p:cNvPr id="13" name="Group 12">
            <a:extLst>
              <a:ext uri="{FF2B5EF4-FFF2-40B4-BE49-F238E27FC236}">
                <a16:creationId xmlns:a16="http://schemas.microsoft.com/office/drawing/2014/main" id="{FB91B326-6FAB-5F5E-CB79-AF9A7F211FDF}"/>
              </a:ext>
            </a:extLst>
          </p:cNvPr>
          <p:cNvGrpSpPr/>
          <p:nvPr/>
        </p:nvGrpSpPr>
        <p:grpSpPr>
          <a:xfrm>
            <a:off x="2498333" y="5577718"/>
            <a:ext cx="7818635" cy="756407"/>
            <a:chOff x="4897820" y="420413"/>
            <a:chExt cx="7078713" cy="3606434"/>
          </a:xfrm>
        </p:grpSpPr>
        <p:sp>
          <p:nvSpPr>
            <p:cNvPr id="14" name="Rectangle: Rounded Corners 13">
              <a:extLst>
                <a:ext uri="{FF2B5EF4-FFF2-40B4-BE49-F238E27FC236}">
                  <a16:creationId xmlns:a16="http://schemas.microsoft.com/office/drawing/2014/main" id="{CDA43BAA-562A-00CA-DE97-D7EEE94AA874}"/>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D519E5-9410-C495-3998-7F0E769D8F1C}"/>
                </a:ext>
              </a:extLst>
            </p:cNvPr>
            <p:cNvSpPr txBox="1"/>
            <p:nvPr/>
          </p:nvSpPr>
          <p:spPr>
            <a:xfrm>
              <a:off x="5094650" y="567573"/>
              <a:ext cx="6809475" cy="278811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Nước chuyển từ thể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rắn</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sang thể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lỏng</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012667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64330" y="241371"/>
            <a:ext cx="10726220" cy="1077218"/>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defRPr/>
            </a:pPr>
            <a:r>
              <a:rPr lang="vi-VN" sz="3200" b="1" dirty="0">
                <a:solidFill>
                  <a:srgbClr val="002060"/>
                </a:solidFill>
                <a:latin typeface="Arial" panose="020B0604020202020204" pitchFamily="34" charset="0"/>
                <a:cs typeface="Arial" panose="020B0604020202020204" pitchFamily="34" charset="0"/>
              </a:rPr>
              <a:t>2. Hoàn thành sơ đồ sự chuyển thể của nước theo gợi ý sau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4" name="Picture 3">
            <a:extLst>
              <a:ext uri="{FF2B5EF4-FFF2-40B4-BE49-F238E27FC236}">
                <a16:creationId xmlns:a16="http://schemas.microsoft.com/office/drawing/2014/main" id="{62FD9090-189C-2D1D-86D9-7E9F6D4D2988}"/>
              </a:ext>
            </a:extLst>
          </p:cNvPr>
          <p:cNvPicPr>
            <a:picLocks noChangeAspect="1"/>
          </p:cNvPicPr>
          <p:nvPr/>
        </p:nvPicPr>
        <p:blipFill>
          <a:blip r:embed="rId2"/>
          <a:stretch>
            <a:fillRect/>
          </a:stretch>
        </p:blipFill>
        <p:spPr>
          <a:xfrm>
            <a:off x="733424" y="2347169"/>
            <a:ext cx="10791825" cy="1435509"/>
          </a:xfrm>
          <a:prstGeom prst="rect">
            <a:avLst/>
          </a:prstGeom>
        </p:spPr>
      </p:pic>
      <p:sp>
        <p:nvSpPr>
          <p:cNvPr id="10" name="Rectangle: Rounded Corners 9">
            <a:extLst>
              <a:ext uri="{FF2B5EF4-FFF2-40B4-BE49-F238E27FC236}">
                <a16:creationId xmlns:a16="http://schemas.microsoft.com/office/drawing/2014/main" id="{B71EEDBE-1A49-8C9C-C6BE-E66E8577ACA8}"/>
              </a:ext>
            </a:extLst>
          </p:cNvPr>
          <p:cNvSpPr/>
          <p:nvPr/>
        </p:nvSpPr>
        <p:spPr>
          <a:xfrm>
            <a:off x="6086475" y="2686050"/>
            <a:ext cx="162877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rắn</a:t>
            </a:r>
            <a:endParaRPr lang="en-US" sz="2800" b="1"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FB8CD65-81B8-58A5-C2D4-930C65E14C80}"/>
              </a:ext>
            </a:extLst>
          </p:cNvPr>
          <p:cNvSpPr/>
          <p:nvPr/>
        </p:nvSpPr>
        <p:spPr>
          <a:xfrm>
            <a:off x="10010775" y="2590800"/>
            <a:ext cx="162877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lỏng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5117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C662D0-8CF2-1705-E59F-C0245481295C}"/>
              </a:ext>
            </a:extLst>
          </p:cNvPr>
          <p:cNvGrpSpPr/>
          <p:nvPr/>
        </p:nvGrpSpPr>
        <p:grpSpPr>
          <a:xfrm>
            <a:off x="1755383" y="2415418"/>
            <a:ext cx="7818635" cy="1785107"/>
            <a:chOff x="4897820" y="420413"/>
            <a:chExt cx="7078713" cy="1785107"/>
          </a:xfrm>
        </p:grpSpPr>
        <p:sp>
          <p:nvSpPr>
            <p:cNvPr id="2" name="Rectangle: Rounded Corners 1">
              <a:extLst>
                <a:ext uri="{FF2B5EF4-FFF2-40B4-BE49-F238E27FC236}">
                  <a16:creationId xmlns:a16="http://schemas.microsoft.com/office/drawing/2014/main" id="{34C0BDAE-770C-484E-3FBD-F0BC4EB4F574}"/>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E8EB0D5-504E-7EDB-0D77-2B5FCA664459}"/>
                </a:ext>
              </a:extLst>
            </p:cNvPr>
            <p:cNvSpPr txBox="1"/>
            <p:nvPr/>
          </p:nvSpPr>
          <p:spPr>
            <a:xfrm>
              <a:off x="5094650" y="567573"/>
              <a:ext cx="6809475" cy="144655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Thể lỏng ⟶ rắn: </a:t>
              </a: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đông đặc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Thể rắn ⟶ lỏng: </a:t>
              </a: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nóng chảy</a:t>
              </a:r>
            </a:p>
          </p:txBody>
        </p:sp>
      </p:grpSp>
      <p:sp>
        <p:nvSpPr>
          <p:cNvPr id="9" name="TextBox 8">
            <a:extLst>
              <a:ext uri="{FF2B5EF4-FFF2-40B4-BE49-F238E27FC236}">
                <a16:creationId xmlns:a16="http://schemas.microsoft.com/office/drawing/2014/main" id="{89770B00-AC59-0A4E-AA99-C666FA25E9E0}"/>
              </a:ext>
            </a:extLst>
          </p:cNvPr>
          <p:cNvSpPr txBox="1"/>
          <p:nvPr/>
        </p:nvSpPr>
        <p:spPr>
          <a:xfrm>
            <a:off x="3226086" y="945223"/>
            <a:ext cx="53733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pic>
        <p:nvPicPr>
          <p:cNvPr id="11" name="Picture 2" descr="100+ hình ảnh chibi cô giáo - hinhanhsieudep.net">
            <a:extLst>
              <a:ext uri="{FF2B5EF4-FFF2-40B4-BE49-F238E27FC236}">
                <a16:creationId xmlns:a16="http://schemas.microsoft.com/office/drawing/2014/main" id="{819C183D-EC39-D0BB-92B5-A668939130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09594" y="802354"/>
            <a:ext cx="4849575" cy="64589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D56A3A-6885-F6DD-A3CE-E9BC7F1F8CF5}"/>
              </a:ext>
            </a:extLst>
          </p:cNvPr>
          <p:cNvPicPr>
            <a:picLocks noChangeAspect="1"/>
          </p:cNvPicPr>
          <p:nvPr/>
        </p:nvPicPr>
        <p:blipFill>
          <a:blip r:embed="rId3"/>
          <a:stretch>
            <a:fillRect/>
          </a:stretch>
        </p:blipFill>
        <p:spPr>
          <a:xfrm>
            <a:off x="0" y="929251"/>
            <a:ext cx="2365453" cy="1835055"/>
          </a:xfrm>
          <a:prstGeom prst="rect">
            <a:avLst/>
          </a:prstGeom>
        </p:spPr>
      </p:pic>
    </p:spTree>
    <p:extLst>
      <p:ext uri="{BB962C8B-B14F-4D97-AF65-F5344CB8AC3E}">
        <p14:creationId xmlns:p14="http://schemas.microsoft.com/office/powerpoint/2010/main" val="1299367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D201B-F709-0D5D-B3C5-AB2195B05179}"/>
              </a:ext>
            </a:extLst>
          </p:cNvPr>
          <p:cNvPicPr>
            <a:picLocks noChangeAspect="1"/>
          </p:cNvPicPr>
          <p:nvPr/>
        </p:nvPicPr>
        <p:blipFill>
          <a:blip r:embed="rId2"/>
          <a:stretch>
            <a:fillRect/>
          </a:stretch>
        </p:blipFill>
        <p:spPr>
          <a:xfrm>
            <a:off x="971550" y="1000125"/>
            <a:ext cx="657225" cy="724061"/>
          </a:xfrm>
          <a:prstGeom prst="rect">
            <a:avLst/>
          </a:prstGeom>
        </p:spPr>
      </p:pic>
      <p:sp>
        <p:nvSpPr>
          <p:cNvPr id="6" name="TextBox 5">
            <a:extLst>
              <a:ext uri="{FF2B5EF4-FFF2-40B4-BE49-F238E27FC236}">
                <a16:creationId xmlns:a16="http://schemas.microsoft.com/office/drawing/2014/main" id="{0C08A601-98E1-8EA7-7506-91772CBDB87E}"/>
              </a:ext>
            </a:extLst>
          </p:cNvPr>
          <p:cNvSpPr txBox="1"/>
          <p:nvPr/>
        </p:nvSpPr>
        <p:spPr>
          <a:xfrm>
            <a:off x="1676400" y="1028700"/>
            <a:ext cx="10010775" cy="707886"/>
          </a:xfrm>
          <a:prstGeom prst="rect">
            <a:avLst/>
          </a:prstGeom>
          <a:noFill/>
        </p:spPr>
        <p:txBody>
          <a:bodyPr wrap="square" rtlCol="0">
            <a:spAutoFit/>
          </a:bodyPr>
          <a:lstStyle/>
          <a:p>
            <a:r>
              <a:rPr lang="vi-VN" sz="4000" b="1" i="1" dirty="0">
                <a:latin typeface="Calibri" panose="020F0502020204030204" pitchFamily="34" charset="0"/>
                <a:cs typeface="Calibri" panose="020F0502020204030204" pitchFamily="34" charset="0"/>
              </a:rPr>
              <a:t>Tìm hiểu về sự bay hơi và ngưng tụ của nước</a:t>
            </a:r>
            <a:endParaRPr lang="en-US" sz="4000" b="1" i="1" dirty="0">
              <a:latin typeface="Calibri" panose="020F0502020204030204" pitchFamily="34" charset="0"/>
              <a:cs typeface="Calibri" panose="020F0502020204030204" pitchFamily="34" charset="0"/>
            </a:endParaRPr>
          </a:p>
        </p:txBody>
      </p:sp>
      <p:sp>
        <p:nvSpPr>
          <p:cNvPr id="9" name="TextBox 9">
            <a:extLst>
              <a:ext uri="{FF2B5EF4-FFF2-40B4-BE49-F238E27FC236}">
                <a16:creationId xmlns:a16="http://schemas.microsoft.com/office/drawing/2014/main" id="{57441212-A36B-E0C9-C9FD-2C3037916F11}"/>
              </a:ext>
            </a:extLst>
          </p:cNvPr>
          <p:cNvSpPr txBox="1">
            <a:spLocks noChangeArrowheads="1"/>
          </p:cNvSpPr>
          <p:nvPr/>
        </p:nvSpPr>
        <p:spPr bwMode="auto">
          <a:xfrm>
            <a:off x="694945" y="2293276"/>
            <a:ext cx="6867906" cy="4031873"/>
          </a:xfrm>
          <a:prstGeom prst="rect">
            <a:avLst/>
          </a:prstGeom>
          <a:solidFill>
            <a:schemeClr val="bg1"/>
          </a:solidFill>
          <a:ln w="38100">
            <a:solidFill>
              <a:srgbClr val="39775E"/>
            </a:solidFill>
            <a:prstDash val="sysDot"/>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0" indent="-457200" algn="just">
              <a:buFont typeface="Arial" panose="020B0604020202020204" pitchFamily="34" charset="0"/>
              <a:buChar char="•"/>
              <a:defRPr/>
            </a:pPr>
            <a:r>
              <a:rPr lang="vi-VN" sz="3200" b="1" kern="0" dirty="0">
                <a:solidFill>
                  <a:srgbClr val="C00000"/>
                </a:solidFill>
                <a:latin typeface="Calibri" panose="020F0502020204030204" pitchFamily="34" charset="0"/>
                <a:cs typeface="Calibri" panose="020F0502020204030204" pitchFamily="34" charset="0"/>
              </a:rPr>
              <a:t>Chuẩn bị: Một bình nước nóng và một cốc có nắp </a:t>
            </a:r>
          </a:p>
          <a:p>
            <a:pPr marL="457200" lvl="0" indent="-457200" algn="just">
              <a:buFont typeface="Arial" panose="020B0604020202020204" pitchFamily="34" charset="0"/>
              <a:buChar char="•"/>
              <a:defRPr/>
            </a:pPr>
            <a:r>
              <a:rPr lang="vi-VN" sz="3200" b="1" kern="0" dirty="0">
                <a:solidFill>
                  <a:srgbClr val="C00000"/>
                </a:solidFill>
                <a:latin typeface="Calibri" panose="020F0502020204030204" pitchFamily="34" charset="0"/>
                <a:cs typeface="Calibri" panose="020F0502020204030204" pitchFamily="34" charset="0"/>
              </a:rPr>
              <a:t>Tiến hành: </a:t>
            </a:r>
          </a:p>
          <a:p>
            <a:pPr lvl="0" algn="just">
              <a:defRPr/>
            </a:pPr>
            <a:r>
              <a:rPr lang="vi-VN" sz="3200" b="1" kern="0" dirty="0">
                <a:solidFill>
                  <a:srgbClr val="C00000"/>
                </a:solidFill>
                <a:latin typeface="Calibri" panose="020F0502020204030204" pitchFamily="34" charset="0"/>
                <a:cs typeface="Calibri" panose="020F0502020204030204" pitchFamily="34" charset="0"/>
              </a:rPr>
              <a:t>+ Rót nước nóng vào cốc và quan sát phía trên bề mặt của nước.</a:t>
            </a:r>
          </a:p>
          <a:p>
            <a:pPr lvl="0" algn="just">
              <a:defRPr/>
            </a:pPr>
            <a:r>
              <a:rPr lang="vi-VN" sz="3200" b="1" kern="0" dirty="0">
                <a:solidFill>
                  <a:srgbClr val="C00000"/>
                </a:solidFill>
                <a:latin typeface="Calibri" panose="020F0502020204030204" pitchFamily="34" charset="0"/>
                <a:cs typeface="Calibri" panose="020F0502020204030204" pitchFamily="34" charset="0"/>
              </a:rPr>
              <a:t>+ Sau đó đậy nắp cốc lại. Khoảng 3 phút sau, mở nắp cốc ra, quan sát mặt dưới của nắp cốc.</a:t>
            </a:r>
          </a:p>
        </p:txBody>
      </p:sp>
      <p:pic>
        <p:nvPicPr>
          <p:cNvPr id="10" name="Picture 9">
            <a:extLst>
              <a:ext uri="{FF2B5EF4-FFF2-40B4-BE49-F238E27FC236}">
                <a16:creationId xmlns:a16="http://schemas.microsoft.com/office/drawing/2014/main" id="{187CE26C-998F-1495-A0E7-EC15F0CB41E7}"/>
              </a:ext>
            </a:extLst>
          </p:cNvPr>
          <p:cNvPicPr>
            <a:picLocks noChangeAspect="1"/>
          </p:cNvPicPr>
          <p:nvPr/>
        </p:nvPicPr>
        <p:blipFill>
          <a:blip r:embed="rId3"/>
          <a:stretch>
            <a:fillRect/>
          </a:stretch>
        </p:blipFill>
        <p:spPr>
          <a:xfrm>
            <a:off x="8020050" y="3070224"/>
            <a:ext cx="3367088" cy="2244725"/>
          </a:xfrm>
          <a:prstGeom prst="rect">
            <a:avLst/>
          </a:prstGeom>
        </p:spPr>
      </p:pic>
    </p:spTree>
    <p:extLst>
      <p:ext uri="{BB962C8B-B14F-4D97-AF65-F5344CB8AC3E}">
        <p14:creationId xmlns:p14="http://schemas.microsoft.com/office/powerpoint/2010/main" val="5051349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checkerboard(across)">
                                      <p:cBhvr>
                                        <p:cTn id="15" dur="500"/>
                                        <p:tgtEl>
                                          <p:spTgt spid="9">
                                            <p:bg/>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checkerboard(across)">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heckerboard(across)">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checkerboard(across)">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checkerboard(across)">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35755" y="755721"/>
            <a:ext cx="10726220" cy="1200329"/>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defRPr/>
            </a:pPr>
            <a:r>
              <a:rPr lang="en-US" sz="3600" b="1" dirty="0">
                <a:solidFill>
                  <a:srgbClr val="002060"/>
                </a:solidFill>
                <a:latin typeface="Arial" panose="020B0604020202020204" pitchFamily="34" charset="0"/>
                <a:cs typeface="Arial" panose="020B0604020202020204" pitchFamily="34" charset="0"/>
              </a:rPr>
              <a:t>H</a:t>
            </a:r>
            <a:r>
              <a:rPr lang="vi-VN" sz="3600" b="1" dirty="0">
                <a:solidFill>
                  <a:srgbClr val="002060"/>
                </a:solidFill>
                <a:latin typeface="Arial" panose="020B0604020202020204" pitchFamily="34" charset="0"/>
                <a:cs typeface="Arial" panose="020B0604020202020204" pitchFamily="34" charset="0"/>
              </a:rPr>
              <a:t>oàn thành sơ đồ sự chuyển thể của nước theo gợi ý sau:</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3" name="Picture 2">
            <a:extLst>
              <a:ext uri="{FF2B5EF4-FFF2-40B4-BE49-F238E27FC236}">
                <a16:creationId xmlns:a16="http://schemas.microsoft.com/office/drawing/2014/main" id="{B0F430B2-E0C3-DD37-5C56-118BF912A32F}"/>
              </a:ext>
            </a:extLst>
          </p:cNvPr>
          <p:cNvPicPr>
            <a:picLocks noChangeAspect="1"/>
          </p:cNvPicPr>
          <p:nvPr/>
        </p:nvPicPr>
        <p:blipFill>
          <a:blip r:embed="rId2"/>
          <a:stretch>
            <a:fillRect/>
          </a:stretch>
        </p:blipFill>
        <p:spPr>
          <a:xfrm>
            <a:off x="638175" y="2543175"/>
            <a:ext cx="10572750" cy="1390650"/>
          </a:xfrm>
          <a:prstGeom prst="rect">
            <a:avLst/>
          </a:prstGeom>
        </p:spPr>
      </p:pic>
      <p:sp>
        <p:nvSpPr>
          <p:cNvPr id="6" name="Rectangle: Rounded Corners 5">
            <a:extLst>
              <a:ext uri="{FF2B5EF4-FFF2-40B4-BE49-F238E27FC236}">
                <a16:creationId xmlns:a16="http://schemas.microsoft.com/office/drawing/2014/main" id="{6D3278BC-7E25-EDEE-97AD-60EE76C64B83}"/>
              </a:ext>
            </a:extLst>
          </p:cNvPr>
          <p:cNvSpPr/>
          <p:nvPr/>
        </p:nvSpPr>
        <p:spPr>
          <a:xfrm>
            <a:off x="5791200" y="2771775"/>
            <a:ext cx="149542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Khí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36106214-C45D-BF11-35D6-752DDD4F8C02}"/>
              </a:ext>
            </a:extLst>
          </p:cNvPr>
          <p:cNvSpPr/>
          <p:nvPr/>
        </p:nvSpPr>
        <p:spPr>
          <a:xfrm>
            <a:off x="9763125" y="2733675"/>
            <a:ext cx="1657350"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lỏng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258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3-08-19 16-59-56-677">
            <a:hlinkClick r:id="" action="ppaction://media"/>
            <a:extLst>
              <a:ext uri="{FF2B5EF4-FFF2-40B4-BE49-F238E27FC236}">
                <a16:creationId xmlns:a16="http://schemas.microsoft.com/office/drawing/2014/main" id="{922D5DA7-A84F-B36C-76CC-324F1561B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096751" cy="6962775"/>
          </a:xfrm>
          <a:prstGeom prst="rect">
            <a:avLst/>
          </a:prstGeom>
        </p:spPr>
      </p:pic>
    </p:spTree>
    <p:extLst>
      <p:ext uri="{BB962C8B-B14F-4D97-AF65-F5344CB8AC3E}">
        <p14:creationId xmlns:p14="http://schemas.microsoft.com/office/powerpoint/2010/main" val="3235555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65092-4CDC-6E32-5CC7-009510A5E5E0}"/>
              </a:ext>
            </a:extLst>
          </p:cNvPr>
          <p:cNvPicPr>
            <a:picLocks noChangeAspect="1"/>
          </p:cNvPicPr>
          <p:nvPr/>
        </p:nvPicPr>
        <p:blipFill>
          <a:blip r:embed="rId2"/>
          <a:stretch>
            <a:fillRect/>
          </a:stretch>
        </p:blipFill>
        <p:spPr>
          <a:xfrm>
            <a:off x="490537" y="809625"/>
            <a:ext cx="752475" cy="723900"/>
          </a:xfrm>
          <a:prstGeom prst="rect">
            <a:avLst/>
          </a:prstGeom>
        </p:spPr>
      </p:pic>
      <p:sp>
        <p:nvSpPr>
          <p:cNvPr id="10" name="TextBox 9">
            <a:extLst>
              <a:ext uri="{FF2B5EF4-FFF2-40B4-BE49-F238E27FC236}">
                <a16:creationId xmlns:a16="http://schemas.microsoft.com/office/drawing/2014/main" id="{1CBD7B29-B343-E776-58F2-B1BC29A1542F}"/>
              </a:ext>
            </a:extLst>
          </p:cNvPr>
          <p:cNvSpPr txBox="1"/>
          <p:nvPr/>
        </p:nvSpPr>
        <p:spPr>
          <a:xfrm>
            <a:off x="1133475" y="790575"/>
            <a:ext cx="10572750" cy="646331"/>
          </a:xfrm>
          <a:prstGeom prst="rect">
            <a:avLst/>
          </a:prstGeom>
          <a:noFill/>
        </p:spPr>
        <p:txBody>
          <a:bodyPr wrap="square" rtlCol="0">
            <a:spAutoFit/>
          </a:bodyPr>
          <a:lstStyle/>
          <a:p>
            <a:r>
              <a:rPr lang="nl-NL" sz="3600" b="1" dirty="0">
                <a:latin typeface="Calibri" panose="020F0502020204030204" pitchFamily="34" charset="0"/>
                <a:ea typeface="Calibri" panose="020F0502020204030204" pitchFamily="34" charset="0"/>
                <a:cs typeface="Calibri" panose="020F0502020204030204" pitchFamily="34" charset="0"/>
              </a:rPr>
              <a:t>V</a:t>
            </a:r>
            <a:r>
              <a:rPr lang="nl-NL" sz="3600" b="1" dirty="0">
                <a:effectLst/>
                <a:latin typeface="Calibri" panose="020F0502020204030204" pitchFamily="34" charset="0"/>
                <a:ea typeface="Calibri" panose="020F0502020204030204" pitchFamily="34" charset="0"/>
                <a:cs typeface="Calibri" panose="020F0502020204030204" pitchFamily="34" charset="0"/>
              </a:rPr>
              <a:t>ẽ sơ đồ sự chuyển thể của nước theo gợi ý dưới đây:</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73A3D75-F9F8-95A4-2D9A-AE0B8065DDC5}"/>
              </a:ext>
            </a:extLst>
          </p:cNvPr>
          <p:cNvPicPr>
            <a:picLocks noChangeAspect="1"/>
          </p:cNvPicPr>
          <p:nvPr/>
        </p:nvPicPr>
        <p:blipFill>
          <a:blip r:embed="rId3"/>
          <a:stretch>
            <a:fillRect/>
          </a:stretch>
        </p:blipFill>
        <p:spPr>
          <a:xfrm>
            <a:off x="752475" y="1533525"/>
            <a:ext cx="6877050" cy="4667250"/>
          </a:xfrm>
          <a:prstGeom prst="rect">
            <a:avLst/>
          </a:prstGeom>
        </p:spPr>
      </p:pic>
      <p:sp>
        <p:nvSpPr>
          <p:cNvPr id="14" name="Rectangle: Rounded Corners 13">
            <a:extLst>
              <a:ext uri="{FF2B5EF4-FFF2-40B4-BE49-F238E27FC236}">
                <a16:creationId xmlns:a16="http://schemas.microsoft.com/office/drawing/2014/main" id="{76816063-0558-D4A1-50F1-F88C29BE525D}"/>
              </a:ext>
            </a:extLst>
          </p:cNvPr>
          <p:cNvSpPr/>
          <p:nvPr/>
        </p:nvSpPr>
        <p:spPr>
          <a:xfrm>
            <a:off x="8201025" y="1790700"/>
            <a:ext cx="1581150"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bay </a:t>
            </a:r>
            <a:r>
              <a:rPr lang="en-US" sz="2800" dirty="0" err="1">
                <a:latin typeface="Calibri" panose="020F0502020204030204" pitchFamily="34" charset="0"/>
                <a:cs typeface="Calibri" panose="020F0502020204030204" pitchFamily="34" charset="0"/>
              </a:rPr>
              <a:t>hơi</a:t>
            </a:r>
            <a:endParaRPr lang="en-US" sz="28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B9882169-2137-CCB7-2F4B-040D19B6E797}"/>
              </a:ext>
            </a:extLst>
          </p:cNvPr>
          <p:cNvSpPr/>
          <p:nvPr/>
        </p:nvSpPr>
        <p:spPr>
          <a:xfrm>
            <a:off x="8277225" y="3000375"/>
            <a:ext cx="1581150"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ngưng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tụ</a:t>
            </a:r>
            <a:endParaRPr lang="en-US" sz="2800" dirty="0">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75BD0124-4567-9FD1-8E03-B2281C309448}"/>
              </a:ext>
            </a:extLst>
          </p:cNvPr>
          <p:cNvSpPr/>
          <p:nvPr/>
        </p:nvSpPr>
        <p:spPr>
          <a:xfrm>
            <a:off x="8115300" y="4114800"/>
            <a:ext cx="1781175"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nóng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chảy</a:t>
            </a:r>
            <a:endParaRPr lang="en-US" sz="28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EC8BC900-6A83-D4FC-15D0-DAF19A51D0E3}"/>
              </a:ext>
            </a:extLst>
          </p:cNvPr>
          <p:cNvSpPr/>
          <p:nvPr/>
        </p:nvSpPr>
        <p:spPr>
          <a:xfrm>
            <a:off x="8210550" y="5267325"/>
            <a:ext cx="1781175"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đặc</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7071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22222E-6 L -0.19141 -0.17291 " pathEditMode="relative" rAng="0" ptsTypes="AA">
                                      <p:cBhvr>
                                        <p:cTn id="6" dur="2000" fill="hold"/>
                                        <p:tgtEl>
                                          <p:spTgt spid="15"/>
                                        </p:tgtEl>
                                        <p:attrNameLst>
                                          <p:attrName>ppt_x</p:attrName>
                                          <p:attrName>ppt_y</p:attrName>
                                        </p:attrNameLst>
                                      </p:cBhvr>
                                      <p:rCtr x="-9570" y="-865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2.22222E-6 L -0.19648 -0.02431 " pathEditMode="relative" rAng="0" ptsTypes="AA">
                                      <p:cBhvr>
                                        <p:cTn id="10" dur="2000" fill="hold"/>
                                        <p:tgtEl>
                                          <p:spTgt spid="17"/>
                                        </p:tgtEl>
                                        <p:attrNameLst>
                                          <p:attrName>ppt_x</p:attrName>
                                          <p:attrName>ppt_y</p:attrName>
                                        </p:attrNameLst>
                                      </p:cBhvr>
                                      <p:rCtr x="-9831" y="-122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2.22222E-6 L -0.56445 0.18125 " pathEditMode="relative" rAng="0" ptsTypes="AA">
                                      <p:cBhvr>
                                        <p:cTn id="14" dur="2000" fill="hold"/>
                                        <p:tgtEl>
                                          <p:spTgt spid="16"/>
                                        </p:tgtEl>
                                        <p:attrNameLst>
                                          <p:attrName>ppt_x</p:attrName>
                                          <p:attrName>ppt_y</p:attrName>
                                        </p:attrNameLst>
                                      </p:cBhvr>
                                      <p:rCtr x="-28229" y="90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 -3.33333E-6 L -0.57734 0.00348 " pathEditMode="relative" rAng="0" ptsTypes="AA">
                                      <p:cBhvr>
                                        <p:cTn id="18" dur="2000" fill="hold"/>
                                        <p:tgtEl>
                                          <p:spTgt spid="14"/>
                                        </p:tgtEl>
                                        <p:attrNameLst>
                                          <p:attrName>ppt_x</p:attrName>
                                          <p:attrName>ppt_y</p:attrName>
                                        </p:attrNameLst>
                                      </p:cBhvr>
                                      <p:rCtr x="-28867"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0F1942-5F76-0BC4-D6FA-FC18C7316843}"/>
              </a:ext>
            </a:extLst>
          </p:cNvPr>
          <p:cNvGrpSpPr/>
          <p:nvPr/>
        </p:nvGrpSpPr>
        <p:grpSpPr>
          <a:xfrm>
            <a:off x="628651" y="1882019"/>
            <a:ext cx="10820400" cy="1280282"/>
            <a:chOff x="4897820" y="420413"/>
            <a:chExt cx="7078713" cy="1785107"/>
          </a:xfrm>
        </p:grpSpPr>
        <p:sp>
          <p:nvSpPr>
            <p:cNvPr id="5" name="Rectangle: Rounded Corners 4">
              <a:extLst>
                <a:ext uri="{FF2B5EF4-FFF2-40B4-BE49-F238E27FC236}">
                  <a16:creationId xmlns:a16="http://schemas.microsoft.com/office/drawing/2014/main" id="{D59B0783-06F7-E8BD-83E4-CF82BB0F150B}"/>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9279D0F1-CF0C-D8E6-EC12-609E2B6D8575}"/>
                </a:ext>
              </a:extLst>
            </p:cNvPr>
            <p:cNvSpPr txBox="1"/>
            <p:nvPr/>
          </p:nvSpPr>
          <p:spPr>
            <a:xfrm>
              <a:off x="5053602" y="567573"/>
              <a:ext cx="6850524"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Sự chuyển từ thể này sang thể khác của nước được diễn tả bằng các hiện tượng tương ứng trong bảng sau: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A34C2F4-6230-E527-7D16-C3D0975F17A6}"/>
              </a:ext>
            </a:extLst>
          </p:cNvPr>
          <p:cNvSpPr txBox="1"/>
          <p:nvPr/>
        </p:nvSpPr>
        <p:spPr>
          <a:xfrm>
            <a:off x="3226086" y="945223"/>
            <a:ext cx="5373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graphicFrame>
        <p:nvGraphicFramePr>
          <p:cNvPr id="8" name="Table 7">
            <a:extLst>
              <a:ext uri="{FF2B5EF4-FFF2-40B4-BE49-F238E27FC236}">
                <a16:creationId xmlns:a16="http://schemas.microsoft.com/office/drawing/2014/main" id="{D652D450-E99E-1BBE-F40A-20789AEE66E6}"/>
              </a:ext>
            </a:extLst>
          </p:cNvPr>
          <p:cNvGraphicFramePr>
            <a:graphicFrameLocks noGrp="1"/>
          </p:cNvGraphicFramePr>
          <p:nvPr>
            <p:extLst>
              <p:ext uri="{D42A27DB-BD31-4B8C-83A1-F6EECF244321}">
                <p14:modId xmlns:p14="http://schemas.microsoft.com/office/powerpoint/2010/main" val="1340096714"/>
              </p:ext>
            </p:extLst>
          </p:nvPr>
        </p:nvGraphicFramePr>
        <p:xfrm>
          <a:off x="2619375" y="3455034"/>
          <a:ext cx="7019925" cy="2869565"/>
        </p:xfrm>
        <a:graphic>
          <a:graphicData uri="http://schemas.openxmlformats.org/drawingml/2006/table">
            <a:tbl>
              <a:tblPr firstRow="1" firstCol="1" bandRow="1">
                <a:tableStyleId>{00A15C55-8517-42AA-B614-E9B94910E393}</a:tableStyleId>
              </a:tblPr>
              <a:tblGrid>
                <a:gridCol w="4471186">
                  <a:extLst>
                    <a:ext uri="{9D8B030D-6E8A-4147-A177-3AD203B41FA5}">
                      <a16:colId xmlns:a16="http://schemas.microsoft.com/office/drawing/2014/main" val="2456236672"/>
                    </a:ext>
                  </a:extLst>
                </a:gridCol>
                <a:gridCol w="2548739">
                  <a:extLst>
                    <a:ext uri="{9D8B030D-6E8A-4147-A177-3AD203B41FA5}">
                      <a16:colId xmlns:a16="http://schemas.microsoft.com/office/drawing/2014/main" val="35059850"/>
                    </a:ext>
                  </a:extLst>
                </a:gridCol>
              </a:tblGrid>
              <a:tr h="566293">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Sự chuyển thể của nước</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Hiện tượng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853818"/>
                  </a:ext>
                </a:extLst>
              </a:tr>
              <a:tr h="566293">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Thể rắn → thể lỏng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Nóng chảy</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627355"/>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lỏng → thể rắn</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Đông đặc</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445831"/>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lỏng → thể khí</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Bay hơi</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09189"/>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khí → thể lỏng</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Ngưng tụ</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385994"/>
                  </a:ext>
                </a:extLst>
              </a:tr>
            </a:tbl>
          </a:graphicData>
        </a:graphic>
      </p:graphicFrame>
    </p:spTree>
    <p:extLst>
      <p:ext uri="{BB962C8B-B14F-4D97-AF65-F5344CB8AC3E}">
        <p14:creationId xmlns:p14="http://schemas.microsoft.com/office/powerpoint/2010/main" val="175537656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83C299-859F-FF7F-2879-DD24B1836969}"/>
              </a:ext>
            </a:extLst>
          </p:cNvPr>
          <p:cNvGrpSpPr/>
          <p:nvPr/>
        </p:nvGrpSpPr>
        <p:grpSpPr>
          <a:xfrm>
            <a:off x="304801" y="415169"/>
            <a:ext cx="2505074" cy="1252477"/>
            <a:chOff x="4897820" y="420413"/>
            <a:chExt cx="7078713" cy="3534418"/>
          </a:xfrm>
        </p:grpSpPr>
        <p:sp>
          <p:nvSpPr>
            <p:cNvPr id="5" name="Rectangle: Rounded Corners 4">
              <a:extLst>
                <a:ext uri="{FF2B5EF4-FFF2-40B4-BE49-F238E27FC236}">
                  <a16:creationId xmlns:a16="http://schemas.microsoft.com/office/drawing/2014/main" id="{024F12FC-F587-8763-0CD6-A5AC99979D3F}"/>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5BB4004-4F86-188F-2240-71E05E2AB5EE}"/>
                </a:ext>
              </a:extLst>
            </p:cNvPr>
            <p:cNvSpPr txBox="1"/>
            <p:nvPr/>
          </p:nvSpPr>
          <p:spPr>
            <a:xfrm>
              <a:off x="5053601" y="567572"/>
              <a:ext cx="6850524" cy="338725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3A325F3D-7E10-0C7D-B2F8-8479BD235EAD}"/>
              </a:ext>
            </a:extLst>
          </p:cNvPr>
          <p:cNvSpPr txBox="1"/>
          <p:nvPr/>
        </p:nvSpPr>
        <p:spPr>
          <a:xfrm>
            <a:off x="523874" y="1247775"/>
            <a:ext cx="11020425" cy="2400657"/>
          </a:xfrm>
          <a:prstGeom prst="rect">
            <a:avLst/>
          </a:prstGeom>
          <a:noFill/>
        </p:spPr>
        <p:txBody>
          <a:bodyPr wrap="square" rtlCol="0">
            <a:spAutoFit/>
          </a:bodyPr>
          <a:lstStyle/>
          <a:p>
            <a:pPr algn="just"/>
            <a:r>
              <a:rPr lang="nl-NL" sz="3000" i="1" dirty="0">
                <a:effectLst/>
                <a:latin typeface="Calibri" panose="020F0502020204030204" pitchFamily="34" charset="0"/>
                <a:ea typeface="Calibri" panose="020F0502020204030204" pitchFamily="34" charset="0"/>
                <a:cs typeface="Calibri" panose="020F0502020204030204" pitchFamily="34" charset="0"/>
              </a:rPr>
              <a:t>Sáng sớm mùa đông thường có sương mù do hơi nước trong không khí gặp lạnh ngưng tụ thành những giọt nước nhỏ li ti, làm hạn chế tầm nhìn. Tuy nhiên, sương mù không tồn tại lâu sau bình minh. Những giọt nước nhỏ li ti trong sương mù sẽ bay hơi khi nhiệt độ môi trường tăng lên.</a:t>
            </a:r>
            <a:endParaRPr lang="en-US" sz="3000" dirty="0">
              <a:latin typeface="Calibri" panose="020F0502020204030204" pitchFamily="34" charset="0"/>
              <a:cs typeface="Calibri" panose="020F0502020204030204" pitchFamily="34" charset="0"/>
            </a:endParaRPr>
          </a:p>
        </p:txBody>
      </p:sp>
      <p:pic>
        <p:nvPicPr>
          <p:cNvPr id="5122" name="Picture 2" descr="Sương mù là gì? Tại sao sương mù xuất hiện nhiều vào mùa đông? Tác hại của sương  mù">
            <a:extLst>
              <a:ext uri="{FF2B5EF4-FFF2-40B4-BE49-F238E27FC236}">
                <a16:creationId xmlns:a16="http://schemas.microsoft.com/office/drawing/2014/main" id="{8F4B7033-0063-0ADD-27A2-9105E8D4F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3240882"/>
            <a:ext cx="4181474" cy="3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4281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fade">
                                      <p:cBhvr>
                                        <p:cTn id="30" dur="1000"/>
                                        <p:tgtEl>
                                          <p:spTgt spid="5122"/>
                                        </p:tgtEl>
                                      </p:cBhvr>
                                    </p:animEffect>
                                    <p:anim calcmode="lin" valueType="num">
                                      <p:cBhvr>
                                        <p:cTn id="31" dur="1000" fill="hold"/>
                                        <p:tgtEl>
                                          <p:spTgt spid="5122"/>
                                        </p:tgtEl>
                                        <p:attrNameLst>
                                          <p:attrName>ppt_x</p:attrName>
                                        </p:attrNameLst>
                                      </p:cBhvr>
                                      <p:tavLst>
                                        <p:tav tm="0">
                                          <p:val>
                                            <p:strVal val="#ppt_x"/>
                                          </p:val>
                                        </p:tav>
                                        <p:tav tm="100000">
                                          <p:val>
                                            <p:strVal val="#ppt_x"/>
                                          </p:val>
                                        </p:tav>
                                      </p:tavLst>
                                    </p:anim>
                                    <p:anim calcmode="lin" valueType="num">
                                      <p:cBhvr>
                                        <p:cTn id="3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89474"/>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459" y="1173502"/>
            <a:ext cx="8727628" cy="4243952"/>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grpSp>
        <p:nvGrpSpPr>
          <p:cNvPr id="15" name="Group 14">
            <a:extLst>
              <a:ext uri="{FF2B5EF4-FFF2-40B4-BE49-F238E27FC236}">
                <a16:creationId xmlns:a16="http://schemas.microsoft.com/office/drawing/2014/main" id="{E2EB9D58-BD3B-4C34-ACC3-296A070E82A9}"/>
              </a:ext>
            </a:extLst>
          </p:cNvPr>
          <p:cNvGrpSpPr/>
          <p:nvPr/>
        </p:nvGrpSpPr>
        <p:grpSpPr>
          <a:xfrm>
            <a:off x="2502700" y="2397051"/>
            <a:ext cx="6464938" cy="1591013"/>
            <a:chOff x="2797882" y="2334471"/>
            <a:chExt cx="6905306" cy="2867309"/>
          </a:xfrm>
        </p:grpSpPr>
        <p:sp>
          <p:nvSpPr>
            <p:cNvPr id="16" name="TextBox 15">
              <a:extLst>
                <a:ext uri="{FF2B5EF4-FFF2-40B4-BE49-F238E27FC236}">
                  <a16:creationId xmlns:a16="http://schemas.microsoft.com/office/drawing/2014/main" id="{3068FDD5-3429-4CB7-BE69-D02D75C1D7F4}"/>
                </a:ext>
              </a:extLst>
            </p:cNvPr>
            <p:cNvSpPr txBox="1"/>
            <p:nvPr/>
          </p:nvSpPr>
          <p:spPr>
            <a:xfrm>
              <a:off x="2808057" y="233447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rPr>
                <a:t>LUYỆN TẬP</a:t>
              </a:r>
              <a:endParaRPr kumimoji="0" lang="vi-VN" sz="9600" b="0"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endParaRPr>
            </a:p>
          </p:txBody>
        </p:sp>
        <p:sp>
          <p:nvSpPr>
            <p:cNvPr id="17" name="TextBox 16">
              <a:extLst>
                <a:ext uri="{FF2B5EF4-FFF2-40B4-BE49-F238E27FC236}">
                  <a16:creationId xmlns:a16="http://schemas.microsoft.com/office/drawing/2014/main" id="{65FE614C-8108-4931-8087-F2879CA38480}"/>
                </a:ext>
              </a:extLst>
            </p:cNvPr>
            <p:cNvSpPr txBox="1"/>
            <p:nvPr/>
          </p:nvSpPr>
          <p:spPr>
            <a:xfrm>
              <a:off x="2797882" y="2372953"/>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rPr>
                <a:t>LUYỆN TẬP</a:t>
              </a:r>
              <a:endParaRPr kumimoji="0" lang="vi-VN"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endParaRPr>
            </a:p>
          </p:txBody>
        </p:sp>
      </p:grpSp>
    </p:spTree>
    <p:extLst>
      <p:ext uri="{BB962C8B-B14F-4D97-AF65-F5344CB8AC3E}">
        <p14:creationId xmlns:p14="http://schemas.microsoft.com/office/powerpoint/2010/main" val="957472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972888" y="1671680"/>
            <a:ext cx="993199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6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a:t>
            </a:r>
            <a:r>
              <a:rPr lang="vi-VN" altLang="vi-VN" sz="6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3: Giải thích một số ứng dụng liên quan đến sự chuyển thể của nước</a:t>
            </a:r>
            <a:endParaRPr kumimoji="0" lang="en-US" altLang="vi-VN" sz="60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726299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B34F9E-48C3-FB2F-D3C0-210EF60FE10D}"/>
              </a:ext>
            </a:extLst>
          </p:cNvPr>
          <p:cNvGrpSpPr/>
          <p:nvPr/>
        </p:nvGrpSpPr>
        <p:grpSpPr>
          <a:xfrm>
            <a:off x="409824" y="3819525"/>
            <a:ext cx="5619501" cy="2590800"/>
            <a:chOff x="5875675" y="3566239"/>
            <a:chExt cx="6238626" cy="2834561"/>
          </a:xfrm>
        </p:grpSpPr>
        <p:pic>
          <p:nvPicPr>
            <p:cNvPr id="4" name="Picture 318">
              <a:extLst>
                <a:ext uri="{FF2B5EF4-FFF2-40B4-BE49-F238E27FC236}">
                  <a16:creationId xmlns:a16="http://schemas.microsoft.com/office/drawing/2014/main" id="{49FA52A0-40FD-82D4-CC6D-02246723E58B}"/>
                </a:ext>
              </a:extLst>
            </p:cNvPr>
            <p:cNvPicPr>
              <a:picLocks noChangeAspect="1"/>
            </p:cNvPicPr>
            <p:nvPr/>
          </p:nvPicPr>
          <p:blipFill>
            <a:blip r:embed="rId2"/>
            <a:stretch>
              <a:fillRect/>
            </a:stretch>
          </p:blipFill>
          <p:spPr>
            <a:xfrm>
              <a:off x="5875675" y="3566239"/>
              <a:ext cx="6238626" cy="2834561"/>
            </a:xfrm>
            <a:prstGeom prst="rect">
              <a:avLst/>
            </a:prstGeom>
          </p:spPr>
        </p:pic>
        <p:sp>
          <p:nvSpPr>
            <p:cNvPr id="8" name="TextBox 7">
              <a:extLst>
                <a:ext uri="{FF2B5EF4-FFF2-40B4-BE49-F238E27FC236}">
                  <a16:creationId xmlns:a16="http://schemas.microsoft.com/office/drawing/2014/main" id="{193DD24F-F62E-280F-F9B9-FA342EAE5C39}"/>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AABDC13B-3F93-D151-7D89-4370788B0C5A}"/>
              </a:ext>
            </a:extLst>
          </p:cNvPr>
          <p:cNvGrpSpPr/>
          <p:nvPr/>
        </p:nvGrpSpPr>
        <p:grpSpPr>
          <a:xfrm>
            <a:off x="704850" y="2276475"/>
            <a:ext cx="470535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55A5C9C6-8533-06CC-861C-749D155B33A7}"/>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23">
              <a:extLst>
                <a:ext uri="{FF2B5EF4-FFF2-40B4-BE49-F238E27FC236}">
                  <a16:creationId xmlns:a16="http://schemas.microsoft.com/office/drawing/2014/main" id="{572D0068-1EDB-95C8-5D1F-10ED6247903B}"/>
                </a:ext>
              </a:extLst>
            </p:cNvPr>
            <p:cNvSpPr txBox="1"/>
            <p:nvPr/>
          </p:nvSpPr>
          <p:spPr>
            <a:xfrm>
              <a:off x="298368" y="130174"/>
              <a:ext cx="4007496" cy="2742444"/>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srgbClr val="002060"/>
                  </a:solidFill>
                  <a:latin typeface="Calibri" panose="020F0502020204030204"/>
                </a:rPr>
                <a:t>Thảo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luận</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các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sau</a:t>
              </a:r>
              <a:endParaRPr kumimoji="0" lang="en-US" sz="4000" b="1" i="0" u="none" strike="noStrike" kern="1200" cap="none" spc="0" normalizeH="0" baseline="0" noProof="0" dirty="0">
                <a:ln w="0"/>
                <a:solidFill>
                  <a:srgbClr val="002060"/>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035CB8B4-0EFF-94E0-6B3E-C010BA50D9EA}"/>
              </a:ext>
            </a:extLst>
          </p:cNvPr>
          <p:cNvGrpSpPr/>
          <p:nvPr/>
        </p:nvGrpSpPr>
        <p:grpSpPr>
          <a:xfrm>
            <a:off x="5448301" y="1110493"/>
            <a:ext cx="6000749" cy="1566031"/>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Nêu một số ví dụ có sự bay hơi, ngưng tụ, đông đặc và nóng chảy của nước trong tự nhiên</a:t>
              </a:r>
            </a:p>
          </p:txBody>
        </p:sp>
      </p:grpSp>
      <p:grpSp>
        <p:nvGrpSpPr>
          <p:cNvPr id="15" name="Group 14">
            <a:extLst>
              <a:ext uri="{FF2B5EF4-FFF2-40B4-BE49-F238E27FC236}">
                <a16:creationId xmlns:a16="http://schemas.microsoft.com/office/drawing/2014/main" id="{CB390C5F-ADF0-8B45-4A03-3C0BF81D20D7}"/>
              </a:ext>
            </a:extLst>
          </p:cNvPr>
          <p:cNvGrpSpPr/>
          <p:nvPr/>
        </p:nvGrpSpPr>
        <p:grpSpPr>
          <a:xfrm>
            <a:off x="5581651" y="2977393"/>
            <a:ext cx="6000749" cy="1566031"/>
            <a:chOff x="4897820" y="420412"/>
            <a:chExt cx="7078713" cy="2183528"/>
          </a:xfrm>
        </p:grpSpPr>
        <p:sp>
          <p:nvSpPr>
            <p:cNvPr id="16" name="Rectangle: Rounded Corners 15">
              <a:extLst>
                <a:ext uri="{FF2B5EF4-FFF2-40B4-BE49-F238E27FC236}">
                  <a16:creationId xmlns:a16="http://schemas.microsoft.com/office/drawing/2014/main" id="{252E33D5-52D6-D5A8-2ACA-F52879E3FDCA}"/>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299013A-2570-F2E1-0199-BE369C5DFF03}"/>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Hãy nêu cách lấy nhanh những viên đá ra khỏi khay làm đá dựa vào sự chuyển thể của nước.</a:t>
              </a:r>
            </a:p>
          </p:txBody>
        </p:sp>
      </p:grpSp>
      <p:grpSp>
        <p:nvGrpSpPr>
          <p:cNvPr id="18" name="Group 17">
            <a:extLst>
              <a:ext uri="{FF2B5EF4-FFF2-40B4-BE49-F238E27FC236}">
                <a16:creationId xmlns:a16="http://schemas.microsoft.com/office/drawing/2014/main" id="{8809CE0E-01C1-747E-E73E-0B9F419A46BA}"/>
              </a:ext>
            </a:extLst>
          </p:cNvPr>
          <p:cNvGrpSpPr/>
          <p:nvPr/>
        </p:nvGrpSpPr>
        <p:grpSpPr>
          <a:xfrm>
            <a:off x="5676901" y="4891919"/>
            <a:ext cx="6000749" cy="1146932"/>
            <a:chOff x="4897820" y="420413"/>
            <a:chExt cx="7078713" cy="1599175"/>
          </a:xfrm>
        </p:grpSpPr>
        <p:sp>
          <p:nvSpPr>
            <p:cNvPr id="19" name="Rectangle: Rounded Corners 18">
              <a:extLst>
                <a:ext uri="{FF2B5EF4-FFF2-40B4-BE49-F238E27FC236}">
                  <a16:creationId xmlns:a16="http://schemas.microsoft.com/office/drawing/2014/main" id="{FA03205F-3AED-E43E-62CC-0A533B8FAC86}"/>
                </a:ext>
              </a:extLst>
            </p:cNvPr>
            <p:cNvSpPr/>
            <p:nvPr/>
          </p:nvSpPr>
          <p:spPr>
            <a:xfrm>
              <a:off x="4897820" y="420413"/>
              <a:ext cx="7078713" cy="1599175"/>
            </a:xfrm>
            <a:custGeom>
              <a:avLst/>
              <a:gdLst>
                <a:gd name="connsiteX0" fmla="*/ 0 w 7078713"/>
                <a:gd name="connsiteY0" fmla="*/ 266534 h 1599175"/>
                <a:gd name="connsiteX1" fmla="*/ 266534 w 7078713"/>
                <a:gd name="connsiteY1" fmla="*/ 0 h 1599175"/>
                <a:gd name="connsiteX2" fmla="*/ 986555 w 7078713"/>
                <a:gd name="connsiteY2" fmla="*/ 0 h 1599175"/>
                <a:gd name="connsiteX3" fmla="*/ 1444750 w 7078713"/>
                <a:gd name="connsiteY3" fmla="*/ 0 h 1599175"/>
                <a:gd name="connsiteX4" fmla="*/ 2230228 w 7078713"/>
                <a:gd name="connsiteY4" fmla="*/ 0 h 1599175"/>
                <a:gd name="connsiteX5" fmla="*/ 2688423 w 7078713"/>
                <a:gd name="connsiteY5" fmla="*/ 0 h 1599175"/>
                <a:gd name="connsiteX6" fmla="*/ 3408444 w 7078713"/>
                <a:gd name="connsiteY6" fmla="*/ 0 h 1599175"/>
                <a:gd name="connsiteX7" fmla="*/ 3997552 w 7078713"/>
                <a:gd name="connsiteY7" fmla="*/ 0 h 1599175"/>
                <a:gd name="connsiteX8" fmla="*/ 4717573 w 7078713"/>
                <a:gd name="connsiteY8" fmla="*/ 0 h 1599175"/>
                <a:gd name="connsiteX9" fmla="*/ 5306681 w 7078713"/>
                <a:gd name="connsiteY9" fmla="*/ 0 h 1599175"/>
                <a:gd name="connsiteX10" fmla="*/ 5895789 w 7078713"/>
                <a:gd name="connsiteY10" fmla="*/ 0 h 1599175"/>
                <a:gd name="connsiteX11" fmla="*/ 6812179 w 7078713"/>
                <a:gd name="connsiteY11" fmla="*/ 0 h 1599175"/>
                <a:gd name="connsiteX12" fmla="*/ 7078713 w 7078713"/>
                <a:gd name="connsiteY12" fmla="*/ 266534 h 1599175"/>
                <a:gd name="connsiteX13" fmla="*/ 7078713 w 7078713"/>
                <a:gd name="connsiteY13" fmla="*/ 778265 h 1599175"/>
                <a:gd name="connsiteX14" fmla="*/ 7078713 w 7078713"/>
                <a:gd name="connsiteY14" fmla="*/ 1332641 h 1599175"/>
                <a:gd name="connsiteX15" fmla="*/ 6812179 w 7078713"/>
                <a:gd name="connsiteY15" fmla="*/ 1599175 h 1599175"/>
                <a:gd name="connsiteX16" fmla="*/ 6092158 w 7078713"/>
                <a:gd name="connsiteY16" fmla="*/ 1599175 h 1599175"/>
                <a:gd name="connsiteX17" fmla="*/ 5437594 w 7078713"/>
                <a:gd name="connsiteY17" fmla="*/ 1599175 h 1599175"/>
                <a:gd name="connsiteX18" fmla="*/ 4979398 w 7078713"/>
                <a:gd name="connsiteY18" fmla="*/ 1599175 h 1599175"/>
                <a:gd name="connsiteX19" fmla="*/ 4259377 w 7078713"/>
                <a:gd name="connsiteY19" fmla="*/ 1599175 h 1599175"/>
                <a:gd name="connsiteX20" fmla="*/ 3604813 w 7078713"/>
                <a:gd name="connsiteY20" fmla="*/ 1599175 h 1599175"/>
                <a:gd name="connsiteX21" fmla="*/ 2884792 w 7078713"/>
                <a:gd name="connsiteY21" fmla="*/ 1599175 h 1599175"/>
                <a:gd name="connsiteX22" fmla="*/ 2230228 w 7078713"/>
                <a:gd name="connsiteY22" fmla="*/ 1599175 h 1599175"/>
                <a:gd name="connsiteX23" fmla="*/ 1444750 w 7078713"/>
                <a:gd name="connsiteY23" fmla="*/ 1599175 h 1599175"/>
                <a:gd name="connsiteX24" fmla="*/ 266534 w 7078713"/>
                <a:gd name="connsiteY24" fmla="*/ 1599175 h 1599175"/>
                <a:gd name="connsiteX25" fmla="*/ 0 w 7078713"/>
                <a:gd name="connsiteY25" fmla="*/ 1332641 h 1599175"/>
                <a:gd name="connsiteX26" fmla="*/ 0 w 7078713"/>
                <a:gd name="connsiteY26" fmla="*/ 831571 h 1599175"/>
                <a:gd name="connsiteX27" fmla="*/ 0 w 7078713"/>
                <a:gd name="connsiteY27" fmla="*/ 266534 h 159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599175" fill="none" extrusionOk="0">
                  <a:moveTo>
                    <a:pt x="0" y="266534"/>
                  </a:moveTo>
                  <a:cubicBezTo>
                    <a:pt x="2471" y="124949"/>
                    <a:pt x="116017" y="11496"/>
                    <a:pt x="266534" y="0"/>
                  </a:cubicBezTo>
                  <a:cubicBezTo>
                    <a:pt x="487658" y="35871"/>
                    <a:pt x="654696" y="7577"/>
                    <a:pt x="986555" y="0"/>
                  </a:cubicBezTo>
                  <a:cubicBezTo>
                    <a:pt x="1318414" y="-7577"/>
                    <a:pt x="1219134" y="8057"/>
                    <a:pt x="1444750" y="0"/>
                  </a:cubicBezTo>
                  <a:cubicBezTo>
                    <a:pt x="1670366" y="-8057"/>
                    <a:pt x="1937238" y="-35407"/>
                    <a:pt x="2230228" y="0"/>
                  </a:cubicBezTo>
                  <a:cubicBezTo>
                    <a:pt x="2523218" y="35407"/>
                    <a:pt x="2478304" y="9797"/>
                    <a:pt x="2688423" y="0"/>
                  </a:cubicBezTo>
                  <a:cubicBezTo>
                    <a:pt x="2898543" y="-9797"/>
                    <a:pt x="3156188" y="21275"/>
                    <a:pt x="3408444" y="0"/>
                  </a:cubicBezTo>
                  <a:cubicBezTo>
                    <a:pt x="3660700" y="-21275"/>
                    <a:pt x="3818206" y="8938"/>
                    <a:pt x="3997552" y="0"/>
                  </a:cubicBezTo>
                  <a:cubicBezTo>
                    <a:pt x="4176898" y="-8938"/>
                    <a:pt x="4438741" y="11519"/>
                    <a:pt x="4717573" y="0"/>
                  </a:cubicBezTo>
                  <a:cubicBezTo>
                    <a:pt x="4996405" y="-11519"/>
                    <a:pt x="5045208" y="28888"/>
                    <a:pt x="5306681" y="0"/>
                  </a:cubicBezTo>
                  <a:cubicBezTo>
                    <a:pt x="5568154" y="-28888"/>
                    <a:pt x="5643011" y="2122"/>
                    <a:pt x="5895789" y="0"/>
                  </a:cubicBezTo>
                  <a:cubicBezTo>
                    <a:pt x="6148567" y="-2122"/>
                    <a:pt x="6402934" y="-23335"/>
                    <a:pt x="6812179" y="0"/>
                  </a:cubicBezTo>
                  <a:cubicBezTo>
                    <a:pt x="6957142" y="-35989"/>
                    <a:pt x="7072870" y="94205"/>
                    <a:pt x="7078713" y="266534"/>
                  </a:cubicBezTo>
                  <a:cubicBezTo>
                    <a:pt x="7074181" y="392778"/>
                    <a:pt x="7096771" y="556478"/>
                    <a:pt x="7078713" y="778265"/>
                  </a:cubicBezTo>
                  <a:cubicBezTo>
                    <a:pt x="7060655" y="1000052"/>
                    <a:pt x="7105556" y="1146787"/>
                    <a:pt x="7078713" y="1332641"/>
                  </a:cubicBezTo>
                  <a:cubicBezTo>
                    <a:pt x="7090765" y="1471547"/>
                    <a:pt x="6957334" y="1588010"/>
                    <a:pt x="6812179" y="1599175"/>
                  </a:cubicBezTo>
                  <a:cubicBezTo>
                    <a:pt x="6666805" y="1576934"/>
                    <a:pt x="6238787" y="1564607"/>
                    <a:pt x="6092158" y="1599175"/>
                  </a:cubicBezTo>
                  <a:cubicBezTo>
                    <a:pt x="5945529" y="1633743"/>
                    <a:pt x="5610109" y="1625486"/>
                    <a:pt x="5437594" y="1599175"/>
                  </a:cubicBezTo>
                  <a:cubicBezTo>
                    <a:pt x="5265079" y="1572864"/>
                    <a:pt x="5137545" y="1576757"/>
                    <a:pt x="4979398" y="1599175"/>
                  </a:cubicBezTo>
                  <a:cubicBezTo>
                    <a:pt x="4821251" y="1621593"/>
                    <a:pt x="4593477" y="1589443"/>
                    <a:pt x="4259377" y="1599175"/>
                  </a:cubicBezTo>
                  <a:cubicBezTo>
                    <a:pt x="3925277" y="1608907"/>
                    <a:pt x="3875431" y="1585978"/>
                    <a:pt x="3604813" y="1599175"/>
                  </a:cubicBezTo>
                  <a:cubicBezTo>
                    <a:pt x="3334195" y="1612372"/>
                    <a:pt x="3219001" y="1568235"/>
                    <a:pt x="2884792" y="1599175"/>
                  </a:cubicBezTo>
                  <a:cubicBezTo>
                    <a:pt x="2550583" y="1630115"/>
                    <a:pt x="2363537" y="1591496"/>
                    <a:pt x="2230228" y="1599175"/>
                  </a:cubicBezTo>
                  <a:cubicBezTo>
                    <a:pt x="2096919" y="1606854"/>
                    <a:pt x="1642758" y="1604312"/>
                    <a:pt x="1444750" y="1599175"/>
                  </a:cubicBezTo>
                  <a:cubicBezTo>
                    <a:pt x="1246742" y="1594038"/>
                    <a:pt x="581702" y="1650439"/>
                    <a:pt x="266534" y="1599175"/>
                  </a:cubicBezTo>
                  <a:cubicBezTo>
                    <a:pt x="129512" y="1617310"/>
                    <a:pt x="-35474" y="1488386"/>
                    <a:pt x="0" y="1332641"/>
                  </a:cubicBezTo>
                  <a:cubicBezTo>
                    <a:pt x="5004" y="1094126"/>
                    <a:pt x="-9886" y="1053031"/>
                    <a:pt x="0" y="831571"/>
                  </a:cubicBezTo>
                  <a:cubicBezTo>
                    <a:pt x="9886" y="610111"/>
                    <a:pt x="5335" y="431024"/>
                    <a:pt x="0" y="266534"/>
                  </a:cubicBezTo>
                  <a:close/>
                </a:path>
                <a:path w="7078713" h="1599175" stroke="0" extrusionOk="0">
                  <a:moveTo>
                    <a:pt x="0" y="266534"/>
                  </a:moveTo>
                  <a:cubicBezTo>
                    <a:pt x="31643" y="120056"/>
                    <a:pt x="124912" y="14528"/>
                    <a:pt x="266534" y="0"/>
                  </a:cubicBezTo>
                  <a:cubicBezTo>
                    <a:pt x="461520" y="18143"/>
                    <a:pt x="764312" y="32805"/>
                    <a:pt x="1052011" y="0"/>
                  </a:cubicBezTo>
                  <a:cubicBezTo>
                    <a:pt x="1339710" y="-32805"/>
                    <a:pt x="1411815" y="17611"/>
                    <a:pt x="1641119" y="0"/>
                  </a:cubicBezTo>
                  <a:cubicBezTo>
                    <a:pt x="1870423" y="-17611"/>
                    <a:pt x="2153291" y="32230"/>
                    <a:pt x="2295684" y="0"/>
                  </a:cubicBezTo>
                  <a:cubicBezTo>
                    <a:pt x="2438077" y="-32230"/>
                    <a:pt x="2834683" y="28674"/>
                    <a:pt x="3015705" y="0"/>
                  </a:cubicBezTo>
                  <a:cubicBezTo>
                    <a:pt x="3196727" y="-28674"/>
                    <a:pt x="3349783" y="19073"/>
                    <a:pt x="3539357" y="0"/>
                  </a:cubicBezTo>
                  <a:cubicBezTo>
                    <a:pt x="3728931" y="-19073"/>
                    <a:pt x="3995409" y="-676"/>
                    <a:pt x="4324834" y="0"/>
                  </a:cubicBezTo>
                  <a:cubicBezTo>
                    <a:pt x="4654259" y="676"/>
                    <a:pt x="4696538" y="13451"/>
                    <a:pt x="4913942" y="0"/>
                  </a:cubicBezTo>
                  <a:cubicBezTo>
                    <a:pt x="5131346" y="-13451"/>
                    <a:pt x="5164668" y="20182"/>
                    <a:pt x="5372137" y="0"/>
                  </a:cubicBezTo>
                  <a:cubicBezTo>
                    <a:pt x="5579606" y="-20182"/>
                    <a:pt x="5727910" y="20818"/>
                    <a:pt x="6026702" y="0"/>
                  </a:cubicBezTo>
                  <a:cubicBezTo>
                    <a:pt x="6325495" y="-20818"/>
                    <a:pt x="6452869" y="29594"/>
                    <a:pt x="6812179" y="0"/>
                  </a:cubicBezTo>
                  <a:cubicBezTo>
                    <a:pt x="6957776" y="10774"/>
                    <a:pt x="7073084" y="139766"/>
                    <a:pt x="7078713" y="266534"/>
                  </a:cubicBezTo>
                  <a:cubicBezTo>
                    <a:pt x="7064854" y="437159"/>
                    <a:pt x="7103348" y="586189"/>
                    <a:pt x="7078713" y="767604"/>
                  </a:cubicBezTo>
                  <a:cubicBezTo>
                    <a:pt x="7054079" y="949019"/>
                    <a:pt x="7087426" y="1050418"/>
                    <a:pt x="7078713" y="1332641"/>
                  </a:cubicBezTo>
                  <a:cubicBezTo>
                    <a:pt x="7083051" y="1463956"/>
                    <a:pt x="6963286" y="1570524"/>
                    <a:pt x="6812179" y="1599175"/>
                  </a:cubicBezTo>
                  <a:cubicBezTo>
                    <a:pt x="6589177" y="1608970"/>
                    <a:pt x="6460380" y="1581548"/>
                    <a:pt x="6288527" y="1599175"/>
                  </a:cubicBezTo>
                  <a:cubicBezTo>
                    <a:pt x="6116674" y="1616802"/>
                    <a:pt x="6029178" y="1613743"/>
                    <a:pt x="5830332" y="1599175"/>
                  </a:cubicBezTo>
                  <a:cubicBezTo>
                    <a:pt x="5631486" y="1584607"/>
                    <a:pt x="5221521" y="1612766"/>
                    <a:pt x="5044855" y="1599175"/>
                  </a:cubicBezTo>
                  <a:cubicBezTo>
                    <a:pt x="4868189" y="1585584"/>
                    <a:pt x="4628947" y="1618924"/>
                    <a:pt x="4521203" y="1599175"/>
                  </a:cubicBezTo>
                  <a:cubicBezTo>
                    <a:pt x="4413459" y="1579426"/>
                    <a:pt x="4217669" y="1613339"/>
                    <a:pt x="4063008" y="1599175"/>
                  </a:cubicBezTo>
                  <a:cubicBezTo>
                    <a:pt x="3908347" y="1585011"/>
                    <a:pt x="3733440" y="1576942"/>
                    <a:pt x="3539357" y="1599175"/>
                  </a:cubicBezTo>
                  <a:cubicBezTo>
                    <a:pt x="3345274" y="1621408"/>
                    <a:pt x="3022893" y="1613794"/>
                    <a:pt x="2819336" y="1599175"/>
                  </a:cubicBezTo>
                  <a:cubicBezTo>
                    <a:pt x="2615779" y="1584556"/>
                    <a:pt x="2467194" y="1588865"/>
                    <a:pt x="2230228" y="1599175"/>
                  </a:cubicBezTo>
                  <a:cubicBezTo>
                    <a:pt x="1993262" y="1609485"/>
                    <a:pt x="1868896" y="1581576"/>
                    <a:pt x="1575663" y="1599175"/>
                  </a:cubicBezTo>
                  <a:cubicBezTo>
                    <a:pt x="1282431" y="1616774"/>
                    <a:pt x="1179132" y="1600684"/>
                    <a:pt x="921099" y="1599175"/>
                  </a:cubicBezTo>
                  <a:cubicBezTo>
                    <a:pt x="663066" y="1597666"/>
                    <a:pt x="518585" y="1601078"/>
                    <a:pt x="266534" y="1599175"/>
                  </a:cubicBezTo>
                  <a:cubicBezTo>
                    <a:pt x="121342" y="1621832"/>
                    <a:pt x="-7087" y="1485960"/>
                    <a:pt x="0" y="1332641"/>
                  </a:cubicBezTo>
                  <a:cubicBezTo>
                    <a:pt x="-9359" y="1109593"/>
                    <a:pt x="11366" y="1075860"/>
                    <a:pt x="0" y="820910"/>
                  </a:cubicBezTo>
                  <a:cubicBezTo>
                    <a:pt x="-11366" y="565960"/>
                    <a:pt x="-22053" y="403086"/>
                    <a:pt x="0" y="26653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08DF72E1-3874-3816-3467-75DD5CAAA458}"/>
                </a:ext>
              </a:extLst>
            </p:cNvPr>
            <p:cNvSpPr txBox="1"/>
            <p:nvPr/>
          </p:nvSpPr>
          <p:spPr>
            <a:xfrm>
              <a:off x="5053602" y="567571"/>
              <a:ext cx="6850524" cy="133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 Vì sao khi phơi nước biển dưới ánh nắng mặt trời, ta sẽ thu được muối? </a:t>
              </a:r>
            </a:p>
          </p:txBody>
        </p:sp>
      </p:grpSp>
    </p:spTree>
    <p:extLst>
      <p:ext uri="{BB962C8B-B14F-4D97-AF65-F5344CB8AC3E}">
        <p14:creationId xmlns:p14="http://schemas.microsoft.com/office/powerpoint/2010/main" val="1147194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0698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Nêu một số ví dụ có sự bay hơi, ngưng tụ, đông đặc và nóng chảy của nước trong tự nhiên</a:t>
              </a:r>
            </a:p>
          </p:txBody>
        </p:sp>
      </p:grpSp>
      <p:grpSp>
        <p:nvGrpSpPr>
          <p:cNvPr id="3" name="Group 2">
            <a:extLst>
              <a:ext uri="{FF2B5EF4-FFF2-40B4-BE49-F238E27FC236}">
                <a16:creationId xmlns:a16="http://schemas.microsoft.com/office/drawing/2014/main" id="{74D622A6-A075-C73D-F468-BE3B7A19B626}"/>
              </a:ext>
            </a:extLst>
          </p:cNvPr>
          <p:cNvGrpSpPr/>
          <p:nvPr/>
        </p:nvGrpSpPr>
        <p:grpSpPr>
          <a:xfrm>
            <a:off x="628650" y="2914650"/>
            <a:ext cx="4067175" cy="1493489"/>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870001"/>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bay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bảng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bằng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khăn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ẩm</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thì</a:t>
              </a:r>
              <a:r>
                <a:rPr lang="en-US" sz="2800" b="1" i="1" dirty="0">
                  <a:effectLst/>
                  <a:latin typeface="Calibri" panose="020F0502020204030204" pitchFamily="34" charset="0"/>
                  <a:ea typeface="Calibri" panose="020F0502020204030204" pitchFamily="34" charset="0"/>
                  <a:cs typeface="Calibri" panose="020F0502020204030204" pitchFamily="34" charset="0"/>
                </a:rPr>
                <a:t> 1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lát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bảng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đã</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khô</a:t>
              </a:r>
              <a:endParaRPr kumimoji="0" lang="en-US" sz="5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1D328860-6331-7355-ABFD-B3A3E1E44720}"/>
              </a:ext>
            </a:extLst>
          </p:cNvPr>
          <p:cNvPicPr>
            <a:picLocks noChangeAspect="1"/>
          </p:cNvPicPr>
          <p:nvPr/>
        </p:nvPicPr>
        <p:blipFill>
          <a:blip r:embed="rId2"/>
          <a:stretch>
            <a:fillRect/>
          </a:stretch>
        </p:blipFill>
        <p:spPr>
          <a:xfrm>
            <a:off x="4903089" y="2023674"/>
            <a:ext cx="5998464" cy="3787522"/>
          </a:xfrm>
          <a:prstGeom prst="rect">
            <a:avLst/>
          </a:prstGeom>
        </p:spPr>
      </p:pic>
    </p:spTree>
    <p:extLst>
      <p:ext uri="{BB962C8B-B14F-4D97-AF65-F5344CB8AC3E}">
        <p14:creationId xmlns:p14="http://schemas.microsoft.com/office/powerpoint/2010/main" val="3967894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628650" y="2657474"/>
            <a:ext cx="4067175" cy="2036070"/>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76013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ngưng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tụ</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đậy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vung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nồi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đang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sôi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một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lúc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mở</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lên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thấy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ngưng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tụ</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lại</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6146" name="Picture 2" descr="Nắp nồi bị bẩn, dầu mỡ tích tụ, hãy làm theo cách này mọi kẽ hở đều sạch  bóng | Tin tức Online">
            <a:extLst>
              <a:ext uri="{FF2B5EF4-FFF2-40B4-BE49-F238E27FC236}">
                <a16:creationId xmlns:a16="http://schemas.microsoft.com/office/drawing/2014/main" id="{858A1547-1898-6A33-7434-9CF6E70F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1552575"/>
            <a:ext cx="57150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19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wipe(down)">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762000" y="2609849"/>
            <a:ext cx="4067175" cy="2036070"/>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760138"/>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đông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đặc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bỏ</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vào</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tủ</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lạnh</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một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thời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gian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lấy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ra</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trong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trở</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thành</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đá</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9218" name="Picture 2" descr="Uống nước đá nhiều trong thời tiết nắng nóng, coi chừng mắc bệnh…">
            <a:extLst>
              <a:ext uri="{FF2B5EF4-FFF2-40B4-BE49-F238E27FC236}">
                <a16:creationId xmlns:a16="http://schemas.microsoft.com/office/drawing/2014/main" id="{EAD8C957-DDA1-3562-EB8B-E212AC2CD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251" y="1609725"/>
            <a:ext cx="5333049" cy="406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8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A75CC5-BDC8-4C8F-9F92-E8347137BB82}"/>
              </a:ext>
            </a:extLst>
          </p:cNvPr>
          <p:cNvGrpSpPr/>
          <p:nvPr/>
        </p:nvGrpSpPr>
        <p:grpSpPr>
          <a:xfrm>
            <a:off x="981589" y="1657979"/>
            <a:ext cx="4001891" cy="3390271"/>
            <a:chOff x="6440557" y="1255643"/>
            <a:chExt cx="5088834" cy="5078896"/>
          </a:xfrm>
        </p:grpSpPr>
        <p:sp>
          <p:nvSpPr>
            <p:cNvPr id="3" name="Rectangle: Diagonal Corners Rounded 2">
              <a:extLst>
                <a:ext uri="{FF2B5EF4-FFF2-40B4-BE49-F238E27FC236}">
                  <a16:creationId xmlns:a16="http://schemas.microsoft.com/office/drawing/2014/main" id="{767AD94A-B889-4B0C-B23E-C0CD17BE8AF2}"/>
                </a:ext>
              </a:extLst>
            </p:cNvPr>
            <p:cNvSpPr/>
            <p:nvPr/>
          </p:nvSpPr>
          <p:spPr>
            <a:xfrm>
              <a:off x="6440557" y="1255643"/>
              <a:ext cx="5088834" cy="5078896"/>
            </a:xfrm>
            <a:prstGeom prst="round2DiagRect">
              <a:avLst/>
            </a:prstGeom>
            <a:solidFill>
              <a:srgbClr val="CCFFCC"/>
            </a:solidFill>
            <a:ln w="38100">
              <a:solidFill>
                <a:srgbClr val="4D9F7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4" name="Text Box 7">
              <a:extLst>
                <a:ext uri="{FF2B5EF4-FFF2-40B4-BE49-F238E27FC236}">
                  <a16:creationId xmlns:a16="http://schemas.microsoft.com/office/drawing/2014/main" id="{B3F49DDC-5302-4C67-8093-DD6C14FB6B89}"/>
                </a:ext>
              </a:extLst>
            </p:cNvPr>
            <p:cNvSpPr txBox="1">
              <a:spLocks noChangeArrowheads="1"/>
            </p:cNvSpPr>
            <p:nvPr/>
          </p:nvSpPr>
          <p:spPr bwMode="auto">
            <a:xfrm>
              <a:off x="6718852" y="1399810"/>
              <a:ext cx="4638262" cy="43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Vì sao quần áo ướt sau khi phơi một thời gian sẽ khô?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1026" name="Picture 2" descr="Clothesline With Clothes Images - Free Download on Freepik">
            <a:extLst>
              <a:ext uri="{FF2B5EF4-FFF2-40B4-BE49-F238E27FC236}">
                <a16:creationId xmlns:a16="http://schemas.microsoft.com/office/drawing/2014/main" id="{30006C31-D96D-39A0-84DC-1A3DFB0FC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437" y="1323975"/>
            <a:ext cx="5491251" cy="4305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533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923925" y="2571750"/>
            <a:ext cx="4514850" cy="1790700"/>
            <a:chOff x="220394" y="27442"/>
            <a:chExt cx="4162483" cy="3237125"/>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3134393"/>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chảy</a:t>
              </a:r>
              <a:r>
                <a:rPr lang="en-US" sz="3200" b="1" i="1" dirty="0">
                  <a:effectLst/>
                  <a:latin typeface="Calibri" panose="020F0502020204030204" pitchFamily="34" charset="0"/>
                  <a:ea typeface="Calibri" panose="020F0502020204030204" pitchFamily="34" charset="0"/>
                  <a:cs typeface="Calibri" panose="020F0502020204030204" pitchFamily="34" charset="0"/>
                </a:rPr>
                <a:t>: Que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kem</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lạnh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để</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ngoài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trời</a:t>
              </a:r>
              <a:r>
                <a:rPr lang="en-US" sz="3200" b="1" i="1" dirty="0">
                  <a:effectLst/>
                  <a:latin typeface="Calibri" panose="020F0502020204030204" pitchFamily="34" charset="0"/>
                  <a:ea typeface="Calibri" panose="020F0502020204030204" pitchFamily="34" charset="0"/>
                  <a:cs typeface="Calibri" panose="020F0502020204030204" pitchFamily="34" charset="0"/>
                </a:rPr>
                <a:t> 1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lúc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3200" b="1" i="1" dirty="0">
                  <a:effectLst/>
                  <a:latin typeface="Calibri" panose="020F0502020204030204" pitchFamily="34" charset="0"/>
                  <a:ea typeface="Calibri" panose="020F0502020204030204" pitchFamily="34" charset="0"/>
                  <a:cs typeface="Calibri" panose="020F0502020204030204" pitchFamily="34" charset="0"/>
                </a:rPr>
                <a:t> tan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thành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42" name="Picture 2" descr="VẤN ĐỀ TAN CHẢY TRONG KEM VÀ CÁCH GIÚP KEM LÂU TAN">
            <a:extLst>
              <a:ext uri="{FF2B5EF4-FFF2-40B4-BE49-F238E27FC236}">
                <a16:creationId xmlns:a16="http://schemas.microsoft.com/office/drawing/2014/main" id="{61FD61EC-F305-C9A3-6108-8E8D1695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381125"/>
            <a:ext cx="46863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16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Hãy nêu cách lấy nhanh những viên đá ra khỏi khay làm đá dựa vào sự chuyển thể của nước.</a:t>
              </a:r>
            </a:p>
          </p:txBody>
        </p:sp>
      </p:grpSp>
      <p:grpSp>
        <p:nvGrpSpPr>
          <p:cNvPr id="2" name="Group 1">
            <a:extLst>
              <a:ext uri="{FF2B5EF4-FFF2-40B4-BE49-F238E27FC236}">
                <a16:creationId xmlns:a16="http://schemas.microsoft.com/office/drawing/2014/main" id="{7779AB44-F19F-C6C1-DB57-2CC540A65CBF}"/>
              </a:ext>
            </a:extLst>
          </p:cNvPr>
          <p:cNvGrpSpPr/>
          <p:nvPr/>
        </p:nvGrpSpPr>
        <p:grpSpPr>
          <a:xfrm>
            <a:off x="552449" y="2457451"/>
            <a:ext cx="6238875" cy="3629023"/>
            <a:chOff x="220394" y="-153087"/>
            <a:chExt cx="4162483" cy="3275352"/>
          </a:xfrm>
          <a:solidFill>
            <a:schemeClr val="accent4">
              <a:lumMod val="20000"/>
              <a:lumOff val="80000"/>
            </a:schemeClr>
          </a:solidFill>
        </p:grpSpPr>
        <p:sp>
          <p:nvSpPr>
            <p:cNvPr id="4" name="椭圆 31">
              <a:extLst>
                <a:ext uri="{FF2B5EF4-FFF2-40B4-BE49-F238E27FC236}">
                  <a16:creationId xmlns:a16="http://schemas.microsoft.com/office/drawing/2014/main" id="{A044BC3B-C284-1C0F-E07E-4D0C4EFB2F9D}"/>
                </a:ext>
              </a:extLst>
            </p:cNvPr>
            <p:cNvSpPr/>
            <p:nvPr/>
          </p:nvSpPr>
          <p:spPr>
            <a:xfrm rot="10800000" flipH="1">
              <a:off x="220394" y="-153087"/>
              <a:ext cx="4162483" cy="32753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2C2BB8B9-A7B9-AFB4-C807-8E305AD42AE8}"/>
                </a:ext>
              </a:extLst>
            </p:cNvPr>
            <p:cNvSpPr txBox="1"/>
            <p:nvPr/>
          </p:nvSpPr>
          <p:spPr>
            <a:xfrm>
              <a:off x="298368" y="130174"/>
              <a:ext cx="4007496" cy="2750040"/>
            </a:xfrm>
            <a:prstGeom prst="rect">
              <a:avLst/>
            </a:prstGeom>
            <a:noFill/>
          </p:spPr>
          <p:txBody>
            <a:bodyPr wrap="square" rtlCol="0">
              <a:spAutoFit/>
            </a:bodyPr>
            <a:lstStyle/>
            <a:p>
              <a:pPr marL="0" marR="0" algn="just">
                <a:spcBef>
                  <a:spcPts val="0"/>
                </a:spcBef>
                <a:spcAft>
                  <a:spcPts val="0"/>
                </a:spcAft>
              </a:pPr>
              <a:r>
                <a:rPr lang="en-US" sz="32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hả</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đá</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tiếp</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xúc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sẽ</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làm</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đá</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chảy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khiển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đã</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không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dính</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chặt</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thể</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lấy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chúng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ra</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khỏi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dễ</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dàng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266" name="Picture 2" descr="Cách Làm Nước Đá Nhanh Nhất Và Mẹo Bảo Quản Khuôn Nước Đá Bằng Nhựa |  Cooky.vn">
            <a:extLst>
              <a:ext uri="{FF2B5EF4-FFF2-40B4-BE49-F238E27FC236}">
                <a16:creationId xmlns:a16="http://schemas.microsoft.com/office/drawing/2014/main" id="{AFB6EFCA-3480-6DBF-2D42-56527BB11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731" y="2914650"/>
            <a:ext cx="416128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2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 Vì sao khi phơi nước biển dưới ánh nắng mặt trời, ta sẽ thu được muối? </a:t>
              </a:r>
            </a:p>
          </p:txBody>
        </p:sp>
      </p:grpSp>
      <p:grpSp>
        <p:nvGrpSpPr>
          <p:cNvPr id="2" name="Group 1">
            <a:extLst>
              <a:ext uri="{FF2B5EF4-FFF2-40B4-BE49-F238E27FC236}">
                <a16:creationId xmlns:a16="http://schemas.microsoft.com/office/drawing/2014/main" id="{7779AB44-F19F-C6C1-DB57-2CC540A65CBF}"/>
              </a:ext>
            </a:extLst>
          </p:cNvPr>
          <p:cNvGrpSpPr/>
          <p:nvPr/>
        </p:nvGrpSpPr>
        <p:grpSpPr>
          <a:xfrm>
            <a:off x="552449" y="2457451"/>
            <a:ext cx="5981701" cy="2638423"/>
            <a:chOff x="220394" y="-153087"/>
            <a:chExt cx="4162483" cy="3275352"/>
          </a:xfrm>
          <a:solidFill>
            <a:schemeClr val="accent4">
              <a:lumMod val="20000"/>
              <a:lumOff val="80000"/>
            </a:schemeClr>
          </a:solidFill>
        </p:grpSpPr>
        <p:sp>
          <p:nvSpPr>
            <p:cNvPr id="4" name="椭圆 31">
              <a:extLst>
                <a:ext uri="{FF2B5EF4-FFF2-40B4-BE49-F238E27FC236}">
                  <a16:creationId xmlns:a16="http://schemas.microsoft.com/office/drawing/2014/main" id="{A044BC3B-C284-1C0F-E07E-4D0C4EFB2F9D}"/>
                </a:ext>
              </a:extLst>
            </p:cNvPr>
            <p:cNvSpPr/>
            <p:nvPr/>
          </p:nvSpPr>
          <p:spPr>
            <a:xfrm rot="10800000" flipH="1">
              <a:off x="220394" y="-153087"/>
              <a:ext cx="4162483" cy="32753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2C2BB8B9-A7B9-AFB4-C807-8E305AD42AE8}"/>
                </a:ext>
              </a:extLst>
            </p:cNvPr>
            <p:cNvSpPr txBox="1"/>
            <p:nvPr/>
          </p:nvSpPr>
          <p:spPr>
            <a:xfrm>
              <a:off x="298368" y="130174"/>
              <a:ext cx="4007496" cy="27591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effectLst/>
                  <a:latin typeface="Calibri" panose="020F0502020204030204" pitchFamily="34" charset="0"/>
                  <a:ea typeface="Calibri" panose="020F0502020204030204" pitchFamily="34" charset="0"/>
                  <a:cs typeface="Calibri" panose="020F0502020204030204" pitchFamily="34" charset="0"/>
                </a:rPr>
                <a:t>Trong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biển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có</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muối</a:t>
              </a:r>
              <a:r>
                <a:rPr lang="en-US" sz="3200" b="1" i="1" dirty="0">
                  <a:effectLst/>
                  <a:latin typeface="Calibri" panose="020F0502020204030204" pitchFamily="34" charset="0"/>
                  <a:ea typeface="Calibri" panose="020F0502020204030204" pitchFamily="34" charset="0"/>
                  <a:cs typeface="Calibri" panose="020F0502020204030204" pitchFamily="34" charset="0"/>
                </a:rPr>
                <a:t>. Khi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biển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dưới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ánh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nắng</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mặt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trời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sẽ</a:t>
              </a:r>
              <a:r>
                <a:rPr lang="en-US" sz="3200" b="1" i="1" dirty="0">
                  <a:effectLst/>
                  <a:latin typeface="Calibri" panose="020F0502020204030204" pitchFamily="34" charset="0"/>
                  <a:ea typeface="Calibri" panose="020F0502020204030204" pitchFamily="34" charset="0"/>
                  <a:cs typeface="Calibri" panose="020F0502020204030204" pitchFamily="34" charset="0"/>
                </a:rPr>
                <a:t> bay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để</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muối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290" name="Picture 2" descr="Nghề làm muối ở Ninh Thuận | Đặc sản địa phương | Báo ảnh Dân tộc và Miền  núi">
            <a:extLst>
              <a:ext uri="{FF2B5EF4-FFF2-40B4-BE49-F238E27FC236}">
                <a16:creationId xmlns:a16="http://schemas.microsoft.com/office/drawing/2014/main" id="{61C21C5B-C9B4-80F2-B8DD-55906D55D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2262188"/>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0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C662D0-8CF2-1705-E59F-C0245481295C}"/>
              </a:ext>
            </a:extLst>
          </p:cNvPr>
          <p:cNvGrpSpPr/>
          <p:nvPr/>
        </p:nvGrpSpPr>
        <p:grpSpPr>
          <a:xfrm>
            <a:off x="1755383" y="2415419"/>
            <a:ext cx="7818635" cy="3813932"/>
            <a:chOff x="4897820" y="420413"/>
            <a:chExt cx="7078713" cy="4033007"/>
          </a:xfrm>
        </p:grpSpPr>
        <p:sp>
          <p:nvSpPr>
            <p:cNvPr id="2" name="Rectangle: Rounded Corners 1">
              <a:extLst>
                <a:ext uri="{FF2B5EF4-FFF2-40B4-BE49-F238E27FC236}">
                  <a16:creationId xmlns:a16="http://schemas.microsoft.com/office/drawing/2014/main" id="{34C0BDAE-770C-484E-3FBD-F0BC4EB4F574}"/>
                </a:ext>
              </a:extLst>
            </p:cNvPr>
            <p:cNvSpPr/>
            <p:nvPr/>
          </p:nvSpPr>
          <p:spPr>
            <a:xfrm>
              <a:off x="4897820" y="420413"/>
              <a:ext cx="7078713" cy="4033007"/>
            </a:xfrm>
            <a:custGeom>
              <a:avLst/>
              <a:gdLst>
                <a:gd name="connsiteX0" fmla="*/ 0 w 7078713"/>
                <a:gd name="connsiteY0" fmla="*/ 672181 h 4033007"/>
                <a:gd name="connsiteX1" fmla="*/ 672181 w 7078713"/>
                <a:gd name="connsiteY1" fmla="*/ 0 h 4033007"/>
                <a:gd name="connsiteX2" fmla="*/ 1424018 w 7078713"/>
                <a:gd name="connsiteY2" fmla="*/ 0 h 4033007"/>
                <a:gd name="connsiteX3" fmla="*/ 2175855 w 7078713"/>
                <a:gd name="connsiteY3" fmla="*/ 0 h 4033007"/>
                <a:gd name="connsiteX4" fmla="*/ 2640975 w 7078713"/>
                <a:gd name="connsiteY4" fmla="*/ 0 h 4033007"/>
                <a:gd name="connsiteX5" fmla="*/ 3335468 w 7078713"/>
                <a:gd name="connsiteY5" fmla="*/ 0 h 4033007"/>
                <a:gd name="connsiteX6" fmla="*/ 3915275 w 7078713"/>
                <a:gd name="connsiteY6" fmla="*/ 0 h 4033007"/>
                <a:gd name="connsiteX7" fmla="*/ 4609769 w 7078713"/>
                <a:gd name="connsiteY7" fmla="*/ 0 h 4033007"/>
                <a:gd name="connsiteX8" fmla="*/ 5189575 w 7078713"/>
                <a:gd name="connsiteY8" fmla="*/ 0 h 4033007"/>
                <a:gd name="connsiteX9" fmla="*/ 5769382 w 7078713"/>
                <a:gd name="connsiteY9" fmla="*/ 0 h 4033007"/>
                <a:gd name="connsiteX10" fmla="*/ 6406532 w 7078713"/>
                <a:gd name="connsiteY10" fmla="*/ 0 h 4033007"/>
                <a:gd name="connsiteX11" fmla="*/ 7078713 w 7078713"/>
                <a:gd name="connsiteY11" fmla="*/ 672181 h 4033007"/>
                <a:gd name="connsiteX12" fmla="*/ 7078713 w 7078713"/>
                <a:gd name="connsiteY12" fmla="*/ 1290569 h 4033007"/>
                <a:gd name="connsiteX13" fmla="*/ 7078713 w 7078713"/>
                <a:gd name="connsiteY13" fmla="*/ 1989617 h 4033007"/>
                <a:gd name="connsiteX14" fmla="*/ 7078713 w 7078713"/>
                <a:gd name="connsiteY14" fmla="*/ 2715551 h 4033007"/>
                <a:gd name="connsiteX15" fmla="*/ 7078713 w 7078713"/>
                <a:gd name="connsiteY15" fmla="*/ 3360826 h 4033007"/>
                <a:gd name="connsiteX16" fmla="*/ 6406532 w 7078713"/>
                <a:gd name="connsiteY16" fmla="*/ 4033007 h 4033007"/>
                <a:gd name="connsiteX17" fmla="*/ 5884069 w 7078713"/>
                <a:gd name="connsiteY17" fmla="*/ 4033007 h 4033007"/>
                <a:gd name="connsiteX18" fmla="*/ 5189575 w 7078713"/>
                <a:gd name="connsiteY18" fmla="*/ 4033007 h 4033007"/>
                <a:gd name="connsiteX19" fmla="*/ 4552425 w 7078713"/>
                <a:gd name="connsiteY19" fmla="*/ 4033007 h 4033007"/>
                <a:gd name="connsiteX20" fmla="*/ 3857932 w 7078713"/>
                <a:gd name="connsiteY20" fmla="*/ 4033007 h 4033007"/>
                <a:gd name="connsiteX21" fmla="*/ 3220781 w 7078713"/>
                <a:gd name="connsiteY21" fmla="*/ 4033007 h 4033007"/>
                <a:gd name="connsiteX22" fmla="*/ 2468944 w 7078713"/>
                <a:gd name="connsiteY22" fmla="*/ 4033007 h 4033007"/>
                <a:gd name="connsiteX23" fmla="*/ 1774451 w 7078713"/>
                <a:gd name="connsiteY23" fmla="*/ 4033007 h 4033007"/>
                <a:gd name="connsiteX24" fmla="*/ 1251988 w 7078713"/>
                <a:gd name="connsiteY24" fmla="*/ 4033007 h 4033007"/>
                <a:gd name="connsiteX25" fmla="*/ 672181 w 7078713"/>
                <a:gd name="connsiteY25" fmla="*/ 4033007 h 4033007"/>
                <a:gd name="connsiteX26" fmla="*/ 0 w 7078713"/>
                <a:gd name="connsiteY26" fmla="*/ 3360826 h 4033007"/>
                <a:gd name="connsiteX27" fmla="*/ 0 w 7078713"/>
                <a:gd name="connsiteY27" fmla="*/ 2634892 h 4033007"/>
                <a:gd name="connsiteX28" fmla="*/ 0 w 7078713"/>
                <a:gd name="connsiteY28" fmla="*/ 2016504 h 4033007"/>
                <a:gd name="connsiteX29" fmla="*/ 0 w 7078713"/>
                <a:gd name="connsiteY29" fmla="*/ 1344342 h 4033007"/>
                <a:gd name="connsiteX30" fmla="*/ 0 w 7078713"/>
                <a:gd name="connsiteY30" fmla="*/ 672181 h 40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4033007" fill="none" extrusionOk="0">
                  <a:moveTo>
                    <a:pt x="0" y="672181"/>
                  </a:moveTo>
                  <a:cubicBezTo>
                    <a:pt x="85540" y="275094"/>
                    <a:pt x="322112" y="-5923"/>
                    <a:pt x="672181" y="0"/>
                  </a:cubicBezTo>
                  <a:cubicBezTo>
                    <a:pt x="969964" y="-4760"/>
                    <a:pt x="1094431" y="11660"/>
                    <a:pt x="1424018" y="0"/>
                  </a:cubicBezTo>
                  <a:cubicBezTo>
                    <a:pt x="1753605" y="-11660"/>
                    <a:pt x="1933716" y="6127"/>
                    <a:pt x="2175855" y="0"/>
                  </a:cubicBezTo>
                  <a:cubicBezTo>
                    <a:pt x="2417994" y="-6127"/>
                    <a:pt x="2505353" y="-21456"/>
                    <a:pt x="2640975" y="0"/>
                  </a:cubicBezTo>
                  <a:cubicBezTo>
                    <a:pt x="2776597" y="21456"/>
                    <a:pt x="3151744" y="21960"/>
                    <a:pt x="3335468" y="0"/>
                  </a:cubicBezTo>
                  <a:cubicBezTo>
                    <a:pt x="3519192" y="-21960"/>
                    <a:pt x="3632610" y="23028"/>
                    <a:pt x="3915275" y="0"/>
                  </a:cubicBezTo>
                  <a:cubicBezTo>
                    <a:pt x="4197940" y="-23028"/>
                    <a:pt x="4340034" y="-17287"/>
                    <a:pt x="4609769" y="0"/>
                  </a:cubicBezTo>
                  <a:cubicBezTo>
                    <a:pt x="4879504" y="17287"/>
                    <a:pt x="4998027" y="5207"/>
                    <a:pt x="5189575" y="0"/>
                  </a:cubicBezTo>
                  <a:cubicBezTo>
                    <a:pt x="5381123" y="-5207"/>
                    <a:pt x="5496588" y="25758"/>
                    <a:pt x="5769382" y="0"/>
                  </a:cubicBezTo>
                  <a:cubicBezTo>
                    <a:pt x="6042176" y="-25758"/>
                    <a:pt x="6225925" y="27215"/>
                    <a:pt x="6406532" y="0"/>
                  </a:cubicBezTo>
                  <a:cubicBezTo>
                    <a:pt x="6775222" y="-40895"/>
                    <a:pt x="7063051" y="233601"/>
                    <a:pt x="7078713" y="672181"/>
                  </a:cubicBezTo>
                  <a:cubicBezTo>
                    <a:pt x="7086067" y="900495"/>
                    <a:pt x="7061340" y="1111219"/>
                    <a:pt x="7078713" y="1290569"/>
                  </a:cubicBezTo>
                  <a:cubicBezTo>
                    <a:pt x="7096086" y="1469919"/>
                    <a:pt x="7060693" y="1713804"/>
                    <a:pt x="7078713" y="1989617"/>
                  </a:cubicBezTo>
                  <a:cubicBezTo>
                    <a:pt x="7096733" y="2265430"/>
                    <a:pt x="7050929" y="2419712"/>
                    <a:pt x="7078713" y="2715551"/>
                  </a:cubicBezTo>
                  <a:cubicBezTo>
                    <a:pt x="7106497" y="3011390"/>
                    <a:pt x="7056966" y="3127711"/>
                    <a:pt x="7078713" y="3360826"/>
                  </a:cubicBezTo>
                  <a:cubicBezTo>
                    <a:pt x="7153701" y="3753152"/>
                    <a:pt x="6726274" y="4031767"/>
                    <a:pt x="6406532" y="4033007"/>
                  </a:cubicBezTo>
                  <a:cubicBezTo>
                    <a:pt x="6244037" y="4020412"/>
                    <a:pt x="6028663" y="4011574"/>
                    <a:pt x="5884069" y="4033007"/>
                  </a:cubicBezTo>
                  <a:cubicBezTo>
                    <a:pt x="5739475" y="4054440"/>
                    <a:pt x="5384797" y="4013926"/>
                    <a:pt x="5189575" y="4033007"/>
                  </a:cubicBezTo>
                  <a:cubicBezTo>
                    <a:pt x="4994353" y="4052088"/>
                    <a:pt x="4833823" y="4058392"/>
                    <a:pt x="4552425" y="4033007"/>
                  </a:cubicBezTo>
                  <a:cubicBezTo>
                    <a:pt x="4271027" y="4007623"/>
                    <a:pt x="4188246" y="4050732"/>
                    <a:pt x="3857932" y="4033007"/>
                  </a:cubicBezTo>
                  <a:cubicBezTo>
                    <a:pt x="3527618" y="4015282"/>
                    <a:pt x="3536450" y="4063029"/>
                    <a:pt x="3220781" y="4033007"/>
                  </a:cubicBezTo>
                  <a:cubicBezTo>
                    <a:pt x="2905112" y="4002985"/>
                    <a:pt x="2754833" y="4003174"/>
                    <a:pt x="2468944" y="4033007"/>
                  </a:cubicBezTo>
                  <a:cubicBezTo>
                    <a:pt x="2183055" y="4062840"/>
                    <a:pt x="1916633" y="4028929"/>
                    <a:pt x="1774451" y="4033007"/>
                  </a:cubicBezTo>
                  <a:cubicBezTo>
                    <a:pt x="1632269" y="4037085"/>
                    <a:pt x="1381650" y="4035636"/>
                    <a:pt x="1251988" y="4033007"/>
                  </a:cubicBezTo>
                  <a:cubicBezTo>
                    <a:pt x="1122326" y="4030378"/>
                    <a:pt x="924951" y="4020221"/>
                    <a:pt x="672181" y="4033007"/>
                  </a:cubicBezTo>
                  <a:cubicBezTo>
                    <a:pt x="239988" y="4066420"/>
                    <a:pt x="-35026" y="3724301"/>
                    <a:pt x="0" y="3360826"/>
                  </a:cubicBezTo>
                  <a:cubicBezTo>
                    <a:pt x="-21228" y="3188907"/>
                    <a:pt x="-1670" y="2799900"/>
                    <a:pt x="0" y="2634892"/>
                  </a:cubicBezTo>
                  <a:cubicBezTo>
                    <a:pt x="1670" y="2469884"/>
                    <a:pt x="10173" y="2168528"/>
                    <a:pt x="0" y="2016504"/>
                  </a:cubicBezTo>
                  <a:cubicBezTo>
                    <a:pt x="-10173" y="1864480"/>
                    <a:pt x="-4020" y="1510703"/>
                    <a:pt x="0" y="1344342"/>
                  </a:cubicBezTo>
                  <a:cubicBezTo>
                    <a:pt x="4020" y="1177981"/>
                    <a:pt x="28688" y="893835"/>
                    <a:pt x="0" y="672181"/>
                  </a:cubicBezTo>
                  <a:close/>
                </a:path>
                <a:path w="7078713" h="4033007" stroke="0" extrusionOk="0">
                  <a:moveTo>
                    <a:pt x="0" y="672181"/>
                  </a:moveTo>
                  <a:cubicBezTo>
                    <a:pt x="74091" y="302644"/>
                    <a:pt x="320473" y="50829"/>
                    <a:pt x="672181" y="0"/>
                  </a:cubicBezTo>
                  <a:cubicBezTo>
                    <a:pt x="888909" y="-24782"/>
                    <a:pt x="1052957" y="-24791"/>
                    <a:pt x="1424018" y="0"/>
                  </a:cubicBezTo>
                  <a:cubicBezTo>
                    <a:pt x="1795079" y="24791"/>
                    <a:pt x="1865345" y="-8235"/>
                    <a:pt x="2003825" y="0"/>
                  </a:cubicBezTo>
                  <a:cubicBezTo>
                    <a:pt x="2142305" y="8235"/>
                    <a:pt x="2366384" y="16500"/>
                    <a:pt x="2640975" y="0"/>
                  </a:cubicBezTo>
                  <a:cubicBezTo>
                    <a:pt x="2915566" y="-16500"/>
                    <a:pt x="3131816" y="-12696"/>
                    <a:pt x="3335468" y="0"/>
                  </a:cubicBezTo>
                  <a:cubicBezTo>
                    <a:pt x="3539120" y="12696"/>
                    <a:pt x="3753038" y="382"/>
                    <a:pt x="3857932" y="0"/>
                  </a:cubicBezTo>
                  <a:cubicBezTo>
                    <a:pt x="3962826" y="-382"/>
                    <a:pt x="4367724" y="36427"/>
                    <a:pt x="4609769" y="0"/>
                  </a:cubicBezTo>
                  <a:cubicBezTo>
                    <a:pt x="4851814" y="-36427"/>
                    <a:pt x="4946595" y="6193"/>
                    <a:pt x="5189575" y="0"/>
                  </a:cubicBezTo>
                  <a:cubicBezTo>
                    <a:pt x="5432555" y="-6193"/>
                    <a:pt x="5469828" y="-23080"/>
                    <a:pt x="5654695" y="0"/>
                  </a:cubicBezTo>
                  <a:cubicBezTo>
                    <a:pt x="5839562" y="23080"/>
                    <a:pt x="6245651" y="-5684"/>
                    <a:pt x="6406532" y="0"/>
                  </a:cubicBezTo>
                  <a:cubicBezTo>
                    <a:pt x="6774031" y="-12722"/>
                    <a:pt x="7093341" y="267975"/>
                    <a:pt x="7078713" y="672181"/>
                  </a:cubicBezTo>
                  <a:cubicBezTo>
                    <a:pt x="7094990" y="900924"/>
                    <a:pt x="7108055" y="1005097"/>
                    <a:pt x="7078713" y="1290569"/>
                  </a:cubicBezTo>
                  <a:cubicBezTo>
                    <a:pt x="7049371" y="1576041"/>
                    <a:pt x="7085660" y="1703289"/>
                    <a:pt x="7078713" y="1882071"/>
                  </a:cubicBezTo>
                  <a:cubicBezTo>
                    <a:pt x="7071766" y="2060853"/>
                    <a:pt x="7090776" y="2220472"/>
                    <a:pt x="7078713" y="2500460"/>
                  </a:cubicBezTo>
                  <a:cubicBezTo>
                    <a:pt x="7066650" y="2780448"/>
                    <a:pt x="7072863" y="3080370"/>
                    <a:pt x="7078713" y="3360826"/>
                  </a:cubicBezTo>
                  <a:cubicBezTo>
                    <a:pt x="7147709" y="3714473"/>
                    <a:pt x="6779821" y="4010760"/>
                    <a:pt x="6406532" y="4033007"/>
                  </a:cubicBezTo>
                  <a:cubicBezTo>
                    <a:pt x="6162561" y="4025329"/>
                    <a:pt x="5998397" y="4045344"/>
                    <a:pt x="5884069" y="4033007"/>
                  </a:cubicBezTo>
                  <a:cubicBezTo>
                    <a:pt x="5769741" y="4020670"/>
                    <a:pt x="5383891" y="4041142"/>
                    <a:pt x="5132232" y="4033007"/>
                  </a:cubicBezTo>
                  <a:cubicBezTo>
                    <a:pt x="4880573" y="4024872"/>
                    <a:pt x="4833915" y="4037834"/>
                    <a:pt x="4609769" y="4033007"/>
                  </a:cubicBezTo>
                  <a:cubicBezTo>
                    <a:pt x="4385623" y="4028180"/>
                    <a:pt x="4242508" y="4038359"/>
                    <a:pt x="4144649" y="4033007"/>
                  </a:cubicBezTo>
                  <a:cubicBezTo>
                    <a:pt x="4046790" y="4027655"/>
                    <a:pt x="3869595" y="4024005"/>
                    <a:pt x="3622186" y="4033007"/>
                  </a:cubicBezTo>
                  <a:cubicBezTo>
                    <a:pt x="3374777" y="4042009"/>
                    <a:pt x="3124139" y="4054306"/>
                    <a:pt x="2927692" y="4033007"/>
                  </a:cubicBezTo>
                  <a:cubicBezTo>
                    <a:pt x="2731245" y="4011708"/>
                    <a:pt x="2521033" y="4030527"/>
                    <a:pt x="2347886" y="4033007"/>
                  </a:cubicBezTo>
                  <a:cubicBezTo>
                    <a:pt x="2174739" y="4035487"/>
                    <a:pt x="1899338" y="4054685"/>
                    <a:pt x="1710736" y="4033007"/>
                  </a:cubicBezTo>
                  <a:cubicBezTo>
                    <a:pt x="1522134" y="4011330"/>
                    <a:pt x="909344" y="4057902"/>
                    <a:pt x="672181" y="4033007"/>
                  </a:cubicBezTo>
                  <a:cubicBezTo>
                    <a:pt x="247090" y="4052479"/>
                    <a:pt x="-17876" y="3745095"/>
                    <a:pt x="0" y="3360826"/>
                  </a:cubicBezTo>
                  <a:cubicBezTo>
                    <a:pt x="22514" y="3106028"/>
                    <a:pt x="6422" y="2989014"/>
                    <a:pt x="0" y="2769324"/>
                  </a:cubicBezTo>
                  <a:cubicBezTo>
                    <a:pt x="-6422" y="2549634"/>
                    <a:pt x="1148" y="2455767"/>
                    <a:pt x="0" y="2150936"/>
                  </a:cubicBezTo>
                  <a:cubicBezTo>
                    <a:pt x="-1148" y="1846105"/>
                    <a:pt x="-17190" y="1822412"/>
                    <a:pt x="0" y="1559434"/>
                  </a:cubicBezTo>
                  <a:cubicBezTo>
                    <a:pt x="17190" y="1296456"/>
                    <a:pt x="34708" y="1057495"/>
                    <a:pt x="0" y="672181"/>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E8EB0D5-504E-7EDB-0D77-2B5FCA664459}"/>
                </a:ext>
              </a:extLst>
            </p:cNvPr>
            <p:cNvSpPr txBox="1"/>
            <p:nvPr/>
          </p:nvSpPr>
          <p:spPr>
            <a:xfrm>
              <a:off x="5094650" y="567573"/>
              <a:ext cx="6809475" cy="353943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Nước có thể tồn tại ở ba thể: rắn, lỏng, khí.  Nước từ thể lỏng bay hơi chuyển thành thể khí (hơi nước). Hơi nước từ thể khí ngưng tụ chuyển thành thể lỏng. Nước từ thể lỏng đông đặc chuyển thành thể rắn (nước đá). Nước đá từ thể rắn nóng chảy chuyển thành thể lỏng.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89770B00-AC59-0A4E-AA99-C666FA25E9E0}"/>
              </a:ext>
            </a:extLst>
          </p:cNvPr>
          <p:cNvSpPr txBox="1"/>
          <p:nvPr/>
        </p:nvSpPr>
        <p:spPr>
          <a:xfrm>
            <a:off x="3226086" y="1154773"/>
            <a:ext cx="5373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pic>
        <p:nvPicPr>
          <p:cNvPr id="11" name="Picture 2" descr="100+ hình ảnh chibi cô giáo - hinhanhsieudep.net">
            <a:extLst>
              <a:ext uri="{FF2B5EF4-FFF2-40B4-BE49-F238E27FC236}">
                <a16:creationId xmlns:a16="http://schemas.microsoft.com/office/drawing/2014/main" id="{819C183D-EC39-D0BB-92B5-A668939130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09594" y="802354"/>
            <a:ext cx="4849575" cy="64589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D56A3A-6885-F6DD-A3CE-E9BC7F1F8CF5}"/>
              </a:ext>
            </a:extLst>
          </p:cNvPr>
          <p:cNvPicPr>
            <a:picLocks noChangeAspect="1"/>
          </p:cNvPicPr>
          <p:nvPr/>
        </p:nvPicPr>
        <p:blipFill>
          <a:blip r:embed="rId3"/>
          <a:stretch>
            <a:fillRect/>
          </a:stretch>
        </p:blipFill>
        <p:spPr>
          <a:xfrm>
            <a:off x="76200" y="1186426"/>
            <a:ext cx="2365453" cy="1835055"/>
          </a:xfrm>
          <a:prstGeom prst="rect">
            <a:avLst/>
          </a:prstGeom>
        </p:spPr>
      </p:pic>
    </p:spTree>
    <p:extLst>
      <p:ext uri="{BB962C8B-B14F-4D97-AF65-F5344CB8AC3E}">
        <p14:creationId xmlns:p14="http://schemas.microsoft.com/office/powerpoint/2010/main" val="832793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859" y="587078"/>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pic>
        <p:nvPicPr>
          <p:cNvPr id="2" name="Picture 1">
            <a:extLst>
              <a:ext uri="{FF2B5EF4-FFF2-40B4-BE49-F238E27FC236}">
                <a16:creationId xmlns:a16="http://schemas.microsoft.com/office/drawing/2014/main" id="{0DB4AF5B-CBFD-9CF7-9ECA-42E23998B8D2}"/>
              </a:ext>
            </a:extLst>
          </p:cNvPr>
          <p:cNvPicPr>
            <a:picLocks noChangeAspect="1"/>
          </p:cNvPicPr>
          <p:nvPr/>
        </p:nvPicPr>
        <p:blipFill>
          <a:blip r:embed="rId8"/>
          <a:stretch>
            <a:fillRect/>
          </a:stretch>
        </p:blipFill>
        <p:spPr>
          <a:xfrm>
            <a:off x="2415395" y="1842093"/>
            <a:ext cx="7669433" cy="3029975"/>
          </a:xfrm>
          <a:prstGeom prst="rect">
            <a:avLst/>
          </a:prstGeom>
        </p:spPr>
      </p:pic>
      <p:pic>
        <p:nvPicPr>
          <p:cNvPr id="3" name="Picture 2" descr="A picture containing clipart, drawing, illustration, animated cartoon&#10;&#10;Description automatically generated">
            <a:extLst>
              <a:ext uri="{FF2B5EF4-FFF2-40B4-BE49-F238E27FC236}">
                <a16:creationId xmlns:a16="http://schemas.microsoft.com/office/drawing/2014/main" id="{FC787DFB-FBBC-170B-B246-7530C0783E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501" y="4058420"/>
            <a:ext cx="3063475" cy="2799580"/>
          </a:xfrm>
          <a:prstGeom prst="rect">
            <a:avLst/>
          </a:prstGeom>
        </p:spPr>
      </p:pic>
      <p:sp>
        <p:nvSpPr>
          <p:cNvPr id="4" name="TextBox 3">
            <a:extLst>
              <a:ext uri="{FF2B5EF4-FFF2-40B4-BE49-F238E27FC236}">
                <a16:creationId xmlns:a16="http://schemas.microsoft.com/office/drawing/2014/main" id="{EA73FAD8-3F01-7C66-47A5-A5F2E31E4227}"/>
              </a:ext>
            </a:extLst>
          </p:cNvPr>
          <p:cNvSpPr txBox="1"/>
          <p:nvPr/>
        </p:nvSpPr>
        <p:spPr>
          <a:xfrm>
            <a:off x="4066314" y="203857"/>
            <a:ext cx="6181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Hương</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Thảo</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 </a:t>
            </a: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Zalo</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056093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361D015-5DFD-C90F-C4AE-4C97E6AF8D6A}"/>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82E4FAFC-8AF2-2BDE-C218-10BFDDE63E2A}"/>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A63C5832-A04B-6A3B-BAF2-A9DD5B5CE3AB}"/>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AC9002A8-D62D-7933-C099-44522001CD2B}"/>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D85D375F-7AB9-144D-F9D4-76A89CCBD13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C37A23D5-ECB4-BBD2-D124-0C943E7C0E66}"/>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C93F7A9-328D-976D-63E5-11A0FCDF8563}"/>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69A86780-1194-B73B-7588-6FB7C854F578}"/>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BAF77A37-1ECB-29C5-485B-0D27502B7A11}"/>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2EE0D35-3AF6-E850-3574-40AAA8B6301F}"/>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1AFA8941-0ADA-B06B-520F-0CFB1C6B55B5}"/>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3" name="组合 23">
            <a:extLst>
              <a:ext uri="{FF2B5EF4-FFF2-40B4-BE49-F238E27FC236}">
                <a16:creationId xmlns:a16="http://schemas.microsoft.com/office/drawing/2014/main" id="{F65DB75B-1254-0854-9B8F-2E10366F3D4A}"/>
              </a:ext>
            </a:extLst>
          </p:cNvPr>
          <p:cNvGrpSpPr/>
          <p:nvPr/>
        </p:nvGrpSpPr>
        <p:grpSpPr>
          <a:xfrm>
            <a:off x="4183288" y="1305363"/>
            <a:ext cx="6977839" cy="845387"/>
            <a:chOff x="1149989" y="3194004"/>
            <a:chExt cx="6977839" cy="845387"/>
          </a:xfrm>
        </p:grpSpPr>
        <p:sp>
          <p:nvSpPr>
            <p:cNvPr id="15" name="文本框 32">
              <a:extLst>
                <a:ext uri="{FF2B5EF4-FFF2-40B4-BE49-F238E27FC236}">
                  <a16:creationId xmlns:a16="http://schemas.microsoft.com/office/drawing/2014/main" id="{D9AF3940-6706-806A-3925-AE38271F6B5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85B3495F-2DF8-157A-F967-11E96EAB2C45}"/>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543689A4-E23C-73ED-59C1-C76A1D727A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9" name="Freeform 109">
                <a:extLst>
                  <a:ext uri="{FF2B5EF4-FFF2-40B4-BE49-F238E27FC236}">
                    <a16:creationId xmlns:a16="http://schemas.microsoft.com/office/drawing/2014/main" id="{EDB66DEF-A40E-B22D-2E18-4FCB9461DEDF}"/>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0" name="Freeform 110">
                <a:extLst>
                  <a:ext uri="{FF2B5EF4-FFF2-40B4-BE49-F238E27FC236}">
                    <a16:creationId xmlns:a16="http://schemas.microsoft.com/office/drawing/2014/main" id="{6819D6A9-9CA2-2884-55EC-AA86F597CE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2" name="Freeform 111">
                <a:extLst>
                  <a:ext uri="{FF2B5EF4-FFF2-40B4-BE49-F238E27FC236}">
                    <a16:creationId xmlns:a16="http://schemas.microsoft.com/office/drawing/2014/main" id="{388BA065-9D8D-1D4F-80A4-85F11F4C2FDF}"/>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3" name="Freeform 112">
                <a:extLst>
                  <a:ext uri="{FF2B5EF4-FFF2-40B4-BE49-F238E27FC236}">
                    <a16:creationId xmlns:a16="http://schemas.microsoft.com/office/drawing/2014/main" id="{7668835E-F894-69F6-9CBA-6CCBEE339FE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4" name="Freeform 113">
                <a:extLst>
                  <a:ext uri="{FF2B5EF4-FFF2-40B4-BE49-F238E27FC236}">
                    <a16:creationId xmlns:a16="http://schemas.microsoft.com/office/drawing/2014/main" id="{740E2663-CCA0-CE6A-D22D-D9D2B051A81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25" name="TextBox 24">
            <a:extLst>
              <a:ext uri="{FF2B5EF4-FFF2-40B4-BE49-F238E27FC236}">
                <a16:creationId xmlns:a16="http://schemas.microsoft.com/office/drawing/2014/main" id="{3D6777F7-C6C3-E30D-0B25-17B91DCD4050}"/>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DẶN DÒ</a:t>
            </a:r>
          </a:p>
        </p:txBody>
      </p:sp>
      <p:grpSp>
        <p:nvGrpSpPr>
          <p:cNvPr id="26" name="组合 23">
            <a:extLst>
              <a:ext uri="{FF2B5EF4-FFF2-40B4-BE49-F238E27FC236}">
                <a16:creationId xmlns:a16="http://schemas.microsoft.com/office/drawing/2014/main" id="{BE6321AC-9A9C-0C9F-B399-25D4E02EC62B}"/>
              </a:ext>
            </a:extLst>
          </p:cNvPr>
          <p:cNvGrpSpPr/>
          <p:nvPr/>
        </p:nvGrpSpPr>
        <p:grpSpPr>
          <a:xfrm>
            <a:off x="4159576" y="2497108"/>
            <a:ext cx="6977839" cy="845387"/>
            <a:chOff x="1149989" y="3194004"/>
            <a:chExt cx="6977839" cy="845387"/>
          </a:xfrm>
        </p:grpSpPr>
        <p:sp>
          <p:nvSpPr>
            <p:cNvPr id="27" name="文本框 32">
              <a:extLst>
                <a:ext uri="{FF2B5EF4-FFF2-40B4-BE49-F238E27FC236}">
                  <a16:creationId xmlns:a16="http://schemas.microsoft.com/office/drawing/2014/main" id="{6224B6C4-CCF8-ED52-6AA1-0E82D7112D3C}"/>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8" name="组合 25">
              <a:extLst>
                <a:ext uri="{FF2B5EF4-FFF2-40B4-BE49-F238E27FC236}">
                  <a16:creationId xmlns:a16="http://schemas.microsoft.com/office/drawing/2014/main" id="{D51B2CD5-0366-DCFF-C0A3-DEDC9E3120ED}"/>
                </a:ext>
              </a:extLst>
            </p:cNvPr>
            <p:cNvGrpSpPr/>
            <p:nvPr/>
          </p:nvGrpSpPr>
          <p:grpSpPr>
            <a:xfrm rot="19663740">
              <a:off x="1149989" y="3194004"/>
              <a:ext cx="654790" cy="845387"/>
              <a:chOff x="10766636" y="3941730"/>
              <a:chExt cx="1047922" cy="1352954"/>
            </a:xfrm>
          </p:grpSpPr>
          <p:sp>
            <p:nvSpPr>
              <p:cNvPr id="29" name="Freeform 108">
                <a:extLst>
                  <a:ext uri="{FF2B5EF4-FFF2-40B4-BE49-F238E27FC236}">
                    <a16:creationId xmlns:a16="http://schemas.microsoft.com/office/drawing/2014/main" id="{9E39F189-F5B8-F339-E83D-F8D0446F44A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09">
                <a:extLst>
                  <a:ext uri="{FF2B5EF4-FFF2-40B4-BE49-F238E27FC236}">
                    <a16:creationId xmlns:a16="http://schemas.microsoft.com/office/drawing/2014/main" id="{CA8BB581-5D3E-5705-432D-3B67681EF27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0">
                <a:extLst>
                  <a:ext uri="{FF2B5EF4-FFF2-40B4-BE49-F238E27FC236}">
                    <a16:creationId xmlns:a16="http://schemas.microsoft.com/office/drawing/2014/main" id="{FC41CB35-67CF-EAA3-9B40-AB748A5040D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6" name="Freeform 111">
                <a:extLst>
                  <a:ext uri="{FF2B5EF4-FFF2-40B4-BE49-F238E27FC236}">
                    <a16:creationId xmlns:a16="http://schemas.microsoft.com/office/drawing/2014/main" id="{E221A4D6-F81E-914C-4555-C67C4F07985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7" name="Freeform 112">
                <a:extLst>
                  <a:ext uri="{FF2B5EF4-FFF2-40B4-BE49-F238E27FC236}">
                    <a16:creationId xmlns:a16="http://schemas.microsoft.com/office/drawing/2014/main" id="{DE2018EC-62D2-A25C-C1C8-78D0E87A09B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9" name="Freeform 113">
                <a:extLst>
                  <a:ext uri="{FF2B5EF4-FFF2-40B4-BE49-F238E27FC236}">
                    <a16:creationId xmlns:a16="http://schemas.microsoft.com/office/drawing/2014/main" id="{51F02429-6C66-25F6-4341-0126D8E9707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4100" name="组合 23">
            <a:extLst>
              <a:ext uri="{FF2B5EF4-FFF2-40B4-BE49-F238E27FC236}">
                <a16:creationId xmlns:a16="http://schemas.microsoft.com/office/drawing/2014/main" id="{99173C7A-2F2C-4F35-B07A-A8FD30AAE805}"/>
              </a:ext>
            </a:extLst>
          </p:cNvPr>
          <p:cNvGrpSpPr/>
          <p:nvPr/>
        </p:nvGrpSpPr>
        <p:grpSpPr>
          <a:xfrm>
            <a:off x="4135864" y="3688853"/>
            <a:ext cx="6977839" cy="845387"/>
            <a:chOff x="1149989" y="3194004"/>
            <a:chExt cx="6977839" cy="845387"/>
          </a:xfrm>
        </p:grpSpPr>
        <p:sp>
          <p:nvSpPr>
            <p:cNvPr id="4101" name="文本框 32">
              <a:extLst>
                <a:ext uri="{FF2B5EF4-FFF2-40B4-BE49-F238E27FC236}">
                  <a16:creationId xmlns:a16="http://schemas.microsoft.com/office/drawing/2014/main" id="{CFF9CBAB-C0A9-77F5-53F3-223741616A6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4102" name="组合 25">
              <a:extLst>
                <a:ext uri="{FF2B5EF4-FFF2-40B4-BE49-F238E27FC236}">
                  <a16:creationId xmlns:a16="http://schemas.microsoft.com/office/drawing/2014/main" id="{93475A57-ECB9-D08C-C735-73A910EF18EA}"/>
                </a:ext>
              </a:extLst>
            </p:cNvPr>
            <p:cNvGrpSpPr/>
            <p:nvPr/>
          </p:nvGrpSpPr>
          <p:grpSpPr>
            <a:xfrm rot="19663740">
              <a:off x="1149989" y="3194004"/>
              <a:ext cx="654790" cy="845387"/>
              <a:chOff x="10766636" y="3941730"/>
              <a:chExt cx="1047922" cy="1352954"/>
            </a:xfrm>
          </p:grpSpPr>
          <p:sp>
            <p:nvSpPr>
              <p:cNvPr id="4103" name="Freeform 108">
                <a:extLst>
                  <a:ext uri="{FF2B5EF4-FFF2-40B4-BE49-F238E27FC236}">
                    <a16:creationId xmlns:a16="http://schemas.microsoft.com/office/drawing/2014/main" id="{5E77478D-53C4-C4BC-914D-ED78034EC1E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4" name="Freeform 109">
                <a:extLst>
                  <a:ext uri="{FF2B5EF4-FFF2-40B4-BE49-F238E27FC236}">
                    <a16:creationId xmlns:a16="http://schemas.microsoft.com/office/drawing/2014/main" id="{7342C3B7-74E2-6E95-6BB7-6B4E4D167FF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5" name="Freeform 110">
                <a:extLst>
                  <a:ext uri="{FF2B5EF4-FFF2-40B4-BE49-F238E27FC236}">
                    <a16:creationId xmlns:a16="http://schemas.microsoft.com/office/drawing/2014/main" id="{349D1FA0-A422-7103-E1C6-65BDD958CC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6" name="Freeform 111">
                <a:extLst>
                  <a:ext uri="{FF2B5EF4-FFF2-40B4-BE49-F238E27FC236}">
                    <a16:creationId xmlns:a16="http://schemas.microsoft.com/office/drawing/2014/main" id="{8F663A4C-9135-282D-21F6-DB29B6E5A51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7" name="Freeform 112">
                <a:extLst>
                  <a:ext uri="{FF2B5EF4-FFF2-40B4-BE49-F238E27FC236}">
                    <a16:creationId xmlns:a16="http://schemas.microsoft.com/office/drawing/2014/main" id="{FAD4179E-C954-F9FA-A512-793C868FC056}"/>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8" name="Freeform 113">
                <a:extLst>
                  <a:ext uri="{FF2B5EF4-FFF2-40B4-BE49-F238E27FC236}">
                    <a16:creationId xmlns:a16="http://schemas.microsoft.com/office/drawing/2014/main" id="{FD7B2A0A-281E-43D3-EF83-8677C7C84FD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4109" name="组合 23">
            <a:extLst>
              <a:ext uri="{FF2B5EF4-FFF2-40B4-BE49-F238E27FC236}">
                <a16:creationId xmlns:a16="http://schemas.microsoft.com/office/drawing/2014/main" id="{22AFE8F6-206E-BBC8-CF90-5B6999924B6B}"/>
              </a:ext>
            </a:extLst>
          </p:cNvPr>
          <p:cNvGrpSpPr/>
          <p:nvPr/>
        </p:nvGrpSpPr>
        <p:grpSpPr>
          <a:xfrm>
            <a:off x="4112152" y="4880598"/>
            <a:ext cx="6977839" cy="845387"/>
            <a:chOff x="1149989" y="3194004"/>
            <a:chExt cx="6977839" cy="845387"/>
          </a:xfrm>
        </p:grpSpPr>
        <p:sp>
          <p:nvSpPr>
            <p:cNvPr id="4110" name="文本框 32">
              <a:extLst>
                <a:ext uri="{FF2B5EF4-FFF2-40B4-BE49-F238E27FC236}">
                  <a16:creationId xmlns:a16="http://schemas.microsoft.com/office/drawing/2014/main" id="{63D8DE37-5541-0982-763C-F73F8A703A3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4111" name="组合 25">
              <a:extLst>
                <a:ext uri="{FF2B5EF4-FFF2-40B4-BE49-F238E27FC236}">
                  <a16:creationId xmlns:a16="http://schemas.microsoft.com/office/drawing/2014/main" id="{D47797D5-2113-A84E-1023-3E1A2410A74A}"/>
                </a:ext>
              </a:extLst>
            </p:cNvPr>
            <p:cNvGrpSpPr/>
            <p:nvPr/>
          </p:nvGrpSpPr>
          <p:grpSpPr>
            <a:xfrm rot="19663740">
              <a:off x="1149989" y="3194004"/>
              <a:ext cx="654790" cy="845387"/>
              <a:chOff x="10766636" y="3941730"/>
              <a:chExt cx="1047922" cy="1352954"/>
            </a:xfrm>
          </p:grpSpPr>
          <p:sp>
            <p:nvSpPr>
              <p:cNvPr id="4112" name="Freeform 108">
                <a:extLst>
                  <a:ext uri="{FF2B5EF4-FFF2-40B4-BE49-F238E27FC236}">
                    <a16:creationId xmlns:a16="http://schemas.microsoft.com/office/drawing/2014/main" id="{F2F26D34-6E02-CB60-EF8E-10CAE66F498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3" name="Freeform 109">
                <a:extLst>
                  <a:ext uri="{FF2B5EF4-FFF2-40B4-BE49-F238E27FC236}">
                    <a16:creationId xmlns:a16="http://schemas.microsoft.com/office/drawing/2014/main" id="{874F622A-6D10-3E04-99FD-0BC78C719A7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4" name="Freeform 110">
                <a:extLst>
                  <a:ext uri="{FF2B5EF4-FFF2-40B4-BE49-F238E27FC236}">
                    <a16:creationId xmlns:a16="http://schemas.microsoft.com/office/drawing/2014/main" id="{6C311122-77F7-617F-79FB-21EE474AFC5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5" name="Freeform 111">
                <a:extLst>
                  <a:ext uri="{FF2B5EF4-FFF2-40B4-BE49-F238E27FC236}">
                    <a16:creationId xmlns:a16="http://schemas.microsoft.com/office/drawing/2014/main" id="{041C3ABB-5B28-902A-D393-0C8B4FF052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6" name="Freeform 112">
                <a:extLst>
                  <a:ext uri="{FF2B5EF4-FFF2-40B4-BE49-F238E27FC236}">
                    <a16:creationId xmlns:a16="http://schemas.microsoft.com/office/drawing/2014/main" id="{17341B57-F4B9-1143-FCAF-195280A7D2B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7" name="Freeform 113">
                <a:extLst>
                  <a:ext uri="{FF2B5EF4-FFF2-40B4-BE49-F238E27FC236}">
                    <a16:creationId xmlns:a16="http://schemas.microsoft.com/office/drawing/2014/main" id="{C0C9A0CB-33D5-1951-C6AC-CD76BD3C8A2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4118" name="图片 9">
            <a:extLst>
              <a:ext uri="{FF2B5EF4-FFF2-40B4-BE49-F238E27FC236}">
                <a16:creationId xmlns:a16="http://schemas.microsoft.com/office/drawing/2014/main" id="{FD88739F-DDB6-74A8-D715-803D4E8A1A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4119" name="图片 19">
            <a:extLst>
              <a:ext uri="{FF2B5EF4-FFF2-40B4-BE49-F238E27FC236}">
                <a16:creationId xmlns:a16="http://schemas.microsoft.com/office/drawing/2014/main" id="{2520E845-DFE4-605D-819A-C19AF9E5C8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4120" name="组合 25">
            <a:extLst>
              <a:ext uri="{FF2B5EF4-FFF2-40B4-BE49-F238E27FC236}">
                <a16:creationId xmlns:a16="http://schemas.microsoft.com/office/drawing/2014/main" id="{6656DEAB-BFC7-CF50-5FA4-CD17FCB44C5E}"/>
              </a:ext>
            </a:extLst>
          </p:cNvPr>
          <p:cNvGrpSpPr/>
          <p:nvPr/>
        </p:nvGrpSpPr>
        <p:grpSpPr>
          <a:xfrm rot="1359389">
            <a:off x="10445182" y="175390"/>
            <a:ext cx="1443509" cy="1337751"/>
            <a:chOff x="10101876" y="4297860"/>
            <a:chExt cx="1826037" cy="1763786"/>
          </a:xfrm>
        </p:grpSpPr>
        <p:sp>
          <p:nvSpPr>
            <p:cNvPr id="4121" name="Freeform 26">
              <a:extLst>
                <a:ext uri="{FF2B5EF4-FFF2-40B4-BE49-F238E27FC236}">
                  <a16:creationId xmlns:a16="http://schemas.microsoft.com/office/drawing/2014/main" id="{E41F94BB-0DCE-B0A8-8473-C0C47A980A4E}"/>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2" name="Freeform 27">
              <a:extLst>
                <a:ext uri="{FF2B5EF4-FFF2-40B4-BE49-F238E27FC236}">
                  <a16:creationId xmlns:a16="http://schemas.microsoft.com/office/drawing/2014/main" id="{A30BEA5D-5A32-0B01-E683-B451B1E12409}"/>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3" name="Freeform 118">
              <a:extLst>
                <a:ext uri="{FF2B5EF4-FFF2-40B4-BE49-F238E27FC236}">
                  <a16:creationId xmlns:a16="http://schemas.microsoft.com/office/drawing/2014/main" id="{9835DD39-67E4-2AAF-A74A-95FEE83713B3}"/>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4" name="Freeform 119">
              <a:extLst>
                <a:ext uri="{FF2B5EF4-FFF2-40B4-BE49-F238E27FC236}">
                  <a16:creationId xmlns:a16="http://schemas.microsoft.com/office/drawing/2014/main" id="{1FC2C20E-4CFF-D850-0EA7-619CD8A761BD}"/>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5" name="Freeform 120">
              <a:extLst>
                <a:ext uri="{FF2B5EF4-FFF2-40B4-BE49-F238E27FC236}">
                  <a16:creationId xmlns:a16="http://schemas.microsoft.com/office/drawing/2014/main" id="{5E1E72D2-3AC4-45B9-CBAE-44FC2792BEC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6" name="Freeform 121">
              <a:extLst>
                <a:ext uri="{FF2B5EF4-FFF2-40B4-BE49-F238E27FC236}">
                  <a16:creationId xmlns:a16="http://schemas.microsoft.com/office/drawing/2014/main" id="{60AB056D-89C4-7D08-FC92-89A8AE41D956}"/>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127" name="图片 48">
            <a:extLst>
              <a:ext uri="{FF2B5EF4-FFF2-40B4-BE49-F238E27FC236}">
                <a16:creationId xmlns:a16="http://schemas.microsoft.com/office/drawing/2014/main" id="{1F7726B6-1EDE-CE4E-CB9A-34DFF27944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22528" name="组合 2">
            <a:extLst>
              <a:ext uri="{FF2B5EF4-FFF2-40B4-BE49-F238E27FC236}">
                <a16:creationId xmlns:a16="http://schemas.microsoft.com/office/drawing/2014/main" id="{E419300F-79DC-8282-9863-1A5AECA71F22}"/>
              </a:ext>
            </a:extLst>
          </p:cNvPr>
          <p:cNvGrpSpPr/>
          <p:nvPr/>
        </p:nvGrpSpPr>
        <p:grpSpPr>
          <a:xfrm>
            <a:off x="0" y="6109909"/>
            <a:ext cx="12191999" cy="783792"/>
            <a:chOff x="-223793" y="6027003"/>
            <a:chExt cx="12515307" cy="830998"/>
          </a:xfrm>
        </p:grpSpPr>
        <p:pic>
          <p:nvPicPr>
            <p:cNvPr id="22529" name="图片 3">
              <a:extLst>
                <a:ext uri="{FF2B5EF4-FFF2-40B4-BE49-F238E27FC236}">
                  <a16:creationId xmlns:a16="http://schemas.microsoft.com/office/drawing/2014/main" id="{EB38BF16-CFEC-A3BF-9D2A-B14E404D69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22532" name="图片 4">
              <a:extLst>
                <a:ext uri="{FF2B5EF4-FFF2-40B4-BE49-F238E27FC236}">
                  <a16:creationId xmlns:a16="http://schemas.microsoft.com/office/drawing/2014/main" id="{D38DFF1D-44B3-F5D3-9104-DD8DD450FFE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22533" name="图片 5">
              <a:extLst>
                <a:ext uri="{FF2B5EF4-FFF2-40B4-BE49-F238E27FC236}">
                  <a16:creationId xmlns:a16="http://schemas.microsoft.com/office/drawing/2014/main" id="{B6335858-6C0A-90F6-E52F-9ECD7E7DB4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22534" name="图片 7">
              <a:extLst>
                <a:ext uri="{FF2B5EF4-FFF2-40B4-BE49-F238E27FC236}">
                  <a16:creationId xmlns:a16="http://schemas.microsoft.com/office/drawing/2014/main" id="{07B90D79-75F4-EA87-2DA4-3DBB44560F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22535" name="图片 8">
              <a:extLst>
                <a:ext uri="{FF2B5EF4-FFF2-40B4-BE49-F238E27FC236}">
                  <a16:creationId xmlns:a16="http://schemas.microsoft.com/office/drawing/2014/main" id="{122949CA-56EC-623A-1814-FB0FEE4069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22537" name="图片 9">
              <a:extLst>
                <a:ext uri="{FF2B5EF4-FFF2-40B4-BE49-F238E27FC236}">
                  <a16:creationId xmlns:a16="http://schemas.microsoft.com/office/drawing/2014/main" id="{CA71FBDD-286F-DE57-E1F7-568932F97B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22538" name="图片 10">
              <a:extLst>
                <a:ext uri="{FF2B5EF4-FFF2-40B4-BE49-F238E27FC236}">
                  <a16:creationId xmlns:a16="http://schemas.microsoft.com/office/drawing/2014/main" id="{4B492E3B-EB0B-FE5C-2BA8-3A06ECDEF4D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9185754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18"/>
                                        </p:tgtEl>
                                        <p:attrNameLst>
                                          <p:attrName>style.visibility</p:attrName>
                                        </p:attrNameLst>
                                      </p:cBhvr>
                                      <p:to>
                                        <p:strVal val="visible"/>
                                      </p:to>
                                    </p:set>
                                    <p:animEffect transition="in" filter="randombar(horizontal)">
                                      <p:cBhvr>
                                        <p:cTn id="7" dur="500"/>
                                        <p:tgtEl>
                                          <p:spTgt spid="4118"/>
                                        </p:tgtEl>
                                      </p:cBhvr>
                                    </p:animEffect>
                                  </p:childTnLst>
                                </p:cTn>
                              </p:par>
                              <p:par>
                                <p:cTn id="8" presetID="14" presetClass="entr" presetSubtype="10" fill="hold" nodeType="withEffect">
                                  <p:stCondLst>
                                    <p:cond delay="0"/>
                                  </p:stCondLst>
                                  <p:childTnLst>
                                    <p:set>
                                      <p:cBhvr>
                                        <p:cTn id="9" dur="1" fill="hold">
                                          <p:stCondLst>
                                            <p:cond delay="0"/>
                                          </p:stCondLst>
                                        </p:cTn>
                                        <p:tgtEl>
                                          <p:spTgt spid="4119"/>
                                        </p:tgtEl>
                                        <p:attrNameLst>
                                          <p:attrName>style.visibility</p:attrName>
                                        </p:attrNameLst>
                                      </p:cBhvr>
                                      <p:to>
                                        <p:strVal val="visible"/>
                                      </p:to>
                                    </p:set>
                                    <p:animEffect transition="in" filter="randombar(horizontal)">
                                      <p:cBhvr>
                                        <p:cTn id="10" dur="500"/>
                                        <p:tgtEl>
                                          <p:spTgt spid="4119"/>
                                        </p:tgtEl>
                                      </p:cBhvr>
                                    </p:animEffect>
                                  </p:childTnLst>
                                </p:cTn>
                              </p:par>
                              <p:par>
                                <p:cTn id="11" presetID="14" presetClass="entr" presetSubtype="10" fill="hold" nodeType="withEffect">
                                  <p:stCondLst>
                                    <p:cond delay="0"/>
                                  </p:stCondLst>
                                  <p:childTnLst>
                                    <p:set>
                                      <p:cBhvr>
                                        <p:cTn id="12" dur="1" fill="hold">
                                          <p:stCondLst>
                                            <p:cond delay="0"/>
                                          </p:stCondLst>
                                        </p:cTn>
                                        <p:tgtEl>
                                          <p:spTgt spid="4127"/>
                                        </p:tgtEl>
                                        <p:attrNameLst>
                                          <p:attrName>style.visibility</p:attrName>
                                        </p:attrNameLst>
                                      </p:cBhvr>
                                      <p:to>
                                        <p:strVal val="visible"/>
                                      </p:to>
                                    </p:set>
                                    <p:animEffect transition="in" filter="randombar(horizontal)">
                                      <p:cBhvr>
                                        <p:cTn id="13" dur="500"/>
                                        <p:tgtEl>
                                          <p:spTgt spid="412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120"/>
                                        </p:tgtEl>
                                        <p:attrNameLst>
                                          <p:attrName>style.visibility</p:attrName>
                                        </p:attrNameLst>
                                      </p:cBhvr>
                                      <p:to>
                                        <p:strVal val="visible"/>
                                      </p:to>
                                    </p:set>
                                    <p:anim calcmode="lin" valueType="num">
                                      <p:cBhvr>
                                        <p:cTn id="19" dur="1000" fill="hold"/>
                                        <p:tgtEl>
                                          <p:spTgt spid="4120"/>
                                        </p:tgtEl>
                                        <p:attrNameLst>
                                          <p:attrName>ppt_w</p:attrName>
                                        </p:attrNameLst>
                                      </p:cBhvr>
                                      <p:tavLst>
                                        <p:tav tm="0">
                                          <p:val>
                                            <p:fltVal val="0"/>
                                          </p:val>
                                        </p:tav>
                                        <p:tav tm="100000">
                                          <p:val>
                                            <p:strVal val="#ppt_w"/>
                                          </p:val>
                                        </p:tav>
                                      </p:tavLst>
                                    </p:anim>
                                    <p:anim calcmode="lin" valueType="num">
                                      <p:cBhvr>
                                        <p:cTn id="20" dur="1000" fill="hold"/>
                                        <p:tgtEl>
                                          <p:spTgt spid="4120"/>
                                        </p:tgtEl>
                                        <p:attrNameLst>
                                          <p:attrName>ppt_h</p:attrName>
                                        </p:attrNameLst>
                                      </p:cBhvr>
                                      <p:tavLst>
                                        <p:tav tm="0">
                                          <p:val>
                                            <p:fltVal val="0"/>
                                          </p:val>
                                        </p:tav>
                                        <p:tav tm="100000">
                                          <p:val>
                                            <p:strVal val="#ppt_h"/>
                                          </p:val>
                                        </p:tav>
                                      </p:tavLst>
                                    </p:anim>
                                    <p:anim calcmode="lin" valueType="num">
                                      <p:cBhvr>
                                        <p:cTn id="21" dur="1000" fill="hold"/>
                                        <p:tgtEl>
                                          <p:spTgt spid="4120"/>
                                        </p:tgtEl>
                                        <p:attrNameLst>
                                          <p:attrName>style.rotation</p:attrName>
                                        </p:attrNameLst>
                                      </p:cBhvr>
                                      <p:tavLst>
                                        <p:tav tm="0">
                                          <p:val>
                                            <p:fltVal val="90"/>
                                          </p:val>
                                        </p:tav>
                                        <p:tav tm="100000">
                                          <p:val>
                                            <p:fltVal val="0"/>
                                          </p:val>
                                        </p:tav>
                                      </p:tavLst>
                                    </p:anim>
                                    <p:animEffect transition="in" filter="fade">
                                      <p:cBhvr>
                                        <p:cTn id="22" dur="1000"/>
                                        <p:tgtEl>
                                          <p:spTgt spid="412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p:cTn id="43" dur="1000" fill="hold"/>
                                        <p:tgtEl>
                                          <p:spTgt spid="4100"/>
                                        </p:tgtEl>
                                        <p:attrNameLst>
                                          <p:attrName>ppt_w</p:attrName>
                                        </p:attrNameLst>
                                      </p:cBhvr>
                                      <p:tavLst>
                                        <p:tav tm="0">
                                          <p:val>
                                            <p:fltVal val="0"/>
                                          </p:val>
                                        </p:tav>
                                        <p:tav tm="100000">
                                          <p:val>
                                            <p:strVal val="#ppt_w"/>
                                          </p:val>
                                        </p:tav>
                                      </p:tavLst>
                                    </p:anim>
                                    <p:anim calcmode="lin" valueType="num">
                                      <p:cBhvr>
                                        <p:cTn id="44" dur="1000" fill="hold"/>
                                        <p:tgtEl>
                                          <p:spTgt spid="4100"/>
                                        </p:tgtEl>
                                        <p:attrNameLst>
                                          <p:attrName>ppt_h</p:attrName>
                                        </p:attrNameLst>
                                      </p:cBhvr>
                                      <p:tavLst>
                                        <p:tav tm="0">
                                          <p:val>
                                            <p:fltVal val="0"/>
                                          </p:val>
                                        </p:tav>
                                        <p:tav tm="100000">
                                          <p:val>
                                            <p:strVal val="#ppt_h"/>
                                          </p:val>
                                        </p:tav>
                                      </p:tavLst>
                                    </p:anim>
                                    <p:anim calcmode="lin" valueType="num">
                                      <p:cBhvr>
                                        <p:cTn id="45" dur="1000" fill="hold"/>
                                        <p:tgtEl>
                                          <p:spTgt spid="4100"/>
                                        </p:tgtEl>
                                        <p:attrNameLst>
                                          <p:attrName>style.rotation</p:attrName>
                                        </p:attrNameLst>
                                      </p:cBhvr>
                                      <p:tavLst>
                                        <p:tav tm="0">
                                          <p:val>
                                            <p:fltVal val="90"/>
                                          </p:val>
                                        </p:tav>
                                        <p:tav tm="100000">
                                          <p:val>
                                            <p:fltVal val="0"/>
                                          </p:val>
                                        </p:tav>
                                      </p:tavLst>
                                    </p:anim>
                                    <p:animEffect transition="in" filter="fade">
                                      <p:cBhvr>
                                        <p:cTn id="46" dur="1000"/>
                                        <p:tgtEl>
                                          <p:spTgt spid="410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4109"/>
                                        </p:tgtEl>
                                        <p:attrNameLst>
                                          <p:attrName>style.visibility</p:attrName>
                                        </p:attrNameLst>
                                      </p:cBhvr>
                                      <p:to>
                                        <p:strVal val="visible"/>
                                      </p:to>
                                    </p:set>
                                    <p:anim calcmode="lin" valueType="num">
                                      <p:cBhvr>
                                        <p:cTn id="51" dur="1000" fill="hold"/>
                                        <p:tgtEl>
                                          <p:spTgt spid="4109"/>
                                        </p:tgtEl>
                                        <p:attrNameLst>
                                          <p:attrName>ppt_w</p:attrName>
                                        </p:attrNameLst>
                                      </p:cBhvr>
                                      <p:tavLst>
                                        <p:tav tm="0">
                                          <p:val>
                                            <p:fltVal val="0"/>
                                          </p:val>
                                        </p:tav>
                                        <p:tav tm="100000">
                                          <p:val>
                                            <p:strVal val="#ppt_w"/>
                                          </p:val>
                                        </p:tav>
                                      </p:tavLst>
                                    </p:anim>
                                    <p:anim calcmode="lin" valueType="num">
                                      <p:cBhvr>
                                        <p:cTn id="52" dur="1000" fill="hold"/>
                                        <p:tgtEl>
                                          <p:spTgt spid="4109"/>
                                        </p:tgtEl>
                                        <p:attrNameLst>
                                          <p:attrName>ppt_h</p:attrName>
                                        </p:attrNameLst>
                                      </p:cBhvr>
                                      <p:tavLst>
                                        <p:tav tm="0">
                                          <p:val>
                                            <p:fltVal val="0"/>
                                          </p:val>
                                        </p:tav>
                                        <p:tav tm="100000">
                                          <p:val>
                                            <p:strVal val="#ppt_h"/>
                                          </p:val>
                                        </p:tav>
                                      </p:tavLst>
                                    </p:anim>
                                    <p:anim calcmode="lin" valueType="num">
                                      <p:cBhvr>
                                        <p:cTn id="53" dur="1000" fill="hold"/>
                                        <p:tgtEl>
                                          <p:spTgt spid="4109"/>
                                        </p:tgtEl>
                                        <p:attrNameLst>
                                          <p:attrName>style.rotation</p:attrName>
                                        </p:attrNameLst>
                                      </p:cBhvr>
                                      <p:tavLst>
                                        <p:tav tm="0">
                                          <p:val>
                                            <p:fltVal val="90"/>
                                          </p:val>
                                        </p:tav>
                                        <p:tav tm="100000">
                                          <p:val>
                                            <p:fltVal val="0"/>
                                          </p:val>
                                        </p:tav>
                                      </p:tavLst>
                                    </p:anim>
                                    <p:animEffect transition="in" filter="fade">
                                      <p:cBhvr>
                                        <p:cTn id="54" dur="10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5" name="Picture 4">
            <a:extLst>
              <a:ext uri="{FF2B5EF4-FFF2-40B4-BE49-F238E27FC236}">
                <a16:creationId xmlns:a16="http://schemas.microsoft.com/office/drawing/2014/main" id="{032EBEAA-70B7-1261-BCAF-9EEF91B1CC17}"/>
              </a:ext>
            </a:extLst>
          </p:cNvPr>
          <p:cNvPicPr>
            <a:picLocks noChangeAspect="1"/>
          </p:cNvPicPr>
          <p:nvPr/>
        </p:nvPicPr>
        <p:blipFill>
          <a:blip r:embed="rId5"/>
          <a:stretch>
            <a:fillRect/>
          </a:stretch>
        </p:blipFill>
        <p:spPr>
          <a:xfrm>
            <a:off x="4415047" y="843660"/>
            <a:ext cx="3743268" cy="1127858"/>
          </a:xfrm>
          <a:prstGeom prst="rect">
            <a:avLst/>
          </a:prstGeom>
        </p:spPr>
      </p:pic>
      <p:pic>
        <p:nvPicPr>
          <p:cNvPr id="7" name="Picture 6" descr="Icon&#10;&#10;Description automatically generated">
            <a:extLst>
              <a:ext uri="{FF2B5EF4-FFF2-40B4-BE49-F238E27FC236}">
                <a16:creationId xmlns:a16="http://schemas.microsoft.com/office/drawing/2014/main" id="{A2B6B0F7-0FD7-0345-B36D-D2C95F24E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19" y="481204"/>
            <a:ext cx="1748790" cy="1748790"/>
          </a:xfrm>
          <a:prstGeom prst="rect">
            <a:avLst/>
          </a:prstGeom>
        </p:spPr>
      </p:pic>
      <p:pic>
        <p:nvPicPr>
          <p:cNvPr id="10" name="Picture 9" descr="Icon&#10;&#10;Description automatically generated">
            <a:extLst>
              <a:ext uri="{FF2B5EF4-FFF2-40B4-BE49-F238E27FC236}">
                <a16:creationId xmlns:a16="http://schemas.microsoft.com/office/drawing/2014/main" id="{A7533137-E31D-BD23-44E6-00D3745E3F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9977"/>
            <a:ext cx="1748790" cy="1748790"/>
          </a:xfrm>
          <a:prstGeom prst="rect">
            <a:avLst/>
          </a:prstGeom>
        </p:spPr>
      </p:pic>
      <p:pic>
        <p:nvPicPr>
          <p:cNvPr id="25" name="Picture 24">
            <a:extLst>
              <a:ext uri="{FF2B5EF4-FFF2-40B4-BE49-F238E27FC236}">
                <a16:creationId xmlns:a16="http://schemas.microsoft.com/office/drawing/2014/main" id="{45DB0A3D-D1EC-599F-C81A-555B18028DF9}"/>
              </a:ext>
            </a:extLst>
          </p:cNvPr>
          <p:cNvPicPr>
            <a:picLocks noChangeAspect="1"/>
          </p:cNvPicPr>
          <p:nvPr/>
        </p:nvPicPr>
        <p:blipFill>
          <a:blip r:embed="rId7"/>
          <a:stretch>
            <a:fillRect/>
          </a:stretch>
        </p:blipFill>
        <p:spPr>
          <a:xfrm>
            <a:off x="920380" y="1569637"/>
            <a:ext cx="2670279" cy="1908213"/>
          </a:xfrm>
          <a:prstGeom prst="rect">
            <a:avLst/>
          </a:prstGeom>
        </p:spPr>
      </p:pic>
      <p:pic>
        <p:nvPicPr>
          <p:cNvPr id="26" name="图片 26">
            <a:extLst>
              <a:ext uri="{FF2B5EF4-FFF2-40B4-BE49-F238E27FC236}">
                <a16:creationId xmlns:a16="http://schemas.microsoft.com/office/drawing/2014/main" id="{C88DFF4B-F317-7E2E-A4F4-D47912504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7" name="图片 8">
            <a:extLst>
              <a:ext uri="{FF2B5EF4-FFF2-40B4-BE49-F238E27FC236}">
                <a16:creationId xmlns:a16="http://schemas.microsoft.com/office/drawing/2014/main" id="{A40AA04F-2591-F117-D726-C95DC862DD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pic>
        <p:nvPicPr>
          <p:cNvPr id="28" name="Picture 27" descr="A picture containing clipart, drawing, illustration, animated cartoon&#10;&#10;Description automatically generated">
            <a:extLst>
              <a:ext uri="{FF2B5EF4-FFF2-40B4-BE49-F238E27FC236}">
                <a16:creationId xmlns:a16="http://schemas.microsoft.com/office/drawing/2014/main" id="{4A3BAA2E-4A2C-4827-9647-07A5B779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01" y="4058420"/>
            <a:ext cx="3063475" cy="2799580"/>
          </a:xfrm>
          <a:prstGeom prst="rect">
            <a:avLst/>
          </a:prstGeom>
        </p:spPr>
      </p:pic>
      <p:sp>
        <p:nvSpPr>
          <p:cNvPr id="2" name="TextBox 1">
            <a:extLst>
              <a:ext uri="{FF2B5EF4-FFF2-40B4-BE49-F238E27FC236}">
                <a16:creationId xmlns:a16="http://schemas.microsoft.com/office/drawing/2014/main" id="{7A5F95BC-F554-28DB-D618-B05D8A3CED0D}"/>
              </a:ext>
            </a:extLst>
          </p:cNvPr>
          <p:cNvSpPr txBox="1"/>
          <p:nvPr/>
        </p:nvSpPr>
        <p:spPr>
          <a:xfrm>
            <a:off x="4073806" y="6334780"/>
            <a:ext cx="6181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Hương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Thảo</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Zalo</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0972.115.126</a:t>
            </a:r>
          </a:p>
        </p:txBody>
      </p:sp>
      <p:pic>
        <p:nvPicPr>
          <p:cNvPr id="4" name="Picture 3">
            <a:extLst>
              <a:ext uri="{FF2B5EF4-FFF2-40B4-BE49-F238E27FC236}">
                <a16:creationId xmlns:a16="http://schemas.microsoft.com/office/drawing/2014/main" id="{3D60E59B-C6D7-738D-3F24-D06194D1F0BE}"/>
              </a:ext>
            </a:extLst>
          </p:cNvPr>
          <p:cNvPicPr>
            <a:picLocks noChangeAspect="1"/>
          </p:cNvPicPr>
          <p:nvPr/>
        </p:nvPicPr>
        <p:blipFill>
          <a:blip r:embed="rId11"/>
          <a:stretch>
            <a:fillRect/>
          </a:stretch>
        </p:blipFill>
        <p:spPr>
          <a:xfrm>
            <a:off x="2688414" y="2363622"/>
            <a:ext cx="6986622" cy="2359356"/>
          </a:xfrm>
          <a:prstGeom prst="rect">
            <a:avLst/>
          </a:prstGeom>
        </p:spPr>
      </p:pic>
    </p:spTree>
    <p:extLst>
      <p:ext uri="{BB962C8B-B14F-4D97-AF65-F5344CB8AC3E}">
        <p14:creationId xmlns:p14="http://schemas.microsoft.com/office/powerpoint/2010/main" val="1087339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4" presetClass="entr" presetSubtype="1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89474"/>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459" y="1173502"/>
            <a:ext cx="8727628" cy="4243952"/>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grpSp>
        <p:nvGrpSpPr>
          <p:cNvPr id="15" name="Group 14">
            <a:extLst>
              <a:ext uri="{FF2B5EF4-FFF2-40B4-BE49-F238E27FC236}">
                <a16:creationId xmlns:a16="http://schemas.microsoft.com/office/drawing/2014/main" id="{E2EB9D58-BD3B-4C34-ACC3-296A070E82A9}"/>
              </a:ext>
            </a:extLst>
          </p:cNvPr>
          <p:cNvGrpSpPr/>
          <p:nvPr/>
        </p:nvGrpSpPr>
        <p:grpSpPr>
          <a:xfrm>
            <a:off x="2512226" y="2397051"/>
            <a:ext cx="6474462" cy="1571963"/>
            <a:chOff x="2808057" y="2334471"/>
            <a:chExt cx="6915478" cy="2832977"/>
          </a:xfrm>
        </p:grpSpPr>
        <p:sp>
          <p:nvSpPr>
            <p:cNvPr id="16" name="TextBox 15">
              <a:extLst>
                <a:ext uri="{FF2B5EF4-FFF2-40B4-BE49-F238E27FC236}">
                  <a16:creationId xmlns:a16="http://schemas.microsoft.com/office/drawing/2014/main" id="{3068FDD5-3429-4CB7-BE69-D02D75C1D7F4}"/>
                </a:ext>
              </a:extLst>
            </p:cNvPr>
            <p:cNvSpPr txBox="1"/>
            <p:nvPr/>
          </p:nvSpPr>
          <p:spPr>
            <a:xfrm>
              <a:off x="2808057" y="233447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rPr>
                <a:t>KHÁM PHÁ</a:t>
              </a:r>
              <a:endParaRPr kumimoji="0" lang="vi-VN" sz="9600" b="1"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endParaRPr>
            </a:p>
          </p:txBody>
        </p:sp>
        <p:sp>
          <p:nvSpPr>
            <p:cNvPr id="17" name="TextBox 16">
              <a:extLst>
                <a:ext uri="{FF2B5EF4-FFF2-40B4-BE49-F238E27FC236}">
                  <a16:creationId xmlns:a16="http://schemas.microsoft.com/office/drawing/2014/main" id="{65FE614C-8108-4931-8087-F2879CA38480}"/>
                </a:ext>
              </a:extLst>
            </p:cNvPr>
            <p:cNvSpPr txBox="1"/>
            <p:nvPr/>
          </p:nvSpPr>
          <p:spPr>
            <a:xfrm>
              <a:off x="2828404" y="233862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rPr>
                <a:t>KHÁM PHÁ</a:t>
              </a:r>
              <a:endParaRPr kumimoji="0" lang="vi-VN"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endParaRPr>
            </a:p>
          </p:txBody>
        </p:sp>
      </p:grpSp>
    </p:spTree>
    <p:extLst>
      <p:ext uri="{BB962C8B-B14F-4D97-AF65-F5344CB8AC3E}">
        <p14:creationId xmlns:p14="http://schemas.microsoft.com/office/powerpoint/2010/main" val="2515955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1239588" y="2090780"/>
            <a:ext cx="993199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8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a:t>
            </a:r>
            <a:r>
              <a:rPr lang="vi-VN" altLang="vi-VN" sz="8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1: Tìm hiểu các thể của nước</a:t>
            </a:r>
            <a:endParaRPr kumimoji="0" lang="en-US" altLang="vi-VN" sz="80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663368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DA54F2-8828-F9D5-328C-33D9FFCB1913}"/>
              </a:ext>
            </a:extLst>
          </p:cNvPr>
          <p:cNvSpPr txBox="1"/>
          <p:nvPr/>
        </p:nvSpPr>
        <p:spPr>
          <a:xfrm>
            <a:off x="1389888" y="761619"/>
            <a:ext cx="9912096" cy="1107996"/>
          </a:xfrm>
          <a:prstGeom prst="rect">
            <a:avLst/>
          </a:prstGeom>
          <a:noFill/>
        </p:spPr>
        <p:txBody>
          <a:bodyPr wrap="square" rtlCol="0">
            <a:spAutoFit/>
          </a:bodyPr>
          <a:lstStyle/>
          <a:p>
            <a:pPr lvl="0" algn="just"/>
            <a:r>
              <a:rPr lang="vi-VN" sz="3300" b="1" dirty="0">
                <a:solidFill>
                  <a:prstClr val="black"/>
                </a:solidFill>
                <a:latin typeface="Calibri" panose="020F0502020204030204" pitchFamily="34" charset="0"/>
                <a:cs typeface="Calibri" panose="020F0502020204030204" pitchFamily="34" charset="0"/>
              </a:rPr>
              <a:t>Nước ở trong các hình dưới đây tồn tại ở những thể nào: thể lỏng, thể khí hay thể rắn?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C27A4BE-492A-7734-840B-E216CEE23951}"/>
              </a:ext>
            </a:extLst>
          </p:cNvPr>
          <p:cNvPicPr>
            <a:picLocks noChangeAspect="1"/>
          </p:cNvPicPr>
          <p:nvPr/>
        </p:nvPicPr>
        <p:blipFill>
          <a:blip r:embed="rId3"/>
          <a:stretch>
            <a:fillRect/>
          </a:stretch>
        </p:blipFill>
        <p:spPr>
          <a:xfrm>
            <a:off x="538162" y="1100137"/>
            <a:ext cx="809625" cy="790575"/>
          </a:xfrm>
          <a:prstGeom prst="rect">
            <a:avLst/>
          </a:prstGeom>
        </p:spPr>
      </p:pic>
      <p:pic>
        <p:nvPicPr>
          <p:cNvPr id="7" name="Picture 6">
            <a:extLst>
              <a:ext uri="{FF2B5EF4-FFF2-40B4-BE49-F238E27FC236}">
                <a16:creationId xmlns:a16="http://schemas.microsoft.com/office/drawing/2014/main" id="{43979A77-FA97-7B9F-1222-7B0E4FCDD617}"/>
              </a:ext>
            </a:extLst>
          </p:cNvPr>
          <p:cNvPicPr>
            <a:picLocks noChangeAspect="1"/>
          </p:cNvPicPr>
          <p:nvPr/>
        </p:nvPicPr>
        <p:blipFill>
          <a:blip r:embed="rId4"/>
          <a:stretch>
            <a:fillRect/>
          </a:stretch>
        </p:blipFill>
        <p:spPr>
          <a:xfrm>
            <a:off x="1385888" y="1809750"/>
            <a:ext cx="8472488" cy="2495380"/>
          </a:xfrm>
          <a:prstGeom prst="rect">
            <a:avLst/>
          </a:prstGeom>
        </p:spPr>
      </p:pic>
      <p:pic>
        <p:nvPicPr>
          <p:cNvPr id="9" name="Picture 8">
            <a:extLst>
              <a:ext uri="{FF2B5EF4-FFF2-40B4-BE49-F238E27FC236}">
                <a16:creationId xmlns:a16="http://schemas.microsoft.com/office/drawing/2014/main" id="{D8F8995D-487E-F4B6-BF8A-CA9DE0BE3B30}"/>
              </a:ext>
            </a:extLst>
          </p:cNvPr>
          <p:cNvPicPr>
            <a:picLocks noChangeAspect="1"/>
          </p:cNvPicPr>
          <p:nvPr/>
        </p:nvPicPr>
        <p:blipFill>
          <a:blip r:embed="rId5"/>
          <a:stretch>
            <a:fillRect/>
          </a:stretch>
        </p:blipFill>
        <p:spPr>
          <a:xfrm>
            <a:off x="3552825" y="4260783"/>
            <a:ext cx="4662487" cy="2273367"/>
          </a:xfrm>
          <a:prstGeom prst="rect">
            <a:avLst/>
          </a:prstGeom>
        </p:spPr>
      </p:pic>
      <p:sp>
        <p:nvSpPr>
          <p:cNvPr id="11" name="Rectangle: Rounded Corners 10">
            <a:extLst>
              <a:ext uri="{FF2B5EF4-FFF2-40B4-BE49-F238E27FC236}">
                <a16:creationId xmlns:a16="http://schemas.microsoft.com/office/drawing/2014/main" id="{53F4CDAE-E836-6FA2-2750-50B18AF5EA7B}"/>
              </a:ext>
            </a:extLst>
          </p:cNvPr>
          <p:cNvSpPr/>
          <p:nvPr/>
        </p:nvSpPr>
        <p:spPr>
          <a:xfrm>
            <a:off x="2838130" y="3600450"/>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lỏng</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4" name="Rectangle: Rounded Corners 13">
            <a:extLst>
              <a:ext uri="{FF2B5EF4-FFF2-40B4-BE49-F238E27FC236}">
                <a16:creationId xmlns:a16="http://schemas.microsoft.com/office/drawing/2014/main" id="{5C9B0BF8-C224-AD02-9318-96F6BF697400}"/>
              </a:ext>
            </a:extLst>
          </p:cNvPr>
          <p:cNvSpPr/>
          <p:nvPr/>
        </p:nvSpPr>
        <p:spPr>
          <a:xfrm>
            <a:off x="7286305" y="3600450"/>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rắn</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5" name="Rectangle: Rounded Corners 14">
            <a:extLst>
              <a:ext uri="{FF2B5EF4-FFF2-40B4-BE49-F238E27FC236}">
                <a16:creationId xmlns:a16="http://schemas.microsoft.com/office/drawing/2014/main" id="{ABD42CCE-E12B-96C0-AC88-3381FBAC17D6}"/>
              </a:ext>
            </a:extLst>
          </p:cNvPr>
          <p:cNvSpPr/>
          <p:nvPr/>
        </p:nvSpPr>
        <p:spPr>
          <a:xfrm>
            <a:off x="4943155" y="593407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khí</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866083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7BDD4-E910-2D58-4A94-C7D279377E2F}"/>
              </a:ext>
            </a:extLst>
          </p:cNvPr>
          <p:cNvGrpSpPr/>
          <p:nvPr/>
        </p:nvGrpSpPr>
        <p:grpSpPr>
          <a:xfrm>
            <a:off x="6325257" y="670043"/>
            <a:ext cx="5482859" cy="5583825"/>
            <a:chOff x="6551289" y="649495"/>
            <a:chExt cx="5482859" cy="5583825"/>
          </a:xfrm>
        </p:grpSpPr>
        <p:pic>
          <p:nvPicPr>
            <p:cNvPr id="4" name="Picture 3" descr="A picture containing toy, doll, vector graphics&#10;&#10;Description automatically generated">
              <a:extLst>
                <a:ext uri="{FF2B5EF4-FFF2-40B4-BE49-F238E27FC236}">
                  <a16:creationId xmlns:a16="http://schemas.microsoft.com/office/drawing/2014/main" id="{52638252-45B2-D77C-4692-FEBFFFB4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289" y="649495"/>
              <a:ext cx="5482859" cy="5559009"/>
            </a:xfrm>
            <a:prstGeom prst="rect">
              <a:avLst/>
            </a:prstGeom>
          </p:spPr>
        </p:pic>
        <p:sp>
          <p:nvSpPr>
            <p:cNvPr id="5" name="TextBox 4">
              <a:extLst>
                <a:ext uri="{FF2B5EF4-FFF2-40B4-BE49-F238E27FC236}">
                  <a16:creationId xmlns:a16="http://schemas.microsoft.com/office/drawing/2014/main" id="{189BDFA4-35C6-D0FF-02BD-E1BE3A48BA3C}"/>
                </a:ext>
              </a:extLst>
            </p:cNvPr>
            <p:cNvSpPr txBox="1"/>
            <p:nvPr/>
          </p:nvSpPr>
          <p:spPr>
            <a:xfrm>
              <a:off x="8167815" y="2717165"/>
              <a:ext cx="2348221" cy="3516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THẢO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LUẬN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NHÓM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BỐN</a:t>
              </a:r>
            </a:p>
          </p:txBody>
        </p:sp>
      </p:grpSp>
      <p:grpSp>
        <p:nvGrpSpPr>
          <p:cNvPr id="10" name="Group 9">
            <a:extLst>
              <a:ext uri="{FF2B5EF4-FFF2-40B4-BE49-F238E27FC236}">
                <a16:creationId xmlns:a16="http://schemas.microsoft.com/office/drawing/2014/main" id="{4D0ECF80-7463-78CD-9D6D-7465CC22EC39}"/>
              </a:ext>
            </a:extLst>
          </p:cNvPr>
          <p:cNvGrpSpPr/>
          <p:nvPr/>
        </p:nvGrpSpPr>
        <p:grpSpPr>
          <a:xfrm>
            <a:off x="400692" y="1608516"/>
            <a:ext cx="6102848" cy="3145850"/>
            <a:chOff x="4224761" y="3092560"/>
            <a:chExt cx="7084479" cy="3145850"/>
          </a:xfrm>
        </p:grpSpPr>
        <p:sp>
          <p:nvSpPr>
            <p:cNvPr id="13" name="Rectangle: Rounded Corners 12">
              <a:extLst>
                <a:ext uri="{FF2B5EF4-FFF2-40B4-BE49-F238E27FC236}">
                  <a16:creationId xmlns:a16="http://schemas.microsoft.com/office/drawing/2014/main" id="{AEE3686A-C258-192C-6776-2BE4FD557B01}"/>
                </a:ext>
              </a:extLst>
            </p:cNvPr>
            <p:cNvSpPr/>
            <p:nvPr/>
          </p:nvSpPr>
          <p:spPr>
            <a:xfrm>
              <a:off x="5119266" y="3781253"/>
              <a:ext cx="6189974" cy="2457157"/>
            </a:xfrm>
            <a:custGeom>
              <a:avLst/>
              <a:gdLst>
                <a:gd name="connsiteX0" fmla="*/ 0 w 6189974"/>
                <a:gd name="connsiteY0" fmla="*/ 409534 h 2457157"/>
                <a:gd name="connsiteX1" fmla="*/ 409534 w 6189974"/>
                <a:gd name="connsiteY1" fmla="*/ 0 h 2457157"/>
                <a:gd name="connsiteX2" fmla="*/ 5780440 w 6189974"/>
                <a:gd name="connsiteY2" fmla="*/ 0 h 2457157"/>
                <a:gd name="connsiteX3" fmla="*/ 6189974 w 6189974"/>
                <a:gd name="connsiteY3" fmla="*/ 409534 h 2457157"/>
                <a:gd name="connsiteX4" fmla="*/ 6189974 w 6189974"/>
                <a:gd name="connsiteY4" fmla="*/ 2047623 h 2457157"/>
                <a:gd name="connsiteX5" fmla="*/ 5780440 w 6189974"/>
                <a:gd name="connsiteY5" fmla="*/ 2457157 h 2457157"/>
                <a:gd name="connsiteX6" fmla="*/ 409534 w 6189974"/>
                <a:gd name="connsiteY6" fmla="*/ 2457157 h 2457157"/>
                <a:gd name="connsiteX7" fmla="*/ 0 w 6189974"/>
                <a:gd name="connsiteY7" fmla="*/ 2047623 h 2457157"/>
                <a:gd name="connsiteX8" fmla="*/ 0 w 6189974"/>
                <a:gd name="connsiteY8" fmla="*/ 409534 h 245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9974" h="2457157" fill="none" extrusionOk="0">
                  <a:moveTo>
                    <a:pt x="0" y="409534"/>
                  </a:moveTo>
                  <a:cubicBezTo>
                    <a:pt x="-33468" y="169358"/>
                    <a:pt x="194877" y="13115"/>
                    <a:pt x="409534" y="0"/>
                  </a:cubicBezTo>
                  <a:cubicBezTo>
                    <a:pt x="2026750" y="-61902"/>
                    <a:pt x="3723905" y="-101778"/>
                    <a:pt x="5780440" y="0"/>
                  </a:cubicBezTo>
                  <a:cubicBezTo>
                    <a:pt x="5989753" y="-5288"/>
                    <a:pt x="6208962" y="158051"/>
                    <a:pt x="6189974" y="409534"/>
                  </a:cubicBezTo>
                  <a:cubicBezTo>
                    <a:pt x="6320391" y="1124147"/>
                    <a:pt x="6313065" y="1547036"/>
                    <a:pt x="6189974" y="2047623"/>
                  </a:cubicBezTo>
                  <a:cubicBezTo>
                    <a:pt x="6182862" y="2270320"/>
                    <a:pt x="5998565" y="2419930"/>
                    <a:pt x="5780440" y="2457157"/>
                  </a:cubicBezTo>
                  <a:cubicBezTo>
                    <a:pt x="4991524" y="2314765"/>
                    <a:pt x="2985351" y="2568258"/>
                    <a:pt x="409534" y="2457157"/>
                  </a:cubicBezTo>
                  <a:cubicBezTo>
                    <a:pt x="150316" y="2473688"/>
                    <a:pt x="-6435" y="2303141"/>
                    <a:pt x="0" y="2047623"/>
                  </a:cubicBezTo>
                  <a:cubicBezTo>
                    <a:pt x="-49754" y="1263813"/>
                    <a:pt x="42839" y="733029"/>
                    <a:pt x="0" y="409534"/>
                  </a:cubicBezTo>
                  <a:close/>
                </a:path>
                <a:path w="6189974" h="2457157" stroke="0" extrusionOk="0">
                  <a:moveTo>
                    <a:pt x="0" y="409534"/>
                  </a:moveTo>
                  <a:cubicBezTo>
                    <a:pt x="-23777" y="151931"/>
                    <a:pt x="164257" y="-31945"/>
                    <a:pt x="409534" y="0"/>
                  </a:cubicBezTo>
                  <a:cubicBezTo>
                    <a:pt x="1642074" y="-164947"/>
                    <a:pt x="3301264" y="-52288"/>
                    <a:pt x="5780440" y="0"/>
                  </a:cubicBezTo>
                  <a:cubicBezTo>
                    <a:pt x="6005827" y="-12398"/>
                    <a:pt x="6184556" y="184222"/>
                    <a:pt x="6189974" y="409534"/>
                  </a:cubicBezTo>
                  <a:cubicBezTo>
                    <a:pt x="6150621" y="797154"/>
                    <a:pt x="6264731" y="1392519"/>
                    <a:pt x="6189974" y="2047623"/>
                  </a:cubicBezTo>
                  <a:cubicBezTo>
                    <a:pt x="6192359" y="2276882"/>
                    <a:pt x="5996717" y="2439138"/>
                    <a:pt x="5780440" y="2457157"/>
                  </a:cubicBezTo>
                  <a:cubicBezTo>
                    <a:pt x="3163582" y="2615698"/>
                    <a:pt x="2020346" y="2315321"/>
                    <a:pt x="409534" y="2457157"/>
                  </a:cubicBezTo>
                  <a:cubicBezTo>
                    <a:pt x="181514" y="2489492"/>
                    <a:pt x="29870" y="2263416"/>
                    <a:pt x="0" y="2047623"/>
                  </a:cubicBezTo>
                  <a:cubicBezTo>
                    <a:pt x="110311" y="1286626"/>
                    <a:pt x="97633" y="1129666"/>
                    <a:pt x="0" y="40953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Hãy nêu một số ví dụ về các thể của nước mà em biết.</a:t>
              </a:r>
              <a:endParaRPr kumimoji="1" lang="zh-CN" altLang="en-US" sz="8000" b="1"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13">
              <a:extLst>
                <a:ext uri="{FF2B5EF4-FFF2-40B4-BE49-F238E27FC236}">
                  <a16:creationId xmlns:a16="http://schemas.microsoft.com/office/drawing/2014/main" id="{0D7BE62D-6363-2937-D00A-94FF17428751}"/>
                </a:ext>
              </a:extLst>
            </p:cNvPr>
            <p:cNvPicPr>
              <a:picLocks noChangeAspect="1"/>
            </p:cNvPicPr>
            <p:nvPr/>
          </p:nvPicPr>
          <p:blipFill>
            <a:blip r:embed="rId3"/>
            <a:stretch>
              <a:fillRect/>
            </a:stretch>
          </p:blipFill>
          <p:spPr>
            <a:xfrm>
              <a:off x="4224761" y="3092560"/>
              <a:ext cx="1377387" cy="1377387"/>
            </a:xfrm>
            <a:prstGeom prst="rect">
              <a:avLst/>
            </a:prstGeom>
          </p:spPr>
        </p:pic>
      </p:grpSp>
    </p:spTree>
    <p:extLst>
      <p:ext uri="{BB962C8B-B14F-4D97-AF65-F5344CB8AC3E}">
        <p14:creationId xmlns:p14="http://schemas.microsoft.com/office/powerpoint/2010/main" val="38554642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5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5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3F378E0-51D9-B0A9-14DB-EC408D9E5E22}"/>
              </a:ext>
            </a:extLst>
          </p:cNvPr>
          <p:cNvSpPr/>
          <p:nvPr/>
        </p:nvSpPr>
        <p:spPr>
          <a:xfrm>
            <a:off x="4438329" y="1143000"/>
            <a:ext cx="3057845" cy="638175"/>
          </a:xfrm>
          <a:custGeom>
            <a:avLst/>
            <a:gdLst>
              <a:gd name="connsiteX0" fmla="*/ 0 w 3057845"/>
              <a:gd name="connsiteY0" fmla="*/ 106365 h 638175"/>
              <a:gd name="connsiteX1" fmla="*/ 106365 w 3057845"/>
              <a:gd name="connsiteY1" fmla="*/ 0 h 638175"/>
              <a:gd name="connsiteX2" fmla="*/ 2951480 w 3057845"/>
              <a:gd name="connsiteY2" fmla="*/ 0 h 638175"/>
              <a:gd name="connsiteX3" fmla="*/ 3057845 w 3057845"/>
              <a:gd name="connsiteY3" fmla="*/ 106365 h 638175"/>
              <a:gd name="connsiteX4" fmla="*/ 3057845 w 3057845"/>
              <a:gd name="connsiteY4" fmla="*/ 531810 h 638175"/>
              <a:gd name="connsiteX5" fmla="*/ 2951480 w 3057845"/>
              <a:gd name="connsiteY5" fmla="*/ 638175 h 638175"/>
              <a:gd name="connsiteX6" fmla="*/ 106365 w 3057845"/>
              <a:gd name="connsiteY6" fmla="*/ 638175 h 638175"/>
              <a:gd name="connsiteX7" fmla="*/ 0 w 3057845"/>
              <a:gd name="connsiteY7" fmla="*/ 531810 h 638175"/>
              <a:gd name="connsiteX8" fmla="*/ 0 w 3057845"/>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45" h="638175" fill="none" extrusionOk="0">
                <a:moveTo>
                  <a:pt x="0" y="106365"/>
                </a:moveTo>
                <a:cubicBezTo>
                  <a:pt x="-3338" y="46225"/>
                  <a:pt x="51775" y="4729"/>
                  <a:pt x="106365" y="0"/>
                </a:cubicBezTo>
                <a:cubicBezTo>
                  <a:pt x="897337" y="-61902"/>
                  <a:pt x="1894014" y="-101778"/>
                  <a:pt x="2951480" y="0"/>
                </a:cubicBezTo>
                <a:cubicBezTo>
                  <a:pt x="3004852" y="-1684"/>
                  <a:pt x="3062985" y="40772"/>
                  <a:pt x="3057845" y="106365"/>
                </a:cubicBezTo>
                <a:cubicBezTo>
                  <a:pt x="3023320" y="242398"/>
                  <a:pt x="3030077" y="349526"/>
                  <a:pt x="3057845" y="531810"/>
                </a:cubicBezTo>
                <a:cubicBezTo>
                  <a:pt x="3053328" y="588342"/>
                  <a:pt x="3008703" y="631144"/>
                  <a:pt x="2951480" y="638175"/>
                </a:cubicBezTo>
                <a:cubicBezTo>
                  <a:pt x="2666524" y="495783"/>
                  <a:pt x="618828" y="749276"/>
                  <a:pt x="106365" y="638175"/>
                </a:cubicBezTo>
                <a:cubicBezTo>
                  <a:pt x="39493" y="642242"/>
                  <a:pt x="-2495" y="601932"/>
                  <a:pt x="0" y="531810"/>
                </a:cubicBezTo>
                <a:cubicBezTo>
                  <a:pt x="7164" y="466182"/>
                  <a:pt x="-23219" y="279321"/>
                  <a:pt x="0" y="106365"/>
                </a:cubicBezTo>
                <a:close/>
              </a:path>
              <a:path w="3057845" h="638175" stroke="0" extrusionOk="0">
                <a:moveTo>
                  <a:pt x="0" y="106365"/>
                </a:moveTo>
                <a:cubicBezTo>
                  <a:pt x="-1737" y="45325"/>
                  <a:pt x="42921" y="-7862"/>
                  <a:pt x="106365" y="0"/>
                </a:cubicBezTo>
                <a:cubicBezTo>
                  <a:pt x="581831" y="-164947"/>
                  <a:pt x="2319884" y="-52288"/>
                  <a:pt x="2951480" y="0"/>
                </a:cubicBezTo>
                <a:cubicBezTo>
                  <a:pt x="3009567" y="-10285"/>
                  <a:pt x="3046421" y="49450"/>
                  <a:pt x="3057845" y="106365"/>
                </a:cubicBezTo>
                <a:cubicBezTo>
                  <a:pt x="3059994" y="205235"/>
                  <a:pt x="3043458" y="334964"/>
                  <a:pt x="3057845" y="531810"/>
                </a:cubicBezTo>
                <a:cubicBezTo>
                  <a:pt x="3059717" y="592971"/>
                  <a:pt x="3005639" y="629832"/>
                  <a:pt x="2951480" y="638175"/>
                </a:cubicBezTo>
                <a:cubicBezTo>
                  <a:pt x="1644142" y="796716"/>
                  <a:pt x="446936"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4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4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lỏng</a:t>
            </a:r>
            <a:endParaRPr kumimoji="1" lang="zh-CN" altLang="en-US" sz="4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050" name="Picture 2" descr="Nước khoáng là gì? Có nên uống nước khoáng thay nước tinh khiết không?">
            <a:extLst>
              <a:ext uri="{FF2B5EF4-FFF2-40B4-BE49-F238E27FC236}">
                <a16:creationId xmlns:a16="http://schemas.microsoft.com/office/drawing/2014/main" id="{9B68ECDD-DD0C-C041-9E0F-0F4EAD27B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2074068"/>
            <a:ext cx="5057775" cy="3793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ước mưa có sạch không? Uống nước mưa có tốt không?">
            <a:extLst>
              <a:ext uri="{FF2B5EF4-FFF2-40B4-BE49-F238E27FC236}">
                <a16:creationId xmlns:a16="http://schemas.microsoft.com/office/drawing/2014/main" id="{D6D849DF-5387-0077-5420-38C70A22F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2092325"/>
            <a:ext cx="5648325" cy="37655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F2AE54-8520-8BA2-80C5-62137CB9A64D}"/>
              </a:ext>
            </a:extLst>
          </p:cNvPr>
          <p:cNvSpPr txBox="1"/>
          <p:nvPr/>
        </p:nvSpPr>
        <p:spPr>
          <a:xfrm>
            <a:off x="2657475" y="58769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lọc</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87F6A90-7D22-EECB-C640-1805499C5AED}"/>
              </a:ext>
            </a:extLst>
          </p:cNvPr>
          <p:cNvSpPr txBox="1"/>
          <p:nvPr/>
        </p:nvSpPr>
        <p:spPr>
          <a:xfrm>
            <a:off x="8001000" y="58769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mưa</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188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943</Words>
  <Application>Microsoft Office PowerPoint</Application>
  <PresentationFormat>Widescreen</PresentationFormat>
  <Paragraphs>97</Paragraphs>
  <Slides>35</Slides>
  <Notes>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等线</vt:lpstr>
      <vt:lpstr>Arial</vt:lpstr>
      <vt:lpstr>Calibri</vt:lpstr>
      <vt:lpstr>Calibri Light</vt:lpstr>
      <vt:lpstr>Cambria</vt:lpstr>
      <vt:lpstr>Georgia</vt:lpstr>
      <vt:lpstr>Pattaya</vt:lpstr>
      <vt:lpstr>SVN-Internation</vt:lpstr>
      <vt:lpstr>UTM Cookies</vt:lpstr>
      <vt:lpstr>思源黑体 CN</vt:lpstr>
      <vt:lpstr>Office 主题​​</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38</cp:revision>
  <dcterms:created xsi:type="dcterms:W3CDTF">2023-08-19T07:35:51Z</dcterms:created>
  <dcterms:modified xsi:type="dcterms:W3CDTF">2025-10-23T15:01:51Z</dcterms:modified>
</cp:coreProperties>
</file>