
<file path=[Content_Types].xml><?xml version="1.0" encoding="utf-8"?>
<Types xmlns="http://schemas.openxmlformats.org/package/2006/content-types">
  <Default Extension="png" ContentType="image/png"/>
  <Default Extension="mp3" ContentType="audio/m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Lst>
  <p:notesMasterIdLst>
    <p:notesMasterId r:id="rId25"/>
  </p:notesMasterIdLst>
  <p:sldIdLst>
    <p:sldId id="467" r:id="rId2"/>
    <p:sldId id="317" r:id="rId3"/>
    <p:sldId id="290" r:id="rId4"/>
    <p:sldId id="293" r:id="rId5"/>
    <p:sldId id="289" r:id="rId6"/>
    <p:sldId id="291" r:id="rId7"/>
    <p:sldId id="292" r:id="rId8"/>
    <p:sldId id="294" r:id="rId9"/>
    <p:sldId id="365" r:id="rId10"/>
    <p:sldId id="432" r:id="rId11"/>
    <p:sldId id="438" r:id="rId12"/>
    <p:sldId id="324" r:id="rId13"/>
    <p:sldId id="440" r:id="rId14"/>
    <p:sldId id="439" r:id="rId15"/>
    <p:sldId id="403" r:id="rId16"/>
    <p:sldId id="415" r:id="rId17"/>
    <p:sldId id="433" r:id="rId18"/>
    <p:sldId id="441" r:id="rId19"/>
    <p:sldId id="442" r:id="rId20"/>
    <p:sldId id="407" r:id="rId21"/>
    <p:sldId id="435" r:id="rId22"/>
    <p:sldId id="436" r:id="rId23"/>
    <p:sldId id="397" r:id="rId24"/>
  </p:sldIdLst>
  <p:sldSz cx="12190413" cy="6858000"/>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8950" autoAdjust="0"/>
  </p:normalViewPr>
  <p:slideViewPr>
    <p:cSldViewPr snapToGrid="0">
      <p:cViewPr varScale="1">
        <p:scale>
          <a:sx n="71" d="100"/>
          <a:sy n="71" d="100"/>
        </p:scale>
        <p:origin x="618"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2022/3/23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p:txBody>
      </p:sp>
      <p:sp>
        <p:nvSpPr>
          <p:cNvPr id="4" name="Slide Number Placeholder 3"/>
          <p:cNvSpPr>
            <a:spLocks noGrp="1"/>
          </p:cNvSpPr>
          <p:nvPr>
            <p:ph type="sldNum" sz="quarter" idx="5"/>
          </p:nvPr>
        </p:nvSpPr>
        <p:spPr/>
        <p:txBody>
          <a:bodyPr/>
          <a:lstStyle/>
          <a:p>
            <a:fld id="{C5102927-9562-4CDC-A867-CE7B26E57530}" type="slidenum">
              <a:rPr lang="en-US" smtClean="0"/>
              <a:t>6</a:t>
            </a:fld>
            <a:endParaRPr lang="en-US"/>
          </a:p>
        </p:txBody>
      </p:sp>
    </p:spTree>
    <p:extLst>
      <p:ext uri="{BB962C8B-B14F-4D97-AF65-F5344CB8AC3E}">
        <p14:creationId xmlns:p14="http://schemas.microsoft.com/office/powerpoint/2010/main" val="380098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fld id="{C5102927-9562-4CDC-A867-CE7B26E57530}" type="slidenum">
              <a:rPr lang="en-US" smtClean="0"/>
              <a:t>7</a:t>
            </a:fld>
            <a:endParaRPr lang="en-US"/>
          </a:p>
        </p:txBody>
      </p:sp>
    </p:spTree>
    <p:extLst>
      <p:ext uri="{BB962C8B-B14F-4D97-AF65-F5344CB8AC3E}">
        <p14:creationId xmlns:p14="http://schemas.microsoft.com/office/powerpoint/2010/main" val="270125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đồng</a:t>
            </a:r>
            <a:r>
              <a:rPr lang="en-US" dirty="0"/>
              <a:t> </a:t>
            </a:r>
            <a:r>
              <a:rPr lang="en-US" dirty="0" err="1"/>
              <a:t>hồ</a:t>
            </a:r>
            <a:r>
              <a:rPr lang="en-US" dirty="0"/>
              <a:t> </a:t>
            </a:r>
            <a:r>
              <a:rPr lang="en-US" dirty="0" err="1"/>
              <a:t>để</a:t>
            </a:r>
            <a:r>
              <a:rPr lang="en-US" dirty="0"/>
              <a:t> </a:t>
            </a:r>
            <a:r>
              <a:rPr lang="en-US" dirty="0" err="1"/>
              <a:t>đếm</a:t>
            </a:r>
            <a:r>
              <a:rPr lang="en-US" dirty="0"/>
              <a:t> </a:t>
            </a:r>
            <a:r>
              <a:rPr lang="en-US" dirty="0" err="1"/>
              <a:t>ngược</a:t>
            </a:r>
            <a:r>
              <a:rPr lang="en-US" dirty="0"/>
              <a:t> </a:t>
            </a:r>
            <a:r>
              <a:rPr lang="en-US" dirty="0" err="1"/>
              <a:t>thời</a:t>
            </a:r>
            <a:r>
              <a:rPr lang="en-US" dirty="0"/>
              <a:t> </a:t>
            </a:r>
            <a:r>
              <a:rPr lang="en-US" dirty="0" err="1"/>
              <a:t>gian</a:t>
            </a:r>
            <a:endParaRPr lang="en-US" dirty="0"/>
          </a:p>
          <a:p>
            <a:endParaRPr lang="en-US" dirty="0"/>
          </a:p>
        </p:txBody>
      </p:sp>
      <p:sp>
        <p:nvSpPr>
          <p:cNvPr id="4" name="Slide Number Placeholder 3"/>
          <p:cNvSpPr>
            <a:spLocks noGrp="1"/>
          </p:cNvSpPr>
          <p:nvPr>
            <p:ph type="sldNum" sz="quarter" idx="5"/>
          </p:nvPr>
        </p:nvSpPr>
        <p:spPr/>
        <p:txBody>
          <a:bodyPr/>
          <a:lstStyle/>
          <a:p>
            <a:fld id="{C5102927-9562-4CDC-A867-CE7B26E57530}" type="slidenum">
              <a:rPr lang="en-US" smtClean="0"/>
              <a:t>8</a:t>
            </a:fld>
            <a:endParaRPr lang="en-US"/>
          </a:p>
        </p:txBody>
      </p:sp>
    </p:spTree>
    <p:extLst>
      <p:ext uri="{BB962C8B-B14F-4D97-AF65-F5344CB8AC3E}">
        <p14:creationId xmlns:p14="http://schemas.microsoft.com/office/powerpoint/2010/main" val="1595261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3/23/2022</a:t>
            </a:fld>
            <a:endParaRPr lang="en-US"/>
          </a:p>
        </p:txBody>
      </p:sp>
      <p:sp>
        <p:nvSpPr>
          <p:cNvPr id="16" name="Google Shape;16;p7"/>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021" y="1930595"/>
            <a:ext cx="851911"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021"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xmlns="" id="{55BF17BB-90D7-48D1-A408-C4A17A18C95C}"/>
              </a:ext>
            </a:extLst>
          </p:cNvPr>
          <p:cNvSpPr/>
          <p:nvPr userDrawn="1"/>
        </p:nvSpPr>
        <p:spPr>
          <a:xfrm>
            <a:off x="11138406" y="5"/>
            <a:ext cx="115344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9236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759" y="1709773"/>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759" y="4589498"/>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96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3/23/2022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997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3/23/2022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10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xmlns="" id="{573A6E64-5B43-4BA6-8890-55DEB65FE33D}"/>
              </a:ext>
            </a:extLst>
          </p:cNvPr>
          <p:cNvSpPr>
            <a:spLocks noGrp="1"/>
          </p:cNvSpPr>
          <p:nvPr>
            <p:ph type="title"/>
          </p:nvPr>
        </p:nvSpPr>
        <p:spPr>
          <a:xfrm>
            <a:off x="839696" y="457200"/>
            <a:ext cx="39317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379167-2151-44FC-BF25-DFD27049F4B0}"/>
              </a:ext>
            </a:extLst>
          </p:cNvPr>
          <p:cNvSpPr>
            <a:spLocks noGrp="1"/>
          </p:cNvSpPr>
          <p:nvPr>
            <p:ph idx="1"/>
          </p:nvPr>
        </p:nvSpPr>
        <p:spPr>
          <a:xfrm>
            <a:off x="5182513" y="987460"/>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86E8D4D-9575-44FE-80EF-A5E5D3774486}"/>
              </a:ext>
            </a:extLst>
          </p:cNvPr>
          <p:cNvSpPr>
            <a:spLocks noGrp="1"/>
          </p:cNvSpPr>
          <p:nvPr>
            <p:ph type="body" sz="half" idx="2"/>
          </p:nvPr>
        </p:nvSpPr>
        <p:spPr>
          <a:xfrm>
            <a:off x="839696"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36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xmlns="" id="{CEDBF4CA-4B3B-47DC-AC91-7CC00B696E9A}"/>
              </a:ext>
            </a:extLst>
          </p:cNvPr>
          <p:cNvSpPr>
            <a:spLocks noGrp="1"/>
          </p:cNvSpPr>
          <p:nvPr>
            <p:ph type="title"/>
          </p:nvPr>
        </p:nvSpPr>
        <p:spPr>
          <a:xfrm>
            <a:off x="839696" y="457200"/>
            <a:ext cx="39317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04900BA-A396-46B0-A22B-E6A8AD387DC8}"/>
              </a:ext>
            </a:extLst>
          </p:cNvPr>
          <p:cNvSpPr>
            <a:spLocks noGrp="1"/>
          </p:cNvSpPr>
          <p:nvPr>
            <p:ph type="pic" idx="1"/>
          </p:nvPr>
        </p:nvSpPr>
        <p:spPr>
          <a:xfrm>
            <a:off x="5182513" y="987460"/>
            <a:ext cx="61713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F30CA7-1F4D-40C1-9A6A-040327EAE209}"/>
              </a:ext>
            </a:extLst>
          </p:cNvPr>
          <p:cNvSpPr>
            <a:spLocks noGrp="1"/>
          </p:cNvSpPr>
          <p:nvPr>
            <p:ph type="body" sz="half" idx="2"/>
          </p:nvPr>
        </p:nvSpPr>
        <p:spPr>
          <a:xfrm>
            <a:off x="839696"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323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xmlns=""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323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Vertical Title 1">
            <a:extLst>
              <a:ext uri="{FF2B5EF4-FFF2-40B4-BE49-F238E27FC236}">
                <a16:creationId xmlns:a16="http://schemas.microsoft.com/office/drawing/2014/main" xmlns="" id="{9401CF19-F0A5-4049-B00B-5887BAD1E986}"/>
              </a:ext>
            </a:extLst>
          </p:cNvPr>
          <p:cNvSpPr>
            <a:spLocks noGrp="1"/>
          </p:cNvSpPr>
          <p:nvPr>
            <p:ph type="title" orient="vert"/>
          </p:nvPr>
        </p:nvSpPr>
        <p:spPr>
          <a:xfrm>
            <a:off x="8723764" y="365125"/>
            <a:ext cx="2628558"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CFEB78-67CD-4D61-A945-C99A96A6C12F}"/>
              </a:ext>
            </a:extLst>
          </p:cNvPr>
          <p:cNvSpPr>
            <a:spLocks noGrp="1"/>
          </p:cNvSpPr>
          <p:nvPr>
            <p:ph type="body" orient="vert" idx="1"/>
          </p:nvPr>
        </p:nvSpPr>
        <p:spPr>
          <a:xfrm>
            <a:off x="838091" y="365125"/>
            <a:ext cx="773329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83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149D5-D9AD-4ACB-B6FF-2DAC3709B963}"/>
              </a:ext>
            </a:extLst>
          </p:cNvPr>
          <p:cNvSpPr>
            <a:spLocks noGrp="1"/>
          </p:cNvSpPr>
          <p:nvPr>
            <p:ph type="title"/>
          </p:nvPr>
        </p:nvSpPr>
        <p:spPr>
          <a:xfrm>
            <a:off x="839696" y="365129"/>
            <a:ext cx="10514231"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4FFB89-B9BD-4AE7-AEE1-E3D3BB9C45D1}"/>
              </a:ext>
            </a:extLst>
          </p:cNvPr>
          <p:cNvSpPr>
            <a:spLocks noGrp="1"/>
          </p:cNvSpPr>
          <p:nvPr>
            <p:ph type="body" idx="1"/>
          </p:nvPr>
        </p:nvSpPr>
        <p:spPr>
          <a:xfrm>
            <a:off x="839696" y="1681163"/>
            <a:ext cx="5157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655F649-BCD4-4DF4-9D3A-5A1788C1E30D}"/>
              </a:ext>
            </a:extLst>
          </p:cNvPr>
          <p:cNvSpPr>
            <a:spLocks noGrp="1"/>
          </p:cNvSpPr>
          <p:nvPr>
            <p:ph sz="half" idx="2"/>
          </p:nvPr>
        </p:nvSpPr>
        <p:spPr>
          <a:xfrm>
            <a:off x="839696" y="2505075"/>
            <a:ext cx="51571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077461-4DD8-41EB-BB6D-74D8AE1E7512}"/>
              </a:ext>
            </a:extLst>
          </p:cNvPr>
          <p:cNvSpPr>
            <a:spLocks noGrp="1"/>
          </p:cNvSpPr>
          <p:nvPr>
            <p:ph type="body" sz="quarter" idx="3"/>
          </p:nvPr>
        </p:nvSpPr>
        <p:spPr>
          <a:xfrm>
            <a:off x="6171414"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9960BD7-E350-4338-AE4E-097AA1748BE0}"/>
              </a:ext>
            </a:extLst>
          </p:cNvPr>
          <p:cNvSpPr>
            <a:spLocks noGrp="1"/>
          </p:cNvSpPr>
          <p:nvPr>
            <p:ph sz="quarter" idx="4"/>
          </p:nvPr>
        </p:nvSpPr>
        <p:spPr>
          <a:xfrm>
            <a:off x="6171414" y="2505075"/>
            <a:ext cx="518251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3/23/2022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xmlns=""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2" cy="6858000"/>
          </a:xfrm>
          <a:prstGeom prst="rect">
            <a:avLst/>
          </a:prstGeom>
        </p:spPr>
      </p:pic>
    </p:spTree>
    <p:extLst>
      <p:ext uri="{BB962C8B-B14F-4D97-AF65-F5344CB8AC3E}">
        <p14:creationId xmlns:p14="http://schemas.microsoft.com/office/powerpoint/2010/main" val="3930253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19" y="2004"/>
            <a:ext cx="12164255" cy="6853994"/>
          </a:xfrm>
          <a:prstGeom prst="rect">
            <a:avLst/>
          </a:prstGeom>
          <a:noFill/>
          <a:ln>
            <a:noFill/>
          </a:ln>
        </p:spPr>
      </p:pic>
      <p:sp>
        <p:nvSpPr>
          <p:cNvPr id="28" name="Google Shape;28;p9"/>
          <p:cNvSpPr txBox="1">
            <a:spLocks noGrp="1"/>
          </p:cNvSpPr>
          <p:nvPr>
            <p:ph type="title"/>
          </p:nvPr>
        </p:nvSpPr>
        <p:spPr>
          <a:xfrm>
            <a:off x="838091" y="365126"/>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9"/>
          <p:cNvSpPr txBox="1">
            <a:spLocks noGrp="1"/>
          </p:cNvSpPr>
          <p:nvPr>
            <p:ph type="body" idx="1"/>
          </p:nvPr>
        </p:nvSpPr>
        <p:spPr>
          <a:xfrm>
            <a:off x="838091" y="1825625"/>
            <a:ext cx="10514231" cy="435133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30" name="Google Shape;30;p9"/>
          <p:cNvSpPr txBox="1">
            <a:spLocks noGrp="1"/>
          </p:cNvSpPr>
          <p:nvPr>
            <p:ph type="dt" idx="10"/>
          </p:nvPr>
        </p:nvSpPr>
        <p:spPr>
          <a:xfrm>
            <a:off x="838091" y="6356351"/>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3/23/2022</a:t>
            </a:fld>
            <a:endParaRPr lang="en-US">
              <a:solidFill>
                <a:prstClr val="black">
                  <a:tint val="75000"/>
                </a:prstClr>
              </a:solidFill>
            </a:endParaRPr>
          </a:p>
        </p:txBody>
      </p:sp>
      <p:sp>
        <p:nvSpPr>
          <p:cNvPr id="31" name="Google Shape;31;p9"/>
          <p:cNvSpPr txBox="1">
            <a:spLocks noGrp="1"/>
          </p:cNvSpPr>
          <p:nvPr>
            <p:ph type="ftr" idx="11"/>
          </p:nvPr>
        </p:nvSpPr>
        <p:spPr>
          <a:xfrm>
            <a:off x="4038075" y="6356351"/>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09479" y="6356351"/>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338233"/>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7"/>
            <a:ext cx="12164255" cy="6853993"/>
          </a:xfrm>
          <a:prstGeom prst="rect">
            <a:avLst/>
          </a:prstGeom>
          <a:noFill/>
          <a:ln>
            <a:noFill/>
          </a:ln>
        </p:spPr>
      </p:pic>
      <p:sp>
        <p:nvSpPr>
          <p:cNvPr id="37" name="Google Shape;37;p10"/>
          <p:cNvSpPr txBox="1">
            <a:spLocks noGrp="1"/>
          </p:cNvSpPr>
          <p:nvPr>
            <p:ph type="dt" idx="10"/>
          </p:nvPr>
        </p:nvSpPr>
        <p:spPr>
          <a:xfrm>
            <a:off x="838092" y="6356353"/>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3/23/2022</a:t>
            </a:fld>
            <a:endParaRPr lang="en-US"/>
          </a:p>
        </p:txBody>
      </p:sp>
      <p:sp>
        <p:nvSpPr>
          <p:cNvPr id="38" name="Google Shape;38;p10"/>
          <p:cNvSpPr txBox="1">
            <a:spLocks noGrp="1"/>
          </p:cNvSpPr>
          <p:nvPr>
            <p:ph type="ftr" idx="11"/>
          </p:nvPr>
        </p:nvSpPr>
        <p:spPr>
          <a:xfrm>
            <a:off x="4038075" y="6356353"/>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3"/>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180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2" y="20646"/>
            <a:ext cx="12183293" cy="6816715"/>
          </a:xfrm>
          <a:prstGeom prst="rect">
            <a:avLst/>
          </a:prstGeom>
          <a:noFill/>
          <a:ln>
            <a:noFill/>
          </a:ln>
        </p:spPr>
      </p:pic>
      <p:sp>
        <p:nvSpPr>
          <p:cNvPr id="23" name="Google Shape;23;p8"/>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3/23/2022</a:t>
            </a:fld>
            <a:endParaRPr lang="en-US"/>
          </a:p>
        </p:txBody>
      </p:sp>
      <p:sp>
        <p:nvSpPr>
          <p:cNvPr id="24" name="Google Shape;24;p8"/>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96497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5" name="Google Shape;15;p7"/>
          <p:cNvSpPr txBox="1">
            <a:spLocks noGrp="1"/>
          </p:cNvSpPr>
          <p:nvPr>
            <p:ph type="dt" idx="10"/>
          </p:nvPr>
        </p:nvSpPr>
        <p:spPr>
          <a:xfrm>
            <a:off x="838094" y="6356357"/>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3/23/2022</a:t>
            </a:fld>
            <a:endParaRPr lang="en-US"/>
          </a:p>
        </p:txBody>
      </p:sp>
      <p:sp>
        <p:nvSpPr>
          <p:cNvPr id="16" name="Google Shape;16;p7"/>
          <p:cNvSpPr txBox="1">
            <a:spLocks noGrp="1"/>
          </p:cNvSpPr>
          <p:nvPr>
            <p:ph type="ftr" idx="11"/>
          </p:nvPr>
        </p:nvSpPr>
        <p:spPr>
          <a:xfrm>
            <a:off x="4038075" y="6356357"/>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7"/>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022" y="1930595"/>
            <a:ext cx="851911" cy="852022"/>
          </a:xfrm>
          <a:prstGeom prst="ellipse">
            <a:avLst/>
          </a:prstGeom>
          <a:solidFill>
            <a:srgbClr val="FEE599"/>
          </a:solidFill>
          <a:ln>
            <a:noFill/>
          </a:ln>
        </p:spPr>
        <p:txBody>
          <a:bodyPr spcFirstLastPara="1" wrap="square" lIns="91389" tIns="45682" rIns="91389" bIns="45682"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xmlns="" id="{C94BE59B-8762-4673-A68F-7BB4BC8F730A}"/>
              </a:ext>
            </a:extLst>
          </p:cNvPr>
          <p:cNvSpPr/>
          <p:nvPr userDrawn="1"/>
        </p:nvSpPr>
        <p:spPr>
          <a:xfrm>
            <a:off x="11133445" y="136528"/>
            <a:ext cx="115344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5285811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4255" cy="6853994"/>
          </a:xfrm>
          <a:prstGeom prst="rect">
            <a:avLst/>
          </a:prstGeom>
          <a:noFill/>
          <a:ln>
            <a:noFill/>
          </a:ln>
        </p:spPr>
      </p:pic>
    </p:spTree>
    <p:extLst>
      <p:ext uri="{BB962C8B-B14F-4D97-AF65-F5344CB8AC3E}">
        <p14:creationId xmlns:p14="http://schemas.microsoft.com/office/powerpoint/2010/main" val="2044425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7"/>
            <a:ext cx="12164255" cy="6853993"/>
          </a:xfrm>
          <a:prstGeom prst="rect">
            <a:avLst/>
          </a:prstGeom>
          <a:noFill/>
          <a:ln>
            <a:noFill/>
          </a:ln>
        </p:spPr>
      </p:pic>
      <p:sp>
        <p:nvSpPr>
          <p:cNvPr id="37" name="Google Shape;37;p10"/>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3/23/2022</a:t>
            </a:fld>
            <a:endParaRPr lang="en-US"/>
          </a:p>
        </p:txBody>
      </p:sp>
      <p:sp>
        <p:nvSpPr>
          <p:cNvPr id="38" name="Google Shape;38;p10"/>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72092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76" y="-68826"/>
            <a:ext cx="12511835" cy="7000539"/>
          </a:xfrm>
          <a:prstGeom prst="rect">
            <a:avLst/>
          </a:prstGeom>
          <a:noFill/>
          <a:ln>
            <a:noFill/>
          </a:ln>
        </p:spPr>
      </p:pic>
      <p:sp>
        <p:nvSpPr>
          <p:cNvPr id="46" name="Google Shape;46;p11"/>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3/23/2022</a:t>
            </a:fld>
            <a:endParaRPr lang="en-US"/>
          </a:p>
        </p:txBody>
      </p:sp>
      <p:sp>
        <p:nvSpPr>
          <p:cNvPr id="47" name="Google Shape;47;p11"/>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16455" y="186279"/>
            <a:ext cx="1284484"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63037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03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17" y="1"/>
            <a:ext cx="12183293"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28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 y="2004"/>
            <a:ext cx="12183293"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091"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1396" y="1825625"/>
            <a:ext cx="518092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87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108"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108"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108" y="6356385"/>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3/23/2022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075" y="6356385"/>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09479" y="6356385"/>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876" r:id="rId18"/>
    <p:sldLayoutId id="2147483886" r:id="rId19"/>
    <p:sldLayoutId id="214748389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1.mp3"/><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slideLayout" Target="../slideLayouts/slideLayout18.xml"/><Relationship Id="rId10" Type="http://schemas.openxmlformats.org/officeDocument/2006/relationships/image" Target="../media/image14.png"/><Relationship Id="rId4" Type="http://schemas.openxmlformats.org/officeDocument/2006/relationships/audio" Target="../media/media1.mp3"/><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8.gif"/><Relationship Id="rId4" Type="http://schemas.openxmlformats.org/officeDocument/2006/relationships/image" Target="../media/image17.gif"/></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3.png"/><Relationship Id="rId18" Type="http://schemas.microsoft.com/office/2007/relationships/hdphoto" Target="../media/hdphoto5.wdp"/><Relationship Id="rId3" Type="http://schemas.openxmlformats.org/officeDocument/2006/relationships/slideLayout" Target="../slideLayouts/slideLayout19.xml"/><Relationship Id="rId7" Type="http://schemas.openxmlformats.org/officeDocument/2006/relationships/image" Target="../media/image21.png"/><Relationship Id="rId12" Type="http://schemas.openxmlformats.org/officeDocument/2006/relationships/slide" Target="slide6.xml"/><Relationship Id="rId17" Type="http://schemas.openxmlformats.org/officeDocument/2006/relationships/image" Target="../media/image24.png"/><Relationship Id="rId2" Type="http://schemas.openxmlformats.org/officeDocument/2006/relationships/audio" Target="../media/media2.mp3"/><Relationship Id="rId16" Type="http://schemas.openxmlformats.org/officeDocument/2006/relationships/slide" Target="slide9.xml"/><Relationship Id="rId1" Type="http://schemas.microsoft.com/office/2007/relationships/media" Target="../media/media2.mp3"/><Relationship Id="rId6" Type="http://schemas.openxmlformats.org/officeDocument/2006/relationships/slide" Target="slide8.xml"/><Relationship Id="rId11" Type="http://schemas.microsoft.com/office/2007/relationships/hdphoto" Target="../media/hdphoto3.wdp"/><Relationship Id="rId5" Type="http://schemas.openxmlformats.org/officeDocument/2006/relationships/image" Target="../media/image18.gif"/><Relationship Id="rId1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20.gif"/><Relationship Id="rId9" Type="http://schemas.openxmlformats.org/officeDocument/2006/relationships/slide" Target="slide7.xml"/><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9.xml"/><Relationship Id="rId7" Type="http://schemas.openxmlformats.org/officeDocument/2006/relationships/image" Target="../media/image25.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0" Type="http://schemas.openxmlformats.org/officeDocument/2006/relationships/slide" Target="slide5.xml"/><Relationship Id="rId4" Type="http://schemas.openxmlformats.org/officeDocument/2006/relationships/notesSlide" Target="../notesSlides/notesSlide2.xml"/><Relationship Id="rId9" Type="http://schemas.openxmlformats.org/officeDocument/2006/relationships/image" Target="../media/image26.wmf"/></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9.xml"/><Relationship Id="rId7" Type="http://schemas.openxmlformats.org/officeDocument/2006/relationships/image" Target="../media/image25.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0" Type="http://schemas.openxmlformats.org/officeDocument/2006/relationships/slide" Target="slide5.xml"/><Relationship Id="rId4" Type="http://schemas.openxmlformats.org/officeDocument/2006/relationships/notesSlide" Target="../notesSlides/notesSlide3.xml"/><Relationship Id="rId9" Type="http://schemas.openxmlformats.org/officeDocument/2006/relationships/image" Target="../media/image26.wmf"/></Relationships>
</file>

<file path=ppt/slides/_rels/slide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slideLayout" Target="../slideLayouts/slideLayout19.xml"/><Relationship Id="rId7" Type="http://schemas.openxmlformats.org/officeDocument/2006/relationships/image" Target="../media/image25.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0" Type="http://schemas.openxmlformats.org/officeDocument/2006/relationships/slide" Target="slide5.xml"/><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1719734" y="1680087"/>
            <a:ext cx="8959505" cy="2492605"/>
          </a:xfrm>
          <a:prstGeom prst="rect">
            <a:avLst/>
          </a:prstGeom>
        </p:spPr>
        <p:txBody>
          <a:bodyPr wrap="none">
            <a:spAutoFit/>
          </a:bodyPr>
          <a:lstStyle/>
          <a:p>
            <a:pPr algn="ctr" defTabSz="914036">
              <a:lnSpc>
                <a:spcPct val="150000"/>
              </a:lnSpc>
              <a:defRPr/>
            </a:pPr>
            <a:r>
              <a:rPr lang="en-US" sz="5199" b="1" err="1">
                <a:solidFill>
                  <a:srgbClr val="002060"/>
                </a:solidFill>
                <a:latin typeface="UTM Avo" panose="02040603050506020204" pitchFamily="18" charset="0"/>
                <a:cs typeface="Arial" panose="020B0604020202020204" pitchFamily="34" charset="0"/>
              </a:rPr>
              <a:t>Tuần</a:t>
            </a:r>
            <a:r>
              <a:rPr lang="en-US" sz="5199" b="1">
                <a:solidFill>
                  <a:srgbClr val="002060"/>
                </a:solidFill>
                <a:latin typeface="UTM Avo" panose="02040603050506020204" pitchFamily="18" charset="0"/>
                <a:cs typeface="Arial" panose="020B0604020202020204" pitchFamily="34" charset="0"/>
              </a:rPr>
              <a:t> 30</a:t>
            </a:r>
            <a:endParaRPr lang="en-US" sz="5199" b="1" dirty="0">
              <a:solidFill>
                <a:srgbClr val="002060"/>
              </a:solidFill>
              <a:latin typeface="UTM Avo" panose="02040603050506020204" pitchFamily="18" charset="0"/>
              <a:cs typeface="Arial" panose="020B0604020202020204" pitchFamily="34" charset="0"/>
            </a:endParaRPr>
          </a:p>
          <a:p>
            <a:pPr algn="ctr" defTabSz="914036">
              <a:lnSpc>
                <a:spcPct val="150000"/>
              </a:lnSpc>
              <a:defRPr/>
            </a:pPr>
            <a:r>
              <a:rPr lang="en-US" sz="5199" b="1">
                <a:solidFill>
                  <a:srgbClr val="FF0000"/>
                </a:solidFill>
                <a:latin typeface="UTM Avo" panose="02040603050506020204" pitchFamily="18" charset="0"/>
                <a:cs typeface="Arial" panose="020B0604020202020204" pitchFamily="34" charset="0"/>
              </a:rPr>
              <a:t>Bài đọc 2: Rơm tháng </a:t>
            </a:r>
            <a:r>
              <a:rPr lang="en-US" sz="5199" b="1" smtClean="0">
                <a:solidFill>
                  <a:srgbClr val="FF0000"/>
                </a:solidFill>
                <a:latin typeface="UTM Avo" panose="02040603050506020204" pitchFamily="18" charset="0"/>
                <a:cs typeface="Arial" panose="020B0604020202020204" pitchFamily="34" charset="0"/>
              </a:rPr>
              <a:t>Mười</a:t>
            </a:r>
            <a:endParaRPr lang="en-US" sz="5199"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508EF6DA-C8F1-435A-8108-A2019195E96B}"/>
              </a:ext>
            </a:extLst>
          </p:cNvPr>
          <p:cNvSpPr/>
          <p:nvPr/>
        </p:nvSpPr>
        <p:spPr>
          <a:xfrm>
            <a:off x="9479956" y="898"/>
            <a:ext cx="2562854" cy="584623"/>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xmlns="" id="{3FE75980-B8E4-42A9-95B4-7B4E5FA54707}"/>
              </a:ext>
            </a:extLst>
          </p:cNvPr>
          <p:cNvSpPr/>
          <p:nvPr/>
        </p:nvSpPr>
        <p:spPr>
          <a:xfrm>
            <a:off x="11051825" y="579942"/>
            <a:ext cx="990718" cy="46154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2552935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B9F64D0-14D1-4D8C-A60E-D17BB12DF31C}"/>
              </a:ext>
            </a:extLst>
          </p:cNvPr>
          <p:cNvSpPr/>
          <p:nvPr/>
        </p:nvSpPr>
        <p:spPr>
          <a:xfrm>
            <a:off x="803081" y="1139206"/>
            <a:ext cx="10859922" cy="3354765"/>
          </a:xfrm>
          <a:prstGeom prst="rect">
            <a:avLst/>
          </a:prstGeom>
        </p:spPr>
        <p:txBody>
          <a:bodyPr wrap="square">
            <a:spAutoFit/>
          </a:bodyPr>
          <a:lstStyle/>
          <a:p>
            <a:pPr indent="457200" algn="just">
              <a:spcBef>
                <a:spcPts val="600"/>
              </a:spcBef>
              <a:spcAft>
                <a:spcPts val="600"/>
              </a:spcAft>
            </a:pPr>
            <a:r>
              <a:rPr kumimoji="0" lang="vi-VN" sz="2800" b="0" i="0" u="none" strike="noStrike" kern="1200" cap="none" spc="0" normalizeH="0" baseline="0" noProof="0">
                <a:ln>
                  <a:noFill/>
                </a:ln>
                <a:solidFill>
                  <a:prstClr val="black"/>
                </a:solidFill>
                <a:effectLst/>
                <a:uLnTx/>
                <a:uFillTx/>
                <a:latin typeface="+mj-lt"/>
                <a:cs typeface="Times New Roman" pitchFamily="18" charset="0"/>
              </a:rPr>
              <a:t> </a:t>
            </a:r>
            <a:r>
              <a:rPr lang="vi-VN" sz="2600"/>
              <a:t>1. Tôi nhớ những mùa gặt tuổi thơ. Nhớ cái nắng hanh tháng Mười trong như hổ phách. Những con đường làng đầy rơm vàng óng ánh. Rơm phơi héo tỏa mùi hương thơm ngầy ngậy.</a:t>
            </a:r>
          </a:p>
          <a:p>
            <a:pPr indent="457200" algn="just">
              <a:spcBef>
                <a:spcPts val="600"/>
              </a:spcBef>
              <a:spcAft>
                <a:spcPts val="600"/>
              </a:spcAft>
            </a:pPr>
            <a:r>
              <a:rPr lang="vi-VN" sz="2600"/>
              <a:t>2. Bọn trẻ con chạy nhảy trên những con đường rơm, sân rơm nô đùa. Rơm như tấm thảm vàng khổng lồ và ấm sực trải khắp ngõ ngách, bờ tre. Bất cứ chỗ nào bọn trẻ cũng nằm lăn ra để sưởi nắng hoặc lăn lộn, vật nhau, chơi trò đi lộn đầu xuống đất.</a:t>
            </a:r>
            <a:r>
              <a:rPr lang="vi-VN"/>
              <a:t/>
            </a:r>
            <a:br>
              <a:rPr lang="vi-VN"/>
            </a:br>
            <a:endParaRPr kumimoji="0" lang="vi-VN" sz="1800" b="0" i="0" u="none" strike="noStrike" kern="1200" cap="none" spc="0" normalizeH="0" baseline="0" noProof="0">
              <a:ln>
                <a:noFill/>
              </a:ln>
              <a:solidFill>
                <a:prstClr val="black"/>
              </a:solidFill>
              <a:effectLst/>
              <a:uLnTx/>
              <a:uFillTx/>
              <a:ea typeface="+mn-ea"/>
              <a:cs typeface="+mn-cs"/>
            </a:endParaRPr>
          </a:p>
        </p:txBody>
      </p:sp>
      <p:sp>
        <p:nvSpPr>
          <p:cNvPr id="9" name="Title 4">
            <a:extLst>
              <a:ext uri="{FF2B5EF4-FFF2-40B4-BE49-F238E27FC236}">
                <a16:creationId xmlns:a16="http://schemas.microsoft.com/office/drawing/2014/main" xmlns="" id="{C096ADFF-73A3-4130-8B27-71A0F9A553BD}"/>
              </a:ext>
            </a:extLst>
          </p:cNvPr>
          <p:cNvSpPr txBox="1">
            <a:spLocks/>
          </p:cNvSpPr>
          <p:nvPr/>
        </p:nvSpPr>
        <p:spPr>
          <a:xfrm>
            <a:off x="761233" y="268412"/>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800" b="1">
                <a:solidFill>
                  <a:srgbClr val="FF0000"/>
                </a:solidFill>
                <a:cs typeface="Times New Roman" pitchFamily="18" charset="0"/>
              </a:rPr>
              <a:t>Rơm tháng </a:t>
            </a:r>
            <a:r>
              <a:rPr lang="en-US" sz="2800" b="1" smtClean="0">
                <a:solidFill>
                  <a:srgbClr val="FF0000"/>
                </a:solidFill>
                <a:cs typeface="Times New Roman" pitchFamily="18" charset="0"/>
              </a:rPr>
              <a:t>Mười</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xmlns="" id="{B9EA6D5B-9ED7-4D43-ABB0-B5D6BEAF18AB}"/>
              </a:ext>
            </a:extLst>
          </p:cNvPr>
          <p:cNvSpPr txBox="1"/>
          <p:nvPr/>
        </p:nvSpPr>
        <p:spPr>
          <a:xfrm>
            <a:off x="7994074" y="5733291"/>
            <a:ext cx="4676775"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Theo</a:t>
            </a:r>
            <a:r>
              <a:rPr kumimoji="0" lang="en-US" sz="2200" b="0" i="0" u="none" strike="noStrike" kern="1200" cap="none" spc="0" normalizeH="0" noProof="0">
                <a:ln>
                  <a:noFill/>
                </a:ln>
                <a:solidFill>
                  <a:prstClr val="black"/>
                </a:solidFill>
                <a:effectLst/>
                <a:uLnTx/>
                <a:uFillTx/>
                <a:ea typeface="+mn-ea"/>
                <a:cs typeface="+mn-cs"/>
              </a:rPr>
              <a:t> NGUYỄN PHAN HÁCH</a:t>
            </a:r>
            <a:endParaRPr kumimoji="0" lang="vi-VN" sz="2200" b="0" i="1"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UTM Avo"/>
              <a:ea typeface="+mn-ea"/>
              <a:cs typeface="+mn-cs"/>
            </a:endParaRPr>
          </a:p>
        </p:txBody>
      </p:sp>
      <p:sp>
        <p:nvSpPr>
          <p:cNvPr id="5" name="Rectangle 4">
            <a:extLst>
              <a:ext uri="{FF2B5EF4-FFF2-40B4-BE49-F238E27FC236}">
                <a16:creationId xmlns:a16="http://schemas.microsoft.com/office/drawing/2014/main" xmlns="" id="{F89F2E09-A342-4D95-8B99-C3B5090A3623}"/>
              </a:ext>
            </a:extLst>
          </p:cNvPr>
          <p:cNvSpPr/>
          <p:nvPr/>
        </p:nvSpPr>
        <p:spPr>
          <a:xfrm>
            <a:off x="707091" y="4255963"/>
            <a:ext cx="11051901" cy="1969770"/>
          </a:xfrm>
          <a:prstGeom prst="rect">
            <a:avLst/>
          </a:prstGeom>
        </p:spPr>
        <p:txBody>
          <a:bodyPr wrap="square">
            <a:spAutoFit/>
          </a:bodyPr>
          <a:lstStyle/>
          <a:p>
            <a:pPr indent="457200">
              <a:spcBef>
                <a:spcPts val="600"/>
              </a:spcBef>
              <a:spcAft>
                <a:spcPts val="600"/>
              </a:spcAft>
            </a:pPr>
            <a:r>
              <a:rPr lang="vi-VN" sz="2600"/>
              <a:t>3. Còn tôi thì mùa gặt đến, tôi làm chiếc lều bằng rơm nép vào dệ tường hoa đầu sân. Nằm trong đó, tôi thò đầu ra, lim dim mắt nhìn bầu trời trong xanh, tràn ngập nắng ấm tươi vàng và những sợi tơ trời trắng muốt bay lửng lơ.</a:t>
            </a:r>
            <a:r>
              <a:rPr lang="en-US" sz="2600"/>
              <a:t> </a:t>
            </a:r>
            <a:r>
              <a:rPr lang="vi-VN"/>
              <a:t/>
            </a:r>
            <a:br>
              <a:rPr lang="vi-VN"/>
            </a:br>
            <a:endParaRPr kumimoji="0" lang="vi-VN" sz="18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1280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B9F64D0-14D1-4D8C-A60E-D17BB12DF31C}"/>
              </a:ext>
            </a:extLst>
          </p:cNvPr>
          <p:cNvSpPr/>
          <p:nvPr/>
        </p:nvSpPr>
        <p:spPr>
          <a:xfrm>
            <a:off x="588387" y="1125834"/>
            <a:ext cx="10840793" cy="2277547"/>
          </a:xfrm>
          <a:prstGeom prst="rect">
            <a:avLst/>
          </a:prstGeom>
        </p:spPr>
        <p:txBody>
          <a:bodyPr wrap="square">
            <a:spAutoFit/>
          </a:bodyPr>
          <a:lstStyle/>
          <a:p>
            <a:pPr marR="0" lvl="0" indent="457200" algn="just" defTabSz="4572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r>
              <a:rPr kumimoji="0" lang="vi-VN" sz="2600" b="0" i="0" u="none" strike="noStrike" kern="1200" cap="none" spc="0" normalizeH="0" baseline="0" noProof="0">
                <a:ln>
                  <a:noFill/>
                </a:ln>
                <a:solidFill>
                  <a:prstClr val="black"/>
                </a:solidFill>
                <a:effectLst/>
                <a:uLnTx/>
                <a:uFillTx/>
                <a:ea typeface="+mn-ea"/>
                <a:cs typeface="+mn-cs"/>
              </a:rPr>
              <a:t>1. Tôi nhớ những mùa gặt tuổi thơ. Nhớ cái nắng hanh tháng Mười trong như hổ phách. Những con đường làng đầy rơm vàng óng ánh. Rơm phơi héo tỏa mùi hương thơm ngầy ngậy.</a:t>
            </a:r>
          </a:p>
          <a:p>
            <a:pPr marR="0" lvl="0" indent="457200" algn="just" defTabSz="457200" rtl="0" eaLnBrk="1" fontAlgn="auto" latinLnBrk="0" hangingPunct="1">
              <a:lnSpc>
                <a:spcPct val="100000"/>
              </a:lnSpc>
              <a:spcBef>
                <a:spcPts val="600"/>
              </a:spcBef>
              <a:spcAft>
                <a:spcPts val="600"/>
              </a:spcAft>
              <a:buClrTx/>
              <a:buSzTx/>
              <a:buFontTx/>
              <a:buNone/>
              <a:tabLst/>
              <a:defRPr/>
            </a:pPr>
            <a:r>
              <a:rPr kumimoji="0" lang="vi-VN" sz="2600" b="0" i="0" u="none" strike="noStrike" kern="1200" cap="none" spc="0" normalizeH="0" baseline="0" noProof="0">
                <a:ln>
                  <a:noFill/>
                </a:ln>
                <a:solidFill>
                  <a:prstClr val="black"/>
                </a:solidFill>
                <a:effectLst/>
                <a:uLnTx/>
                <a:uFillTx/>
                <a:ea typeface="+mn-ea"/>
                <a:cs typeface="+mn-cs"/>
              </a:rPr>
              <a:t>2. Bọn trẻ con chạy nhảy trên những con đường rơm, sân rơm nô đùa. </a:t>
            </a:r>
            <a:endParaRPr lang="en-US" sz="2600">
              <a:solidFill>
                <a:prstClr val="black"/>
              </a:solidFill>
            </a:endParaRPr>
          </a:p>
        </p:txBody>
      </p:sp>
      <p:sp>
        <p:nvSpPr>
          <p:cNvPr id="9" name="Title 4">
            <a:extLst>
              <a:ext uri="{FF2B5EF4-FFF2-40B4-BE49-F238E27FC236}">
                <a16:creationId xmlns:a16="http://schemas.microsoft.com/office/drawing/2014/main" xmlns="" id="{C096ADFF-73A3-4130-8B27-71A0F9A553BD}"/>
              </a:ext>
            </a:extLst>
          </p:cNvPr>
          <p:cNvSpPr txBox="1">
            <a:spLocks/>
          </p:cNvSpPr>
          <p:nvPr/>
        </p:nvSpPr>
        <p:spPr>
          <a:xfrm>
            <a:off x="761233" y="268412"/>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Rơm tháng </a:t>
            </a:r>
            <a:r>
              <a:rPr kumimoji="0" lang="en-US" sz="2800" b="1" i="0" u="none" strike="noStrike" kern="1200" cap="none" spc="0" normalizeH="0" baseline="0" noProof="0" smtClean="0">
                <a:ln>
                  <a:noFill/>
                </a:ln>
                <a:solidFill>
                  <a:srgbClr val="FF0000"/>
                </a:solidFill>
                <a:effectLst/>
                <a:uLnTx/>
                <a:uFillTx/>
                <a:latin typeface="UTM Avo"/>
                <a:ea typeface="+mj-ea"/>
                <a:cs typeface="Times New Roman" pitchFamily="18" charset="0"/>
              </a:rPr>
              <a:t>Mười</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xmlns="" id="{B9EA6D5B-9ED7-4D43-ABB0-B5D6BEAF18AB}"/>
              </a:ext>
            </a:extLst>
          </p:cNvPr>
          <p:cNvSpPr txBox="1"/>
          <p:nvPr/>
        </p:nvSpPr>
        <p:spPr>
          <a:xfrm>
            <a:off x="7994074" y="5733291"/>
            <a:ext cx="4676775"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Theo</a:t>
            </a:r>
            <a:r>
              <a:rPr kumimoji="0" lang="en-US" sz="2200" b="0" i="0" u="none" strike="noStrike" kern="1200" cap="none" spc="0" normalizeH="0" baseline="0" noProof="0">
                <a:ln>
                  <a:noFill/>
                </a:ln>
                <a:solidFill>
                  <a:prstClr val="black"/>
                </a:solidFill>
                <a:effectLst/>
                <a:uLnTx/>
                <a:uFillTx/>
                <a:latin typeface="UTM Avo"/>
                <a:ea typeface="+mn-ea"/>
                <a:cs typeface="+mn-cs"/>
              </a:rPr>
              <a:t> NGUYỄN PHAN HÁCH</a:t>
            </a:r>
            <a:endParaRPr kumimoji="0" lang="vi-VN" sz="2200" b="0" i="1"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UTM Avo"/>
              <a:ea typeface="+mn-ea"/>
              <a:cs typeface="+mn-cs"/>
            </a:endParaRPr>
          </a:p>
        </p:txBody>
      </p:sp>
      <p:sp>
        <p:nvSpPr>
          <p:cNvPr id="5" name="Rectangle 4">
            <a:extLst>
              <a:ext uri="{FF2B5EF4-FFF2-40B4-BE49-F238E27FC236}">
                <a16:creationId xmlns:a16="http://schemas.microsoft.com/office/drawing/2014/main" xmlns="" id="{F89F2E09-A342-4D95-8B99-C3B5090A3623}"/>
              </a:ext>
            </a:extLst>
          </p:cNvPr>
          <p:cNvSpPr/>
          <p:nvPr/>
        </p:nvSpPr>
        <p:spPr>
          <a:xfrm>
            <a:off x="505751" y="4260803"/>
            <a:ext cx="10859922" cy="1969770"/>
          </a:xfrm>
          <a:prstGeom prst="rect">
            <a:avLst/>
          </a:prstGeom>
        </p:spPr>
        <p:txBody>
          <a:bodyPr wrap="square">
            <a:spAutoFit/>
          </a:bodyPr>
          <a:lstStyle/>
          <a:p>
            <a:pPr marR="0" lvl="0" indent="457200" algn="l" defTabSz="457200" rtl="0" eaLnBrk="1" fontAlgn="auto" latinLnBrk="0" hangingPunct="1">
              <a:lnSpc>
                <a:spcPct val="100000"/>
              </a:lnSpc>
              <a:spcBef>
                <a:spcPts val="600"/>
              </a:spcBef>
              <a:spcAft>
                <a:spcPts val="600"/>
              </a:spcAft>
              <a:buClrTx/>
              <a:buSzTx/>
              <a:buFontTx/>
              <a:buNone/>
              <a:tabLst/>
              <a:defRPr/>
            </a:pPr>
            <a:r>
              <a:rPr kumimoji="0" lang="vi-VN" sz="2600" b="0" i="0" u="none" strike="noStrike" kern="1200" cap="none" spc="0" normalizeH="0" baseline="0" noProof="0">
                <a:ln>
                  <a:noFill/>
                </a:ln>
                <a:solidFill>
                  <a:prstClr val="black"/>
                </a:solidFill>
                <a:effectLst/>
                <a:uLnTx/>
                <a:uFillTx/>
                <a:ea typeface="+mn-ea"/>
                <a:cs typeface="+mn-cs"/>
              </a:rPr>
              <a:t>3. Còn tôi thì mùa gặt đến, tôi làm chiếc lều bằng rơm nép vào dệ tường hoa đầu sân. Nằm trong đó, tôi thò đầu ra, lim dim mắt nhìn bầu trời trong xanh, tràn ngập nắng ấm tươi vàng và những sợi tơ trời trắng muốt bay lửng lơ.</a:t>
            </a:r>
            <a:r>
              <a:rPr kumimoji="0" lang="en-US" sz="2600" b="0" i="0" u="none" strike="noStrike" kern="1200" cap="none" spc="0" normalizeH="0" baseline="0" noProof="0">
                <a:ln>
                  <a:noFill/>
                </a:ln>
                <a:solidFill>
                  <a:prstClr val="black"/>
                </a:solidFill>
                <a:effectLst/>
                <a:uLnTx/>
                <a:uFillTx/>
                <a:latin typeface="UTM Avo"/>
                <a:ea typeface="+mn-ea"/>
                <a:cs typeface="+mn-cs"/>
              </a:rPr>
              <a:t> </a:t>
            </a:r>
            <a:r>
              <a:rPr kumimoji="0" lang="vi-VN" sz="1800" b="0" i="0" u="none" strike="noStrike" kern="1200" cap="none" spc="0" normalizeH="0" baseline="0" noProof="0">
                <a:ln>
                  <a:noFill/>
                </a:ln>
                <a:solidFill>
                  <a:prstClr val="black"/>
                </a:solidFill>
                <a:effectLst/>
                <a:uLnTx/>
                <a:uFillTx/>
                <a:ea typeface="+mn-ea"/>
                <a:cs typeface="+mn-cs"/>
              </a:rPr>
              <a:t/>
            </a:r>
            <a:br>
              <a:rPr kumimoji="0" lang="vi-VN" sz="1800" b="0" i="0" u="none" strike="noStrike" kern="1200" cap="none" spc="0" normalizeH="0" baseline="0" noProof="0">
                <a:ln>
                  <a:noFill/>
                </a:ln>
                <a:solidFill>
                  <a:prstClr val="black"/>
                </a:solidFill>
                <a:effectLst/>
                <a:uLnTx/>
                <a:uFillTx/>
                <a:ea typeface="+mn-ea"/>
                <a:cs typeface="+mn-cs"/>
              </a:rPr>
            </a:br>
            <a:endParaRPr kumimoji="0" lang="vi-VN" sz="1800" b="0" i="0" u="none" strike="noStrike" kern="1200" cap="none" spc="0" normalizeH="0" baseline="0" noProof="0">
              <a:ln>
                <a:noFill/>
              </a:ln>
              <a:solidFill>
                <a:prstClr val="black"/>
              </a:solidFill>
              <a:effectLst/>
              <a:uLnTx/>
              <a:uFillTx/>
              <a:ea typeface="+mn-ea"/>
              <a:cs typeface="+mn-cs"/>
            </a:endParaRPr>
          </a:p>
        </p:txBody>
      </p:sp>
      <p:sp>
        <p:nvSpPr>
          <p:cNvPr id="6" name="Rectangle 5">
            <a:extLst>
              <a:ext uri="{FF2B5EF4-FFF2-40B4-BE49-F238E27FC236}">
                <a16:creationId xmlns:a16="http://schemas.microsoft.com/office/drawing/2014/main" xmlns="" id="{0CEAD3FB-3DAA-41DF-AA8B-3F14553CF7A6}"/>
              </a:ext>
            </a:extLst>
          </p:cNvPr>
          <p:cNvSpPr/>
          <p:nvPr/>
        </p:nvSpPr>
        <p:spPr>
          <a:xfrm>
            <a:off x="1388700" y="2893556"/>
            <a:ext cx="10343964" cy="492443"/>
          </a:xfrm>
          <a:prstGeom prst="rect">
            <a:avLst/>
          </a:prstGeom>
        </p:spPr>
        <p:txBody>
          <a:bodyPr wrap="square">
            <a:spAutoFit/>
          </a:bodyPr>
          <a:lstStyle/>
          <a:p>
            <a:pPr marL="171450" indent="342900" algn="just">
              <a:spcBef>
                <a:spcPts val="600"/>
              </a:spcBef>
              <a:spcAft>
                <a:spcPts val="600"/>
              </a:spcAft>
            </a:pPr>
            <a:r>
              <a:rPr lang="vi-VN" sz="2600">
                <a:solidFill>
                  <a:prstClr val="black"/>
                </a:solidFill>
              </a:rPr>
              <a:t>Rơm như tấm thảm vàng khổng lồ và ấm sực trải khắp ngõ</a:t>
            </a:r>
            <a:endParaRPr lang="vi-VN" sz="2600" dirty="0">
              <a:solidFill>
                <a:prstClr val="black"/>
              </a:solidFill>
            </a:endParaRPr>
          </a:p>
        </p:txBody>
      </p:sp>
      <p:sp>
        <p:nvSpPr>
          <p:cNvPr id="7" name="Rectangle 6">
            <a:extLst>
              <a:ext uri="{FF2B5EF4-FFF2-40B4-BE49-F238E27FC236}">
                <a16:creationId xmlns:a16="http://schemas.microsoft.com/office/drawing/2014/main" xmlns="" id="{3E127141-85EE-44E1-A214-8D6ED893DF0C}"/>
              </a:ext>
            </a:extLst>
          </p:cNvPr>
          <p:cNvSpPr/>
          <p:nvPr/>
        </p:nvSpPr>
        <p:spPr>
          <a:xfrm>
            <a:off x="59588" y="3321155"/>
            <a:ext cx="3078900" cy="492443"/>
          </a:xfrm>
          <a:prstGeom prst="rect">
            <a:avLst/>
          </a:prstGeom>
        </p:spPr>
        <p:txBody>
          <a:bodyPr wrap="square">
            <a:spAutoFit/>
          </a:bodyPr>
          <a:lstStyle/>
          <a:p>
            <a:pPr marL="171450" indent="342900">
              <a:spcBef>
                <a:spcPts val="600"/>
              </a:spcBef>
              <a:spcAft>
                <a:spcPts val="600"/>
              </a:spcAft>
            </a:pPr>
            <a:r>
              <a:rPr kumimoji="0" lang="vi-VN" sz="2600" b="0" i="0" u="none" strike="noStrike" kern="1200" cap="none" spc="0" normalizeH="0" baseline="0" noProof="0">
                <a:ln>
                  <a:noFill/>
                </a:ln>
                <a:solidFill>
                  <a:prstClr val="black"/>
                </a:solidFill>
                <a:effectLst/>
                <a:uLnTx/>
                <a:uFillTx/>
                <a:ea typeface="+mn-ea"/>
                <a:cs typeface="+mn-cs"/>
              </a:rPr>
              <a:t>ngách, bờ tre.</a:t>
            </a:r>
            <a:endParaRPr lang="vi-VN" sz="2600" dirty="0">
              <a:solidFill>
                <a:prstClr val="black"/>
              </a:solidFill>
            </a:endParaRPr>
          </a:p>
        </p:txBody>
      </p:sp>
      <p:sp>
        <p:nvSpPr>
          <p:cNvPr id="10" name="Rectangle 9">
            <a:extLst>
              <a:ext uri="{FF2B5EF4-FFF2-40B4-BE49-F238E27FC236}">
                <a16:creationId xmlns:a16="http://schemas.microsoft.com/office/drawing/2014/main" xmlns="" id="{B873AD5C-BACC-41FA-A2C5-C1FBEC30F99A}"/>
              </a:ext>
            </a:extLst>
          </p:cNvPr>
          <p:cNvSpPr/>
          <p:nvPr/>
        </p:nvSpPr>
        <p:spPr>
          <a:xfrm>
            <a:off x="2487324" y="3306498"/>
            <a:ext cx="8941856" cy="492443"/>
          </a:xfrm>
          <a:prstGeom prst="rect">
            <a:avLst/>
          </a:prstGeom>
        </p:spPr>
        <p:txBody>
          <a:bodyPr wrap="square">
            <a:spAutoFit/>
          </a:bodyPr>
          <a:lstStyle/>
          <a:p>
            <a:pPr marL="171450" indent="342900" algn="just">
              <a:spcBef>
                <a:spcPts val="600"/>
              </a:spcBef>
              <a:spcAft>
                <a:spcPts val="600"/>
              </a:spcAft>
            </a:pPr>
            <a:r>
              <a:rPr kumimoji="0" lang="vi-VN" sz="2600" b="0" i="0" u="none" strike="noStrike" kern="1200" cap="none" spc="0" normalizeH="0" baseline="0" noProof="0">
                <a:ln>
                  <a:noFill/>
                </a:ln>
                <a:solidFill>
                  <a:prstClr val="black"/>
                </a:solidFill>
                <a:effectLst/>
                <a:uLnTx/>
                <a:uFillTx/>
                <a:ea typeface="+mn-ea"/>
                <a:cs typeface="+mn-cs"/>
              </a:rPr>
              <a:t>Bất cứ chỗ nào bọn trẻ cũng nằm lăn ra để sưởi</a:t>
            </a:r>
            <a:endParaRPr lang="vi-VN" sz="2600" dirty="0">
              <a:solidFill>
                <a:prstClr val="black"/>
              </a:solidFill>
            </a:endParaRPr>
          </a:p>
        </p:txBody>
      </p:sp>
      <p:sp>
        <p:nvSpPr>
          <p:cNvPr id="11" name="Rectangle 10">
            <a:extLst>
              <a:ext uri="{FF2B5EF4-FFF2-40B4-BE49-F238E27FC236}">
                <a16:creationId xmlns:a16="http://schemas.microsoft.com/office/drawing/2014/main" xmlns="" id="{10F7C5F0-B77E-43DB-984B-709D8B7352B0}"/>
              </a:ext>
            </a:extLst>
          </p:cNvPr>
          <p:cNvSpPr/>
          <p:nvPr/>
        </p:nvSpPr>
        <p:spPr>
          <a:xfrm>
            <a:off x="59588" y="3724505"/>
            <a:ext cx="11215877" cy="892552"/>
          </a:xfrm>
          <a:prstGeom prst="rect">
            <a:avLst/>
          </a:prstGeom>
        </p:spPr>
        <p:txBody>
          <a:bodyPr wrap="square">
            <a:spAutoFit/>
          </a:bodyPr>
          <a:lstStyle/>
          <a:p>
            <a:pPr marL="171450" indent="342900">
              <a:spcBef>
                <a:spcPts val="600"/>
              </a:spcBef>
              <a:spcAft>
                <a:spcPts val="600"/>
              </a:spcAft>
            </a:pPr>
            <a:r>
              <a:rPr lang="en-US" sz="2600"/>
              <a:t>n</a:t>
            </a:r>
            <a:r>
              <a:rPr lang="vi-VN" sz="2600"/>
              <a:t>ắng hoặc lăn lộn, vật nhau, chơi trò đi lộn đầu xuống đất.</a:t>
            </a:r>
            <a:r>
              <a:rPr lang="vi-VN" sz="2800"/>
              <a:t/>
            </a:r>
            <a:br>
              <a:rPr lang="vi-VN" sz="2800"/>
            </a:br>
            <a:endParaRPr lang="vi-VN" sz="2600" dirty="0">
              <a:solidFill>
                <a:prstClr val="black"/>
              </a:solidFill>
            </a:endParaRPr>
          </a:p>
        </p:txBody>
      </p:sp>
      <p:sp>
        <p:nvSpPr>
          <p:cNvPr id="12" name="TextBox 11">
            <a:extLst>
              <a:ext uri="{FF2B5EF4-FFF2-40B4-BE49-F238E27FC236}">
                <a16:creationId xmlns:a16="http://schemas.microsoft.com/office/drawing/2014/main" xmlns="" id="{F8043439-F26C-4D7F-AB63-D51AB7A2C8B9}"/>
              </a:ext>
            </a:extLst>
          </p:cNvPr>
          <p:cNvSpPr txBox="1"/>
          <p:nvPr/>
        </p:nvSpPr>
        <p:spPr>
          <a:xfrm>
            <a:off x="8368979" y="1146636"/>
            <a:ext cx="2028825" cy="492443"/>
          </a:xfrm>
          <a:prstGeom prst="rect">
            <a:avLst/>
          </a:prstGeom>
          <a:noFill/>
        </p:spPr>
        <p:txBody>
          <a:bodyPr wrap="square" rtlCol="0">
            <a:spAutoFit/>
          </a:bodyPr>
          <a:lstStyle/>
          <a:p>
            <a:pPr algn="just"/>
            <a:r>
              <a:rPr lang="en-US" sz="2600">
                <a:solidFill>
                  <a:srgbClr val="0070C0"/>
                </a:solidFill>
              </a:rPr>
              <a:t>nắng hanh</a:t>
            </a:r>
          </a:p>
        </p:txBody>
      </p:sp>
      <p:sp>
        <p:nvSpPr>
          <p:cNvPr id="14" name="TextBox 13">
            <a:extLst>
              <a:ext uri="{FF2B5EF4-FFF2-40B4-BE49-F238E27FC236}">
                <a16:creationId xmlns:a16="http://schemas.microsoft.com/office/drawing/2014/main" xmlns="" id="{34411869-8EDF-440F-AE91-2F95BF70EB9C}"/>
              </a:ext>
            </a:extLst>
          </p:cNvPr>
          <p:cNvSpPr txBox="1"/>
          <p:nvPr/>
        </p:nvSpPr>
        <p:spPr>
          <a:xfrm>
            <a:off x="3184319" y="1558328"/>
            <a:ext cx="2028825" cy="492443"/>
          </a:xfrm>
          <a:prstGeom prst="rect">
            <a:avLst/>
          </a:prstGeom>
          <a:noFill/>
        </p:spPr>
        <p:txBody>
          <a:bodyPr wrap="square" rtlCol="0">
            <a:spAutoFit/>
          </a:bodyPr>
          <a:lstStyle/>
          <a:p>
            <a:pPr algn="just"/>
            <a:r>
              <a:rPr lang="en-US" sz="2600">
                <a:solidFill>
                  <a:srgbClr val="0070C0"/>
                </a:solidFill>
              </a:rPr>
              <a:t>hổ phách</a:t>
            </a:r>
          </a:p>
        </p:txBody>
      </p:sp>
      <p:sp>
        <p:nvSpPr>
          <p:cNvPr id="15" name="TextBox 14">
            <a:extLst>
              <a:ext uri="{FF2B5EF4-FFF2-40B4-BE49-F238E27FC236}">
                <a16:creationId xmlns:a16="http://schemas.microsoft.com/office/drawing/2014/main" xmlns="" id="{CE87445A-27A5-46D5-AFDC-B2110290D808}"/>
              </a:ext>
            </a:extLst>
          </p:cNvPr>
          <p:cNvSpPr txBox="1"/>
          <p:nvPr/>
        </p:nvSpPr>
        <p:spPr>
          <a:xfrm>
            <a:off x="3761643" y="1934929"/>
            <a:ext cx="2028825" cy="492443"/>
          </a:xfrm>
          <a:prstGeom prst="rect">
            <a:avLst/>
          </a:prstGeom>
          <a:noFill/>
        </p:spPr>
        <p:txBody>
          <a:bodyPr wrap="square" rtlCol="0">
            <a:spAutoFit/>
          </a:bodyPr>
          <a:lstStyle/>
          <a:p>
            <a:pPr algn="just"/>
            <a:r>
              <a:rPr lang="en-US" sz="2600">
                <a:solidFill>
                  <a:srgbClr val="0070C0"/>
                </a:solidFill>
              </a:rPr>
              <a:t>héo tỏa</a:t>
            </a:r>
          </a:p>
        </p:txBody>
      </p:sp>
      <p:sp>
        <p:nvSpPr>
          <p:cNvPr id="16" name="TextBox 15">
            <a:extLst>
              <a:ext uri="{FF2B5EF4-FFF2-40B4-BE49-F238E27FC236}">
                <a16:creationId xmlns:a16="http://schemas.microsoft.com/office/drawing/2014/main" xmlns="" id="{B70545B6-2CE3-414B-9088-E3BF0E3C9B86}"/>
              </a:ext>
            </a:extLst>
          </p:cNvPr>
          <p:cNvSpPr txBox="1"/>
          <p:nvPr/>
        </p:nvSpPr>
        <p:spPr>
          <a:xfrm>
            <a:off x="7851191" y="1954241"/>
            <a:ext cx="2028825" cy="492443"/>
          </a:xfrm>
          <a:prstGeom prst="rect">
            <a:avLst/>
          </a:prstGeom>
          <a:noFill/>
        </p:spPr>
        <p:txBody>
          <a:bodyPr wrap="square" rtlCol="0">
            <a:spAutoFit/>
          </a:bodyPr>
          <a:lstStyle/>
          <a:p>
            <a:pPr algn="just"/>
            <a:r>
              <a:rPr lang="en-US" sz="2600">
                <a:solidFill>
                  <a:srgbClr val="0070C0"/>
                </a:solidFill>
              </a:rPr>
              <a:t>ngầy ngậy</a:t>
            </a:r>
          </a:p>
        </p:txBody>
      </p:sp>
      <p:sp>
        <p:nvSpPr>
          <p:cNvPr id="17" name="TextBox 16">
            <a:extLst>
              <a:ext uri="{FF2B5EF4-FFF2-40B4-BE49-F238E27FC236}">
                <a16:creationId xmlns:a16="http://schemas.microsoft.com/office/drawing/2014/main" xmlns="" id="{5CD47917-C768-4CF8-87AF-3E3C51D10DBA}"/>
              </a:ext>
            </a:extLst>
          </p:cNvPr>
          <p:cNvSpPr txBox="1"/>
          <p:nvPr/>
        </p:nvSpPr>
        <p:spPr>
          <a:xfrm>
            <a:off x="7994074" y="2899590"/>
            <a:ext cx="2028825" cy="492443"/>
          </a:xfrm>
          <a:prstGeom prst="rect">
            <a:avLst/>
          </a:prstGeom>
          <a:noFill/>
        </p:spPr>
        <p:txBody>
          <a:bodyPr wrap="square" rtlCol="0">
            <a:spAutoFit/>
          </a:bodyPr>
          <a:lstStyle/>
          <a:p>
            <a:pPr algn="just"/>
            <a:r>
              <a:rPr lang="en-US" sz="2600">
                <a:solidFill>
                  <a:srgbClr val="0070C0"/>
                </a:solidFill>
              </a:rPr>
              <a:t>ấm sực</a:t>
            </a:r>
          </a:p>
        </p:txBody>
      </p:sp>
      <p:sp>
        <p:nvSpPr>
          <p:cNvPr id="18" name="TextBox 17">
            <a:extLst>
              <a:ext uri="{FF2B5EF4-FFF2-40B4-BE49-F238E27FC236}">
                <a16:creationId xmlns:a16="http://schemas.microsoft.com/office/drawing/2014/main" xmlns="" id="{F1EA3332-062A-4D0E-A78E-B4E0920D082C}"/>
              </a:ext>
            </a:extLst>
          </p:cNvPr>
          <p:cNvSpPr txBox="1"/>
          <p:nvPr/>
        </p:nvSpPr>
        <p:spPr>
          <a:xfrm>
            <a:off x="10754241" y="2877095"/>
            <a:ext cx="2028825" cy="492443"/>
          </a:xfrm>
          <a:prstGeom prst="rect">
            <a:avLst/>
          </a:prstGeom>
          <a:noFill/>
        </p:spPr>
        <p:txBody>
          <a:bodyPr wrap="square" rtlCol="0">
            <a:spAutoFit/>
          </a:bodyPr>
          <a:lstStyle/>
          <a:p>
            <a:pPr algn="just"/>
            <a:r>
              <a:rPr lang="en-US" sz="2600">
                <a:solidFill>
                  <a:srgbClr val="0070C0"/>
                </a:solidFill>
              </a:rPr>
              <a:t>ngõ</a:t>
            </a:r>
          </a:p>
        </p:txBody>
      </p:sp>
      <p:sp>
        <p:nvSpPr>
          <p:cNvPr id="19" name="TextBox 18">
            <a:extLst>
              <a:ext uri="{FF2B5EF4-FFF2-40B4-BE49-F238E27FC236}">
                <a16:creationId xmlns:a16="http://schemas.microsoft.com/office/drawing/2014/main" xmlns="" id="{E582E1F2-F3DE-491D-955B-FB8E3CFDA722}"/>
              </a:ext>
            </a:extLst>
          </p:cNvPr>
          <p:cNvSpPr txBox="1"/>
          <p:nvPr/>
        </p:nvSpPr>
        <p:spPr>
          <a:xfrm>
            <a:off x="2459614" y="3724838"/>
            <a:ext cx="2028825" cy="492443"/>
          </a:xfrm>
          <a:prstGeom prst="rect">
            <a:avLst/>
          </a:prstGeom>
          <a:noFill/>
        </p:spPr>
        <p:txBody>
          <a:bodyPr wrap="square" rtlCol="0">
            <a:spAutoFit/>
          </a:bodyPr>
          <a:lstStyle/>
          <a:p>
            <a:pPr algn="just"/>
            <a:r>
              <a:rPr lang="en-US" sz="2600">
                <a:solidFill>
                  <a:srgbClr val="0070C0"/>
                </a:solidFill>
              </a:rPr>
              <a:t>lăn lộn</a:t>
            </a:r>
          </a:p>
        </p:txBody>
      </p:sp>
      <p:sp>
        <p:nvSpPr>
          <p:cNvPr id="20" name="TextBox 19">
            <a:extLst>
              <a:ext uri="{FF2B5EF4-FFF2-40B4-BE49-F238E27FC236}">
                <a16:creationId xmlns:a16="http://schemas.microsoft.com/office/drawing/2014/main" xmlns="" id="{33212A3A-2EB7-4EA3-809F-A55CC83457B2}"/>
              </a:ext>
            </a:extLst>
          </p:cNvPr>
          <p:cNvSpPr txBox="1"/>
          <p:nvPr/>
        </p:nvSpPr>
        <p:spPr>
          <a:xfrm>
            <a:off x="9106228" y="4661019"/>
            <a:ext cx="2028825" cy="492443"/>
          </a:xfrm>
          <a:prstGeom prst="rect">
            <a:avLst/>
          </a:prstGeom>
          <a:noFill/>
        </p:spPr>
        <p:txBody>
          <a:bodyPr wrap="square" rtlCol="0">
            <a:spAutoFit/>
          </a:bodyPr>
          <a:lstStyle/>
          <a:p>
            <a:pPr algn="just"/>
            <a:r>
              <a:rPr lang="en-US" sz="2600">
                <a:solidFill>
                  <a:srgbClr val="0070C0"/>
                </a:solidFill>
              </a:rPr>
              <a:t>lim dim</a:t>
            </a:r>
          </a:p>
        </p:txBody>
      </p:sp>
      <p:sp>
        <p:nvSpPr>
          <p:cNvPr id="21" name="TextBox 20">
            <a:extLst>
              <a:ext uri="{FF2B5EF4-FFF2-40B4-BE49-F238E27FC236}">
                <a16:creationId xmlns:a16="http://schemas.microsoft.com/office/drawing/2014/main" xmlns="" id="{88F880B8-8E46-4964-997D-D751633B8FEC}"/>
              </a:ext>
            </a:extLst>
          </p:cNvPr>
          <p:cNvSpPr txBox="1"/>
          <p:nvPr/>
        </p:nvSpPr>
        <p:spPr>
          <a:xfrm>
            <a:off x="2006035" y="5444165"/>
            <a:ext cx="2028825" cy="492443"/>
          </a:xfrm>
          <a:prstGeom prst="rect">
            <a:avLst/>
          </a:prstGeom>
          <a:noFill/>
        </p:spPr>
        <p:txBody>
          <a:bodyPr wrap="square" rtlCol="0">
            <a:spAutoFit/>
          </a:bodyPr>
          <a:lstStyle/>
          <a:p>
            <a:pPr algn="just"/>
            <a:r>
              <a:rPr lang="en-US" sz="2600">
                <a:solidFill>
                  <a:srgbClr val="0070C0"/>
                </a:solidFill>
              </a:rPr>
              <a:t>trắng muốt</a:t>
            </a:r>
          </a:p>
        </p:txBody>
      </p:sp>
      <p:sp>
        <p:nvSpPr>
          <p:cNvPr id="22" name="TextBox 21">
            <a:extLst>
              <a:ext uri="{FF2B5EF4-FFF2-40B4-BE49-F238E27FC236}">
                <a16:creationId xmlns:a16="http://schemas.microsoft.com/office/drawing/2014/main" xmlns="" id="{6B117D22-34BD-434D-808B-32B068DC17F0}"/>
              </a:ext>
            </a:extLst>
          </p:cNvPr>
          <p:cNvSpPr txBox="1"/>
          <p:nvPr/>
        </p:nvSpPr>
        <p:spPr>
          <a:xfrm>
            <a:off x="574848" y="3319980"/>
            <a:ext cx="2028825" cy="492443"/>
          </a:xfrm>
          <a:prstGeom prst="rect">
            <a:avLst/>
          </a:prstGeom>
          <a:noFill/>
        </p:spPr>
        <p:txBody>
          <a:bodyPr wrap="square" rtlCol="0">
            <a:spAutoFit/>
          </a:bodyPr>
          <a:lstStyle/>
          <a:p>
            <a:pPr algn="just"/>
            <a:r>
              <a:rPr lang="en-US" sz="2600">
                <a:solidFill>
                  <a:srgbClr val="0070C0"/>
                </a:solidFill>
              </a:rPr>
              <a:t>ngách</a:t>
            </a:r>
          </a:p>
        </p:txBody>
      </p:sp>
      <p:cxnSp>
        <p:nvCxnSpPr>
          <p:cNvPr id="23" name="Straight Connector 22">
            <a:extLst>
              <a:ext uri="{FF2B5EF4-FFF2-40B4-BE49-F238E27FC236}">
                <a16:creationId xmlns:a16="http://schemas.microsoft.com/office/drawing/2014/main" xmlns="" id="{F0482688-9732-4297-B5B5-6FBDF3C978A6}"/>
              </a:ext>
            </a:extLst>
          </p:cNvPr>
          <p:cNvCxnSpPr/>
          <p:nvPr/>
        </p:nvCxnSpPr>
        <p:spPr>
          <a:xfrm flipH="1">
            <a:off x="9242277" y="2962686"/>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F2BD986A-65CB-43B8-8CA2-9E66F06D3F19}"/>
              </a:ext>
            </a:extLst>
          </p:cNvPr>
          <p:cNvCxnSpPr/>
          <p:nvPr/>
        </p:nvCxnSpPr>
        <p:spPr>
          <a:xfrm flipH="1">
            <a:off x="1781415" y="3402173"/>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AF2D1213-EE82-49B9-AE30-6C576E672601}"/>
              </a:ext>
            </a:extLst>
          </p:cNvPr>
          <p:cNvCxnSpPr/>
          <p:nvPr/>
        </p:nvCxnSpPr>
        <p:spPr>
          <a:xfrm flipH="1">
            <a:off x="2965275" y="3400675"/>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136D99C7-DCA3-4CF3-AE33-80ADA67C018E}"/>
              </a:ext>
            </a:extLst>
          </p:cNvPr>
          <p:cNvCxnSpPr/>
          <p:nvPr/>
        </p:nvCxnSpPr>
        <p:spPr>
          <a:xfrm flipH="1">
            <a:off x="2918061" y="3400675"/>
            <a:ext cx="156104" cy="437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Flowchart: Terminator 26">
            <a:extLst>
              <a:ext uri="{FF2B5EF4-FFF2-40B4-BE49-F238E27FC236}">
                <a16:creationId xmlns:a16="http://schemas.microsoft.com/office/drawing/2014/main" xmlns="" id="{AE814E73-1574-4874-B7D8-530A76D13D5D}"/>
              </a:ext>
            </a:extLst>
          </p:cNvPr>
          <p:cNvSpPr/>
          <p:nvPr/>
        </p:nvSpPr>
        <p:spPr>
          <a:xfrm>
            <a:off x="1658352" y="563796"/>
            <a:ext cx="2418266" cy="499156"/>
          </a:xfrm>
          <a:prstGeom prst="flowChartTerminator">
            <a:avLst/>
          </a:prstGeom>
          <a:solidFill>
            <a:schemeClr val="accent4">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cs typeface="Times New Roman" panose="02020603050405020304" pitchFamily="18" charset="0"/>
              </a:rPr>
              <a:t>LUYỆN ĐỌC</a:t>
            </a:r>
          </a:p>
        </p:txBody>
      </p:sp>
    </p:spTree>
    <p:extLst>
      <p:ext uri="{BB962C8B-B14F-4D97-AF65-F5344CB8AC3E}">
        <p14:creationId xmlns:p14="http://schemas.microsoft.com/office/powerpoint/2010/main" val="189128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mph" presetSubtype="0" fill="hold" grpId="0" nodeType="clickEffect">
                                  <p:stCondLst>
                                    <p:cond delay="0"/>
                                  </p:stCondLst>
                                  <p:iterate type="lt">
                                    <p:tmPct val="4000"/>
                                  </p:iterate>
                                  <p:childTnLst>
                                    <p:set>
                                      <p:cBhvr override="childStyle">
                                        <p:cTn id="61" dur="500" fill="hold"/>
                                        <p:tgtEl>
                                          <p:spTgt spid="6"/>
                                        </p:tgtEl>
                                        <p:attrNameLst>
                                          <p:attrName>style.color</p:attrName>
                                        </p:attrNameLst>
                                      </p:cBhvr>
                                      <p:to>
                                        <p:clrVal>
                                          <a:schemeClr val="accent2"/>
                                        </p:clrVal>
                                      </p:to>
                                    </p:set>
                                    <p:set>
                                      <p:cBhvr>
                                        <p:cTn id="62" dur="500" fill="hold"/>
                                        <p:tgtEl>
                                          <p:spTgt spid="6"/>
                                        </p:tgtEl>
                                        <p:attrNameLst>
                                          <p:attrName>fillcolor</p:attrName>
                                        </p:attrNameLst>
                                      </p:cBhvr>
                                      <p:to>
                                        <p:clrVal>
                                          <a:schemeClr val="accent2"/>
                                        </p:clrVal>
                                      </p:to>
                                    </p:set>
                                    <p:set>
                                      <p:cBhvr>
                                        <p:cTn id="63" dur="500" fill="hold"/>
                                        <p:tgtEl>
                                          <p:spTgt spid="6"/>
                                        </p:tgtEl>
                                        <p:attrNameLst>
                                          <p:attrName>fill.type</p:attrName>
                                        </p:attrNameLst>
                                      </p:cBhvr>
                                      <p:to>
                                        <p:strVal val="solid"/>
                                      </p:to>
                                    </p:set>
                                  </p:childTnLst>
                                </p:cTn>
                              </p:par>
                              <p:par>
                                <p:cTn id="64" presetID="16" presetClass="emph" presetSubtype="0" fill="hold" grpId="0" nodeType="withEffect">
                                  <p:stCondLst>
                                    <p:cond delay="0"/>
                                  </p:stCondLst>
                                  <p:iterate type="lt">
                                    <p:tmPct val="4000"/>
                                  </p:iterate>
                                  <p:childTnLst>
                                    <p:set>
                                      <p:cBhvr override="childStyle">
                                        <p:cTn id="65" dur="500" fill="hold"/>
                                        <p:tgtEl>
                                          <p:spTgt spid="7"/>
                                        </p:tgtEl>
                                        <p:attrNameLst>
                                          <p:attrName>style.color</p:attrName>
                                        </p:attrNameLst>
                                      </p:cBhvr>
                                      <p:to>
                                        <p:clrVal>
                                          <a:schemeClr val="accent2"/>
                                        </p:clrVal>
                                      </p:to>
                                    </p:set>
                                    <p:set>
                                      <p:cBhvr>
                                        <p:cTn id="66" dur="500" fill="hold"/>
                                        <p:tgtEl>
                                          <p:spTgt spid="7"/>
                                        </p:tgtEl>
                                        <p:attrNameLst>
                                          <p:attrName>fillcolor</p:attrName>
                                        </p:attrNameLst>
                                      </p:cBhvr>
                                      <p:to>
                                        <p:clrVal>
                                          <a:schemeClr val="accent2"/>
                                        </p:clrVal>
                                      </p:to>
                                    </p:set>
                                    <p:set>
                                      <p:cBhvr>
                                        <p:cTn id="67" dur="500" fill="hold"/>
                                        <p:tgtEl>
                                          <p:spTgt spid="7"/>
                                        </p:tgtEl>
                                        <p:attrNameLst>
                                          <p:attrName>fill.type</p:attrName>
                                        </p:attrNameLst>
                                      </p:cBhvr>
                                      <p:to>
                                        <p:strVal val="solid"/>
                                      </p:to>
                                    </p:set>
                                  </p:childTnLst>
                                </p:cTn>
                              </p:par>
                              <p:par>
                                <p:cTn id="68" presetID="10" presetClass="exit" presetSubtype="0" fill="hold" grpId="1"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circle(in)">
                                      <p:cBhvr>
                                        <p:cTn id="81" dur="2000"/>
                                        <p:tgtEl>
                                          <p:spTgt spid="23"/>
                                        </p:tgtEl>
                                      </p:cBhvr>
                                    </p:animEffect>
                                  </p:childTnLst>
                                </p:cTn>
                              </p:par>
                              <p:par>
                                <p:cTn id="82" presetID="6" presetClass="entr" presetSubtype="16"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circle(in)">
                                      <p:cBhvr>
                                        <p:cTn id="84" dur="2000"/>
                                        <p:tgtEl>
                                          <p:spTgt spid="24"/>
                                        </p:tgtEl>
                                      </p:cBhvr>
                                    </p:animEffect>
                                  </p:childTnLst>
                                </p:cTn>
                              </p:par>
                              <p:par>
                                <p:cTn id="85" presetID="6" presetClass="entr" presetSubtype="16" fill="hold"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circle(in)">
                                      <p:cBhvr>
                                        <p:cTn id="87" dur="2000"/>
                                        <p:tgtEl>
                                          <p:spTgt spid="25"/>
                                        </p:tgtEl>
                                      </p:cBhvr>
                                    </p:animEffect>
                                  </p:childTnLst>
                                </p:cTn>
                              </p:par>
                              <p:par>
                                <p:cTn id="88" presetID="6" presetClass="entr" presetSubtype="16"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circle(in)">
                                      <p:cBhvr>
                                        <p:cTn id="9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4" grpId="0"/>
      <p:bldP spid="15" grpId="0"/>
      <p:bldP spid="16" grpId="0"/>
      <p:bldP spid="17" grpId="0"/>
      <p:bldP spid="17" grpId="1"/>
      <p:bldP spid="18" grpId="0"/>
      <p:bldP spid="18" grpId="1"/>
      <p:bldP spid="19" grpId="0"/>
      <p:bldP spid="20" grpId="0"/>
      <p:bldP spid="21" grpId="0"/>
      <p:bldP spid="22" grpId="0"/>
      <p:bldP spid="22" grpId="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xmlns=""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8" y="2150046"/>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614249F1-F075-4BD9-A20D-7D09F6A79962}"/>
              </a:ext>
            </a:extLst>
          </p:cNvPr>
          <p:cNvSpPr/>
          <p:nvPr/>
        </p:nvSpPr>
        <p:spPr>
          <a:xfrm>
            <a:off x="158742" y="413713"/>
            <a:ext cx="2518197" cy="1938980"/>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r>
              <a:rPr lang="vi-VN"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Chú</a:t>
            </a:r>
            <a:endParaRPr lang="en-US"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endParaRPr>
          </a:p>
          <a:p>
            <a:pPr algn="ctr" defTabSz="914309"/>
            <a:r>
              <a:rPr lang="en-US"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r>
              <a:rPr lang="vi-VN"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thích</a:t>
            </a:r>
            <a:r>
              <a:rPr lang="en-US" sz="6000" b="1" spc="50">
                <a:ln w="11430"/>
                <a:solidFill>
                  <a:srgbClr val="4472C4"/>
                </a:solidFill>
                <a:effectLst>
                  <a:outerShdw blurRad="76200" dist="50800" dir="5400000" algn="tl" rotWithShape="0">
                    <a:srgbClr val="000000">
                      <a:alpha val="65000"/>
                    </a:srgbClr>
                  </a:outerShdw>
                </a:effectLst>
                <a:latin typeface="+mj-lt"/>
                <a:cs typeface="Times New Roman" pitchFamily="18" charset="0"/>
              </a:rPr>
              <a:t> </a:t>
            </a:r>
            <a:endParaRPr lang="en-US" sz="6000" b="1" spc="50" dirty="0">
              <a:ln w="11430"/>
              <a:solidFill>
                <a:srgbClr val="4472C4"/>
              </a:solidFill>
              <a:effectLst>
                <a:outerShdw blurRad="76200" dist="50800" dir="5400000" algn="tl" rotWithShape="0">
                  <a:srgbClr val="000000">
                    <a:alpha val="65000"/>
                  </a:srgbClr>
                </a:outerShdw>
              </a:effectLst>
              <a:latin typeface="UTM Avo"/>
              <a:cs typeface="Times New Roman" pitchFamily="18" charset="0"/>
            </a:endParaRPr>
          </a:p>
        </p:txBody>
      </p:sp>
      <p:sp>
        <p:nvSpPr>
          <p:cNvPr id="9" name="Oval 8">
            <a:extLst>
              <a:ext uri="{FF2B5EF4-FFF2-40B4-BE49-F238E27FC236}">
                <a16:creationId xmlns:a16="http://schemas.microsoft.com/office/drawing/2014/main" xmlns=""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Chú cần vụ là người thực hiện nhiệm vụ gì ? Đọc truyện Chiế">
            <a:extLst>
              <a:ext uri="{FF2B5EF4-FFF2-40B4-BE49-F238E27FC236}">
                <a16:creationId xmlns:a16="http://schemas.microsoft.com/office/drawing/2014/main" xmlns=""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xmlns="" id="{07D322AE-8BC7-4DF1-99C9-9CF84C283D67}"/>
              </a:ext>
            </a:extLst>
          </p:cNvPr>
          <p:cNvSpPr txBox="1"/>
          <p:nvPr/>
        </p:nvSpPr>
        <p:spPr>
          <a:xfrm>
            <a:off x="2833241" y="5151910"/>
            <a:ext cx="3753090" cy="1384995"/>
          </a:xfrm>
          <a:prstGeom prst="rect">
            <a:avLst/>
          </a:prstGeom>
          <a:noFill/>
        </p:spPr>
        <p:txBody>
          <a:bodyPr wrap="square" rtlCol="0">
            <a:spAutoFit/>
          </a:bodyPr>
          <a:lstStyle/>
          <a:p>
            <a:r>
              <a:rPr lang="en-US" sz="2800" b="1">
                <a:solidFill>
                  <a:srgbClr val="C00000"/>
                </a:solidFill>
                <a:cs typeface="Arial" panose="020B0604020202020204" pitchFamily="34" charset="0"/>
              </a:rPr>
              <a:t>Rơm: </a:t>
            </a:r>
            <a:r>
              <a:rPr lang="en-US" sz="2800">
                <a:cs typeface="Arial" panose="020B0604020202020204" pitchFamily="34" charset="0"/>
              </a:rPr>
              <a:t>phần trên của thân cây lúa đã gặt và đập hết hạt.</a:t>
            </a:r>
            <a:endParaRPr lang="en-US" sz="2800" dirty="0">
              <a:cs typeface="Arial" panose="020B0604020202020204" pitchFamily="34" charset="0"/>
            </a:endParaRPr>
          </a:p>
        </p:txBody>
      </p:sp>
      <p:sp>
        <p:nvSpPr>
          <p:cNvPr id="15" name="TextBox 14">
            <a:extLst>
              <a:ext uri="{FF2B5EF4-FFF2-40B4-BE49-F238E27FC236}">
                <a16:creationId xmlns:a16="http://schemas.microsoft.com/office/drawing/2014/main" xmlns="" id="{DA5D3F50-9111-4DC5-82B8-CF74553A049C}"/>
              </a:ext>
            </a:extLst>
          </p:cNvPr>
          <p:cNvSpPr txBox="1"/>
          <p:nvPr/>
        </p:nvSpPr>
        <p:spPr>
          <a:xfrm>
            <a:off x="7531748" y="4150182"/>
            <a:ext cx="4499923" cy="954107"/>
          </a:xfrm>
          <a:prstGeom prst="rect">
            <a:avLst/>
          </a:prstGeom>
          <a:noFill/>
        </p:spPr>
        <p:txBody>
          <a:bodyPr wrap="square" rtlCol="0">
            <a:spAutoFit/>
          </a:bodyPr>
          <a:lstStyle/>
          <a:p>
            <a:r>
              <a:rPr lang="en-US" sz="2800" b="1">
                <a:solidFill>
                  <a:srgbClr val="C00000"/>
                </a:solidFill>
                <a:cs typeface="Arial" panose="020B0604020202020204" pitchFamily="34" charset="0"/>
              </a:rPr>
              <a:t>Nắng hanh: </a:t>
            </a:r>
            <a:r>
              <a:rPr lang="en-US" sz="2800">
                <a:cs typeface="Arial" panose="020B0604020202020204" pitchFamily="34" charset="0"/>
              </a:rPr>
              <a:t>nắng khô và hơi lạnh.</a:t>
            </a:r>
            <a:endParaRPr lang="en-US" sz="2800" dirty="0">
              <a:cs typeface="Arial" panose="020B0604020202020204" pitchFamily="34" charset="0"/>
            </a:endParaRPr>
          </a:p>
        </p:txBody>
      </p:sp>
      <p:pic>
        <p:nvPicPr>
          <p:cNvPr id="4" name="Picture 3">
            <a:extLst>
              <a:ext uri="{FF2B5EF4-FFF2-40B4-BE49-F238E27FC236}">
                <a16:creationId xmlns:a16="http://schemas.microsoft.com/office/drawing/2014/main" xmlns="" id="{B0A6C0D9-217A-4A8C-94B8-2931A3100495}"/>
              </a:ext>
            </a:extLst>
          </p:cNvPr>
          <p:cNvPicPr>
            <a:picLocks noChangeAspect="1"/>
          </p:cNvPicPr>
          <p:nvPr/>
        </p:nvPicPr>
        <p:blipFill>
          <a:blip r:embed="rId3"/>
          <a:stretch>
            <a:fillRect/>
          </a:stretch>
        </p:blipFill>
        <p:spPr>
          <a:xfrm>
            <a:off x="2833240" y="2139892"/>
            <a:ext cx="3650267" cy="2950180"/>
          </a:xfrm>
          <a:prstGeom prst="rect">
            <a:avLst/>
          </a:prstGeom>
        </p:spPr>
      </p:pic>
      <p:pic>
        <p:nvPicPr>
          <p:cNvPr id="2" name="Picture 1">
            <a:extLst>
              <a:ext uri="{FF2B5EF4-FFF2-40B4-BE49-F238E27FC236}">
                <a16:creationId xmlns:a16="http://schemas.microsoft.com/office/drawing/2014/main" xmlns="" id="{F471342A-A0B9-451F-900A-512754B2039C}"/>
              </a:ext>
            </a:extLst>
          </p:cNvPr>
          <p:cNvPicPr>
            <a:picLocks noChangeAspect="1"/>
          </p:cNvPicPr>
          <p:nvPr/>
        </p:nvPicPr>
        <p:blipFill>
          <a:blip r:embed="rId4"/>
          <a:stretch>
            <a:fillRect/>
          </a:stretch>
        </p:blipFill>
        <p:spPr>
          <a:xfrm>
            <a:off x="7531748" y="1065044"/>
            <a:ext cx="4499923" cy="2950180"/>
          </a:xfrm>
          <a:prstGeom prst="rect">
            <a:avLst/>
          </a:prstGeom>
        </p:spPr>
      </p:pic>
    </p:spTree>
    <p:extLst>
      <p:ext uri="{BB962C8B-B14F-4D97-AF65-F5344CB8AC3E}">
        <p14:creationId xmlns:p14="http://schemas.microsoft.com/office/powerpoint/2010/main" val="1196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a16="http://schemas.microsoft.com/office/drawing/2014/main" xmlns=""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8" y="2150046"/>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614249F1-F075-4BD9-A20D-7D09F6A79962}"/>
              </a:ext>
            </a:extLst>
          </p:cNvPr>
          <p:cNvSpPr/>
          <p:nvPr/>
        </p:nvSpPr>
        <p:spPr>
          <a:xfrm>
            <a:off x="158742" y="413713"/>
            <a:ext cx="4263826" cy="1015651"/>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50" normalizeH="0" baseline="0" noProof="0">
                <a:ln w="11430"/>
                <a:solidFill>
                  <a:srgbClr val="4472C4"/>
                </a:solidFill>
                <a:effectLst>
                  <a:outerShdw blurRad="76200" dist="50800" dir="5400000" algn="tl" rotWithShape="0">
                    <a:srgbClr val="000000">
                      <a:alpha val="65000"/>
                    </a:srgbClr>
                  </a:outerShdw>
                </a:effectLst>
                <a:uLnTx/>
                <a:uFillTx/>
                <a:latin typeface="+mj-lt"/>
                <a:ea typeface="+mn-ea"/>
                <a:cs typeface="Times New Roman" pitchFamily="18" charset="0"/>
              </a:rPr>
              <a:t>Chú</a:t>
            </a:r>
            <a:r>
              <a:rPr kumimoji="0" lang="en-US" sz="6000" b="1" i="0" u="none" strike="noStrike" kern="1200" cap="none" spc="50" normalizeH="0" baseline="0" noProof="0">
                <a:ln w="11430"/>
                <a:solidFill>
                  <a:srgbClr val="4472C4"/>
                </a:solidFill>
                <a:effectLst>
                  <a:outerShdw blurRad="76200" dist="50800" dir="5400000" algn="tl" rotWithShape="0">
                    <a:srgbClr val="000000">
                      <a:alpha val="65000"/>
                    </a:srgbClr>
                  </a:outerShdw>
                </a:effectLst>
                <a:uLnTx/>
                <a:uFillTx/>
                <a:latin typeface="UTM Avo"/>
                <a:ea typeface="+mn-ea"/>
                <a:cs typeface="Times New Roman" pitchFamily="18" charset="0"/>
              </a:rPr>
              <a:t> </a:t>
            </a:r>
            <a:r>
              <a:rPr kumimoji="0" lang="vi-VN" sz="6000" b="1" i="0" u="none" strike="noStrike" kern="1200" cap="none" spc="50" normalizeH="0" baseline="0" noProof="0">
                <a:ln w="11430"/>
                <a:solidFill>
                  <a:srgbClr val="4472C4"/>
                </a:solidFill>
                <a:effectLst>
                  <a:outerShdw blurRad="76200" dist="50800" dir="5400000" algn="tl" rotWithShape="0">
                    <a:srgbClr val="000000">
                      <a:alpha val="65000"/>
                    </a:srgbClr>
                  </a:outerShdw>
                </a:effectLst>
                <a:uLnTx/>
                <a:uFillTx/>
                <a:latin typeface="+mj-lt"/>
                <a:ea typeface="+mn-ea"/>
                <a:cs typeface="Times New Roman" pitchFamily="18" charset="0"/>
              </a:rPr>
              <a:t>thích</a:t>
            </a:r>
            <a:r>
              <a:rPr kumimoji="0" lang="en-US" sz="6000" b="1" i="0" u="none" strike="noStrike" kern="1200" cap="none" spc="50" normalizeH="0" baseline="0" noProof="0">
                <a:ln w="11430"/>
                <a:solidFill>
                  <a:srgbClr val="4472C4"/>
                </a:solidFill>
                <a:effectLst>
                  <a:outerShdw blurRad="76200" dist="50800" dir="5400000" algn="tl" rotWithShape="0">
                    <a:srgbClr val="000000">
                      <a:alpha val="65000"/>
                    </a:srgbClr>
                  </a:outerShdw>
                </a:effectLst>
                <a:uLnTx/>
                <a:uFillTx/>
                <a:latin typeface="UTM Avo"/>
                <a:ea typeface="+mn-ea"/>
                <a:cs typeface="Times New Roman" pitchFamily="18" charset="0"/>
              </a:rPr>
              <a:t> </a:t>
            </a:r>
            <a:endParaRPr kumimoji="0" lang="en-US" sz="6000" b="1" i="0" u="none" strike="noStrike" kern="1200" cap="none" spc="50" normalizeH="0" baseline="0" noProof="0" dirty="0">
              <a:ln w="11430"/>
              <a:solidFill>
                <a:srgbClr val="4472C4"/>
              </a:solidFill>
              <a:effectLst>
                <a:outerShdw blurRad="76200" dist="50800" dir="5400000" algn="tl" rotWithShape="0">
                  <a:srgbClr val="000000">
                    <a:alpha val="65000"/>
                  </a:srgbClr>
                </a:outerShdw>
              </a:effectLst>
              <a:uLnTx/>
              <a:uFillTx/>
              <a:latin typeface="UTM Avo"/>
              <a:ea typeface="+mn-ea"/>
              <a:cs typeface="Times New Roman" pitchFamily="18" charset="0"/>
            </a:endParaRPr>
          </a:p>
        </p:txBody>
      </p:sp>
      <p:sp>
        <p:nvSpPr>
          <p:cNvPr id="9" name="Oval 8">
            <a:extLst>
              <a:ext uri="{FF2B5EF4-FFF2-40B4-BE49-F238E27FC236}">
                <a16:creationId xmlns:a16="http://schemas.microsoft.com/office/drawing/2014/main" xmlns=""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3" name="AutoShape 2" descr="Chú cần vụ là người thực hiện nhiệm vụ gì ? Đọc truyện Chiế">
            <a:extLst>
              <a:ext uri="{FF2B5EF4-FFF2-40B4-BE49-F238E27FC236}">
                <a16:creationId xmlns:a16="http://schemas.microsoft.com/office/drawing/2014/main" xmlns=""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p:txBody>
      </p:sp>
      <p:sp>
        <p:nvSpPr>
          <p:cNvPr id="13" name="TextBox 12">
            <a:extLst>
              <a:ext uri="{FF2B5EF4-FFF2-40B4-BE49-F238E27FC236}">
                <a16:creationId xmlns:a16="http://schemas.microsoft.com/office/drawing/2014/main" xmlns="" id="{07D322AE-8BC7-4DF1-99C9-9CF84C283D67}"/>
              </a:ext>
            </a:extLst>
          </p:cNvPr>
          <p:cNvSpPr txBox="1"/>
          <p:nvPr/>
        </p:nvSpPr>
        <p:spPr>
          <a:xfrm>
            <a:off x="2819578" y="4611231"/>
            <a:ext cx="4138435" cy="138499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2800" b="1">
                <a:solidFill>
                  <a:srgbClr val="C00000"/>
                </a:solidFill>
                <a:latin typeface="UTM Avo"/>
                <a:cs typeface="Arial" panose="020B0604020202020204" pitchFamily="34" charset="0"/>
              </a:rPr>
              <a:t>Hổ phách</a:t>
            </a:r>
            <a:r>
              <a:rPr kumimoji="0" lang="en-US" sz="2800" b="1" i="0" u="none" strike="noStrike" kern="1200" cap="none" spc="0" normalizeH="0" baseline="0" noProof="0">
                <a:ln>
                  <a:noFill/>
                </a:ln>
                <a:solidFill>
                  <a:srgbClr val="C00000"/>
                </a:solidFill>
                <a:effectLst/>
                <a:uLnTx/>
                <a:uFillTx/>
                <a:latin typeface="UTM Avo"/>
                <a:ea typeface="+mn-ea"/>
                <a:cs typeface="Arial" panose="020B0604020202020204" pitchFamily="34" charset="0"/>
              </a:rPr>
              <a:t>: </a:t>
            </a:r>
            <a:r>
              <a:rPr kumimoji="0" lang="en-US" sz="2800" b="0" i="0" u="none" strike="noStrike" kern="1200" cap="none" spc="0" normalizeH="0" baseline="0" noProof="0">
                <a:ln>
                  <a:noFill/>
                </a:ln>
                <a:solidFill>
                  <a:prstClr val="black"/>
                </a:solidFill>
                <a:effectLst/>
                <a:uLnTx/>
                <a:uFillTx/>
                <a:latin typeface="UTM Avo"/>
                <a:ea typeface="+mn-ea"/>
                <a:cs typeface="Arial" panose="020B0604020202020204" pitchFamily="34" charset="0"/>
              </a:rPr>
              <a:t>phần</a:t>
            </a:r>
            <a:r>
              <a:rPr kumimoji="0" lang="en-US" sz="2800" b="0" i="0" u="none" strike="noStrike" kern="1200" cap="none" spc="0" normalizeH="0" noProof="0">
                <a:ln>
                  <a:noFill/>
                </a:ln>
                <a:solidFill>
                  <a:prstClr val="black"/>
                </a:solidFill>
                <a:effectLst/>
                <a:uLnTx/>
                <a:uFillTx/>
                <a:latin typeface="UTM Avo"/>
                <a:ea typeface="+mn-ea"/>
                <a:cs typeface="Arial" panose="020B0604020202020204" pitchFamily="34" charset="0"/>
              </a:rPr>
              <a:t> nhựa thông hóa đá, màu vàng nâu, trong suốt</a:t>
            </a:r>
            <a:r>
              <a:rPr kumimoji="0" lang="en-US" sz="2800" b="0" i="0" u="none" strike="noStrike" kern="1200" cap="none" spc="0" normalizeH="0" baseline="0" noProof="0">
                <a:ln>
                  <a:noFill/>
                </a:ln>
                <a:solidFill>
                  <a:prstClr val="black"/>
                </a:solidFill>
                <a:effectLst/>
                <a:uLnTx/>
                <a:uFillTx/>
                <a:latin typeface="UTM Avo"/>
                <a:ea typeface="+mn-ea"/>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UTM Avo"/>
              <a:ea typeface="+mn-ea"/>
              <a:cs typeface="Arial" panose="020B0604020202020204" pitchFamily="34" charset="0"/>
            </a:endParaRPr>
          </a:p>
        </p:txBody>
      </p:sp>
      <p:sp>
        <p:nvSpPr>
          <p:cNvPr id="15" name="TextBox 14">
            <a:extLst>
              <a:ext uri="{FF2B5EF4-FFF2-40B4-BE49-F238E27FC236}">
                <a16:creationId xmlns:a16="http://schemas.microsoft.com/office/drawing/2014/main" xmlns="" id="{DA5D3F50-9111-4DC5-82B8-CF74553A049C}"/>
              </a:ext>
            </a:extLst>
          </p:cNvPr>
          <p:cNvSpPr txBox="1"/>
          <p:nvPr/>
        </p:nvSpPr>
        <p:spPr>
          <a:xfrm>
            <a:off x="7767846" y="4150182"/>
            <a:ext cx="4499923"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UTM Avo"/>
                <a:ea typeface="+mn-ea"/>
                <a:cs typeface="Arial" panose="020B0604020202020204" pitchFamily="34" charset="0"/>
              </a:rPr>
              <a:t>Dệ</a:t>
            </a:r>
            <a:r>
              <a:rPr kumimoji="0" lang="en-US" sz="2800" b="1" i="0" u="none" strike="noStrike" kern="1200" cap="none" spc="0" normalizeH="0" noProof="0">
                <a:ln>
                  <a:noFill/>
                </a:ln>
                <a:solidFill>
                  <a:srgbClr val="C00000"/>
                </a:solidFill>
                <a:effectLst/>
                <a:uLnTx/>
                <a:uFillTx/>
                <a:latin typeface="UTM Avo"/>
                <a:ea typeface="+mn-ea"/>
                <a:cs typeface="Arial" panose="020B0604020202020204" pitchFamily="34" charset="0"/>
              </a:rPr>
              <a:t> tường (vệ tường)</a:t>
            </a:r>
            <a:r>
              <a:rPr kumimoji="0" lang="en-US" sz="2800" b="1" i="0" u="none" strike="noStrike" kern="1200" cap="none" spc="0" normalizeH="0" baseline="0" noProof="0">
                <a:ln>
                  <a:noFill/>
                </a:ln>
                <a:solidFill>
                  <a:srgbClr val="C00000"/>
                </a:solidFill>
                <a:effectLst/>
                <a:uLnTx/>
                <a:uFillTx/>
                <a:latin typeface="UTM Avo"/>
                <a:ea typeface="+mn-ea"/>
                <a:cs typeface="Arial" panose="020B0604020202020204" pitchFamily="34" charset="0"/>
              </a:rPr>
              <a:t>:</a:t>
            </a:r>
            <a:r>
              <a:rPr kumimoji="0" lang="en-US" sz="2800" b="1" i="0" u="none" strike="noStrike" kern="1200" cap="none" spc="0" normalizeH="0" noProof="0">
                <a:ln>
                  <a:noFill/>
                </a:ln>
                <a:solidFill>
                  <a:srgbClr val="C00000"/>
                </a:solidFill>
                <a:effectLst/>
                <a:uLnTx/>
                <a:uFillTx/>
                <a:latin typeface="UTM Avo"/>
                <a:ea typeface="+mn-ea"/>
                <a:cs typeface="Arial" panose="020B0604020202020204" pitchFamily="34" charset="0"/>
              </a:rPr>
              <a:t> </a:t>
            </a:r>
            <a:r>
              <a:rPr kumimoji="0" lang="en-US" sz="2800" i="0" u="none" strike="noStrike" kern="1200" cap="none" spc="0" normalizeH="0" noProof="0">
                <a:ln>
                  <a:noFill/>
                </a:ln>
                <a:effectLst/>
                <a:uLnTx/>
                <a:uFillTx/>
                <a:latin typeface="UTM Avo"/>
                <a:ea typeface="+mn-ea"/>
                <a:cs typeface="Arial" panose="020B0604020202020204" pitchFamily="34" charset="0"/>
              </a:rPr>
              <a:t>ria tường, mép tường</a:t>
            </a:r>
            <a:r>
              <a:rPr kumimoji="0" lang="en-US" sz="2800" i="0" u="none" strike="noStrike" kern="1200" cap="none" spc="0" normalizeH="0" baseline="0" noProof="0">
                <a:ln>
                  <a:noFill/>
                </a:ln>
                <a:effectLst/>
                <a:uLnTx/>
                <a:uFillTx/>
                <a:latin typeface="UTM Avo"/>
                <a:ea typeface="+mn-ea"/>
                <a:cs typeface="Arial" panose="020B0604020202020204" pitchFamily="34" charset="0"/>
              </a:rPr>
              <a:t>.</a:t>
            </a:r>
            <a:endParaRPr kumimoji="0" lang="en-US" sz="2800" i="0" u="none" strike="noStrike" kern="1200" cap="none" spc="0" normalizeH="0" baseline="0" noProof="0" dirty="0">
              <a:ln>
                <a:noFill/>
              </a:ln>
              <a:effectLst/>
              <a:uLnTx/>
              <a:uFillTx/>
              <a:latin typeface="UTM Avo"/>
              <a:ea typeface="+mn-ea"/>
              <a:cs typeface="Arial" panose="020B0604020202020204" pitchFamily="34" charset="0"/>
            </a:endParaRPr>
          </a:p>
        </p:txBody>
      </p:sp>
      <p:pic>
        <p:nvPicPr>
          <p:cNvPr id="2" name="Picture 1">
            <a:extLst>
              <a:ext uri="{FF2B5EF4-FFF2-40B4-BE49-F238E27FC236}">
                <a16:creationId xmlns:a16="http://schemas.microsoft.com/office/drawing/2014/main" xmlns="" id="{D68A1C84-761A-43A9-AD82-258C16C12A6D}"/>
              </a:ext>
            </a:extLst>
          </p:cNvPr>
          <p:cNvPicPr>
            <a:picLocks noChangeAspect="1"/>
          </p:cNvPicPr>
          <p:nvPr/>
        </p:nvPicPr>
        <p:blipFill>
          <a:blip r:embed="rId3"/>
          <a:stretch>
            <a:fillRect/>
          </a:stretch>
        </p:blipFill>
        <p:spPr>
          <a:xfrm>
            <a:off x="2290655" y="2147973"/>
            <a:ext cx="4627371" cy="2257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xmlns="" id="{019ED306-3D10-4A4D-AC40-FEA8898BA9A7}"/>
              </a:ext>
            </a:extLst>
          </p:cNvPr>
          <p:cNvPicPr>
            <a:picLocks noChangeAspect="1"/>
          </p:cNvPicPr>
          <p:nvPr/>
        </p:nvPicPr>
        <p:blipFill>
          <a:blip r:embed="rId4"/>
          <a:stretch>
            <a:fillRect/>
          </a:stretch>
        </p:blipFill>
        <p:spPr>
          <a:xfrm>
            <a:off x="7989887" y="737393"/>
            <a:ext cx="3277393" cy="327739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7331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B9F64D0-14D1-4D8C-A60E-D17BB12DF31C}"/>
              </a:ext>
            </a:extLst>
          </p:cNvPr>
          <p:cNvSpPr/>
          <p:nvPr/>
        </p:nvSpPr>
        <p:spPr>
          <a:xfrm>
            <a:off x="803081" y="1139206"/>
            <a:ext cx="10859922" cy="3354765"/>
          </a:xfrm>
          <a:prstGeom prst="rect">
            <a:avLst/>
          </a:prstGeom>
        </p:spPr>
        <p:txBody>
          <a:bodyPr wrap="square">
            <a:spAutoFit/>
          </a:bodyPr>
          <a:lstStyle/>
          <a:p>
            <a:pPr marL="0" marR="0" lvl="0" indent="457200" algn="l" defTabSz="4572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r>
              <a:rPr kumimoji="0" lang="vi-VN" sz="2600" b="0" i="0" u="none" strike="noStrike" kern="1200" cap="none" spc="0" normalizeH="0" baseline="0" noProof="0">
                <a:ln>
                  <a:noFill/>
                </a:ln>
                <a:solidFill>
                  <a:prstClr val="black"/>
                </a:solidFill>
                <a:effectLst/>
                <a:uLnTx/>
                <a:uFillTx/>
                <a:ea typeface="+mn-ea"/>
                <a:cs typeface="+mn-cs"/>
              </a:rPr>
              <a:t>1. Tôi nhớ những mùa gặt tuổi thơ. Nhớ cái nắng hanh tháng Mười trong như hổ phách. Những con đường làng đầy rơm vàng óng ánh. Rơm phơi héo tỏa mùi hương thơm ngầy ngậy.</a:t>
            </a:r>
          </a:p>
          <a:p>
            <a:pPr marL="0" marR="0" lvl="0" indent="457200" algn="l" defTabSz="457200" rtl="0" eaLnBrk="1" fontAlgn="auto" latinLnBrk="0" hangingPunct="1">
              <a:lnSpc>
                <a:spcPct val="100000"/>
              </a:lnSpc>
              <a:spcBef>
                <a:spcPts val="600"/>
              </a:spcBef>
              <a:spcAft>
                <a:spcPts val="600"/>
              </a:spcAft>
              <a:buClrTx/>
              <a:buSzTx/>
              <a:buFontTx/>
              <a:buNone/>
              <a:tabLst/>
              <a:defRPr/>
            </a:pPr>
            <a:r>
              <a:rPr kumimoji="0" lang="vi-VN" sz="2600" b="0" i="0" u="none" strike="noStrike" kern="1200" cap="none" spc="0" normalizeH="0" baseline="0" noProof="0">
                <a:ln>
                  <a:noFill/>
                </a:ln>
                <a:solidFill>
                  <a:prstClr val="black"/>
                </a:solidFill>
                <a:effectLst/>
                <a:uLnTx/>
                <a:uFillTx/>
                <a:ea typeface="+mn-ea"/>
                <a:cs typeface="+mn-cs"/>
              </a:rPr>
              <a:t>2. Bọn trẻ con chạy nhảy trên những con đường rơm, sân rơm nô đùa. Rơm như tấm thảm vàng khổng lồ và ấm sực trải khắp ngõ ngách, bờ tre. Bất cứ chỗ nào bọn trẻ cũng nằm lăn ra để sưởi nắng hoặc lăn lộn, vật nhau, chơi trò đi lộn đầu xuống đất.</a:t>
            </a:r>
            <a:r>
              <a:rPr kumimoji="0" lang="vi-VN" sz="1800" b="0" i="0" u="none" strike="noStrike" kern="1200" cap="none" spc="0" normalizeH="0" baseline="0" noProof="0">
                <a:ln>
                  <a:noFill/>
                </a:ln>
                <a:solidFill>
                  <a:prstClr val="black"/>
                </a:solidFill>
                <a:effectLst/>
                <a:uLnTx/>
                <a:uFillTx/>
                <a:ea typeface="+mn-ea"/>
                <a:cs typeface="+mn-cs"/>
              </a:rPr>
              <a:t/>
            </a:r>
            <a:br>
              <a:rPr kumimoji="0" lang="vi-VN" sz="1800" b="0" i="0" u="none" strike="noStrike" kern="1200" cap="none" spc="0" normalizeH="0" baseline="0" noProof="0">
                <a:ln>
                  <a:noFill/>
                </a:ln>
                <a:solidFill>
                  <a:prstClr val="black"/>
                </a:solidFill>
                <a:effectLst/>
                <a:uLnTx/>
                <a:uFillTx/>
                <a:ea typeface="+mn-ea"/>
                <a:cs typeface="+mn-cs"/>
              </a:rPr>
            </a:br>
            <a:endParaRPr kumimoji="0" lang="vi-VN" sz="1800" b="0" i="0" u="none" strike="noStrike" kern="1200" cap="none" spc="0" normalizeH="0" baseline="0" noProof="0">
              <a:ln>
                <a:noFill/>
              </a:ln>
              <a:solidFill>
                <a:prstClr val="black"/>
              </a:solidFill>
              <a:effectLst/>
              <a:uLnTx/>
              <a:uFillTx/>
              <a:ea typeface="+mn-ea"/>
              <a:cs typeface="+mn-cs"/>
            </a:endParaRPr>
          </a:p>
        </p:txBody>
      </p:sp>
      <p:sp>
        <p:nvSpPr>
          <p:cNvPr id="9" name="Title 4">
            <a:extLst>
              <a:ext uri="{FF2B5EF4-FFF2-40B4-BE49-F238E27FC236}">
                <a16:creationId xmlns:a16="http://schemas.microsoft.com/office/drawing/2014/main" xmlns="" id="{C096ADFF-73A3-4130-8B27-71A0F9A553BD}"/>
              </a:ext>
            </a:extLst>
          </p:cNvPr>
          <p:cNvSpPr txBox="1">
            <a:spLocks/>
          </p:cNvSpPr>
          <p:nvPr/>
        </p:nvSpPr>
        <p:spPr>
          <a:xfrm>
            <a:off x="761233" y="268412"/>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UTM Avo"/>
                <a:ea typeface="+mj-ea"/>
                <a:cs typeface="Times New Roman" pitchFamily="18" charset="0"/>
              </a:rPr>
              <a:t>Rơm tháng </a:t>
            </a:r>
            <a:r>
              <a:rPr kumimoji="0" lang="en-US" sz="2800" b="1" i="0" u="none" strike="noStrike" kern="1200" cap="none" spc="0" normalizeH="0" baseline="0" noProof="0" smtClean="0">
                <a:ln>
                  <a:noFill/>
                </a:ln>
                <a:solidFill>
                  <a:srgbClr val="FF0000"/>
                </a:solidFill>
                <a:effectLst/>
                <a:uLnTx/>
                <a:uFillTx/>
                <a:latin typeface="UTM Avo"/>
                <a:ea typeface="+mj-ea"/>
                <a:cs typeface="Times New Roman" pitchFamily="18" charset="0"/>
              </a:rPr>
              <a:t>Mười</a:t>
            </a:r>
            <a:endParaRPr kumimoji="0" lang="en-US" sz="28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3" name="TextBox 12">
            <a:extLst>
              <a:ext uri="{FF2B5EF4-FFF2-40B4-BE49-F238E27FC236}">
                <a16:creationId xmlns:a16="http://schemas.microsoft.com/office/drawing/2014/main" xmlns="" id="{B9EA6D5B-9ED7-4D43-ABB0-B5D6BEAF18AB}"/>
              </a:ext>
            </a:extLst>
          </p:cNvPr>
          <p:cNvSpPr txBox="1"/>
          <p:nvPr/>
        </p:nvSpPr>
        <p:spPr>
          <a:xfrm>
            <a:off x="7994074" y="5733291"/>
            <a:ext cx="4676775"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Av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black"/>
                </a:solidFill>
                <a:effectLst/>
                <a:uLnTx/>
                <a:uFillTx/>
                <a:ea typeface="+mn-ea"/>
                <a:cs typeface="+mn-cs"/>
              </a:rPr>
              <a:t>Theo</a:t>
            </a:r>
            <a:r>
              <a:rPr kumimoji="0" lang="en-US" sz="2200" b="0" i="0" u="none" strike="noStrike" kern="1200" cap="none" spc="0" normalizeH="0" baseline="0" noProof="0">
                <a:ln>
                  <a:noFill/>
                </a:ln>
                <a:solidFill>
                  <a:prstClr val="black"/>
                </a:solidFill>
                <a:effectLst/>
                <a:uLnTx/>
                <a:uFillTx/>
                <a:latin typeface="UTM Avo"/>
                <a:ea typeface="+mn-ea"/>
                <a:cs typeface="+mn-cs"/>
              </a:rPr>
              <a:t> NGUYỄN PHAN HÁCH</a:t>
            </a:r>
            <a:endParaRPr kumimoji="0" lang="vi-VN" sz="2200" b="0" i="1" u="none" strike="noStrike" kern="1200" cap="none" spc="0" normalizeH="0" baseline="0" noProof="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prstClr val="black"/>
              </a:solidFill>
              <a:effectLst/>
              <a:uLnTx/>
              <a:uFillTx/>
              <a:latin typeface="UTM Avo"/>
              <a:ea typeface="+mn-ea"/>
              <a:cs typeface="+mn-cs"/>
            </a:endParaRPr>
          </a:p>
        </p:txBody>
      </p:sp>
      <p:sp>
        <p:nvSpPr>
          <p:cNvPr id="5" name="Rectangle 4">
            <a:extLst>
              <a:ext uri="{FF2B5EF4-FFF2-40B4-BE49-F238E27FC236}">
                <a16:creationId xmlns:a16="http://schemas.microsoft.com/office/drawing/2014/main" xmlns="" id="{F89F2E09-A342-4D95-8B99-C3B5090A3623}"/>
              </a:ext>
            </a:extLst>
          </p:cNvPr>
          <p:cNvSpPr/>
          <p:nvPr/>
        </p:nvSpPr>
        <p:spPr>
          <a:xfrm>
            <a:off x="758431" y="4255963"/>
            <a:ext cx="11051901" cy="1969770"/>
          </a:xfrm>
          <a:prstGeom prst="rect">
            <a:avLst/>
          </a:prstGeom>
        </p:spPr>
        <p:txBody>
          <a:bodyPr wrap="square">
            <a:spAutoFit/>
          </a:bodyPr>
          <a:lstStyle/>
          <a:p>
            <a:pPr marL="0" marR="0" lvl="0" indent="457200" algn="l" defTabSz="457200" rtl="0" eaLnBrk="1" fontAlgn="auto" latinLnBrk="0" hangingPunct="1">
              <a:lnSpc>
                <a:spcPct val="100000"/>
              </a:lnSpc>
              <a:spcBef>
                <a:spcPts val="600"/>
              </a:spcBef>
              <a:spcAft>
                <a:spcPts val="600"/>
              </a:spcAft>
              <a:buClrTx/>
              <a:buSzTx/>
              <a:buFontTx/>
              <a:buNone/>
              <a:tabLst/>
              <a:defRPr/>
            </a:pPr>
            <a:r>
              <a:rPr kumimoji="0" lang="vi-VN" sz="2600" b="0" i="0" u="none" strike="noStrike" kern="1200" cap="none" spc="0" normalizeH="0" baseline="0" noProof="0">
                <a:ln>
                  <a:noFill/>
                </a:ln>
                <a:solidFill>
                  <a:prstClr val="black"/>
                </a:solidFill>
                <a:effectLst/>
                <a:uLnTx/>
                <a:uFillTx/>
                <a:ea typeface="+mn-ea"/>
                <a:cs typeface="+mn-cs"/>
              </a:rPr>
              <a:t>3. Còn tôi thì mùa gặt đến, tôi làm chiếc lều bằng rơm nép vào dệ tường hoa đầu sân. Nằm trong đó, tôi thò đầu ra, lim dim mắt nhìn bầu trời trong xanh, tràn ngập nắng ấm tươi vàng và những sợi tơ trời trắng muốt bay lửng lơ.</a:t>
            </a:r>
            <a:r>
              <a:rPr kumimoji="0" lang="en-US" sz="2600" b="0" i="0" u="none" strike="noStrike" kern="1200" cap="none" spc="0" normalizeH="0" baseline="0" noProof="0">
                <a:ln>
                  <a:noFill/>
                </a:ln>
                <a:solidFill>
                  <a:prstClr val="black"/>
                </a:solidFill>
                <a:effectLst/>
                <a:uLnTx/>
                <a:uFillTx/>
                <a:latin typeface="UTM Avo"/>
                <a:ea typeface="+mn-ea"/>
                <a:cs typeface="+mn-cs"/>
              </a:rPr>
              <a:t> </a:t>
            </a:r>
            <a:r>
              <a:rPr kumimoji="0" lang="vi-VN" sz="1800" b="0" i="0" u="none" strike="noStrike" kern="1200" cap="none" spc="0" normalizeH="0" baseline="0" noProof="0">
                <a:ln>
                  <a:noFill/>
                </a:ln>
                <a:solidFill>
                  <a:prstClr val="black"/>
                </a:solidFill>
                <a:effectLst/>
                <a:uLnTx/>
                <a:uFillTx/>
                <a:ea typeface="+mn-ea"/>
                <a:cs typeface="+mn-cs"/>
              </a:rPr>
              <a:t/>
            </a:r>
            <a:br>
              <a:rPr kumimoji="0" lang="vi-VN" sz="1800" b="0" i="0" u="none" strike="noStrike" kern="1200" cap="none" spc="0" normalizeH="0" baseline="0" noProof="0">
                <a:ln>
                  <a:noFill/>
                </a:ln>
                <a:solidFill>
                  <a:prstClr val="black"/>
                </a:solidFill>
                <a:effectLst/>
                <a:uLnTx/>
                <a:uFillTx/>
                <a:ea typeface="+mn-ea"/>
                <a:cs typeface="+mn-cs"/>
              </a:rPr>
            </a:br>
            <a:endParaRPr kumimoji="0" lang="vi-VN" sz="1800" b="0" i="0" u="none" strike="noStrike" kern="1200" cap="none" spc="0" normalizeH="0" baseline="0" noProof="0">
              <a:ln>
                <a:noFill/>
              </a:ln>
              <a:solidFill>
                <a:prstClr val="black"/>
              </a:solidFill>
              <a:effectLst/>
              <a:uLnTx/>
              <a:uFillTx/>
              <a:ea typeface="+mn-ea"/>
              <a:cs typeface="+mn-cs"/>
            </a:endParaRPr>
          </a:p>
        </p:txBody>
      </p:sp>
      <p:sp>
        <p:nvSpPr>
          <p:cNvPr id="6" name="Flowchart: Terminator 5">
            <a:extLst>
              <a:ext uri="{FF2B5EF4-FFF2-40B4-BE49-F238E27FC236}">
                <a16:creationId xmlns:a16="http://schemas.microsoft.com/office/drawing/2014/main" xmlns="" id="{D3B82003-A3D5-42DD-AC7B-A88A6D5B735C}"/>
              </a:ext>
            </a:extLst>
          </p:cNvPr>
          <p:cNvSpPr/>
          <p:nvPr/>
        </p:nvSpPr>
        <p:spPr>
          <a:xfrm>
            <a:off x="1383004" y="606812"/>
            <a:ext cx="2950595" cy="501037"/>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cs typeface="Times New Roman" panose="02020603050405020304" pitchFamily="18" charset="0"/>
              </a:rPr>
              <a:t>ĐỌC ĐOẠN</a:t>
            </a:r>
          </a:p>
        </p:txBody>
      </p:sp>
      <p:sp>
        <p:nvSpPr>
          <p:cNvPr id="7" name="Flowchart: Terminator 6">
            <a:extLst>
              <a:ext uri="{FF2B5EF4-FFF2-40B4-BE49-F238E27FC236}">
                <a16:creationId xmlns:a16="http://schemas.microsoft.com/office/drawing/2014/main" xmlns="" id="{8F585121-A5C6-4709-ABFB-DF33723C0FAB}"/>
              </a:ext>
            </a:extLst>
          </p:cNvPr>
          <p:cNvSpPr/>
          <p:nvPr/>
        </p:nvSpPr>
        <p:spPr>
          <a:xfrm>
            <a:off x="7998599" y="554431"/>
            <a:ext cx="3907884" cy="584775"/>
          </a:xfrm>
          <a:prstGeom prst="flowChartTerminator">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cs typeface="Times New Roman" panose="02020603050405020304" pitchFamily="18" charset="0"/>
              </a:rPr>
              <a:t>ĐỌC TOÀN BÀI</a:t>
            </a:r>
            <a:endParaRPr lang="en-US" sz="2800" b="1" dirty="0">
              <a:solidFill>
                <a:schemeClr val="bg1"/>
              </a:solidFill>
              <a:cs typeface="Times New Roman" panose="02020603050405020304" pitchFamily="18" charset="0"/>
            </a:endParaRPr>
          </a:p>
        </p:txBody>
      </p:sp>
      <p:sp>
        <p:nvSpPr>
          <p:cNvPr id="10" name="Flowchart: Terminator 9">
            <a:extLst>
              <a:ext uri="{FF2B5EF4-FFF2-40B4-BE49-F238E27FC236}">
                <a16:creationId xmlns:a16="http://schemas.microsoft.com/office/drawing/2014/main" xmlns="" id="{92A15C68-70B2-40FD-82BD-EC1A1156249C}"/>
              </a:ext>
            </a:extLst>
          </p:cNvPr>
          <p:cNvSpPr/>
          <p:nvPr/>
        </p:nvSpPr>
        <p:spPr>
          <a:xfrm>
            <a:off x="803081" y="6015037"/>
            <a:ext cx="6729402" cy="574551"/>
          </a:xfrm>
          <a:prstGeom prst="flowChartTerminator">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Times New Roman" panose="02020603050405020304" pitchFamily="18" charset="0"/>
              </a:rPr>
              <a:t>BÀI ĐỌC CHIA LÀM </a:t>
            </a:r>
            <a:r>
              <a:rPr lang="en-US" sz="2400" b="1">
                <a:solidFill>
                  <a:schemeClr val="tx1"/>
                </a:solidFill>
                <a:cs typeface="Times New Roman" panose="02020603050405020304" pitchFamily="18" charset="0"/>
              </a:rPr>
              <a:t>MẤY ĐOẠN?</a:t>
            </a:r>
            <a:endParaRPr lang="en-US" sz="2400" b="1" dirty="0">
              <a:solidFill>
                <a:schemeClr val="tx1"/>
              </a:solidFill>
              <a:cs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3C123D74-960A-4F62-9A44-515D9624A007}"/>
              </a:ext>
            </a:extLst>
          </p:cNvPr>
          <p:cNvCxnSpPr>
            <a:cxnSpLocks/>
          </p:cNvCxnSpPr>
          <p:nvPr/>
        </p:nvCxnSpPr>
        <p:spPr>
          <a:xfrm>
            <a:off x="847625" y="1142456"/>
            <a:ext cx="0" cy="122360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xmlns="" id="{DAE50736-2A98-4E1D-B2C6-95E51ABF75C5}"/>
              </a:ext>
            </a:extLst>
          </p:cNvPr>
          <p:cNvSpPr/>
          <p:nvPr/>
        </p:nvSpPr>
        <p:spPr>
          <a:xfrm>
            <a:off x="1383005" y="1215702"/>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1</a:t>
            </a:r>
            <a:endParaRPr lang="vi-VN" sz="3200" b="1" dirty="0">
              <a:cs typeface="Times New Roman" pitchFamily="18" charset="0"/>
            </a:endParaRPr>
          </a:p>
        </p:txBody>
      </p:sp>
      <p:cxnSp>
        <p:nvCxnSpPr>
          <p:cNvPr id="14" name="Straight Connector 13">
            <a:extLst>
              <a:ext uri="{FF2B5EF4-FFF2-40B4-BE49-F238E27FC236}">
                <a16:creationId xmlns:a16="http://schemas.microsoft.com/office/drawing/2014/main" xmlns="" id="{6EC97689-F0B8-4DD8-8270-F453A0EE66A8}"/>
              </a:ext>
            </a:extLst>
          </p:cNvPr>
          <p:cNvCxnSpPr>
            <a:cxnSpLocks/>
          </p:cNvCxnSpPr>
          <p:nvPr/>
        </p:nvCxnSpPr>
        <p:spPr>
          <a:xfrm>
            <a:off x="812427" y="2556416"/>
            <a:ext cx="0" cy="1699547"/>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8AA654C4-91D9-4044-930B-1A5B870D72E6}"/>
              </a:ext>
            </a:extLst>
          </p:cNvPr>
          <p:cNvCxnSpPr>
            <a:cxnSpLocks/>
          </p:cNvCxnSpPr>
          <p:nvPr/>
        </p:nvCxnSpPr>
        <p:spPr>
          <a:xfrm>
            <a:off x="803081" y="4493969"/>
            <a:ext cx="0" cy="1521068"/>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xmlns="" id="{1E74AA5D-A4B4-477D-885A-AF2FD7A4C7D6}"/>
              </a:ext>
            </a:extLst>
          </p:cNvPr>
          <p:cNvSpPr/>
          <p:nvPr/>
        </p:nvSpPr>
        <p:spPr>
          <a:xfrm>
            <a:off x="1239195" y="2506829"/>
            <a:ext cx="429397" cy="4372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cs typeface="Times New Roman" pitchFamily="18" charset="0"/>
              </a:rPr>
              <a:t>2</a:t>
            </a:r>
          </a:p>
        </p:txBody>
      </p:sp>
      <p:sp>
        <p:nvSpPr>
          <p:cNvPr id="17" name="Oval 16">
            <a:extLst>
              <a:ext uri="{FF2B5EF4-FFF2-40B4-BE49-F238E27FC236}">
                <a16:creationId xmlns:a16="http://schemas.microsoft.com/office/drawing/2014/main" xmlns="" id="{87B842FC-9CDC-48F2-8182-C9B5878B5963}"/>
              </a:ext>
            </a:extLst>
          </p:cNvPr>
          <p:cNvSpPr/>
          <p:nvPr/>
        </p:nvSpPr>
        <p:spPr>
          <a:xfrm>
            <a:off x="1168306" y="4294866"/>
            <a:ext cx="429397" cy="3982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cs typeface="Times New Roman" pitchFamily="18" charset="0"/>
              </a:rPr>
              <a:t>3</a:t>
            </a:r>
            <a:endParaRPr lang="vi-VN" sz="2400" b="1" dirty="0">
              <a:cs typeface="Times New Roman" pitchFamily="18" charset="0"/>
            </a:endParaRPr>
          </a:p>
        </p:txBody>
      </p:sp>
    </p:spTree>
    <p:extLst>
      <p:ext uri="{BB962C8B-B14F-4D97-AF65-F5344CB8AC3E}">
        <p14:creationId xmlns:p14="http://schemas.microsoft.com/office/powerpoint/2010/main" val="99705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grpId="1" nodeType="clickEffect">
                                  <p:stCondLst>
                                    <p:cond delay="0"/>
                                  </p:stCondLst>
                                  <p:childTnLst>
                                    <p:animEffect transition="out" filter="randombar(horizontal)">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42"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1000"/>
                                        <p:tgtEl>
                                          <p:spTgt spid="7"/>
                                        </p:tgtEl>
                                      </p:cBhvr>
                                    </p:animEffect>
                                    <p:anim calcmode="lin" valueType="num">
                                      <p:cBhvr>
                                        <p:cTn id="74" dur="1000" fill="hold"/>
                                        <p:tgtEl>
                                          <p:spTgt spid="7"/>
                                        </p:tgtEl>
                                        <p:attrNameLst>
                                          <p:attrName>ppt_x</p:attrName>
                                        </p:attrNameLst>
                                      </p:cBhvr>
                                      <p:tavLst>
                                        <p:tav tm="0">
                                          <p:val>
                                            <p:strVal val="#ppt_x"/>
                                          </p:val>
                                        </p:tav>
                                        <p:tav tm="100000">
                                          <p:val>
                                            <p:strVal val="#ppt_x"/>
                                          </p:val>
                                        </p:tav>
                                      </p:tavLst>
                                    </p:anim>
                                    <p:anim calcmode="lin" valueType="num">
                                      <p:cBhvr>
                                        <p:cTn id="7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10" grpId="0" animBg="1"/>
      <p:bldP spid="10" grpId="1" animBg="1"/>
      <p:bldP spid="12" grpId="0" animBg="1"/>
      <p:bldP spid="12" grpId="1" animBg="1"/>
      <p:bldP spid="16" grpId="0" animBg="1"/>
      <p:bldP spid="16" grpId="1" animBg="1"/>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0AF6A02-1082-4239-8F62-4F2C730EEB9E}"/>
              </a:ext>
            </a:extLst>
          </p:cNvPr>
          <p:cNvPicPr>
            <a:picLocks noChangeAspect="1"/>
          </p:cNvPicPr>
          <p:nvPr/>
        </p:nvPicPr>
        <p:blipFill>
          <a:blip r:embed="rId2"/>
          <a:stretch>
            <a:fillRect/>
          </a:stretch>
        </p:blipFill>
        <p:spPr>
          <a:xfrm>
            <a:off x="3023420" y="1202742"/>
            <a:ext cx="6005056" cy="4776057"/>
          </a:xfrm>
          <a:prstGeom prst="rect">
            <a:avLst/>
          </a:prstGeom>
        </p:spPr>
      </p:pic>
      <p:sp>
        <p:nvSpPr>
          <p:cNvPr id="10" name="Rectangle 9">
            <a:extLst>
              <a:ext uri="{FF2B5EF4-FFF2-40B4-BE49-F238E27FC236}">
                <a16:creationId xmlns:a16="http://schemas.microsoft.com/office/drawing/2014/main" xmlns="" id="{1B31CC8B-ABEF-4847-94C3-C9CE9426FE77}"/>
              </a:ext>
            </a:extLst>
          </p:cNvPr>
          <p:cNvSpPr/>
          <p:nvPr/>
        </p:nvSpPr>
        <p:spPr>
          <a:xfrm>
            <a:off x="4145934" y="2475267"/>
            <a:ext cx="4051118" cy="2554545"/>
          </a:xfrm>
          <a:prstGeom prst="rect">
            <a:avLst/>
          </a:prstGeom>
          <a:noFill/>
        </p:spPr>
        <p:txBody>
          <a:bodyPr wrap="square" lIns="91440" tIns="45720" rIns="91440" bIns="45720">
            <a:spAutoFit/>
          </a:bodyPr>
          <a:lstStyle/>
          <a:p>
            <a:pPr algn="ctr"/>
            <a:r>
              <a:rPr lang="vi-VN"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Đọc </a:t>
            </a:r>
            <a:endPar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endParaRPr>
          </a:p>
          <a:p>
            <a:pPr algn="ctr"/>
            <a:r>
              <a:rPr lang="vi-VN"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hiểu</a:t>
            </a:r>
            <a:endParaRPr lang="en-US" sz="8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endParaRPr>
          </a:p>
        </p:txBody>
      </p:sp>
      <p:pic>
        <p:nvPicPr>
          <p:cNvPr id="11" name="55">
            <a:extLst>
              <a:ext uri="{FF2B5EF4-FFF2-40B4-BE49-F238E27FC236}">
                <a16:creationId xmlns:a16="http://schemas.microsoft.com/office/drawing/2014/main" xmlns=""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xmlns=""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4176" y="3592463"/>
            <a:ext cx="3592090" cy="3265537"/>
          </a:xfrm>
          <a:prstGeom prst="rect">
            <a:avLst/>
          </a:prstGeom>
        </p:spPr>
      </p:pic>
      <p:pic>
        <p:nvPicPr>
          <p:cNvPr id="13" name="42">
            <a:extLst>
              <a:ext uri="{FF2B5EF4-FFF2-40B4-BE49-F238E27FC236}">
                <a16:creationId xmlns:a16="http://schemas.microsoft.com/office/drawing/2014/main" xmlns=""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val="3213492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rystal">
            <a:hlinkClick r:id="" action="ppaction://media"/>
            <a:extLst>
              <a:ext uri="{FF2B5EF4-FFF2-40B4-BE49-F238E27FC236}">
                <a16:creationId xmlns:a16="http://schemas.microsoft.com/office/drawing/2014/main" xmlns="" id="{DA1EDDEF-B0DA-4B56-A187-1ABD05FFCF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94771" y="2669836"/>
            <a:ext cx="457200" cy="457200"/>
          </a:xfrm>
          <a:prstGeom prst="rect">
            <a:avLst/>
          </a:prstGeom>
        </p:spPr>
      </p:pic>
      <p:sp>
        <p:nvSpPr>
          <p:cNvPr id="16" name="Rectangle 15">
            <a:extLst>
              <a:ext uri="{FF2B5EF4-FFF2-40B4-BE49-F238E27FC236}">
                <a16:creationId xmlns:a16="http://schemas.microsoft.com/office/drawing/2014/main" xmlns="" id="{352E1BE5-FB8C-4EC0-9762-2E2045F4D17F}"/>
              </a:ext>
            </a:extLst>
          </p:cNvPr>
          <p:cNvSpPr/>
          <p:nvPr/>
        </p:nvSpPr>
        <p:spPr>
          <a:xfrm>
            <a:off x="834760" y="4310990"/>
            <a:ext cx="10849587" cy="1293496"/>
          </a:xfrm>
          <a:prstGeom prst="rect">
            <a:avLst/>
          </a:prstGeom>
        </p:spPr>
        <p:txBody>
          <a:bodyPr wrap="square">
            <a:spAutoFit/>
          </a:bodyPr>
          <a:lstStyle/>
          <a:p>
            <a:pPr lvl="0">
              <a:lnSpc>
                <a:spcPct val="150000"/>
              </a:lnSpc>
            </a:pPr>
            <a:r>
              <a:rPr lang="en-US" sz="2800">
                <a:solidFill>
                  <a:srgbClr val="000000"/>
                </a:solidFill>
                <a:ea typeface="Calibri" panose="020F0502020204030204" pitchFamily="34" charset="0"/>
                <a:cs typeface="Arial" panose="020B0604020202020204" pitchFamily="34" charset="0"/>
              </a:rPr>
              <a:t>c) Những mùa gặt tuổi thơ.</a:t>
            </a:r>
            <a:r>
              <a:rPr kumimoji="0" lang="vi-VN" sz="2800" b="0" i="0" u="none" strike="noStrike" kern="1200" cap="none" spc="0" normalizeH="0" baseline="0" noProof="0">
                <a:ln>
                  <a:noFill/>
                </a:ln>
                <a:solidFill>
                  <a:prstClr val="black"/>
                </a:solidFill>
                <a:effectLst/>
                <a:uLnTx/>
                <a:uFillTx/>
                <a:ea typeface="+mn-ea"/>
                <a:cs typeface="+mn-cs"/>
              </a:rPr>
              <a:t/>
            </a:r>
            <a:br>
              <a:rPr kumimoji="0" lang="vi-VN" sz="2800" b="0" i="0" u="none" strike="noStrike" kern="1200" cap="none" spc="0" normalizeH="0" baseline="0" noProof="0">
                <a:ln>
                  <a:noFill/>
                </a:ln>
                <a:solidFill>
                  <a:prstClr val="black"/>
                </a:solidFill>
                <a:effectLst/>
                <a:uLnTx/>
                <a:uFillTx/>
                <a:ea typeface="+mn-ea"/>
                <a:cs typeface="+mn-cs"/>
              </a:rPr>
            </a:b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endParaRPr>
          </a:p>
        </p:txBody>
      </p:sp>
      <p:sp>
        <p:nvSpPr>
          <p:cNvPr id="17" name="Rectangle 16">
            <a:extLst>
              <a:ext uri="{FF2B5EF4-FFF2-40B4-BE49-F238E27FC236}">
                <a16:creationId xmlns:a16="http://schemas.microsoft.com/office/drawing/2014/main" xmlns="" id="{DDD1D99D-F6F2-49E3-A3D2-4B152BD206FD}"/>
              </a:ext>
            </a:extLst>
          </p:cNvPr>
          <p:cNvSpPr/>
          <p:nvPr/>
        </p:nvSpPr>
        <p:spPr>
          <a:xfrm>
            <a:off x="600627" y="1121949"/>
            <a:ext cx="11158539" cy="1385829"/>
          </a:xfrm>
          <a:prstGeom prst="rect">
            <a:avLst/>
          </a:prstGeom>
        </p:spPr>
        <p:txBody>
          <a:bodyPr wrap="square">
            <a:spAutoFit/>
          </a:bodyPr>
          <a:lstStyle/>
          <a:p>
            <a:pPr indent="457200" defTabSz="914400">
              <a:lnSpc>
                <a:spcPct val="150000"/>
              </a:lnSpc>
              <a:defRPr/>
            </a:pPr>
            <a:r>
              <a:rPr lang="en-US" sz="3200" b="1">
                <a:solidFill>
                  <a:prstClr val="black"/>
                </a:solidFill>
                <a:latin typeface="UTM Avo"/>
                <a:cs typeface="Times New Roman" pitchFamily="18" charset="0"/>
              </a:rPr>
              <a:t>1</a:t>
            </a:r>
            <a:r>
              <a:rPr lang="en-US" sz="2800" b="1">
                <a:solidFill>
                  <a:prstClr val="black"/>
                </a:solidFill>
                <a:latin typeface="UTM Avo"/>
                <a:cs typeface="Times New Roman" pitchFamily="18" charset="0"/>
              </a:rPr>
              <a:t>.</a:t>
            </a:r>
            <a:r>
              <a:rPr lang="en-US" sz="2800">
                <a:cs typeface="Arial" panose="020B0604020202020204" pitchFamily="34" charset="0"/>
              </a:rPr>
              <a:t> </a:t>
            </a:r>
            <a:r>
              <a:rPr lang="en-US" sz="2800"/>
              <a:t>Đọc câu mở đầu và cho biết: Tác giả bài đọc viết về kỉ niệm gì?</a:t>
            </a:r>
            <a:endParaRPr kumimoji="0" lang="en-US" sz="36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0" name="Title 4">
            <a:extLst>
              <a:ext uri="{FF2B5EF4-FFF2-40B4-BE49-F238E27FC236}">
                <a16:creationId xmlns:a16="http://schemas.microsoft.com/office/drawing/2014/main" xmlns="" id="{1E50A576-7297-4454-8E03-FE50AC0D436C}"/>
              </a:ext>
            </a:extLst>
          </p:cNvPr>
          <p:cNvSpPr txBox="1">
            <a:spLocks/>
          </p:cNvSpPr>
          <p:nvPr/>
        </p:nvSpPr>
        <p:spPr>
          <a:xfrm>
            <a:off x="863877" y="368063"/>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Rơm tháng </a:t>
            </a:r>
            <a:r>
              <a:rPr kumimoji="0" lang="en-US" sz="3200" b="1" i="0" u="none" strike="noStrike" kern="1200" cap="none" spc="0" normalizeH="0" baseline="0" noProof="0" smtClean="0">
                <a:ln>
                  <a:noFill/>
                </a:ln>
                <a:solidFill>
                  <a:srgbClr val="FF0000"/>
                </a:solidFill>
                <a:effectLst/>
                <a:uLnTx/>
                <a:uFillTx/>
                <a:latin typeface="UTM Avo"/>
                <a:ea typeface="+mj-ea"/>
                <a:cs typeface="Times New Roman" pitchFamily="18" charset="0"/>
              </a:rPr>
              <a:t>Mười</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6" name="Rectangle 5">
            <a:extLst>
              <a:ext uri="{FF2B5EF4-FFF2-40B4-BE49-F238E27FC236}">
                <a16:creationId xmlns:a16="http://schemas.microsoft.com/office/drawing/2014/main" xmlns="" id="{391672B3-2C6B-4C34-978F-C192AA423D67}"/>
              </a:ext>
            </a:extLst>
          </p:cNvPr>
          <p:cNvSpPr/>
          <p:nvPr/>
        </p:nvSpPr>
        <p:spPr>
          <a:xfrm>
            <a:off x="909579" y="2339745"/>
            <a:ext cx="9662068" cy="660181"/>
          </a:xfrm>
          <a:prstGeom prst="rect">
            <a:avLst/>
          </a:prstGeom>
        </p:spPr>
        <p:txBody>
          <a:bodyPr wrap="square">
            <a:spAutoFit/>
          </a:bodyPr>
          <a:lstStyle/>
          <a:p>
            <a:pPr lvl="0" defTabSz="914400">
              <a:lnSpc>
                <a:spcPct val="150000"/>
              </a:lnSpc>
              <a:defRPr/>
            </a:pPr>
            <a:r>
              <a:rPr lang="en-US" sz="2800">
                <a:cs typeface="Times New Roman" pitchFamily="18" charset="0"/>
                <a:sym typeface="Wingdings 2"/>
              </a:rPr>
              <a:t>Khoanh tròn chữ cái trước ý đúng:</a:t>
            </a:r>
            <a:r>
              <a:rPr lang="en-US" sz="2800">
                <a:solidFill>
                  <a:prstClr val="black"/>
                </a:solidFill>
                <a:latin typeface="UTM Avo"/>
                <a:cs typeface="Times New Roman" pitchFamily="18" charset="0"/>
              </a:rPr>
              <a:t> </a:t>
            </a:r>
            <a:endParaRPr kumimoji="0" lang="en-US" sz="2800" i="0" u="none" strike="noStrike" kern="1200" cap="none" spc="0" normalizeH="0" baseline="0" noProof="0" dirty="0">
              <a:ln>
                <a:noFill/>
              </a:ln>
              <a:solidFill>
                <a:prstClr val="black"/>
              </a:solidFill>
              <a:effectLst/>
              <a:uLnTx/>
              <a:uFillTx/>
              <a:latin typeface="UTM Avo"/>
              <a:cs typeface="Times New Roman" pitchFamily="18" charset="0"/>
            </a:endParaRPr>
          </a:p>
        </p:txBody>
      </p:sp>
      <p:sp>
        <p:nvSpPr>
          <p:cNvPr id="7" name="Rectangle 6">
            <a:extLst>
              <a:ext uri="{FF2B5EF4-FFF2-40B4-BE49-F238E27FC236}">
                <a16:creationId xmlns:a16="http://schemas.microsoft.com/office/drawing/2014/main" xmlns="" id="{B3DD7D16-01CB-47FD-8A0B-20B5DDA32E39}"/>
              </a:ext>
            </a:extLst>
          </p:cNvPr>
          <p:cNvSpPr/>
          <p:nvPr/>
        </p:nvSpPr>
        <p:spPr>
          <a:xfrm>
            <a:off x="899570" y="3642823"/>
            <a:ext cx="11300250" cy="1293496"/>
          </a:xfrm>
          <a:prstGeom prst="rect">
            <a:avLst/>
          </a:prstGeom>
        </p:spPr>
        <p:txBody>
          <a:bodyPr wrap="square">
            <a:spAutoFit/>
          </a:bodyPr>
          <a:lstStyle/>
          <a:p>
            <a:pPr lvl="0">
              <a:lnSpc>
                <a:spcPct val="150000"/>
              </a:lnSpc>
            </a:pPr>
            <a:r>
              <a:rPr lang="en-US" sz="2800">
                <a:solidFill>
                  <a:srgbClr val="000000"/>
                </a:solidFill>
                <a:ea typeface="Calibri" panose="020F0502020204030204" pitchFamily="34" charset="0"/>
                <a:cs typeface="Arial" panose="020B0604020202020204" pitchFamily="34" charset="0"/>
              </a:rPr>
              <a:t>b) Chiếc lều bằng rơm.</a:t>
            </a:r>
            <a:r>
              <a:rPr kumimoji="0" lang="vi-VN" sz="2800" b="0" i="0" u="none" strike="noStrike" kern="1200" cap="none" spc="0" normalizeH="0" baseline="0" noProof="0">
                <a:ln>
                  <a:noFill/>
                </a:ln>
                <a:solidFill>
                  <a:prstClr val="black"/>
                </a:solidFill>
                <a:effectLst/>
                <a:uLnTx/>
                <a:uFillTx/>
                <a:ea typeface="+mn-ea"/>
                <a:cs typeface="+mn-cs"/>
              </a:rPr>
              <a:t/>
            </a:r>
            <a:br>
              <a:rPr kumimoji="0" lang="vi-VN" sz="2800" b="0" i="0" u="none" strike="noStrike" kern="1200" cap="none" spc="0" normalizeH="0" baseline="0" noProof="0">
                <a:ln>
                  <a:noFill/>
                </a:ln>
                <a:solidFill>
                  <a:prstClr val="black"/>
                </a:solidFill>
                <a:effectLst/>
                <a:uLnTx/>
                <a:uFillTx/>
                <a:ea typeface="+mn-ea"/>
                <a:cs typeface="+mn-cs"/>
              </a:rPr>
            </a:b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endParaRPr>
          </a:p>
        </p:txBody>
      </p:sp>
      <p:sp>
        <p:nvSpPr>
          <p:cNvPr id="8" name="Rectangle 7">
            <a:extLst>
              <a:ext uri="{FF2B5EF4-FFF2-40B4-BE49-F238E27FC236}">
                <a16:creationId xmlns:a16="http://schemas.microsoft.com/office/drawing/2014/main" xmlns="" id="{F08FEB4F-8E4F-4320-9C19-F207175888ED}"/>
              </a:ext>
            </a:extLst>
          </p:cNvPr>
          <p:cNvSpPr/>
          <p:nvPr/>
        </p:nvSpPr>
        <p:spPr>
          <a:xfrm>
            <a:off x="909579" y="2900452"/>
            <a:ext cx="10849587" cy="647165"/>
          </a:xfrm>
          <a:prstGeom prst="rect">
            <a:avLst/>
          </a:prstGeom>
        </p:spPr>
        <p:txBody>
          <a:bodyPr wrap="square">
            <a:spAutoFit/>
          </a:bodyPr>
          <a:lstStyle/>
          <a:p>
            <a:pPr lvl="0">
              <a:lnSpc>
                <a:spcPct val="150000"/>
              </a:lnSpc>
            </a:pPr>
            <a:r>
              <a:rPr lang="en-US" sz="2800" noProof="0">
                <a:solidFill>
                  <a:srgbClr val="000000"/>
                </a:solidFill>
                <a:cs typeface="Arial" panose="020B0604020202020204" pitchFamily="34" charset="0"/>
              </a:rPr>
              <a:t>a) Những con đường rơm.</a:t>
            </a:r>
            <a:r>
              <a:rPr kumimoji="0" lang="vi-VN" sz="2800" b="0" i="0" u="none" strike="noStrike" kern="1200" cap="none" spc="0" normalizeH="0" baseline="0" noProof="0">
                <a:ln>
                  <a:noFill/>
                </a:ln>
                <a:solidFill>
                  <a:prstClr val="black"/>
                </a:solidFill>
                <a:effectLst/>
                <a:uLnTx/>
                <a:uFillTx/>
                <a:latin typeface="+mj-lt"/>
                <a:ea typeface="+mn-ea"/>
                <a:cs typeface="Times New Roman" pitchFamily="18" charset="0"/>
              </a:rPr>
              <a:t>	</a:t>
            </a:r>
            <a:endPar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endParaRPr>
          </a:p>
        </p:txBody>
      </p:sp>
      <p:sp>
        <p:nvSpPr>
          <p:cNvPr id="3" name="Oval 2">
            <a:extLst>
              <a:ext uri="{FF2B5EF4-FFF2-40B4-BE49-F238E27FC236}">
                <a16:creationId xmlns:a16="http://schemas.microsoft.com/office/drawing/2014/main" xmlns="" id="{F843B204-6FE0-4874-9205-06C6FB242B3C}"/>
              </a:ext>
            </a:extLst>
          </p:cNvPr>
          <p:cNvSpPr/>
          <p:nvPr/>
        </p:nvSpPr>
        <p:spPr>
          <a:xfrm>
            <a:off x="714375" y="4434884"/>
            <a:ext cx="642938" cy="5966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06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ppt_x"/>
                                          </p:val>
                                        </p:tav>
                                        <p:tav tm="100000">
                                          <p:val>
                                            <p:strVal val="#ppt_x"/>
                                          </p:val>
                                        </p:tav>
                                      </p:tavLst>
                                    </p:anim>
                                    <p:anim calcmode="lin" valueType="num">
                                      <p:cBhvr additive="base">
                                        <p:cTn id="13" dur="1000" fill="hold"/>
                                        <p:tgtEl>
                                          <p:spTgt spid="16"/>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ppt_x"/>
                                          </p:val>
                                        </p:tav>
                                        <p:tav tm="100000">
                                          <p:val>
                                            <p:strVal val="#ppt_x"/>
                                          </p:val>
                                        </p:tav>
                                      </p:tavLst>
                                    </p:anim>
                                    <p:anim calcmode="lin" valueType="num">
                                      <p:cBhvr additive="base">
                                        <p:cTn id="22" dur="10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repeatCount="indefinite" fill="hold" display="0">
                  <p:stCondLst>
                    <p:cond delay="indefinite"/>
                  </p:stCondLst>
                  <p:endCondLst>
                    <p:cond evt="onStopAudio" delay="0">
                      <p:tgtEl>
                        <p:sldTgt/>
                      </p:tgtEl>
                    </p:cond>
                  </p:endCondLst>
                </p:cTn>
                <p:tgtEl>
                  <p:spTgt spid="9"/>
                </p:tgtEl>
              </p:cMediaNode>
            </p:audio>
          </p:childTnLst>
        </p:cTn>
      </p:par>
    </p:tnLst>
    <p:bldLst>
      <p:bldP spid="16" grpId="0"/>
      <p:bldP spid="17" grpId="0"/>
      <p:bldP spid="6" grpId="0"/>
      <p:bldP spid="7" grpId="0"/>
      <p:bldP spid="8"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DD1D99D-F6F2-49E3-A3D2-4B152BD206FD}"/>
              </a:ext>
            </a:extLst>
          </p:cNvPr>
          <p:cNvSpPr/>
          <p:nvPr/>
        </p:nvSpPr>
        <p:spPr>
          <a:xfrm>
            <a:off x="931016" y="828138"/>
            <a:ext cx="11788034" cy="2769989"/>
          </a:xfrm>
          <a:prstGeom prst="rect">
            <a:avLst/>
          </a:prstGeom>
        </p:spPr>
        <p:txBody>
          <a:bodyPr wrap="square">
            <a:spAutoFit/>
          </a:bodyPr>
          <a:lstStyle/>
          <a:p>
            <a:r>
              <a:rPr lang="en-US" sz="3200" b="1">
                <a:solidFill>
                  <a:prstClr val="black"/>
                </a:solidFill>
                <a:latin typeface="UTM Avo"/>
                <a:cs typeface="Times New Roman" pitchFamily="18" charset="0"/>
              </a:rPr>
              <a:t>2</a:t>
            </a:r>
            <a:r>
              <a:rPr kumimoji="0" lang="en-US" sz="3200" b="0" i="0" u="none" strike="noStrike" kern="1200" cap="none" spc="0" normalizeH="0" baseline="0" noProof="0">
                <a:ln>
                  <a:noFill/>
                </a:ln>
                <a:solidFill>
                  <a:prstClr val="black"/>
                </a:solidFill>
                <a:effectLst/>
                <a:uLnTx/>
                <a:uFillTx/>
                <a:latin typeface="UTM Avo"/>
                <a:cs typeface="Times New Roman" pitchFamily="18" charset="0"/>
              </a:rPr>
              <a:t>. </a:t>
            </a:r>
            <a:r>
              <a:rPr lang="vi-VN" sz="3200"/>
              <a:t>Tìm những câu văn:</a:t>
            </a:r>
          </a:p>
          <a:p>
            <a:r>
              <a:rPr lang="vi-VN" sz="3200"/>
              <a:t>a. Tả vẻ đẹp của nắng tháng Mười.</a:t>
            </a:r>
          </a:p>
          <a:p>
            <a:r>
              <a:rPr lang="vi-VN" sz="3200"/>
              <a:t>b. Tả vẻ đẹp của rơm tháng Mười.</a:t>
            </a:r>
          </a:p>
          <a:p>
            <a:r>
              <a:rPr lang="vi-VN" sz="2800"/>
              <a:t/>
            </a:r>
            <a:br>
              <a:rPr lang="vi-VN" sz="2800"/>
            </a:br>
            <a:r>
              <a:rPr lang="vi-VN"/>
              <a:t/>
            </a:r>
            <a:br>
              <a:rPr lang="vi-VN"/>
            </a:br>
            <a:endParaRPr kumimoji="0" lang="en-US" sz="3200" b="0" i="0" u="none" strike="noStrike" kern="1200" cap="none" spc="0" normalizeH="0" baseline="0" noProof="0" dirty="0">
              <a:ln>
                <a:noFill/>
              </a:ln>
              <a:solidFill>
                <a:prstClr val="black"/>
              </a:solidFill>
              <a:effectLst/>
              <a:uLnTx/>
              <a:uFillTx/>
              <a:latin typeface="UTM Avo"/>
              <a:cs typeface="Times New Roman" pitchFamily="18" charset="0"/>
            </a:endParaRPr>
          </a:p>
        </p:txBody>
      </p:sp>
      <p:sp>
        <p:nvSpPr>
          <p:cNvPr id="15" name="Title 4">
            <a:extLst>
              <a:ext uri="{FF2B5EF4-FFF2-40B4-BE49-F238E27FC236}">
                <a16:creationId xmlns:a16="http://schemas.microsoft.com/office/drawing/2014/main" xmlns="" id="{21B5EDB2-BDAA-40C8-B565-39B516AFCE60}"/>
              </a:ext>
            </a:extLst>
          </p:cNvPr>
          <p:cNvSpPr txBox="1">
            <a:spLocks/>
          </p:cNvSpPr>
          <p:nvPr/>
        </p:nvSpPr>
        <p:spPr>
          <a:xfrm>
            <a:off x="533289" y="143825"/>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Rơm tháng </a:t>
            </a:r>
            <a:r>
              <a:rPr kumimoji="0" lang="en-US" sz="3200" b="1" i="0" u="none" strike="noStrike" kern="1200" cap="none" spc="0" normalizeH="0" baseline="0" noProof="0" smtClean="0">
                <a:ln>
                  <a:noFill/>
                </a:ln>
                <a:solidFill>
                  <a:srgbClr val="FF0000"/>
                </a:solidFill>
                <a:effectLst/>
                <a:uLnTx/>
                <a:uFillTx/>
                <a:latin typeface="UTM Avo"/>
                <a:ea typeface="+mj-ea"/>
                <a:cs typeface="Times New Roman" pitchFamily="18" charset="0"/>
              </a:rPr>
              <a:t>Mười</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8" name="Rectangle 17">
            <a:extLst>
              <a:ext uri="{FF2B5EF4-FFF2-40B4-BE49-F238E27FC236}">
                <a16:creationId xmlns:a16="http://schemas.microsoft.com/office/drawing/2014/main" xmlns="" id="{9D8F02E6-1AE0-429B-AE23-78EFCC0FD733}"/>
              </a:ext>
            </a:extLst>
          </p:cNvPr>
          <p:cNvSpPr/>
          <p:nvPr/>
        </p:nvSpPr>
        <p:spPr>
          <a:xfrm>
            <a:off x="849280" y="2326021"/>
            <a:ext cx="9662068" cy="741293"/>
          </a:xfrm>
          <a:prstGeom prst="rect">
            <a:avLst/>
          </a:prstGeom>
        </p:spPr>
        <p:txBody>
          <a:bodyPr wrap="square">
            <a:spAutoFit/>
          </a:bodyPr>
          <a:lstStyle/>
          <a:p>
            <a:pPr lvl="0" defTabSz="914400">
              <a:lnSpc>
                <a:spcPct val="150000"/>
              </a:lnSpc>
              <a:defRPr/>
            </a:pPr>
            <a:r>
              <a:rPr lang="en-US" sz="3200">
                <a:solidFill>
                  <a:prstClr val="black"/>
                </a:solidFill>
                <a:latin typeface="UTM Avo"/>
                <a:cs typeface="Times New Roman" pitchFamily="18" charset="0"/>
              </a:rPr>
              <a:t>Đánh dấu</a:t>
            </a:r>
            <a:r>
              <a:rPr lang="en-US" sz="3200" b="1">
                <a:cs typeface="Times New Roman" pitchFamily="18" charset="0"/>
                <a:sym typeface="Wingdings 2"/>
              </a:rPr>
              <a:t>  </a:t>
            </a:r>
            <a:r>
              <a:rPr lang="en-US" sz="3200">
                <a:cs typeface="Times New Roman" pitchFamily="18" charset="0"/>
                <a:sym typeface="Wingdings 2"/>
              </a:rPr>
              <a:t>vào       trước những ý đúng:</a:t>
            </a:r>
          </a:p>
        </p:txBody>
      </p:sp>
      <p:sp>
        <p:nvSpPr>
          <p:cNvPr id="6" name="TextBox 5">
            <a:extLst>
              <a:ext uri="{FF2B5EF4-FFF2-40B4-BE49-F238E27FC236}">
                <a16:creationId xmlns:a16="http://schemas.microsoft.com/office/drawing/2014/main" xmlns="" id="{07B2662B-3C13-4FBA-A971-00D670993EBC}"/>
              </a:ext>
            </a:extLst>
          </p:cNvPr>
          <p:cNvSpPr txBox="1"/>
          <p:nvPr/>
        </p:nvSpPr>
        <p:spPr>
          <a:xfrm>
            <a:off x="1027939" y="3835141"/>
            <a:ext cx="11240675" cy="584775"/>
          </a:xfrm>
          <a:prstGeom prst="rect">
            <a:avLst/>
          </a:prstGeom>
          <a:noFill/>
        </p:spPr>
        <p:txBody>
          <a:bodyPr wrap="square" rtlCol="0">
            <a:spAutoFit/>
          </a:bodyPr>
          <a:lstStyle/>
          <a:p>
            <a:pPr marR="0" lvl="0" indent="51435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a:ln>
                  <a:noFill/>
                </a:ln>
                <a:solidFill>
                  <a:prstClr val="black"/>
                </a:solidFill>
                <a:effectLst/>
                <a:uLnTx/>
                <a:uFillTx/>
                <a:latin typeface="UTM Avo"/>
                <a:ea typeface="+mn-ea"/>
                <a:cs typeface="+mn-cs"/>
              </a:rPr>
              <a:t>Nhớ cái nắng hanh tháng Mười trong như hổ phách.</a:t>
            </a:r>
            <a:endParaRPr kumimoji="0" lang="en-US" sz="3200" b="0" i="0" u="none" strike="noStrike" kern="1200" cap="none" spc="0" normalizeH="0" baseline="0" noProof="0">
              <a:ln>
                <a:noFill/>
              </a:ln>
              <a:solidFill>
                <a:prstClr val="black"/>
              </a:solidFill>
              <a:effectLst/>
              <a:uLnTx/>
              <a:uFillTx/>
              <a:latin typeface="UTM Avo"/>
              <a:ea typeface="+mn-ea"/>
              <a:cs typeface="+mn-cs"/>
            </a:endParaRPr>
          </a:p>
        </p:txBody>
      </p:sp>
      <p:sp>
        <p:nvSpPr>
          <p:cNvPr id="26" name="TextBox 25">
            <a:extLst>
              <a:ext uri="{FF2B5EF4-FFF2-40B4-BE49-F238E27FC236}">
                <a16:creationId xmlns:a16="http://schemas.microsoft.com/office/drawing/2014/main" xmlns="" id="{04553D7A-71FC-4034-A6B8-FBFC36E38C2A}"/>
              </a:ext>
            </a:extLst>
          </p:cNvPr>
          <p:cNvSpPr txBox="1"/>
          <p:nvPr/>
        </p:nvSpPr>
        <p:spPr>
          <a:xfrm>
            <a:off x="1199390" y="4656930"/>
            <a:ext cx="11069224" cy="584775"/>
          </a:xfrm>
          <a:prstGeom prst="rect">
            <a:avLst/>
          </a:prstGeom>
          <a:noFill/>
        </p:spPr>
        <p:txBody>
          <a:bodyPr wrap="square" rtlCol="0">
            <a:spAutoFit/>
          </a:bodyPr>
          <a:lstStyle/>
          <a:p>
            <a:pPr marR="0" lvl="0" indent="342900" algn="l" defTabSz="4572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UTM Avo"/>
              </a:rPr>
              <a:t>Những con đường làng đầy rơm vàng óng ánh</a:t>
            </a:r>
            <a:r>
              <a:rPr kumimoji="0" lang="en-US" sz="3200" b="0" i="0" u="none" strike="noStrike" kern="1200" cap="none" spc="0" normalizeH="0" noProof="0">
                <a:ln>
                  <a:noFill/>
                </a:ln>
                <a:solidFill>
                  <a:prstClr val="black"/>
                </a:solidFill>
                <a:effectLst/>
                <a:uLnTx/>
                <a:uFillTx/>
                <a:latin typeface="UTM Avo"/>
                <a:ea typeface="+mn-ea"/>
                <a:cs typeface="+mn-cs"/>
              </a:rPr>
              <a:t>.</a:t>
            </a:r>
            <a:endParaRPr kumimoji="0" lang="en-US" sz="3200" b="0" i="0" u="none" strike="noStrike" kern="1200" cap="none" spc="0" normalizeH="0" baseline="0" noProof="0">
              <a:ln>
                <a:noFill/>
              </a:ln>
              <a:solidFill>
                <a:prstClr val="black"/>
              </a:solidFill>
              <a:effectLst/>
              <a:uLnTx/>
              <a:uFillTx/>
              <a:latin typeface="UTM Avo"/>
              <a:ea typeface="+mn-ea"/>
              <a:cs typeface="+mn-cs"/>
            </a:endParaRPr>
          </a:p>
        </p:txBody>
      </p:sp>
      <p:sp>
        <p:nvSpPr>
          <p:cNvPr id="2" name="Rectangle 1">
            <a:extLst>
              <a:ext uri="{FF2B5EF4-FFF2-40B4-BE49-F238E27FC236}">
                <a16:creationId xmlns:a16="http://schemas.microsoft.com/office/drawing/2014/main" xmlns="" id="{5822CAF0-5F96-4435-957D-CBEB419240B0}"/>
              </a:ext>
            </a:extLst>
          </p:cNvPr>
          <p:cNvSpPr/>
          <p:nvPr/>
        </p:nvSpPr>
        <p:spPr>
          <a:xfrm>
            <a:off x="4462902" y="2563035"/>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1" name="Rectangle 20">
            <a:extLst>
              <a:ext uri="{FF2B5EF4-FFF2-40B4-BE49-F238E27FC236}">
                <a16:creationId xmlns:a16="http://schemas.microsoft.com/office/drawing/2014/main" xmlns="" id="{A3734178-8DFC-46CC-B610-6DC0F48560E8}"/>
              </a:ext>
            </a:extLst>
          </p:cNvPr>
          <p:cNvSpPr/>
          <p:nvPr/>
        </p:nvSpPr>
        <p:spPr>
          <a:xfrm>
            <a:off x="849280" y="3954845"/>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F2DF322B-E262-4E48-878C-0EC6D9B4C485}"/>
              </a:ext>
            </a:extLst>
          </p:cNvPr>
          <p:cNvSpPr/>
          <p:nvPr/>
        </p:nvSpPr>
        <p:spPr>
          <a:xfrm>
            <a:off x="841314" y="4763637"/>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08A7BE8C-728C-45E8-ACC3-EB216AE77B6B}"/>
              </a:ext>
            </a:extLst>
          </p:cNvPr>
          <p:cNvSpPr txBox="1"/>
          <p:nvPr/>
        </p:nvSpPr>
        <p:spPr>
          <a:xfrm>
            <a:off x="849280" y="3937244"/>
            <a:ext cx="1559408" cy="707886"/>
          </a:xfrm>
          <a:prstGeom prst="rect">
            <a:avLst/>
          </a:prstGeom>
          <a:noFill/>
        </p:spPr>
        <p:txBody>
          <a:bodyPr wrap="square" rtlCol="0">
            <a:spAutoFit/>
          </a:bodyPr>
          <a:lstStyle/>
          <a:p>
            <a:r>
              <a:rPr lang="en-US" sz="4000" b="1">
                <a:solidFill>
                  <a:srgbClr val="FF0000"/>
                </a:solidFill>
                <a:cs typeface="Times New Roman" pitchFamily="18" charset="0"/>
                <a:sym typeface="Wingdings 2"/>
              </a:rPr>
              <a:t></a:t>
            </a:r>
            <a:endParaRPr lang="en-US" sz="4000">
              <a:solidFill>
                <a:srgbClr val="FF0000"/>
              </a:solidFill>
            </a:endParaRPr>
          </a:p>
        </p:txBody>
      </p:sp>
      <p:pic>
        <p:nvPicPr>
          <p:cNvPr id="30" name="Tieng-tinh-tinh-www_nhacchuongvui_com.mp3">
            <a:hlinkClick r:id="" action="ppaction://media"/>
            <a:extLst>
              <a:ext uri="{FF2B5EF4-FFF2-40B4-BE49-F238E27FC236}">
                <a16:creationId xmlns:a16="http://schemas.microsoft.com/office/drawing/2014/main" xmlns="" id="{DC50A893-A546-4AB0-8118-C106928FF4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00786" y="2326021"/>
            <a:ext cx="609521" cy="609521"/>
          </a:xfrm>
          <a:prstGeom prst="rect">
            <a:avLst/>
          </a:prstGeom>
        </p:spPr>
      </p:pic>
      <p:sp>
        <p:nvSpPr>
          <p:cNvPr id="14" name="Rectangle 13">
            <a:extLst>
              <a:ext uri="{FF2B5EF4-FFF2-40B4-BE49-F238E27FC236}">
                <a16:creationId xmlns:a16="http://schemas.microsoft.com/office/drawing/2014/main" xmlns="" id="{369781C9-21BC-4B0A-A4F4-4A3B3EF7BC4F}"/>
              </a:ext>
            </a:extLst>
          </p:cNvPr>
          <p:cNvSpPr/>
          <p:nvPr/>
        </p:nvSpPr>
        <p:spPr>
          <a:xfrm>
            <a:off x="841314" y="2917703"/>
            <a:ext cx="9662068" cy="726417"/>
          </a:xfrm>
          <a:prstGeom prst="rect">
            <a:avLst/>
          </a:prstGeom>
        </p:spPr>
        <p:txBody>
          <a:bodyPr wrap="square">
            <a:spAutoFit/>
          </a:bodyPr>
          <a:lstStyle/>
          <a:p>
            <a:pPr defTabSz="914400">
              <a:lnSpc>
                <a:spcPct val="150000"/>
              </a:lnSpc>
              <a:defRPr/>
            </a:pPr>
            <a:r>
              <a:rPr lang="vi-VN" sz="3200">
                <a:solidFill>
                  <a:schemeClr val="accent1"/>
                </a:solidFill>
              </a:rPr>
              <a:t>a. </a:t>
            </a:r>
            <a:r>
              <a:rPr lang="en-US" sz="3200">
                <a:solidFill>
                  <a:schemeClr val="accent1"/>
                </a:solidFill>
              </a:rPr>
              <a:t>Câu văn t</a:t>
            </a:r>
            <a:r>
              <a:rPr lang="vi-VN" sz="3200">
                <a:solidFill>
                  <a:schemeClr val="accent1"/>
                </a:solidFill>
              </a:rPr>
              <a:t>ả vẻ đẹp của nắng tháng Mườ</a:t>
            </a:r>
            <a:r>
              <a:rPr lang="en-US" sz="3200">
                <a:solidFill>
                  <a:schemeClr val="accent1"/>
                </a:solidFill>
              </a:rPr>
              <a:t>i:</a:t>
            </a:r>
            <a:r>
              <a:rPr lang="en-US" sz="3200">
                <a:solidFill>
                  <a:schemeClr val="accent1"/>
                </a:solidFill>
                <a:latin typeface="UTM Avo"/>
                <a:cs typeface="Times New Roman" pitchFamily="18" charset="0"/>
              </a:rPr>
              <a:t> </a:t>
            </a:r>
            <a:endParaRPr kumimoji="0" lang="en-US" sz="3200" i="0" u="none" strike="noStrike" kern="1200" cap="none" spc="0" normalizeH="0" baseline="0" noProof="0" dirty="0">
              <a:ln>
                <a:noFill/>
              </a:ln>
              <a:solidFill>
                <a:schemeClr val="accent1"/>
              </a:solidFill>
              <a:effectLst/>
              <a:uLnTx/>
              <a:uFillTx/>
              <a:latin typeface="UTM Avo"/>
              <a:cs typeface="Times New Roman" pitchFamily="18" charset="0"/>
            </a:endParaRPr>
          </a:p>
        </p:txBody>
      </p:sp>
      <p:sp>
        <p:nvSpPr>
          <p:cNvPr id="16" name="TextBox 15">
            <a:extLst>
              <a:ext uri="{FF2B5EF4-FFF2-40B4-BE49-F238E27FC236}">
                <a16:creationId xmlns:a16="http://schemas.microsoft.com/office/drawing/2014/main" xmlns="" id="{63938F8F-A4EE-443B-9654-10888B14830D}"/>
              </a:ext>
            </a:extLst>
          </p:cNvPr>
          <p:cNvSpPr txBox="1"/>
          <p:nvPr/>
        </p:nvSpPr>
        <p:spPr>
          <a:xfrm>
            <a:off x="1199390" y="5525868"/>
            <a:ext cx="11069224" cy="584775"/>
          </a:xfrm>
          <a:prstGeom prst="rect">
            <a:avLst/>
          </a:prstGeom>
          <a:noFill/>
        </p:spPr>
        <p:txBody>
          <a:bodyPr wrap="square" rtlCol="0">
            <a:spAutoFit/>
          </a:bodyPr>
          <a:lstStyle/>
          <a:p>
            <a:pPr marR="0" lvl="0" indent="34290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UTM Avo"/>
                <a:ea typeface="+mn-ea"/>
                <a:cs typeface="+mn-cs"/>
              </a:rPr>
              <a:t>Bầu</a:t>
            </a:r>
            <a:r>
              <a:rPr kumimoji="0" lang="en-US" sz="3200" b="0" i="0" u="none" strike="noStrike" kern="1200" cap="none" spc="0" normalizeH="0" noProof="0">
                <a:ln>
                  <a:noFill/>
                </a:ln>
                <a:solidFill>
                  <a:prstClr val="black"/>
                </a:solidFill>
                <a:effectLst/>
                <a:uLnTx/>
                <a:uFillTx/>
                <a:latin typeface="UTM Avo"/>
                <a:ea typeface="+mn-ea"/>
                <a:cs typeface="+mn-cs"/>
              </a:rPr>
              <a:t> trời trong xanh tràn ngập nắng ấm tươi vàng.</a:t>
            </a:r>
            <a:endParaRPr kumimoji="0" lang="en-US" sz="3200" b="0" i="0" u="none" strike="noStrike" kern="1200" cap="none" spc="0" normalizeH="0" baseline="0" noProof="0">
              <a:ln>
                <a:noFill/>
              </a:ln>
              <a:solidFill>
                <a:prstClr val="black"/>
              </a:solidFill>
              <a:effectLst/>
              <a:uLnTx/>
              <a:uFillTx/>
              <a:latin typeface="UTM Avo"/>
              <a:ea typeface="+mn-ea"/>
              <a:cs typeface="+mn-cs"/>
            </a:endParaRPr>
          </a:p>
        </p:txBody>
      </p:sp>
      <p:sp>
        <p:nvSpPr>
          <p:cNvPr id="19" name="Rectangle 18">
            <a:extLst>
              <a:ext uri="{FF2B5EF4-FFF2-40B4-BE49-F238E27FC236}">
                <a16:creationId xmlns:a16="http://schemas.microsoft.com/office/drawing/2014/main" xmlns="" id="{42C80DFB-E6A7-437A-B5BE-7F55DAC64FE6}"/>
              </a:ext>
            </a:extLst>
          </p:cNvPr>
          <p:cNvSpPr/>
          <p:nvPr/>
        </p:nvSpPr>
        <p:spPr>
          <a:xfrm>
            <a:off x="847124" y="5568225"/>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A9350BA9-5DAD-4447-9F29-EEB023396E91}"/>
              </a:ext>
            </a:extLst>
          </p:cNvPr>
          <p:cNvSpPr txBox="1"/>
          <p:nvPr/>
        </p:nvSpPr>
        <p:spPr>
          <a:xfrm>
            <a:off x="784159" y="5568225"/>
            <a:ext cx="1559408" cy="707886"/>
          </a:xfrm>
          <a:prstGeom prst="rect">
            <a:avLst/>
          </a:prstGeom>
          <a:noFill/>
        </p:spPr>
        <p:txBody>
          <a:bodyPr wrap="square" rtlCol="0">
            <a:spAutoFit/>
          </a:bodyPr>
          <a:lstStyle/>
          <a:p>
            <a:r>
              <a:rPr lang="en-US" sz="4000" b="1">
                <a:solidFill>
                  <a:srgbClr val="FF0000"/>
                </a:solidFill>
                <a:cs typeface="Times New Roman" pitchFamily="18" charset="0"/>
                <a:sym typeface="Wingdings 2"/>
              </a:rPr>
              <a:t></a:t>
            </a:r>
            <a:endParaRPr lang="en-US" sz="4000">
              <a:solidFill>
                <a:srgbClr val="FF0000"/>
              </a:solidFill>
            </a:endParaRPr>
          </a:p>
        </p:txBody>
      </p:sp>
      <p:pic>
        <p:nvPicPr>
          <p:cNvPr id="23" name="Tieng-tinh-tinh-www_nhacchuongvui_com.mp3">
            <a:hlinkClick r:id="" action="ppaction://media"/>
            <a:extLst>
              <a:ext uri="{FF2B5EF4-FFF2-40B4-BE49-F238E27FC236}">
                <a16:creationId xmlns:a16="http://schemas.microsoft.com/office/drawing/2014/main" xmlns="" id="{27256884-C010-4BC9-B954-69F143BBB5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53186" y="2478421"/>
            <a:ext cx="609521" cy="609521"/>
          </a:xfrm>
          <a:prstGeom prst="rect">
            <a:avLst/>
          </a:prstGeom>
        </p:spPr>
      </p:pic>
    </p:spTree>
    <p:extLst>
      <p:ext uri="{BB962C8B-B14F-4D97-AF65-F5344CB8AC3E}">
        <p14:creationId xmlns:p14="http://schemas.microsoft.com/office/powerpoint/2010/main" val="401954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1000"/>
                                        <p:tgtEl>
                                          <p:spTgt spid="19"/>
                                        </p:tgtEl>
                                      </p:cBhvr>
                                    </p:animEffect>
                                    <p:anim calcmode="lin" valueType="num">
                                      <p:cBhvr>
                                        <p:cTn id="53" dur="1000" fill="hold"/>
                                        <p:tgtEl>
                                          <p:spTgt spid="19"/>
                                        </p:tgtEl>
                                        <p:attrNameLst>
                                          <p:attrName>ppt_x</p:attrName>
                                        </p:attrNameLst>
                                      </p:cBhvr>
                                      <p:tavLst>
                                        <p:tav tm="0">
                                          <p:val>
                                            <p:strVal val="#ppt_x"/>
                                          </p:val>
                                        </p:tav>
                                        <p:tav tm="100000">
                                          <p:val>
                                            <p:strVal val="#ppt_x"/>
                                          </p:val>
                                        </p:tav>
                                      </p:tavLst>
                                    </p:anim>
                                    <p:anim calcmode="lin" valueType="num">
                                      <p:cBhvr>
                                        <p:cTn id="5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par>
                                <p:cTn id="60" presetID="1" presetClass="mediacall" presetSubtype="0" fill="hold" nodeType="withEffect">
                                  <p:stCondLst>
                                    <p:cond delay="0"/>
                                  </p:stCondLst>
                                  <p:childTnLst>
                                    <p:cmd type="call" cmd="playFrom(0.0)">
                                      <p:cBhvr>
                                        <p:cTn id="61" dur="3448" fill="hold"/>
                                        <p:tgtEl>
                                          <p:spTgt spid="30"/>
                                        </p:tgtEl>
                                      </p:cBhvr>
                                    </p:cmd>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par>
                                <p:cTn id="67" presetID="1" presetClass="mediacall" presetSubtype="0" fill="hold" nodeType="withEffect">
                                  <p:stCondLst>
                                    <p:cond delay="0"/>
                                  </p:stCondLst>
                                  <p:childTnLst>
                                    <p:cmd type="call" cmd="playFrom(0.0)">
                                      <p:cBhvr>
                                        <p:cTn id="68" dur="344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0"/>
                </p:tgtEl>
              </p:cMediaNode>
            </p:audio>
            <p:audio>
              <p:cMediaNode vol="80000">
                <p:cTn id="70" fill="hold" display="0">
                  <p:stCondLst>
                    <p:cond delay="indefinite"/>
                  </p:stCondLst>
                  <p:endCondLst>
                    <p:cond evt="onStopAudio" delay="0">
                      <p:tgtEl>
                        <p:sldTgt/>
                      </p:tgtEl>
                    </p:cond>
                  </p:endCondLst>
                </p:cTn>
                <p:tgtEl>
                  <p:spTgt spid="23"/>
                </p:tgtEl>
              </p:cMediaNode>
            </p:audio>
          </p:childTnLst>
        </p:cTn>
      </p:par>
    </p:tnLst>
    <p:bldLst>
      <p:bldP spid="17" grpId="0"/>
      <p:bldP spid="18" grpId="0"/>
      <p:bldP spid="6" grpId="0"/>
      <p:bldP spid="26" grpId="0"/>
      <p:bldP spid="2" grpId="0" animBg="1"/>
      <p:bldP spid="21" grpId="0" animBg="1"/>
      <p:bldP spid="22" grpId="0" animBg="1"/>
      <p:bldP spid="11" grpId="0"/>
      <p:bldP spid="14" grpId="0"/>
      <p:bldP spid="16" grpId="0"/>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DD1D99D-F6F2-49E3-A3D2-4B152BD206FD}"/>
              </a:ext>
            </a:extLst>
          </p:cNvPr>
          <p:cNvSpPr/>
          <p:nvPr/>
        </p:nvSpPr>
        <p:spPr>
          <a:xfrm>
            <a:off x="931016" y="828138"/>
            <a:ext cx="11788034" cy="276998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UTM Avo"/>
                <a:ea typeface="+mn-ea"/>
                <a:cs typeface="Times New Roman" pitchFamily="18" charset="0"/>
              </a:rPr>
              <a:t>2</a:t>
            </a:r>
            <a:r>
              <a:rPr kumimoji="0" lang="en-US" sz="3200" b="0" i="0" u="none" strike="noStrike" kern="1200" cap="none" spc="0" normalizeH="0" baseline="0" noProof="0">
                <a:ln>
                  <a:noFill/>
                </a:ln>
                <a:solidFill>
                  <a:prstClr val="black"/>
                </a:solidFill>
                <a:effectLst/>
                <a:uLnTx/>
                <a:uFillTx/>
                <a:latin typeface="UTM Avo"/>
                <a:ea typeface="+mn-ea"/>
                <a:cs typeface="Times New Roman" pitchFamily="18" charset="0"/>
              </a:rPr>
              <a:t>. </a:t>
            </a:r>
            <a:r>
              <a:rPr kumimoji="0" lang="vi-VN" sz="3200" b="0" i="0" u="none" strike="noStrike" kern="1200" cap="none" spc="0" normalizeH="0" baseline="0" noProof="0">
                <a:ln>
                  <a:noFill/>
                </a:ln>
                <a:solidFill>
                  <a:prstClr val="black"/>
                </a:solidFill>
                <a:effectLst/>
                <a:uLnTx/>
                <a:uFillTx/>
                <a:ea typeface="+mn-ea"/>
                <a:cs typeface="+mn-cs"/>
              </a:rPr>
              <a:t>Tìm những câu văn: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ea typeface="+mn-ea"/>
                <a:cs typeface="+mn-cs"/>
              </a:rPr>
              <a:t>a. Tả vẻ đẹp của nắng tháng Mười.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ea typeface="+mn-ea"/>
                <a:cs typeface="+mn-cs"/>
              </a:rPr>
              <a:t>b. Tả vẻ đẹp của rơm tháng Mười.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ea typeface="+mn-ea"/>
                <a:cs typeface="+mn-cs"/>
              </a:rPr>
              <a:t/>
            </a:r>
            <a:br>
              <a:rPr kumimoji="0" lang="vi-VN" sz="2800" b="0" i="0" u="none" strike="noStrike" kern="1200" cap="none" spc="0" normalizeH="0" baseline="0" noProof="0">
                <a:ln>
                  <a:noFill/>
                </a:ln>
                <a:solidFill>
                  <a:prstClr val="black"/>
                </a:solidFill>
                <a:effectLst/>
                <a:uLnTx/>
                <a:uFillTx/>
                <a:ea typeface="+mn-ea"/>
                <a:cs typeface="+mn-cs"/>
              </a:rPr>
            </a:br>
            <a:r>
              <a:rPr kumimoji="0" lang="vi-VN" sz="1800" b="0" i="0" u="none" strike="noStrike" kern="1200" cap="none" spc="0" normalizeH="0" baseline="0" noProof="0">
                <a:ln>
                  <a:noFill/>
                </a:ln>
                <a:solidFill>
                  <a:prstClr val="black"/>
                </a:solidFill>
                <a:effectLst/>
                <a:uLnTx/>
                <a:uFillTx/>
                <a:ea typeface="+mn-ea"/>
                <a:cs typeface="+mn-cs"/>
              </a:rPr>
              <a:t/>
            </a:r>
            <a:br>
              <a:rPr kumimoji="0" lang="vi-VN" sz="1800" b="0" i="0" u="none" strike="noStrike" kern="1200" cap="none" spc="0" normalizeH="0" baseline="0" noProof="0">
                <a:ln>
                  <a:noFill/>
                </a:ln>
                <a:solidFill>
                  <a:prstClr val="black"/>
                </a:solidFill>
                <a:effectLst/>
                <a:uLnTx/>
                <a:uFillTx/>
                <a:ea typeface="+mn-ea"/>
                <a:cs typeface="+mn-cs"/>
              </a:rPr>
            </a:b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5" name="Title 4">
            <a:extLst>
              <a:ext uri="{FF2B5EF4-FFF2-40B4-BE49-F238E27FC236}">
                <a16:creationId xmlns:a16="http://schemas.microsoft.com/office/drawing/2014/main" xmlns="" id="{21B5EDB2-BDAA-40C8-B565-39B516AFCE60}"/>
              </a:ext>
            </a:extLst>
          </p:cNvPr>
          <p:cNvSpPr txBox="1">
            <a:spLocks/>
          </p:cNvSpPr>
          <p:nvPr/>
        </p:nvSpPr>
        <p:spPr>
          <a:xfrm>
            <a:off x="533289" y="143825"/>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Rơm tháng </a:t>
            </a:r>
            <a:r>
              <a:rPr kumimoji="0" lang="en-US" sz="3200" b="1" i="0" u="none" strike="noStrike" kern="1200" cap="none" spc="0" normalizeH="0" baseline="0" noProof="0" smtClean="0">
                <a:ln>
                  <a:noFill/>
                </a:ln>
                <a:solidFill>
                  <a:srgbClr val="FF0000"/>
                </a:solidFill>
                <a:effectLst/>
                <a:uLnTx/>
                <a:uFillTx/>
                <a:latin typeface="UTM Avo"/>
                <a:ea typeface="+mj-ea"/>
                <a:cs typeface="Times New Roman" pitchFamily="18" charset="0"/>
              </a:rPr>
              <a:t>Mười</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8" name="Rectangle 17">
            <a:extLst>
              <a:ext uri="{FF2B5EF4-FFF2-40B4-BE49-F238E27FC236}">
                <a16:creationId xmlns:a16="http://schemas.microsoft.com/office/drawing/2014/main" xmlns="" id="{9D8F02E6-1AE0-429B-AE23-78EFCC0FD733}"/>
              </a:ext>
            </a:extLst>
          </p:cNvPr>
          <p:cNvSpPr/>
          <p:nvPr/>
        </p:nvSpPr>
        <p:spPr>
          <a:xfrm>
            <a:off x="849280" y="2326021"/>
            <a:ext cx="9662068" cy="7412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UTM Avo"/>
                <a:ea typeface="+mn-ea"/>
                <a:cs typeface="Times New Roman" pitchFamily="18" charset="0"/>
              </a:rPr>
              <a:t>Đánh dấu</a:t>
            </a:r>
            <a:r>
              <a:rPr kumimoji="0" lang="en-US" sz="3200" b="1" i="0" u="none" strike="noStrike" kern="1200" cap="none" spc="0" normalizeH="0" baseline="0" noProof="0">
                <a:ln>
                  <a:noFill/>
                </a:ln>
                <a:solidFill>
                  <a:prstClr val="black"/>
                </a:solidFill>
                <a:effectLst/>
                <a:uLnTx/>
                <a:uFillTx/>
                <a:latin typeface="UTM Avo"/>
                <a:ea typeface="+mn-ea"/>
                <a:cs typeface="Times New Roman" pitchFamily="18" charset="0"/>
                <a:sym typeface="Wingdings 2"/>
              </a:rPr>
              <a:t>  </a:t>
            </a:r>
            <a:r>
              <a:rPr kumimoji="0" lang="en-US" sz="3200" b="0" i="0" u="none" strike="noStrike" kern="1200" cap="none" spc="0" normalizeH="0" baseline="0" noProof="0">
                <a:ln>
                  <a:noFill/>
                </a:ln>
                <a:solidFill>
                  <a:prstClr val="black"/>
                </a:solidFill>
                <a:effectLst/>
                <a:uLnTx/>
                <a:uFillTx/>
                <a:latin typeface="UTM Avo"/>
                <a:ea typeface="+mn-ea"/>
                <a:cs typeface="Times New Roman" pitchFamily="18" charset="0"/>
                <a:sym typeface="Wingdings 2"/>
              </a:rPr>
              <a:t>vào       trước những</a:t>
            </a:r>
            <a:r>
              <a:rPr kumimoji="0" lang="en-US" sz="3200" b="0" i="0" u="none" strike="noStrike" kern="1200" cap="none" spc="0" normalizeH="0" noProof="0">
                <a:ln>
                  <a:noFill/>
                </a:ln>
                <a:solidFill>
                  <a:prstClr val="black"/>
                </a:solidFill>
                <a:effectLst/>
                <a:uLnTx/>
                <a:uFillTx/>
                <a:latin typeface="UTM Avo"/>
                <a:ea typeface="+mn-ea"/>
                <a:cs typeface="Times New Roman" pitchFamily="18" charset="0"/>
                <a:sym typeface="Wingdings 2"/>
              </a:rPr>
              <a:t> </a:t>
            </a:r>
            <a:r>
              <a:rPr kumimoji="0" lang="en-US" sz="3200" b="0" i="0" u="none" strike="noStrike" kern="1200" cap="none" spc="0" normalizeH="0" baseline="0" noProof="0">
                <a:ln>
                  <a:noFill/>
                </a:ln>
                <a:solidFill>
                  <a:prstClr val="black"/>
                </a:solidFill>
                <a:effectLst/>
                <a:uLnTx/>
                <a:uFillTx/>
                <a:latin typeface="UTM Avo"/>
                <a:ea typeface="+mn-ea"/>
                <a:cs typeface="Times New Roman" pitchFamily="18" charset="0"/>
                <a:sym typeface="Wingdings 2"/>
              </a:rPr>
              <a:t>ý đúng:</a:t>
            </a:r>
          </a:p>
        </p:txBody>
      </p:sp>
      <p:sp>
        <p:nvSpPr>
          <p:cNvPr id="6" name="TextBox 5">
            <a:extLst>
              <a:ext uri="{FF2B5EF4-FFF2-40B4-BE49-F238E27FC236}">
                <a16:creationId xmlns:a16="http://schemas.microsoft.com/office/drawing/2014/main" xmlns="" id="{07B2662B-3C13-4FBA-A971-00D670993EBC}"/>
              </a:ext>
            </a:extLst>
          </p:cNvPr>
          <p:cNvSpPr txBox="1"/>
          <p:nvPr/>
        </p:nvSpPr>
        <p:spPr>
          <a:xfrm>
            <a:off x="1027939" y="3694150"/>
            <a:ext cx="11240675" cy="584775"/>
          </a:xfrm>
          <a:prstGeom prst="rect">
            <a:avLst/>
          </a:prstGeom>
          <a:noFill/>
        </p:spPr>
        <p:txBody>
          <a:bodyPr wrap="square" rtlCol="0">
            <a:spAutoFit/>
          </a:bodyPr>
          <a:lstStyle/>
          <a:p>
            <a:pPr indent="514350">
              <a:defRPr/>
            </a:pPr>
            <a:r>
              <a:rPr lang="en-US" sz="3200">
                <a:solidFill>
                  <a:prstClr val="black"/>
                </a:solidFill>
              </a:rPr>
              <a:t>Những con đường làng đầy rơm vàng óng ánh.</a:t>
            </a:r>
          </a:p>
        </p:txBody>
      </p:sp>
      <p:sp>
        <p:nvSpPr>
          <p:cNvPr id="26" name="TextBox 25">
            <a:extLst>
              <a:ext uri="{FF2B5EF4-FFF2-40B4-BE49-F238E27FC236}">
                <a16:creationId xmlns:a16="http://schemas.microsoft.com/office/drawing/2014/main" xmlns="" id="{04553D7A-71FC-4034-A6B8-FBFC36E38C2A}"/>
              </a:ext>
            </a:extLst>
          </p:cNvPr>
          <p:cNvSpPr txBox="1"/>
          <p:nvPr/>
        </p:nvSpPr>
        <p:spPr>
          <a:xfrm>
            <a:off x="1290421" y="4473639"/>
            <a:ext cx="11069224" cy="1077218"/>
          </a:xfrm>
          <a:prstGeom prst="rect">
            <a:avLst/>
          </a:prstGeom>
          <a:noFill/>
        </p:spPr>
        <p:txBody>
          <a:bodyPr wrap="square" rtlCol="0">
            <a:spAutoFit/>
          </a:bodyPr>
          <a:lstStyle/>
          <a:p>
            <a:pPr marL="0" marR="0" lvl="0" indent="342900" algn="l" defTabSz="4572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UTM Avo"/>
              </a:rPr>
              <a:t>R</a:t>
            </a:r>
            <a:r>
              <a:rPr kumimoji="0" lang="en-US" sz="3200" b="0" i="0" u="none" strike="noStrike" kern="1200" cap="none" spc="0" normalizeH="0" baseline="0" noProof="0">
                <a:ln>
                  <a:noFill/>
                </a:ln>
                <a:solidFill>
                  <a:prstClr val="black"/>
                </a:solidFill>
                <a:effectLst/>
                <a:uLnTx/>
                <a:uFillTx/>
                <a:latin typeface="UTM Avo"/>
                <a:ea typeface="+mn-ea"/>
                <a:cs typeface="+mn-cs"/>
              </a:rPr>
              <a:t>ơm như</a:t>
            </a:r>
            <a:r>
              <a:rPr kumimoji="0" lang="en-US" sz="3200" b="0" i="0" u="none" strike="noStrike" kern="1200" cap="none" spc="0" normalizeH="0" noProof="0">
                <a:ln>
                  <a:noFill/>
                </a:ln>
                <a:solidFill>
                  <a:prstClr val="black"/>
                </a:solidFill>
                <a:effectLst/>
                <a:uLnTx/>
                <a:uFillTx/>
                <a:latin typeface="UTM Avo"/>
                <a:ea typeface="+mn-ea"/>
                <a:cs typeface="+mn-cs"/>
              </a:rPr>
              <a:t> tấm thảm </a:t>
            </a:r>
            <a:r>
              <a:rPr kumimoji="0" lang="en-US" sz="3200" b="0" i="0" u="none" strike="noStrike" kern="1200" cap="none" spc="0" normalizeH="0" baseline="0" noProof="0">
                <a:ln>
                  <a:noFill/>
                </a:ln>
                <a:solidFill>
                  <a:prstClr val="black"/>
                </a:solidFill>
                <a:effectLst/>
                <a:uLnTx/>
                <a:uFillTx/>
                <a:latin typeface="UTM Avo"/>
                <a:ea typeface="+mn-ea"/>
                <a:cs typeface="+mn-cs"/>
              </a:rPr>
              <a:t>vàng khổng</a:t>
            </a:r>
            <a:r>
              <a:rPr kumimoji="0" lang="en-US" sz="3200" b="0" i="0" u="none" strike="noStrike" kern="1200" cap="none" spc="0" normalizeH="0" noProof="0">
                <a:ln>
                  <a:noFill/>
                </a:ln>
                <a:solidFill>
                  <a:prstClr val="black"/>
                </a:solidFill>
                <a:effectLst/>
                <a:uLnTx/>
                <a:uFillTx/>
                <a:latin typeface="UTM Avo"/>
                <a:ea typeface="+mn-ea"/>
                <a:cs typeface="+mn-cs"/>
              </a:rPr>
              <a:t> lồ và ấm sực trải khắp ngõ ngách, bờ tre.</a:t>
            </a:r>
            <a:endParaRPr kumimoji="0" lang="en-US" sz="3200" b="0" i="0" u="none" strike="noStrike" kern="1200" cap="none" spc="0" normalizeH="0" baseline="0" noProof="0">
              <a:ln>
                <a:noFill/>
              </a:ln>
              <a:solidFill>
                <a:prstClr val="black"/>
              </a:solidFill>
              <a:effectLst/>
              <a:uLnTx/>
              <a:uFillTx/>
              <a:latin typeface="UTM Avo"/>
              <a:ea typeface="+mn-ea"/>
              <a:cs typeface="+mn-cs"/>
            </a:endParaRPr>
          </a:p>
        </p:txBody>
      </p:sp>
      <p:sp>
        <p:nvSpPr>
          <p:cNvPr id="2" name="Rectangle 1">
            <a:extLst>
              <a:ext uri="{FF2B5EF4-FFF2-40B4-BE49-F238E27FC236}">
                <a16:creationId xmlns:a16="http://schemas.microsoft.com/office/drawing/2014/main" xmlns="" id="{5822CAF0-5F96-4435-957D-CBEB419240B0}"/>
              </a:ext>
            </a:extLst>
          </p:cNvPr>
          <p:cNvSpPr/>
          <p:nvPr/>
        </p:nvSpPr>
        <p:spPr>
          <a:xfrm>
            <a:off x="4462902" y="2563035"/>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UTM Avo"/>
              <a:ea typeface="+mn-ea"/>
              <a:cs typeface="+mn-cs"/>
            </a:endParaRPr>
          </a:p>
        </p:txBody>
      </p:sp>
      <p:sp>
        <p:nvSpPr>
          <p:cNvPr id="21" name="Rectangle 20">
            <a:extLst>
              <a:ext uri="{FF2B5EF4-FFF2-40B4-BE49-F238E27FC236}">
                <a16:creationId xmlns:a16="http://schemas.microsoft.com/office/drawing/2014/main" xmlns="" id="{A3734178-8DFC-46CC-B610-6DC0F48560E8}"/>
              </a:ext>
            </a:extLst>
          </p:cNvPr>
          <p:cNvSpPr/>
          <p:nvPr/>
        </p:nvSpPr>
        <p:spPr>
          <a:xfrm>
            <a:off x="849280" y="3738423"/>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22" name="Rectangle 21">
            <a:extLst>
              <a:ext uri="{FF2B5EF4-FFF2-40B4-BE49-F238E27FC236}">
                <a16:creationId xmlns:a16="http://schemas.microsoft.com/office/drawing/2014/main" xmlns="" id="{F2DF322B-E262-4E48-878C-0EC6D9B4C485}"/>
              </a:ext>
            </a:extLst>
          </p:cNvPr>
          <p:cNvSpPr/>
          <p:nvPr/>
        </p:nvSpPr>
        <p:spPr>
          <a:xfrm>
            <a:off x="841314" y="4552202"/>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1" name="TextBox 10">
            <a:extLst>
              <a:ext uri="{FF2B5EF4-FFF2-40B4-BE49-F238E27FC236}">
                <a16:creationId xmlns:a16="http://schemas.microsoft.com/office/drawing/2014/main" xmlns="" id="{08A7BE8C-728C-45E8-ACC3-EB216AE77B6B}"/>
              </a:ext>
            </a:extLst>
          </p:cNvPr>
          <p:cNvSpPr txBox="1"/>
          <p:nvPr/>
        </p:nvSpPr>
        <p:spPr>
          <a:xfrm>
            <a:off x="841314" y="3699975"/>
            <a:ext cx="155940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TM Avo"/>
                <a:ea typeface="+mn-ea"/>
                <a:cs typeface="Times New Roman" pitchFamily="18" charset="0"/>
                <a:sym typeface="Wingdings 2"/>
              </a:rPr>
              <a:t></a:t>
            </a:r>
            <a:endParaRPr kumimoji="0" lang="en-US" sz="4000" b="0" i="0" u="none" strike="noStrike" kern="1200" cap="none" spc="0" normalizeH="0" baseline="0" noProof="0">
              <a:ln>
                <a:noFill/>
              </a:ln>
              <a:solidFill>
                <a:srgbClr val="FF0000"/>
              </a:solidFill>
              <a:effectLst/>
              <a:uLnTx/>
              <a:uFillTx/>
              <a:latin typeface="UTM Avo"/>
              <a:ea typeface="+mn-ea"/>
              <a:cs typeface="+mn-cs"/>
            </a:endParaRPr>
          </a:p>
        </p:txBody>
      </p:sp>
      <p:pic>
        <p:nvPicPr>
          <p:cNvPr id="30" name="Tieng-tinh-tinh-www_nhacchuongvui_com.mp3">
            <a:hlinkClick r:id="" action="ppaction://media"/>
            <a:extLst>
              <a:ext uri="{FF2B5EF4-FFF2-40B4-BE49-F238E27FC236}">
                <a16:creationId xmlns:a16="http://schemas.microsoft.com/office/drawing/2014/main" xmlns="" id="{DC50A893-A546-4AB0-8118-C106928FF4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00786" y="2326021"/>
            <a:ext cx="609521" cy="609521"/>
          </a:xfrm>
          <a:prstGeom prst="rect">
            <a:avLst/>
          </a:prstGeom>
        </p:spPr>
      </p:pic>
      <p:sp>
        <p:nvSpPr>
          <p:cNvPr id="14" name="Rectangle 13">
            <a:extLst>
              <a:ext uri="{FF2B5EF4-FFF2-40B4-BE49-F238E27FC236}">
                <a16:creationId xmlns:a16="http://schemas.microsoft.com/office/drawing/2014/main" xmlns="" id="{369781C9-21BC-4B0A-A4F4-4A3B3EF7BC4F}"/>
              </a:ext>
            </a:extLst>
          </p:cNvPr>
          <p:cNvSpPr/>
          <p:nvPr/>
        </p:nvSpPr>
        <p:spPr>
          <a:xfrm>
            <a:off x="849280" y="3000828"/>
            <a:ext cx="9662068" cy="584775"/>
          </a:xfrm>
          <a:prstGeom prst="rect">
            <a:avLst/>
          </a:prstGeom>
        </p:spPr>
        <p:txBody>
          <a:bodyPr wrap="square">
            <a:spAutoFit/>
          </a:bodyPr>
          <a:lstStyle/>
          <a:p>
            <a:pPr lvl="0">
              <a:defRPr/>
            </a:pPr>
            <a:r>
              <a:rPr lang="vi-VN" sz="3200">
                <a:solidFill>
                  <a:schemeClr val="accent1"/>
                </a:solidFill>
              </a:rPr>
              <a:t>b. </a:t>
            </a:r>
            <a:r>
              <a:rPr lang="en-US" sz="3200">
                <a:solidFill>
                  <a:schemeClr val="accent1"/>
                </a:solidFill>
              </a:rPr>
              <a:t>Câu văn t</a:t>
            </a:r>
            <a:r>
              <a:rPr lang="vi-VN" sz="3200">
                <a:solidFill>
                  <a:schemeClr val="accent1"/>
                </a:solidFill>
              </a:rPr>
              <a:t>ả vẻ đẹp của rơm tháng Mười</a:t>
            </a:r>
            <a:r>
              <a:rPr lang="en-US" sz="3200">
                <a:solidFill>
                  <a:schemeClr val="accent1"/>
                </a:solidFill>
              </a:rPr>
              <a:t>:</a:t>
            </a:r>
            <a:endParaRPr lang="vi-VN" sz="3200">
              <a:solidFill>
                <a:schemeClr val="accent1"/>
              </a:solidFill>
            </a:endParaRPr>
          </a:p>
        </p:txBody>
      </p:sp>
      <p:sp>
        <p:nvSpPr>
          <p:cNvPr id="16" name="TextBox 15">
            <a:extLst>
              <a:ext uri="{FF2B5EF4-FFF2-40B4-BE49-F238E27FC236}">
                <a16:creationId xmlns:a16="http://schemas.microsoft.com/office/drawing/2014/main" xmlns="" id="{63938F8F-A4EE-443B-9654-10888B14830D}"/>
              </a:ext>
            </a:extLst>
          </p:cNvPr>
          <p:cNvSpPr txBox="1"/>
          <p:nvPr/>
        </p:nvSpPr>
        <p:spPr>
          <a:xfrm>
            <a:off x="1199812" y="5652841"/>
            <a:ext cx="11069224" cy="1077218"/>
          </a:xfrm>
          <a:prstGeom prst="rect">
            <a:avLst/>
          </a:prstGeom>
          <a:noFill/>
        </p:spPr>
        <p:txBody>
          <a:bodyPr wrap="square" rtlCol="0">
            <a:spAutoFit/>
          </a:bodyPr>
          <a:lstStyle/>
          <a:p>
            <a:pPr marL="0" marR="0" lvl="0" indent="34290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UTM Avo"/>
                <a:ea typeface="+mn-ea"/>
                <a:cs typeface="+mn-cs"/>
              </a:rPr>
              <a:t>Bầu trời trong xanh, tràn ngập ánh</a:t>
            </a:r>
            <a:r>
              <a:rPr kumimoji="0" lang="en-US" sz="3200" b="0" i="0" u="none" strike="noStrike" kern="1200" cap="none" spc="0" normalizeH="0" noProof="0">
                <a:ln>
                  <a:noFill/>
                </a:ln>
                <a:solidFill>
                  <a:prstClr val="black"/>
                </a:solidFill>
                <a:effectLst/>
                <a:uLnTx/>
                <a:uFillTx/>
                <a:latin typeface="UTM Avo"/>
                <a:ea typeface="+mn-ea"/>
                <a:cs typeface="+mn-cs"/>
              </a:rPr>
              <a:t> </a:t>
            </a:r>
            <a:r>
              <a:rPr kumimoji="0" lang="en-US" sz="3200" b="0" i="0" u="none" strike="noStrike" kern="1200" cap="none" spc="0" normalizeH="0" baseline="0" noProof="0">
                <a:ln>
                  <a:noFill/>
                </a:ln>
                <a:solidFill>
                  <a:prstClr val="black"/>
                </a:solidFill>
                <a:effectLst/>
                <a:uLnTx/>
                <a:uFillTx/>
                <a:latin typeface="UTM Avo"/>
                <a:ea typeface="+mn-ea"/>
                <a:cs typeface="+mn-cs"/>
              </a:rPr>
              <a:t>nắng tươi vàng và</a:t>
            </a:r>
            <a:r>
              <a:rPr kumimoji="0" lang="en-US" sz="3200" b="0" i="0" u="none" strike="noStrike" kern="1200" cap="none" spc="0" normalizeH="0" noProof="0">
                <a:ln>
                  <a:noFill/>
                </a:ln>
                <a:solidFill>
                  <a:prstClr val="black"/>
                </a:solidFill>
                <a:effectLst/>
                <a:uLnTx/>
                <a:uFillTx/>
                <a:latin typeface="UTM Avo"/>
                <a:ea typeface="+mn-ea"/>
                <a:cs typeface="+mn-cs"/>
              </a:rPr>
              <a:t> những sợi tơ trắng muốt bay lơ lửng</a:t>
            </a:r>
            <a:r>
              <a:rPr kumimoji="0" lang="en-US" sz="3200" b="0" i="0" u="none" strike="noStrike" kern="1200" cap="none" spc="0" normalizeH="0" baseline="0" noProof="0">
                <a:ln>
                  <a:noFill/>
                </a:ln>
                <a:solidFill>
                  <a:prstClr val="black"/>
                </a:solidFill>
                <a:effectLst/>
                <a:uLnTx/>
                <a:uFillTx/>
                <a:latin typeface="UTM Avo"/>
                <a:ea typeface="+mn-ea"/>
                <a:cs typeface="+mn-cs"/>
              </a:rPr>
              <a:t>.</a:t>
            </a:r>
          </a:p>
        </p:txBody>
      </p:sp>
      <p:sp>
        <p:nvSpPr>
          <p:cNvPr id="19" name="Rectangle 18">
            <a:extLst>
              <a:ext uri="{FF2B5EF4-FFF2-40B4-BE49-F238E27FC236}">
                <a16:creationId xmlns:a16="http://schemas.microsoft.com/office/drawing/2014/main" xmlns="" id="{42C80DFB-E6A7-437A-B5BE-7F55DAC64FE6}"/>
              </a:ext>
            </a:extLst>
          </p:cNvPr>
          <p:cNvSpPr/>
          <p:nvPr/>
        </p:nvSpPr>
        <p:spPr>
          <a:xfrm>
            <a:off x="846808" y="5695198"/>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20" name="TextBox 19">
            <a:extLst>
              <a:ext uri="{FF2B5EF4-FFF2-40B4-BE49-F238E27FC236}">
                <a16:creationId xmlns:a16="http://schemas.microsoft.com/office/drawing/2014/main" xmlns="" id="{FE00F447-B170-4D88-9D89-0EEF10E62507}"/>
              </a:ext>
            </a:extLst>
          </p:cNvPr>
          <p:cNvSpPr txBox="1"/>
          <p:nvPr/>
        </p:nvSpPr>
        <p:spPr>
          <a:xfrm>
            <a:off x="837320" y="4522233"/>
            <a:ext cx="155940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TM Avo"/>
                <a:ea typeface="+mn-ea"/>
                <a:cs typeface="Times New Roman" pitchFamily="18" charset="0"/>
                <a:sym typeface="Wingdings 2"/>
              </a:rPr>
              <a:t></a:t>
            </a:r>
            <a:endParaRPr kumimoji="0" lang="en-US" sz="4000" b="0" i="0" u="none" strike="noStrike" kern="1200" cap="none" spc="0" normalizeH="0" baseline="0" noProof="0">
              <a:ln>
                <a:noFill/>
              </a:ln>
              <a:solidFill>
                <a:srgbClr val="FF0000"/>
              </a:solidFill>
              <a:effectLst/>
              <a:uLnTx/>
              <a:uFillTx/>
              <a:latin typeface="UTM Avo"/>
              <a:ea typeface="+mn-ea"/>
              <a:cs typeface="+mn-cs"/>
            </a:endParaRPr>
          </a:p>
        </p:txBody>
      </p:sp>
      <p:pic>
        <p:nvPicPr>
          <p:cNvPr id="23" name="Tieng-tinh-tinh-www_nhacchuongvui_com.mp3">
            <a:hlinkClick r:id="" action="ppaction://media"/>
            <a:extLst>
              <a:ext uri="{FF2B5EF4-FFF2-40B4-BE49-F238E27FC236}">
                <a16:creationId xmlns:a16="http://schemas.microsoft.com/office/drawing/2014/main" xmlns="" id="{39203F53-3F07-4628-BFC7-CD013D5540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53186" y="2478421"/>
            <a:ext cx="609521" cy="609521"/>
          </a:xfrm>
          <a:prstGeom prst="rect">
            <a:avLst/>
          </a:prstGeom>
        </p:spPr>
      </p:pic>
    </p:spTree>
    <p:extLst>
      <p:ext uri="{BB962C8B-B14F-4D97-AF65-F5344CB8AC3E}">
        <p14:creationId xmlns:p14="http://schemas.microsoft.com/office/powerpoint/2010/main" val="112412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par>
                                <p:cTn id="45" presetID="1" presetClass="mediacall" presetSubtype="0" fill="hold" nodeType="withEffect">
                                  <p:stCondLst>
                                    <p:cond delay="0"/>
                                  </p:stCondLst>
                                  <p:childTnLst>
                                    <p:cmd type="call" cmd="playFrom(0.0)">
                                      <p:cBhvr>
                                        <p:cTn id="46" dur="3448" fill="hold"/>
                                        <p:tgtEl>
                                          <p:spTgt spid="30"/>
                                        </p:tgtEl>
                                      </p:cBhvr>
                                    </p:cmd>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 presetClass="mediacall" presetSubtype="0" fill="hold" nodeType="withEffect">
                                  <p:stCondLst>
                                    <p:cond delay="0"/>
                                  </p:stCondLst>
                                  <p:childTnLst>
                                    <p:cmd type="call" cmd="playFrom(0.0)">
                                      <p:cBhvr>
                                        <p:cTn id="53" dur="344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30"/>
                </p:tgtEl>
              </p:cMediaNode>
            </p:audio>
            <p:audio>
              <p:cMediaNode vol="80000">
                <p:cTn id="55" fill="hold" display="0">
                  <p:stCondLst>
                    <p:cond delay="indefinite"/>
                  </p:stCondLst>
                  <p:endCondLst>
                    <p:cond evt="onStopAudio" delay="0">
                      <p:tgtEl>
                        <p:sldTgt/>
                      </p:tgtEl>
                    </p:cond>
                  </p:endCondLst>
                </p:cTn>
                <p:tgtEl>
                  <p:spTgt spid="23"/>
                </p:tgtEl>
              </p:cMediaNode>
            </p:audio>
          </p:childTnLst>
        </p:cTn>
      </p:par>
    </p:tnLst>
    <p:bldLst>
      <p:bldP spid="6" grpId="0"/>
      <p:bldP spid="26" grpId="0"/>
      <p:bldP spid="21" grpId="0" animBg="1"/>
      <p:bldP spid="22" grpId="0" animBg="1"/>
      <p:bldP spid="11" grpId="0"/>
      <p:bldP spid="14" grpId="0"/>
      <p:bldP spid="16" grpId="0"/>
      <p:bldP spid="19"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DD1D99D-F6F2-49E3-A3D2-4B152BD206FD}"/>
              </a:ext>
            </a:extLst>
          </p:cNvPr>
          <p:cNvSpPr/>
          <p:nvPr/>
        </p:nvSpPr>
        <p:spPr>
          <a:xfrm>
            <a:off x="931016" y="998815"/>
            <a:ext cx="11788034" cy="20621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UTM Avo"/>
                <a:cs typeface="Times New Roman" pitchFamily="18" charset="0"/>
              </a:rPr>
              <a:t>3</a:t>
            </a:r>
            <a:r>
              <a:rPr kumimoji="0" lang="en-US" sz="3200" b="0" i="0" u="none" strike="noStrike" kern="1200" cap="none" spc="0" normalizeH="0" baseline="0" noProof="0">
                <a:ln>
                  <a:noFill/>
                </a:ln>
                <a:solidFill>
                  <a:prstClr val="black"/>
                </a:solidFill>
                <a:effectLst/>
                <a:uLnTx/>
                <a:uFillTx/>
                <a:latin typeface="UTM Avo"/>
                <a:ea typeface="+mn-ea"/>
                <a:cs typeface="Times New Roman" pitchFamily="18" charset="0"/>
              </a:rPr>
              <a:t>. </a:t>
            </a:r>
            <a:r>
              <a:rPr lang="vi-VN" sz="3200" i="0">
                <a:solidFill>
                  <a:srgbClr val="000000"/>
                </a:solidFill>
                <a:effectLst/>
              </a:rPr>
              <a:t>Trẻ con trong làng chơi những trò chơi gì trên những con đường, sân ngõ đầy rơm?</a:t>
            </a:r>
            <a:br>
              <a:rPr lang="vi-VN" sz="3200" i="0">
                <a:solidFill>
                  <a:srgbClr val="000000"/>
                </a:solidFill>
                <a:effectLst/>
              </a:rPr>
            </a:br>
            <a:r>
              <a:rPr lang="vi-VN" sz="3200" b="0" i="0">
                <a:solidFill>
                  <a:srgbClr val="000000"/>
                </a:solidFill>
                <a:effectLst/>
                <a:latin typeface="OpenSans"/>
              </a:rPr>
              <a:t/>
            </a:r>
            <a:br>
              <a:rPr lang="vi-VN" sz="3200" b="0" i="0">
                <a:solidFill>
                  <a:srgbClr val="000000"/>
                </a:solidFill>
                <a:effectLst/>
                <a:latin typeface="OpenSans"/>
              </a:rPr>
            </a:b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15" name="Title 4">
            <a:extLst>
              <a:ext uri="{FF2B5EF4-FFF2-40B4-BE49-F238E27FC236}">
                <a16:creationId xmlns:a16="http://schemas.microsoft.com/office/drawing/2014/main" xmlns="" id="{21B5EDB2-BDAA-40C8-B565-39B516AFCE60}"/>
              </a:ext>
            </a:extLst>
          </p:cNvPr>
          <p:cNvSpPr txBox="1">
            <a:spLocks/>
          </p:cNvSpPr>
          <p:nvPr/>
        </p:nvSpPr>
        <p:spPr>
          <a:xfrm>
            <a:off x="533289" y="143825"/>
            <a:ext cx="10514231" cy="110880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a:ea typeface="+mj-ea"/>
                <a:cs typeface="Times New Roman" pitchFamily="18" charset="0"/>
              </a:rPr>
              <a:t>Rơm tháng </a:t>
            </a:r>
            <a:r>
              <a:rPr kumimoji="0" lang="en-US" sz="3200" b="1" i="0" u="none" strike="noStrike" kern="1200" cap="none" spc="0" normalizeH="0" baseline="0" noProof="0" smtClean="0">
                <a:ln>
                  <a:noFill/>
                </a:ln>
                <a:solidFill>
                  <a:srgbClr val="FF0000"/>
                </a:solidFill>
                <a:effectLst/>
                <a:uLnTx/>
                <a:uFillTx/>
                <a:latin typeface="UTM Avo"/>
                <a:ea typeface="+mj-ea"/>
                <a:cs typeface="Times New Roman" pitchFamily="18" charset="0"/>
              </a:rPr>
              <a:t>Mười</a:t>
            </a:r>
            <a:endParaRPr kumimoji="0" lang="en-US" sz="3200" b="1" i="0" u="none" strike="noStrike" kern="1200" cap="none" spc="0" normalizeH="0" baseline="0" noProof="0" dirty="0">
              <a:ln>
                <a:noFill/>
              </a:ln>
              <a:solidFill>
                <a:srgbClr val="FF0000"/>
              </a:solidFill>
              <a:effectLst/>
              <a:uLnTx/>
              <a:uFillTx/>
              <a:latin typeface="UTM Avo"/>
              <a:ea typeface="+mj-ea"/>
              <a:cs typeface="Times New Roman" pitchFamily="18" charset="0"/>
            </a:endParaRPr>
          </a:p>
        </p:txBody>
      </p:sp>
      <p:sp>
        <p:nvSpPr>
          <p:cNvPr id="18" name="Rectangle 17">
            <a:extLst>
              <a:ext uri="{FF2B5EF4-FFF2-40B4-BE49-F238E27FC236}">
                <a16:creationId xmlns:a16="http://schemas.microsoft.com/office/drawing/2014/main" xmlns="" id="{9D8F02E6-1AE0-429B-AE23-78EFCC0FD733}"/>
              </a:ext>
            </a:extLst>
          </p:cNvPr>
          <p:cNvSpPr/>
          <p:nvPr/>
        </p:nvSpPr>
        <p:spPr>
          <a:xfrm>
            <a:off x="1105632" y="2064821"/>
            <a:ext cx="9662068" cy="7412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UTM Avo"/>
                <a:ea typeface="+mn-ea"/>
                <a:cs typeface="Times New Roman" pitchFamily="18" charset="0"/>
              </a:rPr>
              <a:t>Đánh dấu</a:t>
            </a:r>
            <a:r>
              <a:rPr kumimoji="0" lang="en-US" sz="3200" b="1" i="0" u="none" strike="noStrike" kern="1200" cap="none" spc="0" normalizeH="0" baseline="0" noProof="0">
                <a:ln>
                  <a:noFill/>
                </a:ln>
                <a:solidFill>
                  <a:prstClr val="black"/>
                </a:solidFill>
                <a:effectLst/>
                <a:uLnTx/>
                <a:uFillTx/>
                <a:latin typeface="UTM Avo"/>
                <a:ea typeface="+mn-ea"/>
                <a:cs typeface="Times New Roman" pitchFamily="18" charset="0"/>
                <a:sym typeface="Wingdings 2"/>
              </a:rPr>
              <a:t>  </a:t>
            </a:r>
            <a:r>
              <a:rPr kumimoji="0" lang="en-US" sz="3200" b="0" i="0" u="none" strike="noStrike" kern="1200" cap="none" spc="0" normalizeH="0" baseline="0" noProof="0">
                <a:ln>
                  <a:noFill/>
                </a:ln>
                <a:solidFill>
                  <a:prstClr val="black"/>
                </a:solidFill>
                <a:effectLst/>
                <a:uLnTx/>
                <a:uFillTx/>
                <a:latin typeface="UTM Avo"/>
                <a:ea typeface="+mn-ea"/>
                <a:cs typeface="Times New Roman" pitchFamily="18" charset="0"/>
                <a:sym typeface="Wingdings 2"/>
              </a:rPr>
              <a:t>vào       trước những ý đúng:</a:t>
            </a:r>
          </a:p>
        </p:txBody>
      </p:sp>
      <p:sp>
        <p:nvSpPr>
          <p:cNvPr id="6" name="TextBox 5">
            <a:extLst>
              <a:ext uri="{FF2B5EF4-FFF2-40B4-BE49-F238E27FC236}">
                <a16:creationId xmlns:a16="http://schemas.microsoft.com/office/drawing/2014/main" xmlns="" id="{07B2662B-3C13-4FBA-A971-00D670993EBC}"/>
              </a:ext>
            </a:extLst>
          </p:cNvPr>
          <p:cNvSpPr txBox="1"/>
          <p:nvPr/>
        </p:nvSpPr>
        <p:spPr>
          <a:xfrm>
            <a:off x="1028361" y="3152783"/>
            <a:ext cx="11240675" cy="1077218"/>
          </a:xfrm>
          <a:prstGeom prst="rect">
            <a:avLst/>
          </a:prstGeom>
          <a:noFill/>
        </p:spPr>
        <p:txBody>
          <a:bodyPr wrap="square" rtlCol="0">
            <a:spAutoFit/>
          </a:bodyPr>
          <a:lstStyle/>
          <a:p>
            <a:pPr marL="0" marR="0" lvl="0" indent="51435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UTM Avo"/>
                <a:ea typeface="+mn-ea"/>
                <a:cs typeface="+mn-cs"/>
              </a:rPr>
              <a:t>Chạy</a:t>
            </a:r>
            <a:r>
              <a:rPr kumimoji="0" lang="en-US" sz="3200" b="0" i="0" u="none" strike="noStrike" kern="1200" cap="none" spc="0" normalizeH="0" noProof="0">
                <a:ln>
                  <a:noFill/>
                </a:ln>
                <a:solidFill>
                  <a:prstClr val="black"/>
                </a:solidFill>
                <a:effectLst/>
                <a:uLnTx/>
                <a:uFillTx/>
                <a:latin typeface="UTM Avo"/>
                <a:ea typeface="+mn-ea"/>
                <a:cs typeface="+mn-cs"/>
              </a:rPr>
              <a:t> nhảy trên những </a:t>
            </a:r>
            <a:r>
              <a:rPr kumimoji="0" lang="en-US" sz="3200" b="0" i="0" u="none" strike="noStrike" kern="1200" cap="none" spc="0" normalizeH="0" baseline="0" noProof="0">
                <a:ln>
                  <a:noFill/>
                </a:ln>
                <a:solidFill>
                  <a:prstClr val="black"/>
                </a:solidFill>
                <a:effectLst/>
                <a:uLnTx/>
                <a:uFillTx/>
                <a:latin typeface="UTM Avo"/>
                <a:ea typeface="+mn-ea"/>
                <a:cs typeface="+mn-cs"/>
              </a:rPr>
              <a:t>con đường rơm,</a:t>
            </a:r>
            <a:r>
              <a:rPr kumimoji="0" lang="en-US" sz="3200" b="0" i="0" u="none" strike="noStrike" kern="1200" cap="none" spc="0" normalizeH="0" noProof="0">
                <a:ln>
                  <a:noFill/>
                </a:ln>
                <a:solidFill>
                  <a:prstClr val="black"/>
                </a:solidFill>
                <a:effectLst/>
                <a:uLnTx/>
                <a:uFillTx/>
                <a:latin typeface="UTM Avo"/>
                <a:ea typeface="+mn-ea"/>
                <a:cs typeface="+mn-cs"/>
              </a:rPr>
              <a:t> sân rơm nô đùa.</a:t>
            </a:r>
            <a:endParaRPr kumimoji="0" lang="en-US" sz="3200" b="0" i="0" u="none" strike="noStrike" kern="1200" cap="none" spc="0" normalizeH="0" baseline="0" noProof="0">
              <a:ln>
                <a:noFill/>
              </a:ln>
              <a:solidFill>
                <a:prstClr val="black"/>
              </a:solidFill>
              <a:effectLst/>
              <a:uLnTx/>
              <a:uFillTx/>
              <a:latin typeface="UTM Avo"/>
              <a:ea typeface="+mn-ea"/>
              <a:cs typeface="+mn-cs"/>
            </a:endParaRPr>
          </a:p>
        </p:txBody>
      </p:sp>
      <p:sp>
        <p:nvSpPr>
          <p:cNvPr id="26" name="TextBox 25">
            <a:extLst>
              <a:ext uri="{FF2B5EF4-FFF2-40B4-BE49-F238E27FC236}">
                <a16:creationId xmlns:a16="http://schemas.microsoft.com/office/drawing/2014/main" xmlns="" id="{04553D7A-71FC-4034-A6B8-FBFC36E38C2A}"/>
              </a:ext>
            </a:extLst>
          </p:cNvPr>
          <p:cNvSpPr txBox="1"/>
          <p:nvPr/>
        </p:nvSpPr>
        <p:spPr>
          <a:xfrm>
            <a:off x="1260196" y="4315609"/>
            <a:ext cx="11069224" cy="584775"/>
          </a:xfrm>
          <a:prstGeom prst="rect">
            <a:avLst/>
          </a:prstGeom>
          <a:noFill/>
        </p:spPr>
        <p:txBody>
          <a:bodyPr wrap="square" rtlCol="0">
            <a:spAutoFit/>
          </a:bodyPr>
          <a:lstStyle/>
          <a:p>
            <a:pPr marL="0" marR="0" lvl="0" indent="34290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UTM Avo"/>
                <a:ea typeface="+mn-ea"/>
                <a:cs typeface="+mn-cs"/>
              </a:rPr>
              <a:t>Nằm</a:t>
            </a:r>
            <a:r>
              <a:rPr kumimoji="0" lang="en-US" sz="3200" b="0" i="0" u="none" strike="noStrike" kern="1200" cap="none" spc="0" normalizeH="0" noProof="0">
                <a:ln>
                  <a:noFill/>
                </a:ln>
                <a:solidFill>
                  <a:prstClr val="black"/>
                </a:solidFill>
                <a:effectLst/>
                <a:uLnTx/>
                <a:uFillTx/>
                <a:latin typeface="UTM Avo"/>
                <a:ea typeface="+mn-ea"/>
                <a:cs typeface="+mn-cs"/>
              </a:rPr>
              <a:t> lăn ra đất để sưởi ấm.</a:t>
            </a:r>
            <a:endParaRPr kumimoji="0" lang="en-US" sz="3200" b="0" i="0" u="none" strike="noStrike" kern="1200" cap="none" spc="0" normalizeH="0" baseline="0" noProof="0">
              <a:ln>
                <a:noFill/>
              </a:ln>
              <a:solidFill>
                <a:prstClr val="black"/>
              </a:solidFill>
              <a:effectLst/>
              <a:uLnTx/>
              <a:uFillTx/>
              <a:latin typeface="UTM Avo"/>
              <a:ea typeface="+mn-ea"/>
              <a:cs typeface="+mn-cs"/>
            </a:endParaRPr>
          </a:p>
        </p:txBody>
      </p:sp>
      <p:sp>
        <p:nvSpPr>
          <p:cNvPr id="2" name="Rectangle 1">
            <a:extLst>
              <a:ext uri="{FF2B5EF4-FFF2-40B4-BE49-F238E27FC236}">
                <a16:creationId xmlns:a16="http://schemas.microsoft.com/office/drawing/2014/main" xmlns="" id="{5822CAF0-5F96-4435-957D-CBEB419240B0}"/>
              </a:ext>
            </a:extLst>
          </p:cNvPr>
          <p:cNvSpPr/>
          <p:nvPr/>
        </p:nvSpPr>
        <p:spPr>
          <a:xfrm>
            <a:off x="4677215" y="2306051"/>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UTM Avo"/>
              <a:ea typeface="+mn-ea"/>
              <a:cs typeface="+mn-cs"/>
            </a:endParaRPr>
          </a:p>
        </p:txBody>
      </p:sp>
      <p:sp>
        <p:nvSpPr>
          <p:cNvPr id="21" name="Rectangle 20">
            <a:extLst>
              <a:ext uri="{FF2B5EF4-FFF2-40B4-BE49-F238E27FC236}">
                <a16:creationId xmlns:a16="http://schemas.microsoft.com/office/drawing/2014/main" xmlns="" id="{A3734178-8DFC-46CC-B610-6DC0F48560E8}"/>
              </a:ext>
            </a:extLst>
          </p:cNvPr>
          <p:cNvSpPr/>
          <p:nvPr/>
        </p:nvSpPr>
        <p:spPr>
          <a:xfrm>
            <a:off x="894872" y="3154677"/>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22" name="Rectangle 21">
            <a:extLst>
              <a:ext uri="{FF2B5EF4-FFF2-40B4-BE49-F238E27FC236}">
                <a16:creationId xmlns:a16="http://schemas.microsoft.com/office/drawing/2014/main" xmlns="" id="{F2DF322B-E262-4E48-878C-0EC6D9B4C485}"/>
              </a:ext>
            </a:extLst>
          </p:cNvPr>
          <p:cNvSpPr/>
          <p:nvPr/>
        </p:nvSpPr>
        <p:spPr>
          <a:xfrm>
            <a:off x="931014" y="4335122"/>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1" name="TextBox 10">
            <a:extLst>
              <a:ext uri="{FF2B5EF4-FFF2-40B4-BE49-F238E27FC236}">
                <a16:creationId xmlns:a16="http://schemas.microsoft.com/office/drawing/2014/main" xmlns="" id="{08A7BE8C-728C-45E8-ACC3-EB216AE77B6B}"/>
              </a:ext>
            </a:extLst>
          </p:cNvPr>
          <p:cNvSpPr txBox="1"/>
          <p:nvPr/>
        </p:nvSpPr>
        <p:spPr>
          <a:xfrm>
            <a:off x="931014" y="3083368"/>
            <a:ext cx="155940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TM Avo"/>
                <a:ea typeface="+mn-ea"/>
                <a:cs typeface="Times New Roman" pitchFamily="18" charset="0"/>
                <a:sym typeface="Wingdings 2"/>
              </a:rPr>
              <a:t></a:t>
            </a:r>
            <a:endParaRPr kumimoji="0" lang="en-US" sz="4000" b="0" i="0" u="none" strike="noStrike" kern="1200" cap="none" spc="0" normalizeH="0" baseline="0" noProof="0">
              <a:ln>
                <a:noFill/>
              </a:ln>
              <a:solidFill>
                <a:srgbClr val="FF0000"/>
              </a:solidFill>
              <a:effectLst/>
              <a:uLnTx/>
              <a:uFillTx/>
              <a:latin typeface="UTM Avo"/>
              <a:ea typeface="+mn-ea"/>
              <a:cs typeface="+mn-cs"/>
            </a:endParaRPr>
          </a:p>
        </p:txBody>
      </p:sp>
      <p:pic>
        <p:nvPicPr>
          <p:cNvPr id="30" name="Tieng-tinh-tinh-www_nhacchuongvui_com.mp3">
            <a:hlinkClick r:id="" action="ppaction://media"/>
            <a:extLst>
              <a:ext uri="{FF2B5EF4-FFF2-40B4-BE49-F238E27FC236}">
                <a16:creationId xmlns:a16="http://schemas.microsoft.com/office/drawing/2014/main" xmlns="" id="{DC50A893-A546-4AB0-8118-C106928FF4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00786" y="2326021"/>
            <a:ext cx="609521" cy="609521"/>
          </a:xfrm>
          <a:prstGeom prst="rect">
            <a:avLst/>
          </a:prstGeom>
        </p:spPr>
      </p:pic>
      <p:sp>
        <p:nvSpPr>
          <p:cNvPr id="16" name="TextBox 15">
            <a:extLst>
              <a:ext uri="{FF2B5EF4-FFF2-40B4-BE49-F238E27FC236}">
                <a16:creationId xmlns:a16="http://schemas.microsoft.com/office/drawing/2014/main" xmlns="" id="{63938F8F-A4EE-443B-9654-10888B14830D}"/>
              </a:ext>
            </a:extLst>
          </p:cNvPr>
          <p:cNvSpPr txBox="1"/>
          <p:nvPr/>
        </p:nvSpPr>
        <p:spPr>
          <a:xfrm>
            <a:off x="1195333" y="5189621"/>
            <a:ext cx="11428629" cy="584775"/>
          </a:xfrm>
          <a:prstGeom prst="rect">
            <a:avLst/>
          </a:prstGeom>
          <a:noFill/>
        </p:spPr>
        <p:txBody>
          <a:bodyPr wrap="square" rtlCol="0">
            <a:spAutoFit/>
          </a:bodyPr>
          <a:lstStyle/>
          <a:p>
            <a:pPr marL="0" marR="0" lvl="0" indent="342900" algn="l" defTabSz="4572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UTM Avo"/>
              </a:rPr>
              <a:t>Ăn ngủ cả đêm trên những con đường làng đầy rơm</a:t>
            </a:r>
            <a:r>
              <a:rPr kumimoji="0" lang="en-US" sz="3200" b="0" i="0" u="none" strike="noStrike" kern="1200" cap="none" spc="0" normalizeH="0" baseline="0" noProof="0">
                <a:ln>
                  <a:noFill/>
                </a:ln>
                <a:solidFill>
                  <a:prstClr val="black"/>
                </a:solidFill>
                <a:effectLst/>
                <a:uLnTx/>
                <a:uFillTx/>
                <a:latin typeface="UTM Avo"/>
                <a:ea typeface="+mn-ea"/>
                <a:cs typeface="+mn-cs"/>
              </a:rPr>
              <a:t>.</a:t>
            </a:r>
          </a:p>
        </p:txBody>
      </p:sp>
      <p:sp>
        <p:nvSpPr>
          <p:cNvPr id="19" name="Rectangle 18">
            <a:extLst>
              <a:ext uri="{FF2B5EF4-FFF2-40B4-BE49-F238E27FC236}">
                <a16:creationId xmlns:a16="http://schemas.microsoft.com/office/drawing/2014/main" xmlns="" id="{42C80DFB-E6A7-437A-B5BE-7F55DAC64FE6}"/>
              </a:ext>
            </a:extLst>
          </p:cNvPr>
          <p:cNvSpPr/>
          <p:nvPr/>
        </p:nvSpPr>
        <p:spPr>
          <a:xfrm>
            <a:off x="931014" y="5215035"/>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20" name="TextBox 19">
            <a:extLst>
              <a:ext uri="{FF2B5EF4-FFF2-40B4-BE49-F238E27FC236}">
                <a16:creationId xmlns:a16="http://schemas.microsoft.com/office/drawing/2014/main" xmlns="" id="{FE00F447-B170-4D88-9D89-0EEF10E62507}"/>
              </a:ext>
            </a:extLst>
          </p:cNvPr>
          <p:cNvSpPr txBox="1"/>
          <p:nvPr/>
        </p:nvSpPr>
        <p:spPr>
          <a:xfrm>
            <a:off x="931014" y="4262504"/>
            <a:ext cx="155940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TM Avo"/>
                <a:ea typeface="+mn-ea"/>
                <a:cs typeface="Times New Roman" pitchFamily="18" charset="0"/>
                <a:sym typeface="Wingdings 2"/>
              </a:rPr>
              <a:t></a:t>
            </a:r>
            <a:endParaRPr kumimoji="0" lang="en-US" sz="4000" b="0" i="0" u="none" strike="noStrike" kern="1200" cap="none" spc="0" normalizeH="0" baseline="0" noProof="0">
              <a:ln>
                <a:noFill/>
              </a:ln>
              <a:solidFill>
                <a:srgbClr val="FF0000"/>
              </a:solidFill>
              <a:effectLst/>
              <a:uLnTx/>
              <a:uFillTx/>
              <a:latin typeface="UTM Avo"/>
              <a:ea typeface="+mn-ea"/>
              <a:cs typeface="+mn-cs"/>
            </a:endParaRPr>
          </a:p>
        </p:txBody>
      </p:sp>
      <p:sp>
        <p:nvSpPr>
          <p:cNvPr id="23" name="TextBox 22">
            <a:extLst>
              <a:ext uri="{FF2B5EF4-FFF2-40B4-BE49-F238E27FC236}">
                <a16:creationId xmlns:a16="http://schemas.microsoft.com/office/drawing/2014/main" xmlns="" id="{33A4144D-0D79-42BD-9B20-899657F19128}"/>
              </a:ext>
            </a:extLst>
          </p:cNvPr>
          <p:cNvSpPr txBox="1"/>
          <p:nvPr/>
        </p:nvSpPr>
        <p:spPr>
          <a:xfrm>
            <a:off x="1290421" y="6045807"/>
            <a:ext cx="11428629" cy="1077218"/>
          </a:xfrm>
          <a:prstGeom prst="rect">
            <a:avLst/>
          </a:prstGeom>
          <a:noFill/>
        </p:spPr>
        <p:txBody>
          <a:bodyPr wrap="square" rtlCol="0">
            <a:spAutoFit/>
          </a:bodyPr>
          <a:lstStyle/>
          <a:p>
            <a:pPr lvl="0" indent="342900">
              <a:defRPr/>
            </a:pPr>
            <a:r>
              <a:rPr lang="en-US" sz="3200">
                <a:solidFill>
                  <a:prstClr val="black"/>
                </a:solidFill>
              </a:rPr>
              <a:t>L</a:t>
            </a:r>
            <a:r>
              <a:rPr lang="vi-VN" sz="3200">
                <a:solidFill>
                  <a:prstClr val="black"/>
                </a:solidFill>
              </a:rPr>
              <a:t>ăn lộn, vật nhau, chơi trò đi lộn đầu xuống đất.</a:t>
            </a:r>
            <a:r>
              <a:rPr lang="vi-VN" sz="2000">
                <a:solidFill>
                  <a:prstClr val="black"/>
                </a:solidFill>
              </a:rPr>
              <a:t/>
            </a:r>
            <a:br>
              <a:rPr lang="vi-VN" sz="2000">
                <a:solidFill>
                  <a:prstClr val="black"/>
                </a:solidFill>
              </a:rPr>
            </a:br>
            <a:endParaRPr kumimoji="0" lang="en-US" sz="3200" b="0" i="0" u="none" strike="noStrike" kern="1200" cap="none" spc="0" normalizeH="0" baseline="0" noProof="0">
              <a:ln>
                <a:noFill/>
              </a:ln>
              <a:solidFill>
                <a:prstClr val="black"/>
              </a:solidFill>
              <a:effectLst/>
              <a:uLnTx/>
              <a:uFillTx/>
              <a:latin typeface="UTM Avo"/>
              <a:ea typeface="+mn-ea"/>
              <a:cs typeface="+mn-cs"/>
            </a:endParaRPr>
          </a:p>
        </p:txBody>
      </p:sp>
      <p:sp>
        <p:nvSpPr>
          <p:cNvPr id="24" name="Rectangle 23">
            <a:extLst>
              <a:ext uri="{FF2B5EF4-FFF2-40B4-BE49-F238E27FC236}">
                <a16:creationId xmlns:a16="http://schemas.microsoft.com/office/drawing/2014/main" xmlns="" id="{A90725EE-29F8-4071-B575-230B2D493BEB}"/>
              </a:ext>
            </a:extLst>
          </p:cNvPr>
          <p:cNvSpPr/>
          <p:nvPr/>
        </p:nvSpPr>
        <p:spPr>
          <a:xfrm>
            <a:off x="931015" y="6084353"/>
            <a:ext cx="528637" cy="500063"/>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25" name="TextBox 24">
            <a:extLst>
              <a:ext uri="{FF2B5EF4-FFF2-40B4-BE49-F238E27FC236}">
                <a16:creationId xmlns:a16="http://schemas.microsoft.com/office/drawing/2014/main" xmlns="" id="{FCDBA356-99E3-480A-BBC0-32E53A853F5C}"/>
              </a:ext>
            </a:extLst>
          </p:cNvPr>
          <p:cNvSpPr txBox="1"/>
          <p:nvPr/>
        </p:nvSpPr>
        <p:spPr>
          <a:xfrm>
            <a:off x="894872" y="6063153"/>
            <a:ext cx="155940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TM Avo"/>
                <a:ea typeface="+mn-ea"/>
                <a:cs typeface="Times New Roman" pitchFamily="18" charset="0"/>
                <a:sym typeface="Wingdings 2"/>
              </a:rPr>
              <a:t></a:t>
            </a:r>
            <a:endParaRPr kumimoji="0" lang="en-US" sz="4000" b="0" i="0" u="none" strike="noStrike" kern="1200" cap="none" spc="0" normalizeH="0" baseline="0" noProof="0">
              <a:ln>
                <a:noFill/>
              </a:ln>
              <a:solidFill>
                <a:srgbClr val="FF0000"/>
              </a:solidFill>
              <a:effectLst/>
              <a:uLnTx/>
              <a:uFillTx/>
              <a:latin typeface="UTM Avo"/>
              <a:ea typeface="+mn-ea"/>
              <a:cs typeface="+mn-cs"/>
            </a:endParaRPr>
          </a:p>
        </p:txBody>
      </p:sp>
      <p:pic>
        <p:nvPicPr>
          <p:cNvPr id="27" name="Tieng-tinh-tinh-www_nhacchuongvui_com.mp3">
            <a:hlinkClick r:id="" action="ppaction://media"/>
            <a:extLst>
              <a:ext uri="{FF2B5EF4-FFF2-40B4-BE49-F238E27FC236}">
                <a16:creationId xmlns:a16="http://schemas.microsoft.com/office/drawing/2014/main" xmlns="" id="{475C9980-22B8-4C44-90BA-A8F51F304C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53186" y="2478421"/>
            <a:ext cx="609521" cy="609521"/>
          </a:xfrm>
          <a:prstGeom prst="rect">
            <a:avLst/>
          </a:prstGeom>
        </p:spPr>
      </p:pic>
      <p:pic>
        <p:nvPicPr>
          <p:cNvPr id="28" name="Tieng-tinh-tinh-www_nhacchuongvui_com.mp3">
            <a:hlinkClick r:id="" action="ppaction://media"/>
            <a:extLst>
              <a:ext uri="{FF2B5EF4-FFF2-40B4-BE49-F238E27FC236}">
                <a16:creationId xmlns:a16="http://schemas.microsoft.com/office/drawing/2014/main" xmlns="" id="{1D096647-AFB3-4642-AD7E-82E2943C37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05586" y="2630821"/>
            <a:ext cx="609521" cy="609521"/>
          </a:xfrm>
          <a:prstGeom prst="rect">
            <a:avLst/>
          </a:prstGeom>
        </p:spPr>
      </p:pic>
    </p:spTree>
    <p:extLst>
      <p:ext uri="{BB962C8B-B14F-4D97-AF65-F5344CB8AC3E}">
        <p14:creationId xmlns:p14="http://schemas.microsoft.com/office/powerpoint/2010/main" val="337885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par>
                                <p:cTn id="56" presetID="1" presetClass="mediacall" presetSubtype="0" fill="hold" nodeType="withEffect">
                                  <p:stCondLst>
                                    <p:cond delay="0"/>
                                  </p:stCondLst>
                                  <p:childTnLst>
                                    <p:cmd type="call" cmd="playFrom(0.0)">
                                      <p:cBhvr>
                                        <p:cTn id="57" dur="3448" fill="hold"/>
                                        <p:tgtEl>
                                          <p:spTgt spid="30"/>
                                        </p:tgtEl>
                                      </p:cBhvr>
                                    </p:cmd>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par>
                                <p:cTn id="63" presetID="1" presetClass="mediacall" presetSubtype="0" fill="hold" nodeType="withEffect">
                                  <p:stCondLst>
                                    <p:cond delay="0"/>
                                  </p:stCondLst>
                                  <p:childTnLst>
                                    <p:cmd type="call" cmd="playFrom(0.0)">
                                      <p:cBhvr>
                                        <p:cTn id="64" dur="3448" fill="hold"/>
                                        <p:tgtEl>
                                          <p:spTgt spid="27"/>
                                        </p:tgtEl>
                                      </p:cBhvr>
                                    </p:cmd>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inVertical)">
                                      <p:cBhvr>
                                        <p:cTn id="69" dur="500"/>
                                        <p:tgtEl>
                                          <p:spTgt spid="25"/>
                                        </p:tgtEl>
                                      </p:cBhvr>
                                    </p:animEffect>
                                  </p:childTnLst>
                                </p:cTn>
                              </p:par>
                              <p:par>
                                <p:cTn id="70" presetID="1" presetClass="mediacall" presetSubtype="0" fill="hold" nodeType="withEffect">
                                  <p:stCondLst>
                                    <p:cond delay="0"/>
                                  </p:stCondLst>
                                  <p:childTnLst>
                                    <p:cmd type="call" cmd="playFrom(0.0)">
                                      <p:cBhvr>
                                        <p:cTn id="71" dur="3448"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0"/>
                </p:tgtEl>
              </p:cMediaNode>
            </p:audio>
            <p:audio>
              <p:cMediaNode vol="80000">
                <p:cTn id="73" fill="hold" display="0">
                  <p:stCondLst>
                    <p:cond delay="indefinite"/>
                  </p:stCondLst>
                  <p:endCondLst>
                    <p:cond evt="onStopAudio" delay="0">
                      <p:tgtEl>
                        <p:sldTgt/>
                      </p:tgtEl>
                    </p:cond>
                  </p:endCondLst>
                </p:cTn>
                <p:tgtEl>
                  <p:spTgt spid="27"/>
                </p:tgtEl>
              </p:cMediaNode>
            </p:audio>
            <p:audio>
              <p:cMediaNode vol="80000">
                <p:cTn id="74" fill="hold" display="0">
                  <p:stCondLst>
                    <p:cond delay="indefinite"/>
                  </p:stCondLst>
                  <p:endCondLst>
                    <p:cond evt="onStopAudio" delay="0">
                      <p:tgtEl>
                        <p:sldTgt/>
                      </p:tgtEl>
                    </p:cond>
                  </p:endCondLst>
                </p:cTn>
                <p:tgtEl>
                  <p:spTgt spid="28"/>
                </p:tgtEl>
              </p:cMediaNode>
            </p:audio>
          </p:childTnLst>
        </p:cTn>
      </p:par>
    </p:tnLst>
    <p:bldLst>
      <p:bldP spid="18" grpId="0"/>
      <p:bldP spid="6" grpId="0"/>
      <p:bldP spid="26" grpId="0"/>
      <p:bldP spid="2" grpId="0" animBg="1"/>
      <p:bldP spid="21" grpId="0" animBg="1"/>
      <p:bldP spid="22" grpId="0" animBg="1"/>
      <p:bldP spid="11" grpId="0"/>
      <p:bldP spid="16" grpId="0"/>
      <p:bldP spid="19" grpId="0" animBg="1"/>
      <p:bldP spid="20" grpId="0"/>
      <p:bldP spid="23" grpId="0"/>
      <p:bldP spid="24"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6">
            <a:extLst>
              <a:ext uri="{FF2B5EF4-FFF2-40B4-BE49-F238E27FC236}">
                <a16:creationId xmlns:a16="http://schemas.microsoft.com/office/drawing/2014/main" xmlns="" id="{91496B80-1B57-496D-94B4-06CDB7152698}"/>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t="25194" r="9742" b="11258"/>
          <a:stretch/>
        </p:blipFill>
        <p:spPr>
          <a:xfrm>
            <a:off x="721135" y="1359838"/>
            <a:ext cx="9341560" cy="5033410"/>
          </a:xfrm>
          <a:prstGeom prst="rect">
            <a:avLst/>
          </a:prstGeom>
        </p:spPr>
      </p:pic>
      <p:sp>
        <p:nvSpPr>
          <p:cNvPr id="6" name="Rectangle 5"/>
          <p:cNvSpPr/>
          <p:nvPr/>
        </p:nvSpPr>
        <p:spPr>
          <a:xfrm>
            <a:off x="-1" y="6679777"/>
            <a:ext cx="12190413" cy="177777"/>
          </a:xfrm>
          <a:prstGeom prst="rect">
            <a:avLst/>
          </a:prstGeom>
          <a:ln/>
        </p:spPr>
        <p:style>
          <a:lnRef idx="3">
            <a:schemeClr val="lt1"/>
          </a:lnRef>
          <a:fillRef idx="1">
            <a:schemeClr val="accent6"/>
          </a:fillRef>
          <a:effectRef idx="1">
            <a:schemeClr val="accent6"/>
          </a:effectRef>
          <a:fontRef idx="minor">
            <a:schemeClr val="lt1"/>
          </a:fontRef>
        </p:style>
        <p:txBody>
          <a:bodyPr lIns="121839" tIns="60920" rIns="121839" bIns="60920" spcCol="0" rtlCol="0" anchor="ctr"/>
          <a:lstStyle/>
          <a:p>
            <a:pPr algn="ctr"/>
            <a:endParaRPr lang="en-US" sz="2400">
              <a:solidFill>
                <a:srgbClr val="0070C0"/>
              </a:solidFill>
            </a:endParaRPr>
          </a:p>
        </p:txBody>
      </p:sp>
      <p:pic>
        <p:nvPicPr>
          <p:cNvPr id="8" name="图片 37">
            <a:extLst>
              <a:ext uri="{FF2B5EF4-FFF2-40B4-BE49-F238E27FC236}">
                <a16:creationId xmlns:a16="http://schemas.microsoft.com/office/drawing/2014/main" xmlns="" id="{CA51BFDD-7EB2-41C7-B1D2-9A78363AE095}"/>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LineDrawing/>
                    </a14:imgEffect>
                  </a14:imgLayer>
                </a14:imgProps>
              </a:ext>
              <a:ext uri="{28A0092B-C50C-407E-A947-70E740481C1C}">
                <a14:useLocalDpi xmlns:a14="http://schemas.microsoft.com/office/drawing/2010/main" val="0"/>
              </a:ext>
            </a:extLst>
          </a:blip>
          <a:stretch>
            <a:fillRect/>
          </a:stretch>
        </p:blipFill>
        <p:spPr>
          <a:xfrm>
            <a:off x="10187408" y="447"/>
            <a:ext cx="2052477" cy="2254683"/>
          </a:xfrm>
          <a:prstGeom prst="rect">
            <a:avLst/>
          </a:prstGeom>
          <a:effectLst>
            <a:outerShdw blurRad="50800" dist="38100" dir="10800000" algn="r" rotWithShape="0">
              <a:prstClr val="black">
                <a:alpha val="40000"/>
              </a:prstClr>
            </a:outerShdw>
          </a:effectLst>
        </p:spPr>
      </p:pic>
      <p:grpSp>
        <p:nvGrpSpPr>
          <p:cNvPr id="10" name="组合 23"/>
          <p:cNvGrpSpPr/>
          <p:nvPr/>
        </p:nvGrpSpPr>
        <p:grpSpPr>
          <a:xfrm>
            <a:off x="-17581" y="5831639"/>
            <a:ext cx="12202134" cy="1123217"/>
            <a:chOff x="-17585" y="5729324"/>
            <a:chExt cx="12203723" cy="1123362"/>
          </a:xfrm>
        </p:grpSpPr>
        <p:pic>
          <p:nvPicPr>
            <p:cNvPr id="11" name="图片 24"/>
            <p:cNvPicPr>
              <a:picLocks noChangeAspect="1"/>
            </p:cNvPicPr>
            <p:nvPr/>
          </p:nvPicPr>
          <p:blipFill rotWithShape="1">
            <a:blip r:embed="rId9"/>
            <a:srcRect l="1990"/>
            <a:stretch/>
          </p:blipFill>
          <p:spPr>
            <a:xfrm>
              <a:off x="-17585" y="5729324"/>
              <a:ext cx="8659753" cy="1123362"/>
            </a:xfrm>
            <a:prstGeom prst="rect">
              <a:avLst/>
            </a:prstGeom>
          </p:spPr>
        </p:pic>
        <p:pic>
          <p:nvPicPr>
            <p:cNvPr id="12" name="图片 25"/>
            <p:cNvPicPr>
              <a:picLocks noChangeAspect="1"/>
            </p:cNvPicPr>
            <p:nvPr/>
          </p:nvPicPr>
          <p:blipFill rotWithShape="1">
            <a:blip r:embed="rId9"/>
            <a:srcRect r="21459"/>
            <a:stretch/>
          </p:blipFill>
          <p:spPr>
            <a:xfrm>
              <a:off x="5398477" y="5729324"/>
              <a:ext cx="6787661" cy="1123362"/>
            </a:xfrm>
            <a:prstGeom prst="rect">
              <a:avLst/>
            </a:prstGeom>
          </p:spPr>
        </p:pic>
      </p:grpSp>
      <p:pic>
        <p:nvPicPr>
          <p:cNvPr id="13" name="图片 36"/>
          <p:cNvPicPr>
            <a:picLocks noChangeAspect="1"/>
          </p:cNvPicPr>
          <p:nvPr/>
        </p:nvPicPr>
        <p:blipFill rotWithShape="1">
          <a:blip r:embed="rId10">
            <a:extLst>
              <a:ext uri="{28A0092B-C50C-407E-A947-70E740481C1C}">
                <a14:useLocalDpi xmlns:a14="http://schemas.microsoft.com/office/drawing/2010/main" val="0"/>
              </a:ext>
            </a:extLst>
          </a:blip>
          <a:srcRect r="31552"/>
          <a:stretch/>
        </p:blipFill>
        <p:spPr>
          <a:xfrm>
            <a:off x="9791996" y="2030318"/>
            <a:ext cx="2448413" cy="4924538"/>
          </a:xfrm>
          <a:prstGeom prst="rect">
            <a:avLst/>
          </a:prstGeom>
        </p:spPr>
      </p:pic>
      <p:pic>
        <p:nvPicPr>
          <p:cNvPr id="17" name="PA_图片 3">
            <a:extLst>
              <a:ext uri="{FF2B5EF4-FFF2-40B4-BE49-F238E27FC236}">
                <a16:creationId xmlns:a16="http://schemas.microsoft.com/office/drawing/2014/main" xmlns="" id="{5B74BE9E-C78D-4DEC-B03F-FC27DD50910A}"/>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613886" y="2839036"/>
            <a:ext cx="3713472" cy="3713472"/>
          </a:xfrm>
          <a:prstGeom prst="rect">
            <a:avLst/>
          </a:prstGeom>
        </p:spPr>
      </p:pic>
      <p:sp>
        <p:nvSpPr>
          <p:cNvPr id="14" name="TextBox 13"/>
          <p:cNvSpPr txBox="1"/>
          <p:nvPr/>
        </p:nvSpPr>
        <p:spPr>
          <a:xfrm>
            <a:off x="2286892" y="2795406"/>
            <a:ext cx="6742177" cy="1323219"/>
          </a:xfrm>
          <a:prstGeom prst="rect">
            <a:avLst/>
          </a:prstGeom>
          <a:noFill/>
        </p:spPr>
        <p:txBody>
          <a:bodyPr wrap="square" lIns="91379" tIns="45690" rIns="91379" bIns="45690"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7999" dirty="0" err="1">
                <a:solidFill>
                  <a:srgbClr val="0070C0"/>
                </a:solidFill>
                <a:latin typeface="UTM Avo" panose="02040603050506020204" pitchFamily="18" charset="0"/>
                <a:cs typeface="Arial" panose="020B0604020202020204" pitchFamily="34" charset="0"/>
              </a:rPr>
              <a:t>KHỞI</a:t>
            </a:r>
            <a:r>
              <a:rPr lang="en-US" sz="7999" dirty="0">
                <a:solidFill>
                  <a:srgbClr val="0070C0"/>
                </a:solidFill>
                <a:latin typeface="UTM Avo" panose="02040603050506020204" pitchFamily="18" charset="0"/>
                <a:cs typeface="Arial" panose="020B0604020202020204" pitchFamily="34" charset="0"/>
              </a:rPr>
              <a:t> </a:t>
            </a:r>
            <a:r>
              <a:rPr lang="en-US" sz="7999" dirty="0" err="1">
                <a:solidFill>
                  <a:srgbClr val="0070C0"/>
                </a:solidFill>
                <a:latin typeface="UTM Avo" panose="02040603050506020204" pitchFamily="18" charset="0"/>
                <a:cs typeface="Arial" panose="020B0604020202020204" pitchFamily="34" charset="0"/>
              </a:rPr>
              <a:t>ĐỘNG</a:t>
            </a:r>
            <a:endParaRPr lang="en-US" sz="7999" dirty="0">
              <a:solidFill>
                <a:srgbClr val="0070C0"/>
              </a:solidFill>
              <a:latin typeface="UTM Avo" panose="02040603050506020204" pitchFamily="18" charset="0"/>
              <a:cs typeface="Arial" panose="020B0604020202020204" pitchFamily="34" charset="0"/>
            </a:endParaRPr>
          </a:p>
        </p:txBody>
      </p:sp>
      <p:pic>
        <p:nvPicPr>
          <p:cNvPr id="18" name="crystal">
            <a:hlinkClick r:id="" action="ppaction://media"/>
            <a:extLst>
              <a:ext uri="{FF2B5EF4-FFF2-40B4-BE49-F238E27FC236}">
                <a16:creationId xmlns:a16="http://schemas.microsoft.com/office/drawing/2014/main" xmlns="" id="{53259D04-C9B4-465C-A410-3E92E9FAE4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94771" y="2669836"/>
            <a:ext cx="457200" cy="457200"/>
          </a:xfrm>
          <a:prstGeom prst="rect">
            <a:avLst/>
          </a:prstGeom>
        </p:spPr>
      </p:pic>
    </p:spTree>
    <p:extLst>
      <p:ext uri="{BB962C8B-B14F-4D97-AF65-F5344CB8AC3E}">
        <p14:creationId xmlns:p14="http://schemas.microsoft.com/office/powerpoint/2010/main" val="783438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0AF6A02-1082-4239-8F62-4F2C730EEB9E}"/>
              </a:ext>
            </a:extLst>
          </p:cNvPr>
          <p:cNvPicPr>
            <a:picLocks noChangeAspect="1"/>
          </p:cNvPicPr>
          <p:nvPr/>
        </p:nvPicPr>
        <p:blipFill>
          <a:blip r:embed="rId2"/>
          <a:stretch>
            <a:fillRect/>
          </a:stretch>
        </p:blipFill>
        <p:spPr>
          <a:xfrm>
            <a:off x="2617308" y="925756"/>
            <a:ext cx="7108370" cy="5653566"/>
          </a:xfrm>
          <a:prstGeom prst="rect">
            <a:avLst/>
          </a:prstGeom>
        </p:spPr>
      </p:pic>
      <p:sp>
        <p:nvSpPr>
          <p:cNvPr id="10" name="Rectangle 9">
            <a:extLst>
              <a:ext uri="{FF2B5EF4-FFF2-40B4-BE49-F238E27FC236}">
                <a16:creationId xmlns:a16="http://schemas.microsoft.com/office/drawing/2014/main" xmlns="" id="{1B31CC8B-ABEF-4847-94C3-C9CE9426FE77}"/>
              </a:ext>
            </a:extLst>
          </p:cNvPr>
          <p:cNvSpPr/>
          <p:nvPr/>
        </p:nvSpPr>
        <p:spPr>
          <a:xfrm>
            <a:off x="4370355" y="2777296"/>
            <a:ext cx="4051118" cy="255454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cap="all">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latin typeface="+mj-lt"/>
                <a:cs typeface="Times New Roman" pitchFamily="18" charset="0"/>
              </a:rPr>
              <a:t>LuyệN tập</a:t>
            </a:r>
            <a:endParaRPr kumimoji="0" lang="en-US" sz="8000" b="1" i="0" u="none" strike="noStrike" kern="1200" cap="all" spc="0" normalizeH="0" baseline="0" noProof="0"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UTM Avo"/>
              <a:ea typeface="+mn-ea"/>
              <a:cs typeface="Times New Roman" pitchFamily="18" charset="0"/>
            </a:endParaRPr>
          </a:p>
        </p:txBody>
      </p:sp>
      <p:pic>
        <p:nvPicPr>
          <p:cNvPr id="11" name="55">
            <a:extLst>
              <a:ext uri="{FF2B5EF4-FFF2-40B4-BE49-F238E27FC236}">
                <a16:creationId xmlns:a16="http://schemas.microsoft.com/office/drawing/2014/main" xmlns="" id="{A4E03999-78D9-44EB-93F4-688400BA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5" y="3373367"/>
            <a:ext cx="3549247" cy="3312889"/>
          </a:xfrm>
          <a:prstGeom prst="rect">
            <a:avLst/>
          </a:prstGeom>
        </p:spPr>
      </p:pic>
      <p:pic>
        <p:nvPicPr>
          <p:cNvPr id="12" name="54">
            <a:extLst>
              <a:ext uri="{FF2B5EF4-FFF2-40B4-BE49-F238E27FC236}">
                <a16:creationId xmlns:a16="http://schemas.microsoft.com/office/drawing/2014/main" xmlns="" id="{A0E53A23-6590-4835-BA19-F48CBC9A5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8323" y="3373367"/>
            <a:ext cx="3592090" cy="3265537"/>
          </a:xfrm>
          <a:prstGeom prst="rect">
            <a:avLst/>
          </a:prstGeom>
        </p:spPr>
      </p:pic>
      <p:pic>
        <p:nvPicPr>
          <p:cNvPr id="13" name="42">
            <a:extLst>
              <a:ext uri="{FF2B5EF4-FFF2-40B4-BE49-F238E27FC236}">
                <a16:creationId xmlns:a16="http://schemas.microsoft.com/office/drawing/2014/main" xmlns="" id="{5EE46816-CEE4-4965-A34F-88072896694E}"/>
              </a:ext>
            </a:extLst>
          </p:cNvPr>
          <p:cNvPicPr>
            <a:picLocks noChangeAspect="1"/>
          </p:cNvPicPr>
          <p:nvPr/>
        </p:nvPicPr>
        <p:blipFill>
          <a:blip r:embed="rId5"/>
          <a:stretch>
            <a:fillRect/>
          </a:stretch>
        </p:blipFill>
        <p:spPr>
          <a:xfrm>
            <a:off x="2495746" y="171744"/>
            <a:ext cx="2177862" cy="3291654"/>
          </a:xfrm>
          <a:prstGeom prst="rect">
            <a:avLst/>
          </a:prstGeom>
        </p:spPr>
      </p:pic>
    </p:spTree>
    <p:extLst>
      <p:ext uri="{BB962C8B-B14F-4D97-AF65-F5344CB8AC3E}">
        <p14:creationId xmlns:p14="http://schemas.microsoft.com/office/powerpoint/2010/main" val="2196921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4E5CCCC-42C2-4D86-8BC3-78AD73E2EDB1}"/>
              </a:ext>
            </a:extLst>
          </p:cNvPr>
          <p:cNvSpPr txBox="1"/>
          <p:nvPr/>
        </p:nvSpPr>
        <p:spPr>
          <a:xfrm>
            <a:off x="1025236" y="640094"/>
            <a:ext cx="10155381" cy="1692771"/>
          </a:xfrm>
          <a:prstGeom prst="rect">
            <a:avLst/>
          </a:prstGeom>
          <a:noFill/>
        </p:spPr>
        <p:txBody>
          <a:bodyPr wrap="square">
            <a:spAutoFit/>
          </a:bodyPr>
          <a:lstStyle/>
          <a:p>
            <a:pPr>
              <a:spcBef>
                <a:spcPts val="600"/>
              </a:spcBef>
              <a:spcAft>
                <a:spcPts val="600"/>
              </a:spcAft>
            </a:pPr>
            <a:r>
              <a:rPr lang="vi-VN" sz="2800" b="1"/>
              <a:t>1</a:t>
            </a:r>
            <a:r>
              <a:rPr lang="en-US" sz="2800"/>
              <a:t>.</a:t>
            </a:r>
            <a:r>
              <a:rPr lang="vi-VN" sz="2800"/>
              <a:t> Tìm trong bài đọc các từ ngữ:</a:t>
            </a:r>
          </a:p>
          <a:p>
            <a:pPr>
              <a:spcBef>
                <a:spcPts val="600"/>
              </a:spcBef>
              <a:spcAft>
                <a:spcPts val="600"/>
              </a:spcAft>
            </a:pPr>
            <a:r>
              <a:rPr lang="vi-VN" sz="2800"/>
              <a:t>a. Tả màu sắc, mùi thơm của rơm tháng Mười</a:t>
            </a:r>
          </a:p>
          <a:p>
            <a:pPr>
              <a:spcBef>
                <a:spcPts val="600"/>
              </a:spcBef>
              <a:spcAft>
                <a:spcPts val="600"/>
              </a:spcAft>
            </a:pPr>
            <a:r>
              <a:rPr lang="vi-VN" sz="2800"/>
              <a:t>b. Tả hoạt động của các bạn nhỏ</a:t>
            </a:r>
          </a:p>
        </p:txBody>
      </p:sp>
      <p:sp>
        <p:nvSpPr>
          <p:cNvPr id="5" name="TextBox 4">
            <a:extLst>
              <a:ext uri="{FF2B5EF4-FFF2-40B4-BE49-F238E27FC236}">
                <a16:creationId xmlns:a16="http://schemas.microsoft.com/office/drawing/2014/main" xmlns="" id="{182BB4B7-E2B7-4C88-BFE6-4779D04F7ED2}"/>
              </a:ext>
            </a:extLst>
          </p:cNvPr>
          <p:cNvSpPr txBox="1"/>
          <p:nvPr/>
        </p:nvSpPr>
        <p:spPr>
          <a:xfrm>
            <a:off x="1009796" y="2512974"/>
            <a:ext cx="10835840" cy="3939540"/>
          </a:xfrm>
          <a:prstGeom prst="rect">
            <a:avLst/>
          </a:prstGeom>
          <a:noFill/>
        </p:spPr>
        <p:txBody>
          <a:bodyPr wrap="square">
            <a:spAutoFit/>
          </a:bodyPr>
          <a:lstStyle/>
          <a:p>
            <a:r>
              <a:rPr lang="en-US" sz="2800" b="1"/>
              <a:t>Gạch chân các từ ngữ:</a:t>
            </a:r>
            <a:endParaRPr lang="vi-VN" sz="2800" b="1"/>
          </a:p>
          <a:p>
            <a:pPr marL="514350" indent="-514350">
              <a:spcBef>
                <a:spcPts val="600"/>
              </a:spcBef>
              <a:spcAft>
                <a:spcPts val="600"/>
              </a:spcAft>
              <a:buAutoNum type="alphaLcPeriod"/>
            </a:pPr>
            <a:r>
              <a:rPr lang="vi-VN" sz="2800">
                <a:solidFill>
                  <a:srgbClr val="0070C0"/>
                </a:solidFill>
              </a:rPr>
              <a:t>Tả màu sắc, mùi thơm của rơm tháng Mười</a:t>
            </a:r>
            <a:r>
              <a:rPr lang="en-US" sz="2800">
                <a:solidFill>
                  <a:srgbClr val="0070C0"/>
                </a:solidFill>
              </a:rPr>
              <a:t>:</a:t>
            </a:r>
          </a:p>
          <a:p>
            <a:pPr marL="514350" indent="-514350">
              <a:spcBef>
                <a:spcPts val="600"/>
              </a:spcBef>
              <a:spcAft>
                <a:spcPts val="600"/>
              </a:spcAft>
              <a:buAutoNum type="alphaLcPeriod"/>
            </a:pPr>
            <a:endParaRPr lang="en-US" sz="2800">
              <a:solidFill>
                <a:srgbClr val="0070C0"/>
              </a:solidFill>
            </a:endParaRPr>
          </a:p>
          <a:p>
            <a:pPr>
              <a:spcBef>
                <a:spcPts val="600"/>
              </a:spcBef>
              <a:spcAft>
                <a:spcPts val="600"/>
              </a:spcAft>
            </a:pPr>
            <a:endParaRPr lang="en-US" sz="2800">
              <a:solidFill>
                <a:srgbClr val="0070C0"/>
              </a:solidFill>
            </a:endParaRPr>
          </a:p>
          <a:p>
            <a:pPr>
              <a:spcBef>
                <a:spcPts val="600"/>
              </a:spcBef>
              <a:spcAft>
                <a:spcPts val="600"/>
              </a:spcAft>
            </a:pPr>
            <a:r>
              <a:rPr lang="vi-VN" sz="2800">
                <a:solidFill>
                  <a:srgbClr val="0070C0"/>
                </a:solidFill>
              </a:rPr>
              <a:t>b. Tả hoạt động của các bạn nhỏ</a:t>
            </a:r>
            <a:r>
              <a:rPr lang="en-US" sz="2800">
                <a:solidFill>
                  <a:srgbClr val="0070C0"/>
                </a:solidFill>
              </a:rPr>
              <a:t>:</a:t>
            </a:r>
          </a:p>
          <a:p>
            <a:pPr>
              <a:spcBef>
                <a:spcPts val="600"/>
              </a:spcBef>
              <a:spcAft>
                <a:spcPts val="600"/>
              </a:spcAft>
            </a:pPr>
            <a:endParaRPr lang="vi-VN" sz="2000"/>
          </a:p>
          <a:p>
            <a:endParaRPr lang="vi-VN" sz="2000"/>
          </a:p>
          <a:p>
            <a:endParaRPr lang="vi-VN" sz="2000"/>
          </a:p>
        </p:txBody>
      </p:sp>
      <p:sp>
        <p:nvSpPr>
          <p:cNvPr id="6" name="TextBox 5">
            <a:extLst>
              <a:ext uri="{FF2B5EF4-FFF2-40B4-BE49-F238E27FC236}">
                <a16:creationId xmlns:a16="http://schemas.microsoft.com/office/drawing/2014/main" xmlns="" id="{4675361A-2D89-470B-8529-18FA12DF223C}"/>
              </a:ext>
            </a:extLst>
          </p:cNvPr>
          <p:cNvSpPr txBox="1"/>
          <p:nvPr/>
        </p:nvSpPr>
        <p:spPr>
          <a:xfrm>
            <a:off x="1009796" y="3681012"/>
            <a:ext cx="10835840" cy="954107"/>
          </a:xfrm>
          <a:prstGeom prst="rect">
            <a:avLst/>
          </a:prstGeom>
          <a:solidFill>
            <a:schemeClr val="tx2">
              <a:lumMod val="20000"/>
              <a:lumOff val="80000"/>
            </a:schemeClr>
          </a:solidFill>
        </p:spPr>
        <p:txBody>
          <a:bodyPr wrap="square">
            <a:spAutoFit/>
          </a:bodyPr>
          <a:lstStyle/>
          <a:p>
            <a:pPr>
              <a:spcBef>
                <a:spcPts val="600"/>
              </a:spcBef>
              <a:spcAft>
                <a:spcPts val="600"/>
              </a:spcAft>
            </a:pPr>
            <a:r>
              <a:rPr lang="en-US" sz="2800"/>
              <a:t>Vàng óng ánh, trong như hổ phách, thơm ngầy ngậy, trắng muốt</a:t>
            </a:r>
            <a:endParaRPr lang="vi-VN" sz="2800"/>
          </a:p>
        </p:txBody>
      </p:sp>
      <p:sp>
        <p:nvSpPr>
          <p:cNvPr id="7" name="TextBox 6">
            <a:extLst>
              <a:ext uri="{FF2B5EF4-FFF2-40B4-BE49-F238E27FC236}">
                <a16:creationId xmlns:a16="http://schemas.microsoft.com/office/drawing/2014/main" xmlns="" id="{05399FC5-BEA5-4FF4-978E-B5278DF8F572}"/>
              </a:ext>
            </a:extLst>
          </p:cNvPr>
          <p:cNvSpPr txBox="1"/>
          <p:nvPr/>
        </p:nvSpPr>
        <p:spPr>
          <a:xfrm>
            <a:off x="1009796" y="5482705"/>
            <a:ext cx="10835840" cy="954107"/>
          </a:xfrm>
          <a:prstGeom prst="rect">
            <a:avLst/>
          </a:prstGeom>
          <a:solidFill>
            <a:schemeClr val="tx2">
              <a:lumMod val="20000"/>
              <a:lumOff val="80000"/>
            </a:schemeClr>
          </a:solidFill>
        </p:spPr>
        <p:txBody>
          <a:bodyPr wrap="square">
            <a:spAutoFit/>
          </a:bodyPr>
          <a:lstStyle/>
          <a:p>
            <a:pPr>
              <a:spcBef>
                <a:spcPts val="600"/>
              </a:spcBef>
              <a:spcAft>
                <a:spcPts val="600"/>
              </a:spcAft>
            </a:pPr>
            <a:r>
              <a:rPr lang="en-US" sz="2800"/>
              <a:t>Chạy nhảy, nhớ, nô đùa, nằm lăn ra, lăn lộn, nép, vật nhau, đi lộn đầu xuống đất, ngủ</a:t>
            </a:r>
            <a:endParaRPr lang="vi-VN" sz="2800"/>
          </a:p>
        </p:txBody>
      </p:sp>
      <p:cxnSp>
        <p:nvCxnSpPr>
          <p:cNvPr id="8" name="Straight Connector 7">
            <a:extLst>
              <a:ext uri="{FF2B5EF4-FFF2-40B4-BE49-F238E27FC236}">
                <a16:creationId xmlns:a16="http://schemas.microsoft.com/office/drawing/2014/main" xmlns="" id="{B6258363-3016-4AF6-9DDE-466E6D4B5B04}"/>
              </a:ext>
            </a:extLst>
          </p:cNvPr>
          <p:cNvCxnSpPr>
            <a:cxnSpLocks/>
          </p:cNvCxnSpPr>
          <p:nvPr/>
        </p:nvCxnSpPr>
        <p:spPr>
          <a:xfrm>
            <a:off x="1149927" y="4156363"/>
            <a:ext cx="24522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B8E4A7F-F66B-4FB2-AC7F-77FC0D1C6FEF}"/>
              </a:ext>
            </a:extLst>
          </p:cNvPr>
          <p:cNvCxnSpPr>
            <a:cxnSpLocks/>
          </p:cNvCxnSpPr>
          <p:nvPr/>
        </p:nvCxnSpPr>
        <p:spPr>
          <a:xfrm>
            <a:off x="7536873" y="4170218"/>
            <a:ext cx="2743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F712371-46D5-4683-8200-B28A4ED1A914}"/>
              </a:ext>
            </a:extLst>
          </p:cNvPr>
          <p:cNvCxnSpPr>
            <a:cxnSpLocks/>
          </p:cNvCxnSpPr>
          <p:nvPr/>
        </p:nvCxnSpPr>
        <p:spPr>
          <a:xfrm>
            <a:off x="1149927" y="5959758"/>
            <a:ext cx="186343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F2634A0-6B6A-407E-B7BC-EC30F765B8E8}"/>
              </a:ext>
            </a:extLst>
          </p:cNvPr>
          <p:cNvCxnSpPr>
            <a:cxnSpLocks/>
          </p:cNvCxnSpPr>
          <p:nvPr/>
        </p:nvCxnSpPr>
        <p:spPr>
          <a:xfrm>
            <a:off x="4003963" y="5959758"/>
            <a:ext cx="133003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4118B475-1924-496E-8A0B-21D654CEBCDE}"/>
              </a:ext>
            </a:extLst>
          </p:cNvPr>
          <p:cNvCxnSpPr>
            <a:cxnSpLocks/>
          </p:cNvCxnSpPr>
          <p:nvPr/>
        </p:nvCxnSpPr>
        <p:spPr>
          <a:xfrm>
            <a:off x="5457898" y="5962061"/>
            <a:ext cx="186343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E8F93361-F639-452A-9F87-9D2445B3A469}"/>
              </a:ext>
            </a:extLst>
          </p:cNvPr>
          <p:cNvCxnSpPr>
            <a:cxnSpLocks/>
          </p:cNvCxnSpPr>
          <p:nvPr/>
        </p:nvCxnSpPr>
        <p:spPr>
          <a:xfrm>
            <a:off x="7536873" y="5975916"/>
            <a:ext cx="116378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4CDCDE3-39E5-435E-B3FA-125EBC8052DB}"/>
              </a:ext>
            </a:extLst>
          </p:cNvPr>
          <p:cNvCxnSpPr>
            <a:cxnSpLocks/>
          </p:cNvCxnSpPr>
          <p:nvPr/>
        </p:nvCxnSpPr>
        <p:spPr>
          <a:xfrm>
            <a:off x="9836727" y="5975916"/>
            <a:ext cx="149629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D8D1212A-BA6E-4709-9876-436EB95E6574}"/>
              </a:ext>
            </a:extLst>
          </p:cNvPr>
          <p:cNvCxnSpPr>
            <a:cxnSpLocks/>
          </p:cNvCxnSpPr>
          <p:nvPr/>
        </p:nvCxnSpPr>
        <p:spPr>
          <a:xfrm>
            <a:off x="1149926" y="6436812"/>
            <a:ext cx="351905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1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1000"/>
                                        <p:tgtEl>
                                          <p:spTgt spid="20"/>
                                        </p:tgtEl>
                                      </p:cBhvr>
                                    </p:animEffect>
                                    <p:anim calcmode="lin" valueType="num">
                                      <p:cBhvr>
                                        <p:cTn id="74" dur="1000" fill="hold"/>
                                        <p:tgtEl>
                                          <p:spTgt spid="20"/>
                                        </p:tgtEl>
                                        <p:attrNameLst>
                                          <p:attrName>ppt_x</p:attrName>
                                        </p:attrNameLst>
                                      </p:cBhvr>
                                      <p:tavLst>
                                        <p:tav tm="0">
                                          <p:val>
                                            <p:strVal val="#ppt_x"/>
                                          </p:val>
                                        </p:tav>
                                        <p:tav tm="100000">
                                          <p:val>
                                            <p:strVal val="#ppt_x"/>
                                          </p:val>
                                        </p:tav>
                                      </p:tavLst>
                                    </p:anim>
                                    <p:anim calcmode="lin" valueType="num">
                                      <p:cBhvr>
                                        <p:cTn id="7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906CD17-AA50-4BE5-B7BF-3619C7EABD21}"/>
              </a:ext>
            </a:extLst>
          </p:cNvPr>
          <p:cNvSpPr/>
          <p:nvPr/>
        </p:nvSpPr>
        <p:spPr>
          <a:xfrm>
            <a:off x="402379" y="577461"/>
            <a:ext cx="11788034" cy="2203745"/>
          </a:xfrm>
          <a:prstGeom prst="rect">
            <a:avLst/>
          </a:prstGeom>
        </p:spPr>
        <p:txBody>
          <a:bodyPr wrap="square">
            <a:spAutoFit/>
          </a:bodyPr>
          <a:lstStyle/>
          <a:p>
            <a:pPr lvl="0" defTabSz="914400">
              <a:lnSpc>
                <a:spcPct val="150000"/>
              </a:lnSpc>
              <a:defRPr/>
            </a:pPr>
            <a:r>
              <a:rPr lang="en-US" sz="2800" b="1">
                <a:solidFill>
                  <a:prstClr val="black"/>
                </a:solidFill>
                <a:latin typeface="UTM Avo"/>
                <a:cs typeface="Times New Roman" pitchFamily="18" charset="0"/>
              </a:rPr>
              <a:t>2</a:t>
            </a:r>
            <a:r>
              <a:rPr kumimoji="0" lang="en-US" sz="2800" b="0" i="0" u="none" strike="noStrike" kern="1200" cap="none" spc="0" normalizeH="0" baseline="0" noProof="0">
                <a:ln>
                  <a:noFill/>
                </a:ln>
                <a:solidFill>
                  <a:prstClr val="black"/>
                </a:solidFill>
                <a:effectLst/>
                <a:uLnTx/>
                <a:uFillTx/>
                <a:latin typeface="UTM Avo"/>
                <a:ea typeface="+mn-ea"/>
                <a:cs typeface="Times New Roman" pitchFamily="18" charset="0"/>
              </a:rPr>
              <a:t>. </a:t>
            </a:r>
            <a:r>
              <a:rPr lang="vi-VN" sz="3200"/>
              <a:t>Đặt câu với một từ ngữ em vừa tìm được ở bài tập 1.</a:t>
            </a:r>
            <a:br>
              <a:rPr lang="vi-VN" sz="3200"/>
            </a:br>
            <a:r>
              <a:rPr lang="vi-VN" sz="3200"/>
              <a:t/>
            </a:r>
            <a:br>
              <a:rPr lang="vi-VN" sz="3200"/>
            </a:br>
            <a:endParaRPr kumimoji="0" lang="en-US" sz="3200" b="0" i="0" u="none" strike="noStrike" kern="1200" cap="none" spc="0" normalizeH="0" baseline="0" noProof="0" dirty="0">
              <a:ln>
                <a:noFill/>
              </a:ln>
              <a:solidFill>
                <a:prstClr val="black"/>
              </a:solidFill>
              <a:effectLst/>
              <a:uLnTx/>
              <a:uFillTx/>
              <a:latin typeface="UTM Avo"/>
              <a:ea typeface="+mn-ea"/>
              <a:cs typeface="Times New Roman" pitchFamily="18" charset="0"/>
            </a:endParaRPr>
          </a:p>
        </p:txBody>
      </p:sp>
      <p:sp>
        <p:nvSpPr>
          <p:cNvPr id="5" name="TextBox 4">
            <a:extLst>
              <a:ext uri="{FF2B5EF4-FFF2-40B4-BE49-F238E27FC236}">
                <a16:creationId xmlns:a16="http://schemas.microsoft.com/office/drawing/2014/main" xmlns="" id="{40806959-59AE-4670-9206-74B4C69618DE}"/>
              </a:ext>
            </a:extLst>
          </p:cNvPr>
          <p:cNvSpPr txBox="1"/>
          <p:nvPr/>
        </p:nvSpPr>
        <p:spPr>
          <a:xfrm>
            <a:off x="954376" y="1679333"/>
            <a:ext cx="10958946" cy="523220"/>
          </a:xfrm>
          <a:prstGeom prst="rect">
            <a:avLst/>
          </a:prstGeom>
          <a:solidFill>
            <a:schemeClr val="tx2">
              <a:lumMod val="20000"/>
              <a:lumOff val="80000"/>
            </a:schemeClr>
          </a:solidFill>
        </p:spPr>
        <p:txBody>
          <a:bodyPr wrap="square">
            <a:spAutoFit/>
          </a:bodyPr>
          <a:lstStyle/>
          <a:p>
            <a:pPr>
              <a:spcBef>
                <a:spcPts val="600"/>
              </a:spcBef>
              <a:spcAft>
                <a:spcPts val="600"/>
              </a:spcAft>
            </a:pPr>
            <a:r>
              <a:rPr lang="en-US" sz="2800"/>
              <a:t>- Mặt trời chiếu những tia nắng vàng óng ánh xuống mặt đất.</a:t>
            </a:r>
            <a:endParaRPr lang="vi-VN" sz="2800"/>
          </a:p>
        </p:txBody>
      </p:sp>
      <p:sp>
        <p:nvSpPr>
          <p:cNvPr id="6" name="TextBox 5">
            <a:extLst>
              <a:ext uri="{FF2B5EF4-FFF2-40B4-BE49-F238E27FC236}">
                <a16:creationId xmlns:a16="http://schemas.microsoft.com/office/drawing/2014/main" xmlns="" id="{6F3669B9-96A5-4F00-B4D6-E345A7449D9A}"/>
              </a:ext>
            </a:extLst>
          </p:cNvPr>
          <p:cNvSpPr txBox="1"/>
          <p:nvPr/>
        </p:nvSpPr>
        <p:spPr>
          <a:xfrm>
            <a:off x="954376" y="2557201"/>
            <a:ext cx="7732424" cy="523220"/>
          </a:xfrm>
          <a:prstGeom prst="rect">
            <a:avLst/>
          </a:prstGeom>
          <a:solidFill>
            <a:schemeClr val="tx2">
              <a:lumMod val="20000"/>
              <a:lumOff val="80000"/>
            </a:schemeClr>
          </a:solidFill>
        </p:spPr>
        <p:txBody>
          <a:bodyPr wrap="square">
            <a:spAutoFit/>
          </a:bodyPr>
          <a:lstStyle/>
          <a:p>
            <a:pPr>
              <a:spcBef>
                <a:spcPts val="600"/>
              </a:spcBef>
              <a:spcAft>
                <a:spcPts val="600"/>
              </a:spcAft>
            </a:pPr>
            <a:r>
              <a:rPr lang="en-US" sz="2800"/>
              <a:t>- Món ăn tỏa mười hương thơm ngầy ngậy.</a:t>
            </a:r>
            <a:endParaRPr lang="vi-VN" sz="2800"/>
          </a:p>
        </p:txBody>
      </p:sp>
      <p:sp>
        <p:nvSpPr>
          <p:cNvPr id="7" name="TextBox 6">
            <a:extLst>
              <a:ext uri="{FF2B5EF4-FFF2-40B4-BE49-F238E27FC236}">
                <a16:creationId xmlns:a16="http://schemas.microsoft.com/office/drawing/2014/main" xmlns="" id="{8076BCFA-583C-458D-AB9F-140D40DDCA4E}"/>
              </a:ext>
            </a:extLst>
          </p:cNvPr>
          <p:cNvSpPr txBox="1"/>
          <p:nvPr/>
        </p:nvSpPr>
        <p:spPr>
          <a:xfrm>
            <a:off x="954376" y="3429000"/>
            <a:ext cx="9658205" cy="523220"/>
          </a:xfrm>
          <a:prstGeom prst="rect">
            <a:avLst/>
          </a:prstGeom>
          <a:solidFill>
            <a:schemeClr val="tx2">
              <a:lumMod val="20000"/>
              <a:lumOff val="80000"/>
            </a:schemeClr>
          </a:solidFill>
        </p:spPr>
        <p:txBody>
          <a:bodyPr wrap="square">
            <a:spAutoFit/>
          </a:bodyPr>
          <a:lstStyle/>
          <a:p>
            <a:pPr>
              <a:spcBef>
                <a:spcPts val="600"/>
              </a:spcBef>
              <a:spcAft>
                <a:spcPts val="600"/>
              </a:spcAft>
            </a:pPr>
            <a:r>
              <a:rPr lang="en-US" sz="2800"/>
              <a:t>- Con mèo nhỏ nằm lăn ra đất để sưởi nắng.</a:t>
            </a:r>
            <a:endParaRPr lang="vi-VN" sz="2800"/>
          </a:p>
        </p:txBody>
      </p:sp>
      <p:sp>
        <p:nvSpPr>
          <p:cNvPr id="8" name="TextBox 7">
            <a:extLst>
              <a:ext uri="{FF2B5EF4-FFF2-40B4-BE49-F238E27FC236}">
                <a16:creationId xmlns:a16="http://schemas.microsoft.com/office/drawing/2014/main" xmlns="" id="{FBF2A15A-139F-45B4-96AA-7145BB5BB3D8}"/>
              </a:ext>
            </a:extLst>
          </p:cNvPr>
          <p:cNvSpPr txBox="1"/>
          <p:nvPr/>
        </p:nvSpPr>
        <p:spPr>
          <a:xfrm>
            <a:off x="954375" y="4300799"/>
            <a:ext cx="9658205" cy="523220"/>
          </a:xfrm>
          <a:prstGeom prst="rect">
            <a:avLst/>
          </a:prstGeom>
          <a:solidFill>
            <a:schemeClr val="tx2">
              <a:lumMod val="20000"/>
              <a:lumOff val="80000"/>
            </a:schemeClr>
          </a:solidFill>
        </p:spPr>
        <p:txBody>
          <a:bodyPr wrap="square">
            <a:spAutoFit/>
          </a:bodyPr>
          <a:lstStyle/>
          <a:p>
            <a:pPr>
              <a:spcBef>
                <a:spcPts val="600"/>
              </a:spcBef>
              <a:spcAft>
                <a:spcPts val="600"/>
              </a:spcAft>
            </a:pPr>
            <a:r>
              <a:rPr lang="en-US" sz="2800"/>
              <a:t>- Mấy chú cún con chạy nhảy, nô đùa ầm ĩ.</a:t>
            </a:r>
            <a:endParaRPr lang="vi-VN" sz="2800"/>
          </a:p>
        </p:txBody>
      </p:sp>
    </p:spTree>
    <p:extLst>
      <p:ext uri="{BB962C8B-B14F-4D97-AF65-F5344CB8AC3E}">
        <p14:creationId xmlns:p14="http://schemas.microsoft.com/office/powerpoint/2010/main" val="22446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669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8E0DAD-FBA6-4235-A6F8-17A0E2856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30"/>
            <a:ext cx="12195835" cy="6438737"/>
          </a:xfrm>
          <a:prstGeom prst="rect">
            <a:avLst/>
          </a:prstGeom>
        </p:spPr>
      </p:pic>
      <p:pic>
        <p:nvPicPr>
          <p:cNvPr id="5" name="Picture 4">
            <a:extLst>
              <a:ext uri="{FF2B5EF4-FFF2-40B4-BE49-F238E27FC236}">
                <a16:creationId xmlns:a16="http://schemas.microsoft.com/office/drawing/2014/main" xmlns="" id="{411C510F-03B8-4188-A864-C560420FD7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41" y="3195520"/>
            <a:ext cx="1990773" cy="1990773"/>
          </a:xfrm>
          <a:prstGeom prst="rect">
            <a:avLst/>
          </a:prstGeom>
        </p:spPr>
      </p:pic>
      <p:sp>
        <p:nvSpPr>
          <p:cNvPr id="7" name="Rectangle 6">
            <a:extLst>
              <a:ext uri="{FF2B5EF4-FFF2-40B4-BE49-F238E27FC236}">
                <a16:creationId xmlns:a16="http://schemas.microsoft.com/office/drawing/2014/main" xmlns="" id="{EAD3B253-6884-4874-BE13-3A10D121D0BC}"/>
              </a:ext>
            </a:extLst>
          </p:cNvPr>
          <p:cNvSpPr/>
          <p:nvPr/>
        </p:nvSpPr>
        <p:spPr>
          <a:xfrm>
            <a:off x="2911148" y="1214046"/>
            <a:ext cx="5897123" cy="1323267"/>
          </a:xfrm>
          <a:prstGeom prst="rect">
            <a:avLst/>
          </a:prstGeom>
          <a:noFill/>
        </p:spPr>
        <p:txBody>
          <a:bodyPr wrap="square" lIns="91428" tIns="45714" rIns="91428" bIns="45714" numCol="1">
            <a:prstTxWarp prst="textChevron">
              <a:avLst/>
            </a:prstTxWarp>
            <a:spAutoFit/>
          </a:bodyPr>
          <a:lstStyle/>
          <a:p>
            <a:pPr algn="ctr"/>
            <a:r>
              <a:rPr lang="en-US" sz="7999" b="1" dirty="0">
                <a:ln w="22225">
                  <a:solidFill>
                    <a:schemeClr val="accent2"/>
                  </a:solidFill>
                  <a:prstDash val="solid"/>
                </a:ln>
                <a:solidFill>
                  <a:schemeClr val="accent2">
                    <a:lumMod val="40000"/>
                    <a:lumOff val="60000"/>
                  </a:schemeClr>
                </a:solidFill>
              </a:rPr>
              <a:t>VƯỢT BIỂN</a:t>
            </a:r>
            <a:endParaRPr lang="en-US" sz="7999"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pic>
        <p:nvPicPr>
          <p:cNvPr id="8" name="bensound-smile">
            <a:hlinkClick r:id="" action="ppaction://media"/>
            <a:extLst>
              <a:ext uri="{FF2B5EF4-FFF2-40B4-BE49-F238E27FC236}">
                <a16:creationId xmlns:a16="http://schemas.microsoft.com/office/drawing/2014/main" xmlns="" id="{2622AF7A-4340-4084-8629-E5A0301A4D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426" y="5820386"/>
            <a:ext cx="609521" cy="609521"/>
          </a:xfrm>
          <a:prstGeom prst="rect">
            <a:avLst/>
          </a:prstGeom>
        </p:spPr>
      </p:pic>
    </p:spTree>
    <p:extLst>
      <p:ext uri="{BB962C8B-B14F-4D97-AF65-F5344CB8AC3E}">
        <p14:creationId xmlns:p14="http://schemas.microsoft.com/office/powerpoint/2010/main" val="17898315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0" presetClass="path" presetSubtype="0" repeatCount="indefinite" accel="50000" decel="50000" fill="hold" nodeType="withEffect">
                                  <p:stCondLst>
                                    <p:cond delay="0"/>
                                  </p:stCondLst>
                                  <p:childTnLst>
                                    <p:animMotion origin="layout" path="M -3.125E-6 -0.00486 C 0.00769 -1.11111E-6 0.028 0.00718 0.09948 0.00718 C 0.20326 0.00718 0.21107 -0.01551 0.33438 -0.01551 C 0.44597 -0.01551 0.38633 0.00394 0.49375 0.00394 C 0.60534 0.00394 0.54571 -0.01111 0.6655 -0.01111 C 0.77292 -0.01111 0.71328 -0.00092 0.80873 -0.00092 C 0.90039 -0.00092 0.85287 -0.00856 0.93633 -0.00856 C 0.98399 -0.00856 0.98815 -0.00648 0.9918 -0.00486 " pathEditMode="relative" rAng="0" ptsTypes="AAAAAAAA">
                                      <p:cBhvr>
                                        <p:cTn id="11" dur="20000" fill="hold"/>
                                        <p:tgtEl>
                                          <p:spTgt spid="5"/>
                                        </p:tgtEl>
                                        <p:attrNameLst>
                                          <p:attrName>ppt_x</p:attrName>
                                          <p:attrName>ppt_y</p:attrName>
                                        </p:attrNameLst>
                                      </p:cBhvr>
                                      <p:rCtr x="49583" y="69"/>
                                    </p:animMotion>
                                  </p:childTnLst>
                                </p:cTn>
                              </p:par>
                              <p:par>
                                <p:cTn id="12" presetID="1" presetClass="mediacall" presetSubtype="0" fill="hold" nodeType="withEffect">
                                  <p:stCondLst>
                                    <p:cond delay="0"/>
                                  </p:stCondLst>
                                  <p:childTnLst>
                                    <p:cmd type="call" cmd="playFrom(0.0)">
                                      <p:cBhvr>
                                        <p:cTn id="13" dur="1835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71C791-5982-4442-9A94-16B8E7003F2F}"/>
              </a:ext>
            </a:extLst>
          </p:cNvPr>
          <p:cNvPicPr>
            <a:picLocks noChangeAspect="1"/>
          </p:cNvPicPr>
          <p:nvPr/>
        </p:nvPicPr>
        <p:blipFill rotWithShape="1">
          <a:blip r:embed="rId2">
            <a:extLst>
              <a:ext uri="{28A0092B-C50C-407E-A947-70E740481C1C}">
                <a14:useLocalDpi xmlns:a14="http://schemas.microsoft.com/office/drawing/2010/main" val="0"/>
              </a:ext>
            </a:extLst>
          </a:blip>
          <a:srcRect b="7222"/>
          <a:stretch/>
        </p:blipFill>
        <p:spPr>
          <a:xfrm>
            <a:off x="-1" y="447"/>
            <a:ext cx="12190413" cy="6487041"/>
          </a:xfrm>
          <a:prstGeom prst="rect">
            <a:avLst/>
          </a:prstGeom>
        </p:spPr>
      </p:pic>
      <p:sp>
        <p:nvSpPr>
          <p:cNvPr id="3" name="TextBox 2">
            <a:extLst>
              <a:ext uri="{FF2B5EF4-FFF2-40B4-BE49-F238E27FC236}">
                <a16:creationId xmlns:a16="http://schemas.microsoft.com/office/drawing/2014/main" xmlns="" id="{AB1F0B76-63BA-460E-9C8F-640D5ECBF635}"/>
              </a:ext>
            </a:extLst>
          </p:cNvPr>
          <p:cNvSpPr txBox="1"/>
          <p:nvPr/>
        </p:nvSpPr>
        <p:spPr>
          <a:xfrm>
            <a:off x="3493795" y="1228293"/>
            <a:ext cx="7782337" cy="3539430"/>
          </a:xfrm>
          <a:prstGeom prst="rect">
            <a:avLst/>
          </a:prstGeom>
          <a:noFill/>
        </p:spPr>
        <p:txBody>
          <a:bodyPr wrap="square">
            <a:spAutoFit/>
          </a:bodyPr>
          <a:lstStyle/>
          <a:p>
            <a:pPr algn="ctr"/>
            <a:r>
              <a:rPr lang="en-US" sz="3200">
                <a:solidFill>
                  <a:srgbClr val="FF0000"/>
                </a:solidFill>
                <a:latin typeface="UTM Avo" panose="02040603050506020204" pitchFamily="18" charset="0"/>
                <a:cs typeface="Times New Roman" panose="02020603050405020304" pitchFamily="18" charset="0"/>
              </a:rPr>
              <a:t>Cách chơi</a:t>
            </a:r>
          </a:p>
          <a:p>
            <a:pPr marL="457154" indent="-457154" algn="just">
              <a:buFont typeface="Wingdings" panose="05000000000000000000" pitchFamily="2" charset="2"/>
              <a:buChar char="Ø"/>
            </a:pPr>
            <a:r>
              <a:rPr lang="en-US" sz="3200">
                <a:solidFill>
                  <a:srgbClr val="002060"/>
                </a:solidFill>
                <a:latin typeface="UTM Avo" panose="02040603050506020204" pitchFamily="18" charset="0"/>
                <a:cs typeface="Times New Roman" panose="02020603050405020304" pitchFamily="18" charset="0"/>
              </a:rPr>
              <a:t>Để giúp con tàu vượt qua các bãi đá nguy hiểm vào bờ an toàn, các em hãy trả lời đúng các câu hỏi để loại bỏ từng chướng ngại vật.</a:t>
            </a:r>
          </a:p>
          <a:p>
            <a:pPr marL="457154" indent="-457154" algn="just">
              <a:buFont typeface="Wingdings" panose="05000000000000000000" pitchFamily="2" charset="2"/>
              <a:buChar char="Ø"/>
            </a:pPr>
            <a:r>
              <a:rPr lang="en-US" sz="3200">
                <a:solidFill>
                  <a:srgbClr val="002060"/>
                </a:solidFill>
                <a:latin typeface="UTM Avo" panose="02040603050506020204" pitchFamily="18" charset="0"/>
                <a:cs typeface="Times New Roman" panose="02020603050405020304" pitchFamily="18" charset="0"/>
              </a:rPr>
              <a:t>Chúc các em loại bỏ được nhiều chướng ngại vật. </a:t>
            </a:r>
            <a:endParaRPr lang="en-US" sz="3200"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1275321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691074A2-A9A0-4824-9CF3-84FC5D971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420" y="-83126"/>
            <a:ext cx="12160992" cy="6513033"/>
          </a:xfrm>
          <a:prstGeom prst="rect">
            <a:avLst/>
          </a:prstGeom>
        </p:spPr>
      </p:pic>
      <p:pic>
        <p:nvPicPr>
          <p:cNvPr id="5" name="Picture 4">
            <a:extLst>
              <a:ext uri="{FF2B5EF4-FFF2-40B4-BE49-F238E27FC236}">
                <a16:creationId xmlns:a16="http://schemas.microsoft.com/office/drawing/2014/main" xmlns="" id="{411C510F-03B8-4188-A864-C560420FD7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0191">
            <a:off x="-14892" y="1972470"/>
            <a:ext cx="2401819" cy="2401819"/>
          </a:xfrm>
          <a:prstGeom prst="rect">
            <a:avLst/>
          </a:prstGeom>
        </p:spPr>
      </p:pic>
      <p:pic>
        <p:nvPicPr>
          <p:cNvPr id="9" name="Picture 8">
            <a:hlinkClick r:id="rId6" action="ppaction://hlinksldjump"/>
            <a:extLst>
              <a:ext uri="{FF2B5EF4-FFF2-40B4-BE49-F238E27FC236}">
                <a16:creationId xmlns:a16="http://schemas.microsoft.com/office/drawing/2014/main" xmlns="" id="{0F1BA072-BE28-4FE4-8F86-C9B6596DEC7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816" b="89571" l="2600" r="90000">
                        <a14:foregroundMark x1="4000" y1="27914" x2="4000" y2="27914"/>
                        <a14:foregroundMark x1="2600" y1="44785" x2="2600" y2="44785"/>
                      </a14:backgroundRemoval>
                    </a14:imgEffect>
                  </a14:imgLayer>
                </a14:imgProps>
              </a:ext>
              <a:ext uri="{28A0092B-C50C-407E-A947-70E740481C1C}">
                <a14:useLocalDpi xmlns:a14="http://schemas.microsoft.com/office/drawing/2010/main" val="0"/>
              </a:ext>
            </a:extLst>
          </a:blip>
          <a:srcRect l="41857" r="5568" b="8075"/>
          <a:stretch/>
        </p:blipFill>
        <p:spPr>
          <a:xfrm>
            <a:off x="5424320" y="2495049"/>
            <a:ext cx="2503577" cy="2854056"/>
          </a:xfrm>
          <a:prstGeom prst="rect">
            <a:avLst/>
          </a:prstGeom>
        </p:spPr>
      </p:pic>
      <p:pic>
        <p:nvPicPr>
          <p:cNvPr id="3" name="Picture 2">
            <a:hlinkClick r:id="rId9" action="ppaction://hlinksldjump"/>
            <a:extLst>
              <a:ext uri="{FF2B5EF4-FFF2-40B4-BE49-F238E27FC236}">
                <a16:creationId xmlns:a16="http://schemas.microsoft.com/office/drawing/2014/main" xmlns="" id="{5FB5F2CB-C0AB-434D-851F-E0E9F1953801}"/>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9925" b="89925" l="10000" r="94300">
                        <a14:foregroundMark x1="90500" y1="64361" x2="90500" y2="64361"/>
                        <a14:foregroundMark x1="94300" y1="69023" x2="94300" y2="69023"/>
                      </a14:backgroundRemoval>
                    </a14:imgEffect>
                  </a14:imgLayer>
                </a14:imgProps>
              </a:ext>
              <a:ext uri="{28A0092B-C50C-407E-A947-70E740481C1C}">
                <a14:useLocalDpi xmlns:a14="http://schemas.microsoft.com/office/drawing/2010/main" val="0"/>
              </a:ext>
            </a:extLst>
          </a:blip>
          <a:stretch>
            <a:fillRect/>
          </a:stretch>
        </p:blipFill>
        <p:spPr>
          <a:xfrm flipH="1">
            <a:off x="3151914" y="2413616"/>
            <a:ext cx="2446084" cy="2745612"/>
          </a:xfrm>
          <a:prstGeom prst="rect">
            <a:avLst/>
          </a:prstGeom>
        </p:spPr>
      </p:pic>
      <p:pic>
        <p:nvPicPr>
          <p:cNvPr id="11" name="Picture 10">
            <a:hlinkClick r:id="rId12" action="ppaction://hlinksldjump"/>
            <a:extLst>
              <a:ext uri="{FF2B5EF4-FFF2-40B4-BE49-F238E27FC236}">
                <a16:creationId xmlns:a16="http://schemas.microsoft.com/office/drawing/2014/main" xmlns="" id="{52687981-760F-4E93-8C54-C2970A25BBF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backgroundMark x1="55307" y1="71631" x2="55307" y2="71631"/>
                        <a14:backgroundMark x1="60894" y1="65248" x2="60894" y2="65248"/>
                      </a14:backgroundRemoval>
                    </a14:imgEffect>
                  </a14:imgLayer>
                </a14:imgProps>
              </a:ext>
              <a:ext uri="{28A0092B-C50C-407E-A947-70E740481C1C}">
                <a14:useLocalDpi xmlns:a14="http://schemas.microsoft.com/office/drawing/2010/main" val="0"/>
              </a:ext>
            </a:extLst>
          </a:blip>
          <a:srcRect l="29003" t="6898" r="24286" b="36365"/>
          <a:stretch/>
        </p:blipFill>
        <p:spPr>
          <a:xfrm>
            <a:off x="2409060" y="3024521"/>
            <a:ext cx="796309" cy="1523802"/>
          </a:xfrm>
          <a:prstGeom prst="rect">
            <a:avLst/>
          </a:prstGeom>
        </p:spPr>
      </p:pic>
      <p:pic>
        <p:nvPicPr>
          <p:cNvPr id="16" name="bensound-smile">
            <a:hlinkClick r:id="" action="ppaction://media"/>
            <a:extLst>
              <a:ext uri="{FF2B5EF4-FFF2-40B4-BE49-F238E27FC236}">
                <a16:creationId xmlns:a16="http://schemas.microsoft.com/office/drawing/2014/main" xmlns="" id="{98D98379-968C-4150-9939-98739155847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85682" y="5796122"/>
            <a:ext cx="609521" cy="633763"/>
          </a:xfrm>
          <a:prstGeom prst="rect">
            <a:avLst/>
          </a:prstGeom>
        </p:spPr>
      </p:pic>
      <p:pic>
        <p:nvPicPr>
          <p:cNvPr id="18" name="Picture 17">
            <a:hlinkClick r:id="rId16" action="ppaction://hlinksldjump"/>
            <a:extLst>
              <a:ext uri="{FF2B5EF4-FFF2-40B4-BE49-F238E27FC236}">
                <a16:creationId xmlns:a16="http://schemas.microsoft.com/office/drawing/2014/main" xmlns="" id="{F1C54694-23E8-44A0-8F8C-B908044B159E}"/>
              </a:ext>
            </a:extLst>
          </p:cNvPr>
          <p:cNvPicPr>
            <a:picLocks noChangeAspect="1"/>
          </p:cNvPicPr>
          <p:nvPr/>
        </p:nvPicPr>
        <p:blipFill rotWithShape="1">
          <a:blip r:embed="rId17">
            <a:duotone>
              <a:schemeClr val="accent5">
                <a:shade val="45000"/>
                <a:satMod val="135000"/>
              </a:schemeClr>
              <a:prstClr val="white"/>
            </a:duotone>
            <a:extLst>
              <a:ext uri="{BEBA8EAE-BF5A-486C-A8C5-ECC9F3942E4B}">
                <a14:imgProps xmlns:a14="http://schemas.microsoft.com/office/drawing/2010/main">
                  <a14:imgLayer r:embed="rId18">
                    <a14:imgEffect>
                      <a14:backgroundRemoval t="10000" b="90000" l="10000" r="90000">
                        <a14:foregroundMark x1="37500" y1="36667" x2="37500" y2="36667"/>
                        <a14:foregroundMark x1="50000" y1="41111" x2="50000" y2="41111"/>
                        <a14:foregroundMark x1="37500" y1="35278" x2="37500" y2="35278"/>
                        <a14:foregroundMark x1="63611" y1="63611" x2="63611" y2="63611"/>
                        <a14:foregroundMark x1="40833" y1="35556" x2="40833" y2="35556"/>
                        <a14:foregroundMark x1="40833" y1="35556" x2="40833" y2="35556"/>
                      </a14:backgroundRemoval>
                    </a14:imgEffect>
                  </a14:imgLayer>
                </a14:imgProps>
              </a:ext>
              <a:ext uri="{28A0092B-C50C-407E-A947-70E740481C1C}">
                <a14:useLocalDpi xmlns:a14="http://schemas.microsoft.com/office/drawing/2010/main" val="0"/>
              </a:ext>
            </a:extLst>
          </a:blip>
          <a:srcRect l="21518" t="19920" r="18687" b="21515"/>
          <a:stretch/>
        </p:blipFill>
        <p:spPr>
          <a:xfrm>
            <a:off x="11060610" y="5346032"/>
            <a:ext cx="1106611" cy="1083853"/>
          </a:xfrm>
          <a:prstGeom prst="rect">
            <a:avLst/>
          </a:prstGeom>
        </p:spPr>
      </p:pic>
    </p:spTree>
    <p:extLst>
      <p:ext uri="{BB962C8B-B14F-4D97-AF65-F5344CB8AC3E}">
        <p14:creationId xmlns:p14="http://schemas.microsoft.com/office/powerpoint/2010/main" val="2189949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ppt_y</p:attrName>
                                        </p:attrNameLst>
                                      </p:cBhvr>
                                      <p:tavLst>
                                        <p:tav tm="0">
                                          <p:val>
                                            <p:strVal val="#ppt_y-#ppt_h*1.125000"/>
                                          </p:val>
                                        </p:tav>
                                        <p:tav tm="100000">
                                          <p:val>
                                            <p:strVal val="#ppt_y"/>
                                          </p:val>
                                        </p:tav>
                                      </p:tavLst>
                                    </p:anim>
                                    <p:animEffect transition="in" filter="wipe(down)">
                                      <p:cBhvr>
                                        <p:cTn id="8" dur="1000"/>
                                        <p:tgtEl>
                                          <p:spTgt spid="11"/>
                                        </p:tgtEl>
                                      </p:cBhvr>
                                    </p:animEffect>
                                  </p:childTnLst>
                                </p:cTn>
                              </p:par>
                              <p:par>
                                <p:cTn id="9" presetID="1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p:tgtEl>
                                          <p:spTgt spid="3"/>
                                        </p:tgtEl>
                                        <p:attrNameLst>
                                          <p:attrName>ppt_y</p:attrName>
                                        </p:attrNameLst>
                                      </p:cBhvr>
                                      <p:tavLst>
                                        <p:tav tm="0">
                                          <p:val>
                                            <p:strVal val="#ppt_y-#ppt_h*1.125000"/>
                                          </p:val>
                                        </p:tav>
                                        <p:tav tm="100000">
                                          <p:val>
                                            <p:strVal val="#ppt_y"/>
                                          </p:val>
                                        </p:tav>
                                      </p:tavLst>
                                    </p:anim>
                                    <p:animEffect transition="in" filter="wipe(down)">
                                      <p:cBhvr>
                                        <p:cTn id="12" dur="1000"/>
                                        <p:tgtEl>
                                          <p:spTgt spid="3"/>
                                        </p:tgtEl>
                                      </p:cBhvr>
                                    </p:animEffect>
                                  </p:childTnLst>
                                </p:cTn>
                              </p:par>
                              <p:par>
                                <p:cTn id="13" presetID="1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p:tgtEl>
                                          <p:spTgt spid="9"/>
                                        </p:tgtEl>
                                        <p:attrNameLst>
                                          <p:attrName>ppt_y</p:attrName>
                                        </p:attrNameLst>
                                      </p:cBhvr>
                                      <p:tavLst>
                                        <p:tav tm="0">
                                          <p:val>
                                            <p:strVal val="#ppt_y-#ppt_h*1.125000"/>
                                          </p:val>
                                        </p:tav>
                                        <p:tav tm="100000">
                                          <p:val>
                                            <p:strVal val="#ppt_y"/>
                                          </p:val>
                                        </p:tav>
                                      </p:tavLst>
                                    </p:anim>
                                    <p:animEffect transition="in" filter="wipe(down)">
                                      <p:cBhvr>
                                        <p:cTn id="16" dur="1000"/>
                                        <p:tgtEl>
                                          <p:spTgt spid="9"/>
                                        </p:tgtEl>
                                      </p:cBhvr>
                                    </p:animEffect>
                                  </p:childTnLst>
                                </p:cTn>
                              </p:par>
                              <p:par>
                                <p:cTn id="17" presetID="1" presetClass="mediacall" presetSubtype="0" fill="hold" nodeType="withEffect">
                                  <p:stCondLst>
                                    <p:cond delay="0"/>
                                  </p:stCondLst>
                                  <p:childTnLst>
                                    <p:cmd type="call" cmd="playFrom(0.0)">
                                      <p:cBhvr>
                                        <p:cTn id="18" dur="18353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6"/>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1.12757E-17 1.85185E-6 L 0.12448 -0.0044 " pathEditMode="relative" rAng="0" ptsTypes="AA">
                                      <p:cBhvr>
                                        <p:cTn id="24" dur="5000" fill="hold"/>
                                        <p:tgtEl>
                                          <p:spTgt spid="5"/>
                                        </p:tgtEl>
                                        <p:attrNameLst>
                                          <p:attrName>ppt_x</p:attrName>
                                          <p:attrName>ppt_y</p:attrName>
                                        </p:attrNameLst>
                                      </p:cBhvr>
                                      <p:rCtr x="6224" y="-231"/>
                                    </p:animMotion>
                                  </p:childTnLst>
                                </p:cTn>
                              </p:par>
                              <p:par>
                                <p:cTn id="25" presetID="12" presetClass="exit" presetSubtype="4" fill="hold" nodeType="withEffect">
                                  <p:stCondLst>
                                    <p:cond delay="0"/>
                                  </p:stCondLst>
                                  <p:childTnLst>
                                    <p:anim calcmode="lin" valueType="num">
                                      <p:cBhvr additive="base">
                                        <p:cTn id="26" dur="500"/>
                                        <p:tgtEl>
                                          <p:spTgt spid="11"/>
                                        </p:tgtEl>
                                        <p:attrNameLst>
                                          <p:attrName>ppt_y</p:attrName>
                                        </p:attrNameLst>
                                      </p:cBhvr>
                                      <p:tavLst>
                                        <p:tav tm="0">
                                          <p:val>
                                            <p:strVal val="#ppt_y"/>
                                          </p:val>
                                        </p:tav>
                                        <p:tav tm="100000">
                                          <p:val>
                                            <p:strVal val="#ppt_y+#ppt_h*1.125000"/>
                                          </p:val>
                                        </p:tav>
                                      </p:tavLst>
                                    </p:anim>
                                    <p:animEffect transition="out" filter="wipe(down)">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0.12682 0.00486 L 0.25 -4.16334E-17 " pathEditMode="relative" rAng="0" ptsTypes="AA">
                                      <p:cBhvr>
                                        <p:cTn id="32" dur="5000" fill="hold"/>
                                        <p:tgtEl>
                                          <p:spTgt spid="5"/>
                                        </p:tgtEl>
                                        <p:attrNameLst>
                                          <p:attrName>ppt_x</p:attrName>
                                          <p:attrName>ppt_y</p:attrName>
                                        </p:attrNameLst>
                                      </p:cBhvr>
                                      <p:rCtr x="6068" y="1620"/>
                                    </p:animMotion>
                                  </p:childTnLst>
                                </p:cTn>
                              </p:par>
                              <p:par>
                                <p:cTn id="33" presetID="12" presetClass="exit" presetSubtype="4" fill="hold" nodeType="withEffect">
                                  <p:stCondLst>
                                    <p:cond delay="0"/>
                                  </p:stCondLst>
                                  <p:childTnLst>
                                    <p:anim calcmode="lin" valueType="num">
                                      <p:cBhvr additive="base">
                                        <p:cTn id="34" dur="500"/>
                                        <p:tgtEl>
                                          <p:spTgt spid="3"/>
                                        </p:tgtEl>
                                        <p:attrNameLst>
                                          <p:attrName>ppt_y</p:attrName>
                                        </p:attrNameLst>
                                      </p:cBhvr>
                                      <p:tavLst>
                                        <p:tav tm="0">
                                          <p:val>
                                            <p:strVal val="#ppt_y"/>
                                          </p:val>
                                        </p:tav>
                                        <p:tav tm="100000">
                                          <p:val>
                                            <p:strVal val="#ppt_y+#ppt_h*1.125000"/>
                                          </p:val>
                                        </p:tav>
                                      </p:tavLst>
                                    </p:anim>
                                    <p:animEffect transition="out" filter="wipe(down)">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25 -1.48148E-6 L 0.42252 0.01551 " pathEditMode="relative" rAng="0" ptsTypes="AA">
                                      <p:cBhvr>
                                        <p:cTn id="40" dur="5000" fill="hold"/>
                                        <p:tgtEl>
                                          <p:spTgt spid="5"/>
                                        </p:tgtEl>
                                        <p:attrNameLst>
                                          <p:attrName>ppt_x</p:attrName>
                                          <p:attrName>ppt_y</p:attrName>
                                        </p:attrNameLst>
                                      </p:cBhvr>
                                      <p:rCtr x="7982" y="1852"/>
                                    </p:animMotion>
                                  </p:childTnLst>
                                </p:cTn>
                              </p:par>
                              <p:par>
                                <p:cTn id="41" presetID="12" presetClass="exit" presetSubtype="4" fill="hold" nodeType="withEffect">
                                  <p:stCondLst>
                                    <p:cond delay="0"/>
                                  </p:stCondLst>
                                  <p:childTnLst>
                                    <p:anim calcmode="lin" valueType="num">
                                      <p:cBhvr additive="base">
                                        <p:cTn id="42" dur="500"/>
                                        <p:tgtEl>
                                          <p:spTgt spid="9"/>
                                        </p:tgtEl>
                                        <p:attrNameLst>
                                          <p:attrName>ppt_y</p:attrName>
                                        </p:attrNameLst>
                                      </p:cBhvr>
                                      <p:tavLst>
                                        <p:tav tm="0">
                                          <p:val>
                                            <p:strVal val="#ppt_y"/>
                                          </p:val>
                                        </p:tav>
                                        <p:tav tm="100000">
                                          <p:val>
                                            <p:strVal val="#ppt_y+#ppt_h*1.125000"/>
                                          </p:val>
                                        </p:tav>
                                      </p:tavLst>
                                    </p:anim>
                                    <p:animEffect transition="out" filter="wipe(down)">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63" presetClass="path" presetSubtype="0" accel="50000" decel="50000" fill="hold" nodeType="withEffect">
                                  <p:stCondLst>
                                    <p:cond delay="0"/>
                                  </p:stCondLst>
                                  <p:childTnLst>
                                    <p:animMotion origin="layout" path="M 0.42252 0.01551 L 0.81601 0.08912 " pathEditMode="relative" rAng="0" ptsTypes="AA">
                                      <p:cBhvr>
                                        <p:cTn id="46" dur="5000" fill="hold"/>
                                        <p:tgtEl>
                                          <p:spTgt spid="5"/>
                                        </p:tgtEl>
                                        <p:attrNameLst>
                                          <p:attrName>ppt_x</p:attrName>
                                          <p:attrName>ppt_y</p:attrName>
                                        </p:attrNameLst>
                                      </p:cBhvr>
                                      <p:rCtr x="19674" y="3681"/>
                                    </p:animMotion>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16B8F1C5-B68A-4687-9EAC-04ABBF382AF6}"/>
              </a:ext>
            </a:extLst>
          </p:cNvPr>
          <p:cNvPicPr>
            <a:picLocks noChangeAspect="1"/>
          </p:cNvPicPr>
          <p:nvPr/>
        </p:nvPicPr>
        <p:blipFill rotWithShape="1">
          <a:blip r:embed="rId7">
            <a:extLst>
              <a:ext uri="{28A0092B-C50C-407E-A947-70E740481C1C}">
                <a14:useLocalDpi xmlns:a14="http://schemas.microsoft.com/office/drawing/2010/main" val="0"/>
              </a:ext>
            </a:extLst>
          </a:blip>
          <a:srcRect b="7371"/>
          <a:stretch/>
        </p:blipFill>
        <p:spPr>
          <a:xfrm>
            <a:off x="-1" y="447"/>
            <a:ext cx="12190413" cy="6396566"/>
          </a:xfrm>
          <a:prstGeom prst="rect">
            <a:avLst/>
          </a:prstGeom>
        </p:spPr>
      </p:pic>
      <p:pic>
        <p:nvPicPr>
          <p:cNvPr id="2" name="bensound-smile">
            <a:hlinkClick r:id="" action="ppaction://media"/>
            <a:extLst>
              <a:ext uri="{FF2B5EF4-FFF2-40B4-BE49-F238E27FC236}">
                <a16:creationId xmlns:a16="http://schemas.microsoft.com/office/drawing/2014/main" xmlns="" id="{B0E07D1F-6975-402D-8804-C875594F39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0156" y="5787492"/>
            <a:ext cx="609521" cy="609521"/>
          </a:xfrm>
          <a:prstGeom prst="rect">
            <a:avLst/>
          </a:prstGeom>
        </p:spPr>
      </p:pic>
      <p:sp>
        <p:nvSpPr>
          <p:cNvPr id="3" name="Round Same Side Corner Rectangle 25">
            <a:extLst>
              <a:ext uri="{FF2B5EF4-FFF2-40B4-BE49-F238E27FC236}">
                <a16:creationId xmlns:a16="http://schemas.microsoft.com/office/drawing/2014/main" xmlns="" id="{8B0A9887-72A9-4889-80CF-27897E36ADB1}"/>
              </a:ext>
            </a:extLst>
          </p:cNvPr>
          <p:cNvSpPr/>
          <p:nvPr/>
        </p:nvSpPr>
        <p:spPr>
          <a:xfrm>
            <a:off x="13313" y="0"/>
            <a:ext cx="12177099" cy="2075726"/>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5" name="A">
            <a:extLst>
              <a:ext uri="{FF2B5EF4-FFF2-40B4-BE49-F238E27FC236}">
                <a16:creationId xmlns:a16="http://schemas.microsoft.com/office/drawing/2014/main" xmlns="" id="{07C6DB2D-201D-4CA9-A693-877B1250C06E}"/>
              </a:ext>
            </a:extLst>
          </p:cNvPr>
          <p:cNvSpPr/>
          <p:nvPr/>
        </p:nvSpPr>
        <p:spPr>
          <a:xfrm>
            <a:off x="1223590" y="3677863"/>
            <a:ext cx="9286875" cy="2075726"/>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600">
                <a:solidFill>
                  <a:schemeClr val="bg1"/>
                </a:solidFill>
                <a:cs typeface="Arial" panose="020B0604020202020204" pitchFamily="34" charset="0"/>
              </a:rPr>
              <a:t>Bức tranh bạn nhỏ xem vẽ: </a:t>
            </a:r>
            <a:r>
              <a:rPr lang="en-US" sz="3600">
                <a:solidFill>
                  <a:schemeClr val="bg1"/>
                </a:solidFill>
                <a:ea typeface="Calibri" panose="020F0502020204030204" pitchFamily="34" charset="0"/>
                <a:cs typeface="Arial" panose="020B0604020202020204" pitchFamily="34" charset="0"/>
              </a:rPr>
              <a:t>đồng lúa, đò cập bến, trăng, thuyền kéo lưới, cò bay trên trời cao</a:t>
            </a:r>
            <a:endParaRPr lang="en-US" sz="3600" b="1" dirty="0">
              <a:solidFill>
                <a:schemeClr val="bg1"/>
              </a:solidFill>
              <a:latin typeface="UTM Avo" panose="02040603050506020204" pitchFamily="18" charset="0"/>
              <a:cs typeface="Times New Roman" panose="02020603050405020304" pitchFamily="18" charset="0"/>
            </a:endParaRPr>
          </a:p>
        </p:txBody>
      </p:sp>
      <p:pic>
        <p:nvPicPr>
          <p:cNvPr id="9" name="Picture 115" descr="ALRMCLOK">
            <a:extLst>
              <a:ext uri="{FF2B5EF4-FFF2-40B4-BE49-F238E27FC236}">
                <a16:creationId xmlns:a16="http://schemas.microsoft.com/office/drawing/2014/main" xmlns="" id="{AF007867-7A43-4C64-A3E0-DAB741CF7D4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5" y="155075"/>
            <a:ext cx="1007932" cy="12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76">
            <a:extLst>
              <a:ext uri="{FF2B5EF4-FFF2-40B4-BE49-F238E27FC236}">
                <a16:creationId xmlns:a16="http://schemas.microsoft.com/office/drawing/2014/main" xmlns="" id="{A1715AFF-2FA5-47C2-AA96-B6F62FE3F86D}"/>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11" name="Oval 176">
            <a:extLst>
              <a:ext uri="{FF2B5EF4-FFF2-40B4-BE49-F238E27FC236}">
                <a16:creationId xmlns:a16="http://schemas.microsoft.com/office/drawing/2014/main" xmlns="" id="{41333F71-B82A-4D24-A5E2-2E5A5D39685E}"/>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12" name="Oval 176">
            <a:extLst>
              <a:ext uri="{FF2B5EF4-FFF2-40B4-BE49-F238E27FC236}">
                <a16:creationId xmlns:a16="http://schemas.microsoft.com/office/drawing/2014/main" xmlns="" id="{F7834EDA-13B6-4B82-A21E-C00194791FE8}"/>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13" name="Oval 176">
            <a:extLst>
              <a:ext uri="{FF2B5EF4-FFF2-40B4-BE49-F238E27FC236}">
                <a16:creationId xmlns:a16="http://schemas.microsoft.com/office/drawing/2014/main" xmlns="" id="{48A75182-6F2A-4BFF-83D3-433B73E3372F}"/>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14" name="Oval 176">
            <a:extLst>
              <a:ext uri="{FF2B5EF4-FFF2-40B4-BE49-F238E27FC236}">
                <a16:creationId xmlns:a16="http://schemas.microsoft.com/office/drawing/2014/main" xmlns="" id="{CCDB0F8C-FB01-421F-B65D-9DC94B85090F}"/>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15" name="Oval 176">
            <a:extLst>
              <a:ext uri="{FF2B5EF4-FFF2-40B4-BE49-F238E27FC236}">
                <a16:creationId xmlns:a16="http://schemas.microsoft.com/office/drawing/2014/main" xmlns="" id="{445FABB6-81E6-4089-9CE3-F1F05CDD3C58}"/>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16" name="Oval 176">
            <a:extLst>
              <a:ext uri="{FF2B5EF4-FFF2-40B4-BE49-F238E27FC236}">
                <a16:creationId xmlns:a16="http://schemas.microsoft.com/office/drawing/2014/main" xmlns="" id="{DC9F2245-F875-4FB6-84F5-CF810DDE8469}"/>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17" name="Oval 176">
            <a:extLst>
              <a:ext uri="{FF2B5EF4-FFF2-40B4-BE49-F238E27FC236}">
                <a16:creationId xmlns:a16="http://schemas.microsoft.com/office/drawing/2014/main" xmlns="" id="{D918DB80-42AD-4F31-A112-2FB2CD1CAA61}"/>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18" name="Oval 176">
            <a:extLst>
              <a:ext uri="{FF2B5EF4-FFF2-40B4-BE49-F238E27FC236}">
                <a16:creationId xmlns:a16="http://schemas.microsoft.com/office/drawing/2014/main" xmlns="" id="{93A9267D-3EA4-420F-8E32-4D2DC84BC61B}"/>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19" name="Oval 176">
            <a:extLst>
              <a:ext uri="{FF2B5EF4-FFF2-40B4-BE49-F238E27FC236}">
                <a16:creationId xmlns:a16="http://schemas.microsoft.com/office/drawing/2014/main" xmlns="" id="{D8824BFA-418F-47DE-BD52-81E957694550}"/>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20" name="Oval 176">
            <a:extLst>
              <a:ext uri="{FF2B5EF4-FFF2-40B4-BE49-F238E27FC236}">
                <a16:creationId xmlns:a16="http://schemas.microsoft.com/office/drawing/2014/main" xmlns="" id="{F090E0DF-271F-4BC1-BD0E-BC94C7F723E9}"/>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21" name="Oval 176">
            <a:extLst>
              <a:ext uri="{FF2B5EF4-FFF2-40B4-BE49-F238E27FC236}">
                <a16:creationId xmlns:a16="http://schemas.microsoft.com/office/drawing/2014/main" xmlns="" id="{F04E16D5-C29C-432D-947A-6F6AD5716A97}"/>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22" name="Oval 176">
            <a:extLst>
              <a:ext uri="{FF2B5EF4-FFF2-40B4-BE49-F238E27FC236}">
                <a16:creationId xmlns:a16="http://schemas.microsoft.com/office/drawing/2014/main" xmlns="" id="{7BAD9A91-9AD7-4FCE-BD65-00A3066ED455}"/>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23" name="Oval 176">
            <a:extLst>
              <a:ext uri="{FF2B5EF4-FFF2-40B4-BE49-F238E27FC236}">
                <a16:creationId xmlns:a16="http://schemas.microsoft.com/office/drawing/2014/main" xmlns="" id="{5AE1C941-FB0F-403C-B9AC-957004D06538}"/>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24" name="Oval 176">
            <a:extLst>
              <a:ext uri="{FF2B5EF4-FFF2-40B4-BE49-F238E27FC236}">
                <a16:creationId xmlns:a16="http://schemas.microsoft.com/office/drawing/2014/main" xmlns="" id="{1B401A78-F797-44AD-8753-A4C743B873BB}"/>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25" name="Oval 176">
            <a:extLst>
              <a:ext uri="{FF2B5EF4-FFF2-40B4-BE49-F238E27FC236}">
                <a16:creationId xmlns:a16="http://schemas.microsoft.com/office/drawing/2014/main" xmlns="" id="{AE2455EB-6D2C-4EA2-BEA1-72810064E6CC}"/>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7" name="Picture 26">
            <a:hlinkClick r:id="rId10" action="ppaction://hlinksldjump"/>
            <a:extLst>
              <a:ext uri="{FF2B5EF4-FFF2-40B4-BE49-F238E27FC236}">
                <a16:creationId xmlns:a16="http://schemas.microsoft.com/office/drawing/2014/main" xmlns="" id="{5DAFFCB3-4A50-4FC0-8CF7-070520E964C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10169671" y="5507511"/>
            <a:ext cx="1651821" cy="917145"/>
          </a:xfrm>
          <a:prstGeom prst="rect">
            <a:avLst/>
          </a:prstGeom>
        </p:spPr>
      </p:pic>
      <p:sp>
        <p:nvSpPr>
          <p:cNvPr id="34" name="TextBox 33">
            <a:extLst>
              <a:ext uri="{FF2B5EF4-FFF2-40B4-BE49-F238E27FC236}">
                <a16:creationId xmlns:a16="http://schemas.microsoft.com/office/drawing/2014/main" xmlns="" id="{E2DBD99B-6BCE-4BA1-8C68-10DB25C50BF6}"/>
              </a:ext>
            </a:extLst>
          </p:cNvPr>
          <p:cNvSpPr txBox="1"/>
          <p:nvPr/>
        </p:nvSpPr>
        <p:spPr>
          <a:xfrm>
            <a:off x="1791414" y="642308"/>
            <a:ext cx="9877827" cy="707886"/>
          </a:xfrm>
          <a:prstGeom prst="rect">
            <a:avLst/>
          </a:prstGeom>
          <a:noFill/>
        </p:spPr>
        <p:txBody>
          <a:bodyPr wrap="square" rtlCol="0">
            <a:spAutoFit/>
          </a:bodyPr>
          <a:lstStyle/>
          <a:p>
            <a:r>
              <a:rPr lang="en-US" sz="4000">
                <a:latin typeface="UTM Avo"/>
                <a:cs typeface="Arial" panose="020B0604020202020204" pitchFamily="34" charset="0"/>
              </a:rPr>
              <a:t>Bức tranh bạn nhỏ xem vẽ những gì</a:t>
            </a:r>
            <a:r>
              <a:rPr lang="en-US" sz="4000">
                <a:cs typeface="Arial" panose="020B0604020202020204" pitchFamily="34" charset="0"/>
              </a:rPr>
              <a:t>?</a:t>
            </a:r>
            <a:endParaRPr lang="en-US" sz="4000" b="1"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883760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0"/>
                                  </p:stCondLst>
                                  <p:childTnLst>
                                    <p:cmd type="call" cmd="playFrom(0.0)">
                                      <p:cBhvr>
                                        <p:cTn id="10" dur="183536" fill="hold"/>
                                        <p:tgtEl>
                                          <p:spTgt spid="2"/>
                                        </p:tgtEl>
                                      </p:cBhvr>
                                    </p:cmd>
                                  </p:childTnLst>
                                </p:cTn>
                              </p:par>
                              <p:par>
                                <p:cTn id="11" presetID="23" presetClass="entr" presetSubtype="16"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beep.wav"/>
                                        </p:tgtEl>
                                      </p:cMediaNode>
                                    </p:audio>
                                  </p:sub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2000"/>
                            </p:stCondLst>
                            <p:childTnLst>
                              <p:par>
                                <p:cTn id="30" presetID="1" presetClass="entr" presetSubtype="0" fill="hold" grpId="0" nodeType="afterEffect">
                                  <p:stCondLst>
                                    <p:cond delay="1000"/>
                                  </p:stCondLst>
                                  <p:childTnLst>
                                    <p:set>
                                      <p:cBhvr>
                                        <p:cTn id="3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4000"/>
                            </p:stCondLst>
                            <p:childTnLst>
                              <p:par>
                                <p:cTn id="36" presetID="1" presetClass="entr" presetSubtype="0" fill="hold" grpId="0" nodeType="afterEffect">
                                  <p:stCondLst>
                                    <p:cond delay="1000"/>
                                  </p:stCondLst>
                                  <p:childTnLst>
                                    <p:set>
                                      <p:cBhvr>
                                        <p:cTn id="3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5000"/>
                            </p:stCondLst>
                            <p:childTnLst>
                              <p:par>
                                <p:cTn id="39" presetID="1"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5000"/>
                            </p:stCondLst>
                            <p:childTnLst>
                              <p:par>
                                <p:cTn id="42" presetID="1" presetClass="entr" presetSubtype="0" fill="hold" grpId="0" nodeType="afterEffect">
                                  <p:stCondLst>
                                    <p:cond delay="1000"/>
                                  </p:stCondLst>
                                  <p:childTnLst>
                                    <p:set>
                                      <p:cBhvr>
                                        <p:cTn id="4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6000"/>
                            </p:stCondLst>
                            <p:childTnLst>
                              <p:par>
                                <p:cTn id="45" presetID="1" presetClass="entr" presetSubtype="0" fill="hold" grpId="0" nodeType="afterEffect">
                                  <p:stCondLst>
                                    <p:cond delay="1000"/>
                                  </p:stCondLst>
                                  <p:childTnLst>
                                    <p:set>
                                      <p:cBhvr>
                                        <p:cTn id="4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7000"/>
                            </p:stCondLst>
                            <p:childTnLst>
                              <p:par>
                                <p:cTn id="48" presetID="1" presetClass="entr" presetSubtype="0" fill="hold" grpId="0" nodeType="afterEffect">
                                  <p:stCondLst>
                                    <p:cond delay="1000"/>
                                  </p:stCondLst>
                                  <p:childTnLst>
                                    <p:set>
                                      <p:cBhvr>
                                        <p:cTn id="4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8000"/>
                            </p:stCondLst>
                            <p:childTnLst>
                              <p:par>
                                <p:cTn id="51" presetID="1" presetClass="entr" presetSubtype="0" fill="hold" grpId="0" nodeType="afterEffect">
                                  <p:stCondLst>
                                    <p:cond delay="1000"/>
                                  </p:stCondLst>
                                  <p:childTnLst>
                                    <p:set>
                                      <p:cBhvr>
                                        <p:cTn id="5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9000"/>
                            </p:stCondLst>
                            <p:childTnLst>
                              <p:par>
                                <p:cTn id="54" presetID="1" presetClass="entr" presetSubtype="0" fill="hold" grpId="0" nodeType="afterEffect">
                                  <p:stCondLst>
                                    <p:cond delay="1000"/>
                                  </p:stCondLst>
                                  <p:childTnLst>
                                    <p:set>
                                      <p:cBhvr>
                                        <p:cTn id="5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10000"/>
                            </p:stCondLst>
                            <p:childTnLst>
                              <p:par>
                                <p:cTn id="57" presetID="1" presetClass="entr" presetSubtype="0" fill="hold" grpId="0" nodeType="afterEffect">
                                  <p:stCondLst>
                                    <p:cond delay="100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11000"/>
                            </p:stCondLst>
                            <p:childTnLst>
                              <p:par>
                                <p:cTn id="60" presetID="1" presetClass="entr" presetSubtype="0" fill="hold" grpId="0" nodeType="afterEffect">
                                  <p:stCondLst>
                                    <p:cond delay="100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2000"/>
                            </p:stCondLst>
                            <p:childTnLst>
                              <p:par>
                                <p:cTn id="63" presetID="1" presetClass="entr" presetSubtype="0" fill="hold" grpId="0" nodeType="afterEffect">
                                  <p:stCondLst>
                                    <p:cond delay="1000"/>
                                  </p:stCondLst>
                                  <p:childTnLst>
                                    <p:set>
                                      <p:cBhvr>
                                        <p:cTn id="6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3000"/>
                            </p:stCondLst>
                            <p:childTnLst>
                              <p:par>
                                <p:cTn id="66" presetID="1" presetClass="entr" presetSubtype="0" fill="hold" grpId="0" nodeType="afterEffect">
                                  <p:stCondLst>
                                    <p:cond delay="1000"/>
                                  </p:stCondLst>
                                  <p:childTnLst>
                                    <p:set>
                                      <p:cBhvr>
                                        <p:cTn id="6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4000"/>
                            </p:stCondLst>
                            <p:childTnLst>
                              <p:par>
                                <p:cTn id="69" presetID="1" presetClass="entr" presetSubtype="0" fill="hold" grpId="0" nodeType="afterEffect">
                                  <p:stCondLst>
                                    <p:cond delay="1000"/>
                                  </p:stCondLst>
                                  <p:childTnLst>
                                    <p:set>
                                      <p:cBhvr>
                                        <p:cTn id="7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9"/>
                  </p:tgtEl>
                </p:cond>
              </p:nextCondLst>
            </p:seq>
          </p:childTnLst>
        </p:cTn>
      </p:par>
    </p:tnLst>
    <p:bldLst>
      <p:bldP spid="3" grpId="0" bldLvl="0" animBg="1"/>
      <p:bldP spid="5" grpId="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5DB4D205-6DB5-49D4-A1C4-7F3C1EF9ED48}"/>
              </a:ext>
            </a:extLst>
          </p:cNvPr>
          <p:cNvPicPr>
            <a:picLocks noChangeAspect="1"/>
          </p:cNvPicPr>
          <p:nvPr/>
        </p:nvPicPr>
        <p:blipFill rotWithShape="1">
          <a:blip r:embed="rId7">
            <a:extLst>
              <a:ext uri="{28A0092B-C50C-407E-A947-70E740481C1C}">
                <a14:useLocalDpi xmlns:a14="http://schemas.microsoft.com/office/drawing/2010/main" val="0"/>
              </a:ext>
            </a:extLst>
          </a:blip>
          <a:srcRect b="7371"/>
          <a:stretch/>
        </p:blipFill>
        <p:spPr>
          <a:xfrm>
            <a:off x="-1" y="447"/>
            <a:ext cx="12190413" cy="6396566"/>
          </a:xfrm>
          <a:prstGeom prst="rect">
            <a:avLst/>
          </a:prstGeom>
        </p:spPr>
      </p:pic>
      <p:pic>
        <p:nvPicPr>
          <p:cNvPr id="2" name="bensound-smile">
            <a:hlinkClick r:id="" action="ppaction://media"/>
            <a:extLst>
              <a:ext uri="{FF2B5EF4-FFF2-40B4-BE49-F238E27FC236}">
                <a16:creationId xmlns:a16="http://schemas.microsoft.com/office/drawing/2014/main" xmlns="" id="{22AE9EC7-C42D-47F2-BE7A-9A3C24C21C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818" y="5863414"/>
            <a:ext cx="609521" cy="609521"/>
          </a:xfrm>
          <a:prstGeom prst="rect">
            <a:avLst/>
          </a:prstGeom>
        </p:spPr>
      </p:pic>
      <p:sp>
        <p:nvSpPr>
          <p:cNvPr id="3" name="Round Same Side Corner Rectangle 25">
            <a:extLst>
              <a:ext uri="{FF2B5EF4-FFF2-40B4-BE49-F238E27FC236}">
                <a16:creationId xmlns:a16="http://schemas.microsoft.com/office/drawing/2014/main" xmlns="" id="{11A82AE3-DCFE-4BE2-B94E-E4E03517CAF2}"/>
              </a:ext>
            </a:extLst>
          </p:cNvPr>
          <p:cNvSpPr/>
          <p:nvPr/>
        </p:nvSpPr>
        <p:spPr>
          <a:xfrm>
            <a:off x="307034" y="-75476"/>
            <a:ext cx="11514459" cy="2780670"/>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6" name="C">
            <a:extLst>
              <a:ext uri="{FF2B5EF4-FFF2-40B4-BE49-F238E27FC236}">
                <a16:creationId xmlns:a16="http://schemas.microsoft.com/office/drawing/2014/main" xmlns="" id="{D4C0BE59-088A-4E1C-AF3B-A698BA719CB0}"/>
              </a:ext>
            </a:extLst>
          </p:cNvPr>
          <p:cNvSpPr/>
          <p:nvPr/>
        </p:nvSpPr>
        <p:spPr>
          <a:xfrm>
            <a:off x="1182523" y="3759979"/>
            <a:ext cx="8790152" cy="2408195"/>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600">
                <a:solidFill>
                  <a:schemeClr val="bg1"/>
                </a:solidFill>
                <a:ea typeface="Calibri" panose="020F0502020204030204" pitchFamily="34" charset="0"/>
                <a:cs typeface="Arial" panose="020B0604020202020204" pitchFamily="34" charset="0"/>
              </a:rPr>
              <a:t>Vì bức tranh vẽ cảnh vật quen thuộc của quê hương bạn.</a:t>
            </a:r>
            <a:endParaRPr lang="en-US" sz="3600" b="1" dirty="0">
              <a:solidFill>
                <a:schemeClr val="bg1"/>
              </a:solidFill>
              <a:latin typeface="UTM Avo" panose="02040603050506020204" pitchFamily="18" charset="0"/>
              <a:cs typeface="Times New Roman" panose="02020603050405020304" pitchFamily="18" charset="0"/>
            </a:endParaRPr>
          </a:p>
        </p:txBody>
      </p:sp>
      <p:pic>
        <p:nvPicPr>
          <p:cNvPr id="9" name="Picture 115" descr="ALRMCLOK">
            <a:extLst>
              <a:ext uri="{FF2B5EF4-FFF2-40B4-BE49-F238E27FC236}">
                <a16:creationId xmlns:a16="http://schemas.microsoft.com/office/drawing/2014/main" xmlns="" id="{8DC9EA8F-42A9-437E-BA8B-973527813A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5" y="155075"/>
            <a:ext cx="1007932" cy="12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176">
            <a:extLst>
              <a:ext uri="{FF2B5EF4-FFF2-40B4-BE49-F238E27FC236}">
                <a16:creationId xmlns:a16="http://schemas.microsoft.com/office/drawing/2014/main" xmlns="" id="{BE8052C4-8052-443C-86E9-8AAAFA15D6C2}"/>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11" name="Oval 176">
            <a:extLst>
              <a:ext uri="{FF2B5EF4-FFF2-40B4-BE49-F238E27FC236}">
                <a16:creationId xmlns:a16="http://schemas.microsoft.com/office/drawing/2014/main" xmlns="" id="{54E494AA-DF52-4D32-9AD5-31C6C4D09650}"/>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12" name="Oval 176">
            <a:extLst>
              <a:ext uri="{FF2B5EF4-FFF2-40B4-BE49-F238E27FC236}">
                <a16:creationId xmlns:a16="http://schemas.microsoft.com/office/drawing/2014/main" xmlns="" id="{8BB8C025-3253-44A5-BAF2-790738D5EF94}"/>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13" name="Oval 176">
            <a:extLst>
              <a:ext uri="{FF2B5EF4-FFF2-40B4-BE49-F238E27FC236}">
                <a16:creationId xmlns:a16="http://schemas.microsoft.com/office/drawing/2014/main" xmlns="" id="{A04B6E08-B123-48AB-8FDC-80A061B6C299}"/>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14" name="Oval 176">
            <a:extLst>
              <a:ext uri="{FF2B5EF4-FFF2-40B4-BE49-F238E27FC236}">
                <a16:creationId xmlns:a16="http://schemas.microsoft.com/office/drawing/2014/main" xmlns="" id="{19EDD58D-2A03-45A3-9B16-1A8716D9DD51}"/>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15" name="Oval 176">
            <a:extLst>
              <a:ext uri="{FF2B5EF4-FFF2-40B4-BE49-F238E27FC236}">
                <a16:creationId xmlns:a16="http://schemas.microsoft.com/office/drawing/2014/main" xmlns="" id="{7B5BECBA-FEEC-4E92-B803-3765188175F4}"/>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16" name="Oval 176">
            <a:extLst>
              <a:ext uri="{FF2B5EF4-FFF2-40B4-BE49-F238E27FC236}">
                <a16:creationId xmlns:a16="http://schemas.microsoft.com/office/drawing/2014/main" xmlns="" id="{553CEA59-9D7F-47F8-8CDE-3F8B45F923DF}"/>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17" name="Oval 176">
            <a:extLst>
              <a:ext uri="{FF2B5EF4-FFF2-40B4-BE49-F238E27FC236}">
                <a16:creationId xmlns:a16="http://schemas.microsoft.com/office/drawing/2014/main" xmlns="" id="{5F531D9C-F4A8-4EC7-A2C2-9946F336E510}"/>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18" name="Oval 176">
            <a:extLst>
              <a:ext uri="{FF2B5EF4-FFF2-40B4-BE49-F238E27FC236}">
                <a16:creationId xmlns:a16="http://schemas.microsoft.com/office/drawing/2014/main" xmlns="" id="{D49398B9-D327-44EA-B8E1-9C249674DA8C}"/>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19" name="Oval 176">
            <a:extLst>
              <a:ext uri="{FF2B5EF4-FFF2-40B4-BE49-F238E27FC236}">
                <a16:creationId xmlns:a16="http://schemas.microsoft.com/office/drawing/2014/main" xmlns="" id="{ACE62681-D536-493A-818B-00FA0DA534B7}"/>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20" name="Oval 176">
            <a:extLst>
              <a:ext uri="{FF2B5EF4-FFF2-40B4-BE49-F238E27FC236}">
                <a16:creationId xmlns:a16="http://schemas.microsoft.com/office/drawing/2014/main" xmlns="" id="{35112BF5-6E66-4CDB-8C47-093BADC1FC65}"/>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21" name="Oval 176">
            <a:extLst>
              <a:ext uri="{FF2B5EF4-FFF2-40B4-BE49-F238E27FC236}">
                <a16:creationId xmlns:a16="http://schemas.microsoft.com/office/drawing/2014/main" xmlns="" id="{5DD455CA-E87F-49D7-A56B-05CAB47B3E17}"/>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22" name="Oval 176">
            <a:extLst>
              <a:ext uri="{FF2B5EF4-FFF2-40B4-BE49-F238E27FC236}">
                <a16:creationId xmlns:a16="http://schemas.microsoft.com/office/drawing/2014/main" xmlns="" id="{3FD026D1-6859-4247-AD4A-5DE832344147}"/>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23" name="Oval 176">
            <a:extLst>
              <a:ext uri="{FF2B5EF4-FFF2-40B4-BE49-F238E27FC236}">
                <a16:creationId xmlns:a16="http://schemas.microsoft.com/office/drawing/2014/main" xmlns="" id="{3096E8CA-66FC-48D5-8FF1-24196AB8F20A}"/>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24" name="Oval 176">
            <a:extLst>
              <a:ext uri="{FF2B5EF4-FFF2-40B4-BE49-F238E27FC236}">
                <a16:creationId xmlns:a16="http://schemas.microsoft.com/office/drawing/2014/main" xmlns="" id="{7B933ED7-82D4-424D-9786-3B575A6CFA24}"/>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25" name="Oval 176">
            <a:extLst>
              <a:ext uri="{FF2B5EF4-FFF2-40B4-BE49-F238E27FC236}">
                <a16:creationId xmlns:a16="http://schemas.microsoft.com/office/drawing/2014/main" xmlns="" id="{A08FB399-D15D-46B2-BFD7-F9A352077779}"/>
              </a:ext>
            </a:extLst>
          </p:cNvPr>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7" name="Picture 26">
            <a:hlinkClick r:id="rId10" action="ppaction://hlinksldjump"/>
            <a:extLst>
              <a:ext uri="{FF2B5EF4-FFF2-40B4-BE49-F238E27FC236}">
                <a16:creationId xmlns:a16="http://schemas.microsoft.com/office/drawing/2014/main" xmlns="" id="{13C5FCD5-69B8-4D2E-9152-59876500C49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811098" y="5173283"/>
            <a:ext cx="2253783" cy="1251373"/>
          </a:xfrm>
          <a:prstGeom prst="rect">
            <a:avLst/>
          </a:prstGeom>
        </p:spPr>
      </p:pic>
      <p:sp>
        <p:nvSpPr>
          <p:cNvPr id="31" name="TextBox 30">
            <a:extLst>
              <a:ext uri="{FF2B5EF4-FFF2-40B4-BE49-F238E27FC236}">
                <a16:creationId xmlns:a16="http://schemas.microsoft.com/office/drawing/2014/main" xmlns="" id="{D10A6C40-5045-4047-BBEA-592C6F725141}"/>
              </a:ext>
            </a:extLst>
          </p:cNvPr>
          <p:cNvSpPr txBox="1"/>
          <p:nvPr/>
        </p:nvSpPr>
        <p:spPr>
          <a:xfrm>
            <a:off x="1791414" y="642308"/>
            <a:ext cx="9877827" cy="1323439"/>
          </a:xfrm>
          <a:prstGeom prst="rect">
            <a:avLst/>
          </a:prstGeom>
          <a:noFill/>
        </p:spPr>
        <p:txBody>
          <a:bodyPr wrap="square" rtlCol="0">
            <a:spAutoFit/>
          </a:bodyPr>
          <a:lstStyle/>
          <a:p>
            <a:r>
              <a:rPr lang="en-US" sz="4000">
                <a:solidFill>
                  <a:prstClr val="black"/>
                </a:solidFill>
                <a:cs typeface="Arial" panose="020B0604020202020204" pitchFamily="34" charset="0"/>
              </a:rPr>
              <a:t>Vì sao bạn nhỏ nghĩ rằng đó là bức tranh vẽ làng quê của mình?</a:t>
            </a:r>
            <a:endParaRPr lang="en-US" sz="4000" b="1" dirty="0">
              <a:solidFill>
                <a:srgbClr val="FFFF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802267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6" fill="hold"/>
                                        <p:tgtEl>
                                          <p:spTgt spid="2"/>
                                        </p:tgtEl>
                                      </p:cBhvr>
                                    </p:cmd>
                                  </p:childTnLst>
                                </p:cTn>
                              </p:par>
                              <p:par>
                                <p:cTn id="7" presetID="2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anim calcmode="lin" valueType="num">
                                      <p:cBhvr>
                                        <p:cTn id="20" dur="750" fill="hold"/>
                                        <p:tgtEl>
                                          <p:spTgt spid="6"/>
                                        </p:tgtEl>
                                        <p:attrNameLst>
                                          <p:attrName>style.rotation</p:attrName>
                                        </p:attrNameLst>
                                      </p:cBhvr>
                                      <p:tavLst>
                                        <p:tav tm="0">
                                          <p:val>
                                            <p:fltVal val="720"/>
                                          </p:val>
                                        </p:tav>
                                        <p:tav tm="100000">
                                          <p:val>
                                            <p:fltVal val="0"/>
                                          </p:val>
                                        </p:tav>
                                      </p:tavLst>
                                    </p:anim>
                                    <p:anim calcmode="lin" valueType="num">
                                      <p:cBhvr>
                                        <p:cTn id="21" dur="750" fill="hold"/>
                                        <p:tgtEl>
                                          <p:spTgt spid="6"/>
                                        </p:tgtEl>
                                        <p:attrNameLst>
                                          <p:attrName>ppt_h</p:attrName>
                                        </p:attrNameLst>
                                      </p:cBhvr>
                                      <p:tavLst>
                                        <p:tav tm="0">
                                          <p:val>
                                            <p:fltVal val="0"/>
                                          </p:val>
                                        </p:tav>
                                        <p:tav tm="100000">
                                          <p:val>
                                            <p:strVal val="#ppt_h"/>
                                          </p:val>
                                        </p:tav>
                                      </p:tavLst>
                                    </p:anim>
                                    <p:anim calcmode="lin" valueType="num">
                                      <p:cBhvr>
                                        <p:cTn id="22" dur="75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afterEffect">
                                  <p:stCondLst>
                                    <p:cond delay="1000"/>
                                  </p:stCondLst>
                                  <p:childTnLst>
                                    <p:set>
                                      <p:cBhvr>
                                        <p:cTn id="2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1000"/>
                            </p:stCondLst>
                            <p:childTnLst>
                              <p:par>
                                <p:cTn id="30" presetID="1" presetClass="entr" presetSubtype="0" fill="hold" grpId="0" nodeType="afterEffect">
                                  <p:stCondLst>
                                    <p:cond delay="1000"/>
                                  </p:stCondLst>
                                  <p:childTnLst>
                                    <p:set>
                                      <p:cBhvr>
                                        <p:cTn id="3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2000"/>
                            </p:stCondLst>
                            <p:childTnLst>
                              <p:par>
                                <p:cTn id="33" presetID="1" presetClass="entr" presetSubtype="0" fill="hold" grpId="0" nodeType="afterEffect">
                                  <p:stCondLst>
                                    <p:cond delay="100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3000"/>
                            </p:stCondLst>
                            <p:childTnLst>
                              <p:par>
                                <p:cTn id="36" presetID="1" presetClass="entr" presetSubtype="0" fill="hold" grpId="0" nodeType="afterEffect">
                                  <p:stCondLst>
                                    <p:cond delay="1000"/>
                                  </p:stCondLst>
                                  <p:childTnLst>
                                    <p:set>
                                      <p:cBhvr>
                                        <p:cTn id="3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4000"/>
                            </p:stCondLst>
                            <p:childTnLst>
                              <p:par>
                                <p:cTn id="39" presetID="1" presetClass="entr" presetSubtype="0" fill="hold" grpId="0" nodeType="afterEffect">
                                  <p:stCondLst>
                                    <p:cond delay="1000"/>
                                  </p:stCondLst>
                                  <p:childTnLst>
                                    <p:set>
                                      <p:cBhvr>
                                        <p:cTn id="4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5000"/>
                            </p:stCondLst>
                            <p:childTnLst>
                              <p:par>
                                <p:cTn id="42" presetID="1" presetClass="entr" presetSubtype="0" fill="hold" grpId="0" nodeType="afterEffect">
                                  <p:stCondLst>
                                    <p:cond delay="100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6000"/>
                            </p:stCondLst>
                            <p:childTnLst>
                              <p:par>
                                <p:cTn id="45" presetID="1" presetClass="entr" presetSubtype="0" fill="hold" grpId="0" nodeType="afterEffect">
                                  <p:stCondLst>
                                    <p:cond delay="1000"/>
                                  </p:stCondLst>
                                  <p:childTnLst>
                                    <p:set>
                                      <p:cBhvr>
                                        <p:cTn id="4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7000"/>
                            </p:stCondLst>
                            <p:childTnLst>
                              <p:par>
                                <p:cTn id="48" presetID="1" presetClass="entr" presetSubtype="0" fill="hold" grpId="0" nodeType="afterEffect">
                                  <p:stCondLst>
                                    <p:cond delay="1000"/>
                                  </p:stCondLst>
                                  <p:childTnLst>
                                    <p:set>
                                      <p:cBhvr>
                                        <p:cTn id="4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8000"/>
                            </p:stCondLst>
                            <p:childTnLst>
                              <p:par>
                                <p:cTn id="51" presetID="1" presetClass="entr" presetSubtype="0" fill="hold" grpId="0" nodeType="afterEffect">
                                  <p:stCondLst>
                                    <p:cond delay="1000"/>
                                  </p:stCondLst>
                                  <p:childTnLst>
                                    <p:set>
                                      <p:cBhvr>
                                        <p:cTn id="5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9000"/>
                            </p:stCondLst>
                            <p:childTnLst>
                              <p:par>
                                <p:cTn id="54" presetID="1" presetClass="entr" presetSubtype="0" fill="hold" grpId="0" nodeType="afterEffect">
                                  <p:stCondLst>
                                    <p:cond delay="100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10000"/>
                            </p:stCondLst>
                            <p:childTnLst>
                              <p:par>
                                <p:cTn id="57" presetID="1" presetClass="entr" presetSubtype="0" fill="hold" grpId="0" nodeType="afterEffect">
                                  <p:stCondLst>
                                    <p:cond delay="1000"/>
                                  </p:stCondLst>
                                  <p:childTnLst>
                                    <p:set>
                                      <p:cBhvr>
                                        <p:cTn id="5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11000"/>
                            </p:stCondLst>
                            <p:childTnLst>
                              <p:par>
                                <p:cTn id="60" presetID="1" presetClass="entr" presetSubtype="0" fill="hold" grpId="0" nodeType="afterEffect">
                                  <p:stCondLst>
                                    <p:cond delay="1000"/>
                                  </p:stCondLst>
                                  <p:childTnLst>
                                    <p:set>
                                      <p:cBhvr>
                                        <p:cTn id="6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2000"/>
                            </p:stCondLst>
                            <p:childTnLst>
                              <p:par>
                                <p:cTn id="63" presetID="1" presetClass="entr" presetSubtype="0" fill="hold" grpId="0" nodeType="afterEffect">
                                  <p:stCondLst>
                                    <p:cond delay="1000"/>
                                  </p:stCondLst>
                                  <p:childTnLst>
                                    <p:set>
                                      <p:cBhvr>
                                        <p:cTn id="6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3000"/>
                            </p:stCondLst>
                            <p:childTnLst>
                              <p:par>
                                <p:cTn id="66" presetID="1" presetClass="entr" presetSubtype="0" fill="hold" grpId="0" nodeType="afterEffect">
                                  <p:stCondLst>
                                    <p:cond delay="1000"/>
                                  </p:stCondLst>
                                  <p:childTnLst>
                                    <p:set>
                                      <p:cBhvr>
                                        <p:cTn id="6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4000"/>
                            </p:stCondLst>
                            <p:childTnLst>
                              <p:par>
                                <p:cTn id="69" presetID="1" presetClass="entr" presetSubtype="0" fill="hold" grpId="0" nodeType="afterEffect">
                                  <p:stCondLst>
                                    <p:cond delay="1000"/>
                                  </p:stCondLst>
                                  <p:childTnLst>
                                    <p:set>
                                      <p:cBhvr>
                                        <p:cTn id="7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5000"/>
                            </p:stCondLst>
                            <p:childTnLst>
                              <p:par>
                                <p:cTn id="72" presetID="1" presetClass="entr" presetSubtype="0" fill="hold" grpId="0" nodeType="afterEffect">
                                  <p:stCondLst>
                                    <p:cond delay="1000"/>
                                  </p:stCondLst>
                                  <p:childTnLst>
                                    <p:set>
                                      <p:cBhvr>
                                        <p:cTn id="7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9"/>
                  </p:tgtEl>
                </p:cond>
              </p:nextCondLst>
            </p:seq>
          </p:childTnLst>
        </p:cTn>
      </p:par>
    </p:tnLst>
    <p:bldLst>
      <p:bldP spid="3" grpId="0" bldLvl="0" animBg="1"/>
      <p:bldP spid="6"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F17C8078-DB54-47AA-96CC-E21518DFCFE7}"/>
              </a:ext>
            </a:extLst>
          </p:cNvPr>
          <p:cNvPicPr>
            <a:picLocks noChangeAspect="1"/>
          </p:cNvPicPr>
          <p:nvPr/>
        </p:nvPicPr>
        <p:blipFill rotWithShape="1">
          <a:blip r:embed="rId7">
            <a:extLst>
              <a:ext uri="{28A0092B-C50C-407E-A947-70E740481C1C}">
                <a14:useLocalDpi xmlns:a14="http://schemas.microsoft.com/office/drawing/2010/main" val="0"/>
              </a:ext>
            </a:extLst>
          </a:blip>
          <a:srcRect b="7371"/>
          <a:stretch/>
        </p:blipFill>
        <p:spPr>
          <a:xfrm>
            <a:off x="-1" y="447"/>
            <a:ext cx="12190413" cy="6396566"/>
          </a:xfrm>
          <a:prstGeom prst="rect">
            <a:avLst/>
          </a:prstGeom>
        </p:spPr>
      </p:pic>
      <p:sp>
        <p:nvSpPr>
          <p:cNvPr id="26" name="Round Same Side Corner Rectangle 25"/>
          <p:cNvSpPr/>
          <p:nvPr/>
        </p:nvSpPr>
        <p:spPr>
          <a:xfrm>
            <a:off x="307034" y="-75476"/>
            <a:ext cx="11514459" cy="2780670"/>
          </a:xfrm>
          <a:prstGeom prst="round2SameRect">
            <a:avLst>
              <a:gd name="adj1" fmla="val 16667"/>
              <a:gd name="adj2" fmla="val 50000"/>
            </a:avLst>
          </a:prstGeom>
          <a:solidFill>
            <a:srgbClr val="CC6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600">
              <a:solidFill>
                <a:schemeClr val="tx1"/>
              </a:solidFill>
              <a:latin typeface="Calibri" panose="020F0502020204030204"/>
            </a:endParaRPr>
          </a:p>
        </p:txBody>
      </p:sp>
      <p:sp>
        <p:nvSpPr>
          <p:cNvPr id="30" name="C"/>
          <p:cNvSpPr/>
          <p:nvPr/>
        </p:nvSpPr>
        <p:spPr>
          <a:xfrm>
            <a:off x="1126708" y="3883625"/>
            <a:ext cx="8452747" cy="2119285"/>
          </a:xfrm>
          <a:prstGeom prst="roundRect">
            <a:avLst>
              <a:gd name="adj" fmla="val 50000"/>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3600">
                <a:solidFill>
                  <a:schemeClr val="bg1"/>
                </a:solidFill>
              </a:rPr>
              <a:t>Ồ, đây giống </a:t>
            </a:r>
            <a:r>
              <a:rPr lang="vi-VN" sz="3600" smtClean="0">
                <a:solidFill>
                  <a:schemeClr val="bg1"/>
                </a:solidFill>
              </a:rPr>
              <a:t>quá</a:t>
            </a:r>
            <a:endParaRPr lang="vi-VN" sz="3600">
              <a:solidFill>
                <a:schemeClr val="bg1"/>
              </a:solidFill>
            </a:endParaRPr>
          </a:p>
        </p:txBody>
      </p:sp>
      <p:pic>
        <p:nvPicPr>
          <p:cNvPr id="34"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365" y="155075"/>
            <a:ext cx="1007932" cy="121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36"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37"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38"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39"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40"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41"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42"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43"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44"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45"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46"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47"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48"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49"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50" name="Oval 176"/>
          <p:cNvSpPr>
            <a:spLocks noChangeArrowheads="1"/>
          </p:cNvSpPr>
          <p:nvPr/>
        </p:nvSpPr>
        <p:spPr bwMode="auto">
          <a:xfrm>
            <a:off x="257935" y="536026"/>
            <a:ext cx="533331" cy="533331"/>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52" name="bensound-smi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0320" y="5787492"/>
            <a:ext cx="609521" cy="609521"/>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97266" l="9883" r="94876"/>
                    </a14:imgEffect>
                  </a14:imgLayer>
                </a14:imgProps>
              </a:ext>
            </a:extLst>
          </a:blip>
          <a:srcRect l="8203" t="10801" r="6970" b="5428"/>
          <a:stretch>
            <a:fillRect/>
          </a:stretch>
        </p:blipFill>
        <p:spPr>
          <a:xfrm>
            <a:off x="9860253" y="5203111"/>
            <a:ext cx="2253783" cy="1251373"/>
          </a:xfrm>
          <a:prstGeom prst="rect">
            <a:avLst/>
          </a:prstGeom>
        </p:spPr>
      </p:pic>
      <p:sp>
        <p:nvSpPr>
          <p:cNvPr id="51" name="TextBox 50">
            <a:extLst>
              <a:ext uri="{FF2B5EF4-FFF2-40B4-BE49-F238E27FC236}">
                <a16:creationId xmlns:a16="http://schemas.microsoft.com/office/drawing/2014/main" xmlns="" id="{F42CD57C-9A50-4692-99FA-8C84786EE3BC}"/>
              </a:ext>
            </a:extLst>
          </p:cNvPr>
          <p:cNvSpPr txBox="1"/>
          <p:nvPr/>
        </p:nvSpPr>
        <p:spPr>
          <a:xfrm>
            <a:off x="1763078" y="241676"/>
            <a:ext cx="9877827" cy="1938992"/>
          </a:xfrm>
          <a:prstGeom prst="rect">
            <a:avLst/>
          </a:prstGeom>
          <a:noFill/>
        </p:spPr>
        <p:txBody>
          <a:bodyPr wrap="square" rtlCol="0">
            <a:spAutoFit/>
          </a:bodyPr>
          <a:lstStyle/>
          <a:p>
            <a:r>
              <a:rPr lang="en-US" sz="4000">
                <a:cs typeface="Arial" panose="020B0604020202020204" pitchFamily="34" charset="0"/>
              </a:rPr>
              <a:t>Tìm trong bài câu thể hiện sự ngạc nhiên, thích thú của bạn nhỏ khi xem tranh?</a:t>
            </a:r>
            <a:endParaRPr lang="en-US" sz="4000" b="1" dirty="0">
              <a:solidFill>
                <a:srgbClr val="FFFF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027808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0"/>
                                  </p:stCondLst>
                                  <p:childTnLst>
                                    <p:cmd type="call" cmd="playFrom(0.0)">
                                      <p:cBhvr>
                                        <p:cTn id="10" dur="183536" fill="hold"/>
                                        <p:tgtEl>
                                          <p:spTgt spid="52"/>
                                        </p:tgtEl>
                                      </p:cBhvr>
                                    </p:cmd>
                                  </p:childTnLst>
                                </p:cTn>
                              </p:par>
                              <p:par>
                                <p:cTn id="11" presetID="23" presetClass="entr" presetSubtype="16" fill="hold" nodeType="withEffect" nodePh="1">
                                  <p:stCondLst>
                                    <p:cond delay="0"/>
                                  </p:stCondLst>
                                  <p:endCondLst>
                                    <p:cond evt="begin" delay="0">
                                      <p:tn val="11"/>
                                    </p:cond>
                                  </p:endCondLst>
                                  <p:childTnLst>
                                    <p:set>
                                      <p:cBhvr>
                                        <p:cTn id="12" dur="1" fill="hold">
                                          <p:stCondLst>
                                            <p:cond delay="0"/>
                                          </p:stCondLst>
                                        </p:cTn>
                                        <p:tgtEl>
                                          <p:spTgt spid="26">
                                            <p:txEl>
                                              <p:pRg st="0" end="0"/>
                                            </p:txEl>
                                          </p:spTgt>
                                        </p:tgtEl>
                                        <p:attrNameLst>
                                          <p:attrName>style.visibility</p:attrName>
                                        </p:attrNameLst>
                                      </p:cBhvr>
                                      <p:to>
                                        <p:strVal val="visible"/>
                                      </p:to>
                                    </p:set>
                                    <p:anim calcmode="lin" valueType="num">
                                      <p:cBhvr>
                                        <p:cTn id="13"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6">
                                            <p:txEl>
                                              <p:pRg st="0" end="0"/>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4"/>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afterEffect">
                                  <p:stCondLst>
                                    <p:cond delay="1000"/>
                                  </p:stCondLst>
                                  <p:childTnLst>
                                    <p:set>
                                      <p:cBhvr>
                                        <p:cTn id="2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beep.wav"/>
                                        </p:tgtEl>
                                      </p:cMediaNode>
                                    </p:audio>
                                  </p:subTnLst>
                                </p:cTn>
                              </p:par>
                            </p:childTnLst>
                          </p:cTn>
                        </p:par>
                        <p:par>
                          <p:cTn id="29" fill="hold">
                            <p:stCondLst>
                              <p:cond delay="1000"/>
                            </p:stCondLst>
                            <p:childTnLst>
                              <p:par>
                                <p:cTn id="30" presetID="1" presetClass="entr" presetSubtype="0" fill="hold" grpId="0" nodeType="afterEffect">
                                  <p:stCondLst>
                                    <p:cond delay="1000"/>
                                  </p:stCondLst>
                                  <p:childTnLst>
                                    <p:set>
                                      <p:cBhvr>
                                        <p:cTn id="3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5" name="beep.wav"/>
                                        </p:tgtEl>
                                      </p:cMediaNode>
                                    </p:audio>
                                  </p:subTnLst>
                                </p:cTn>
                              </p:par>
                            </p:childTnLst>
                          </p:cTn>
                        </p:par>
                        <p:par>
                          <p:cTn id="32" fill="hold">
                            <p:stCondLst>
                              <p:cond delay="2000"/>
                            </p:stCondLst>
                            <p:childTnLst>
                              <p:par>
                                <p:cTn id="33" presetID="1" presetClass="entr" presetSubtype="0" fill="hold" grpId="0" nodeType="afterEffect">
                                  <p:stCondLst>
                                    <p:cond delay="1000"/>
                                  </p:stCondLst>
                                  <p:childTnLst>
                                    <p:set>
                                      <p:cBhvr>
                                        <p:cTn id="3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3000"/>
                            </p:stCondLst>
                            <p:childTnLst>
                              <p:par>
                                <p:cTn id="36" presetID="1" presetClass="entr" presetSubtype="0" fill="hold" grpId="0" nodeType="afterEffect">
                                  <p:stCondLst>
                                    <p:cond delay="1000"/>
                                  </p:stCondLst>
                                  <p:childTnLst>
                                    <p:set>
                                      <p:cBhvr>
                                        <p:cTn id="3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4000"/>
                            </p:stCondLst>
                            <p:childTnLst>
                              <p:par>
                                <p:cTn id="39" presetID="1" presetClass="entr" presetSubtype="0" fill="hold" grpId="0" nodeType="afterEffect">
                                  <p:stCondLst>
                                    <p:cond delay="1000"/>
                                  </p:stCondLst>
                                  <p:childTnLst>
                                    <p:set>
                                      <p:cBhvr>
                                        <p:cTn id="4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5000"/>
                            </p:stCondLst>
                            <p:childTnLst>
                              <p:par>
                                <p:cTn id="42" presetID="1" presetClass="entr" presetSubtype="0" fill="hold" grpId="0" nodeType="afterEffect">
                                  <p:stCondLst>
                                    <p:cond delay="1000"/>
                                  </p:stCondLst>
                                  <p:childTnLst>
                                    <p:set>
                                      <p:cBhvr>
                                        <p:cTn id="4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6000"/>
                            </p:stCondLst>
                            <p:childTnLst>
                              <p:par>
                                <p:cTn id="45" presetID="1" presetClass="entr" presetSubtype="0" fill="hold" grpId="0" nodeType="afterEffect">
                                  <p:stCondLst>
                                    <p:cond delay="100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7000"/>
                            </p:stCondLst>
                            <p:childTnLst>
                              <p:par>
                                <p:cTn id="48" presetID="1" presetClass="entr" presetSubtype="0" fill="hold" grpId="0" nodeType="afterEffect">
                                  <p:stCondLst>
                                    <p:cond delay="1000"/>
                                  </p:stCondLst>
                                  <p:childTnLst>
                                    <p:set>
                                      <p:cBhvr>
                                        <p:cTn id="4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8000"/>
                            </p:stCondLst>
                            <p:childTnLst>
                              <p:par>
                                <p:cTn id="51" presetID="1" presetClass="entr" presetSubtype="0" fill="hold" grpId="0" nodeType="afterEffect">
                                  <p:stCondLst>
                                    <p:cond delay="1000"/>
                                  </p:stCondLst>
                                  <p:childTnLst>
                                    <p:set>
                                      <p:cBhvr>
                                        <p:cTn id="5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9000"/>
                            </p:stCondLst>
                            <p:childTnLst>
                              <p:par>
                                <p:cTn id="54" presetID="1" presetClass="entr" presetSubtype="0" fill="hold" grpId="0" nodeType="afterEffect">
                                  <p:stCondLst>
                                    <p:cond delay="1000"/>
                                  </p:stCondLst>
                                  <p:childTnLst>
                                    <p:set>
                                      <p:cBhvr>
                                        <p:cTn id="5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10000"/>
                            </p:stCondLst>
                            <p:childTnLst>
                              <p:par>
                                <p:cTn id="57" presetID="1" presetClass="entr" presetSubtype="0" fill="hold" grpId="0" nodeType="afterEffect">
                                  <p:stCondLst>
                                    <p:cond delay="1000"/>
                                  </p:stCondLst>
                                  <p:childTnLst>
                                    <p:set>
                                      <p:cBhvr>
                                        <p:cTn id="5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11000"/>
                            </p:stCondLst>
                            <p:childTnLst>
                              <p:par>
                                <p:cTn id="60" presetID="1" presetClass="entr" presetSubtype="0" fill="hold" grpId="0" nodeType="afterEffect">
                                  <p:stCondLst>
                                    <p:cond delay="1000"/>
                                  </p:stCondLst>
                                  <p:childTnLst>
                                    <p:set>
                                      <p:cBhvr>
                                        <p:cTn id="6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2000"/>
                            </p:stCondLst>
                            <p:childTnLst>
                              <p:par>
                                <p:cTn id="63" presetID="1" presetClass="entr" presetSubtype="0" fill="hold" grpId="0" nodeType="afterEffect">
                                  <p:stCondLst>
                                    <p:cond delay="1000"/>
                                  </p:stCondLst>
                                  <p:childTnLst>
                                    <p:set>
                                      <p:cBhvr>
                                        <p:cTn id="6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3000"/>
                            </p:stCondLst>
                            <p:childTnLst>
                              <p:par>
                                <p:cTn id="66" presetID="1" presetClass="entr" presetSubtype="0" fill="hold" grpId="0" nodeType="afterEffect">
                                  <p:stCondLst>
                                    <p:cond delay="1000"/>
                                  </p:stCondLst>
                                  <p:childTnLst>
                                    <p:set>
                                      <p:cBhvr>
                                        <p:cTn id="6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4000"/>
                            </p:stCondLst>
                            <p:childTnLst>
                              <p:par>
                                <p:cTn id="69" presetID="1" presetClass="entr" presetSubtype="0" fill="hold" grpId="0" nodeType="afterEffect">
                                  <p:stCondLst>
                                    <p:cond delay="1000"/>
                                  </p:stCondLst>
                                  <p:childTnLst>
                                    <p:set>
                                      <p:cBhvr>
                                        <p:cTn id="7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5000"/>
                            </p:stCondLst>
                            <p:childTnLst>
                              <p:par>
                                <p:cTn id="72" presetID="1" presetClass="entr" presetSubtype="0" fill="hold" grpId="0" nodeType="afterEffect">
                                  <p:stCondLst>
                                    <p:cond delay="1000"/>
                                  </p:stCondLst>
                                  <p:childTnLst>
                                    <p:set>
                                      <p:cBhvr>
                                        <p:cTn id="7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34"/>
                  </p:tgtEl>
                </p:cond>
              </p:nextCondLst>
            </p:seq>
            <p:audio>
              <p:cMediaNode vol="80000">
                <p:cTn id="74" fill="hold" display="0">
                  <p:stCondLst>
                    <p:cond delay="indefinite"/>
                  </p:stCondLst>
                  <p:endCondLst>
                    <p:cond evt="onStopAudio" delay="0">
                      <p:tgtEl>
                        <p:sldTgt/>
                      </p:tgtEl>
                    </p:cond>
                  </p:endCondLst>
                </p:cTn>
                <p:tgtEl>
                  <p:spTgt spid="52"/>
                </p:tgtEl>
              </p:cMediaNode>
            </p:audio>
          </p:childTnLst>
        </p:cTn>
      </p:par>
    </p:tnLst>
    <p:bldLst>
      <p:bldP spid="26" grpId="0" bldLvl="0" animBg="1"/>
      <p:bldP spid="30" grpId="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P spid="48" grpId="0" bldLvl="0" animBg="1"/>
      <p:bldP spid="49" grpId="0" bldLvl="0" animBg="1"/>
      <p:bldP spid="50" grpId="0" bldLvl="0" animBg="1"/>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xmlns="" id="{35D1BF24-76CA-4563-959A-F281F9EC668C}"/>
              </a:ext>
            </a:extLst>
          </p:cNvPr>
          <p:cNvSpPr txBox="1">
            <a:spLocks/>
          </p:cNvSpPr>
          <p:nvPr/>
        </p:nvSpPr>
        <p:spPr>
          <a:xfrm>
            <a:off x="838090" y="200885"/>
            <a:ext cx="10514231" cy="110880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cs typeface="Times New Roman" pitchFamily="18" charset="0"/>
              </a:rPr>
              <a:t/>
            </a:r>
            <a:br>
              <a:rPr lang="en-US" b="1">
                <a:cs typeface="Times New Roman" pitchFamily="18" charset="0"/>
              </a:rPr>
            </a:br>
            <a:r>
              <a:rPr lang="en-US" b="1">
                <a:cs typeface="Times New Roman" pitchFamily="18" charset="0"/>
              </a:rPr>
              <a:t>        </a:t>
            </a:r>
            <a:r>
              <a:rPr lang="en-US" b="1">
                <a:solidFill>
                  <a:srgbClr val="FF0000"/>
                </a:solidFill>
                <a:cs typeface="Times New Roman" pitchFamily="18" charset="0"/>
              </a:rPr>
              <a:t>Bài đọc 2: Rơm tháng </a:t>
            </a:r>
            <a:r>
              <a:rPr lang="en-US" b="1" smtClean="0">
                <a:solidFill>
                  <a:srgbClr val="FF0000"/>
                </a:solidFill>
                <a:cs typeface="Times New Roman" pitchFamily="18" charset="0"/>
              </a:rPr>
              <a:t>Mười</a:t>
            </a:r>
            <a:endParaRPr lang="en-US" b="1" dirty="0">
              <a:solidFill>
                <a:srgbClr val="FF0000"/>
              </a:solidFill>
              <a:cs typeface="Times New Roman" pitchFamily="18" charset="0"/>
            </a:endParaRPr>
          </a:p>
        </p:txBody>
      </p:sp>
      <p:pic>
        <p:nvPicPr>
          <p:cNvPr id="4" name="Picture 3">
            <a:extLst>
              <a:ext uri="{FF2B5EF4-FFF2-40B4-BE49-F238E27FC236}">
                <a16:creationId xmlns:a16="http://schemas.microsoft.com/office/drawing/2014/main" xmlns="" id="{1C62B710-E386-49BC-BB9A-A6E1F302EFDC}"/>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2084" b="30000"/>
          <a:stretch/>
        </p:blipFill>
        <p:spPr>
          <a:xfrm>
            <a:off x="927213" y="1309686"/>
            <a:ext cx="10335983" cy="5548314"/>
          </a:xfrm>
          <a:prstGeom prst="rect">
            <a:avLst/>
          </a:prstGeom>
        </p:spPr>
      </p:pic>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1333</Words>
  <Application>Microsoft Office PowerPoint</Application>
  <PresentationFormat>Custom</PresentationFormat>
  <Paragraphs>176</Paragraphs>
  <Slides>23</Slides>
  <Notes>4</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宋体</vt:lpstr>
      <vt:lpstr>.VnBlack</vt:lpstr>
      <vt:lpstr>Arial</vt:lpstr>
      <vt:lpstr>Arial-Rounded</vt:lpstr>
      <vt:lpstr>Calibri</vt:lpstr>
      <vt:lpstr>OpenSans</vt:lpstr>
      <vt:lpstr>Times New Roman</vt:lpstr>
      <vt:lpstr>UTM Avo</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2022-03-23T08:16:18Z</dcterms:modified>
</cp:coreProperties>
</file>