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449" r:id="rId2"/>
    <p:sldId id="309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10" r:id="rId11"/>
    <p:sldId id="312" r:id="rId12"/>
    <p:sldId id="311" r:id="rId13"/>
    <p:sldId id="261" r:id="rId14"/>
    <p:sldId id="313" r:id="rId15"/>
    <p:sldId id="314" r:id="rId16"/>
    <p:sldId id="315" r:id="rId17"/>
    <p:sldId id="316" r:id="rId18"/>
    <p:sldId id="317" r:id="rId19"/>
    <p:sldId id="281" r:id="rId20"/>
    <p:sldId id="318" r:id="rId21"/>
    <p:sldId id="320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94660"/>
  </p:normalViewPr>
  <p:slideViewPr>
    <p:cSldViewPr snapToGrid="0">
      <p:cViewPr>
        <p:scale>
          <a:sx n="91" d="100"/>
          <a:sy n="91" d="100"/>
        </p:scale>
        <p:origin x="90" y="1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0E7A5-A882-4756-BFA1-0ADCE928EAA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2DA32-78A6-498B-AA7F-890DF79B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5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80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02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89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02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275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83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87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5BF17BB-90D7-48D1-A408-C4A17A18C95C}"/>
              </a:ext>
            </a:extLst>
          </p:cNvPr>
          <p:cNvSpPr/>
          <p:nvPr userDrawn="1"/>
        </p:nvSpPr>
        <p:spPr>
          <a:xfrm>
            <a:off x="11139858" y="4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286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94BE59B-8762-4673-A68F-7BB4BC8F730A}"/>
              </a:ext>
            </a:extLst>
          </p:cNvPr>
          <p:cNvSpPr/>
          <p:nvPr userDrawn="1"/>
        </p:nvSpPr>
        <p:spPr>
          <a:xfrm>
            <a:off x="11134896" y="136528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668364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6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4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4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17877" y="18627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448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4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45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221675" y="1658362"/>
            <a:ext cx="79784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8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218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đọc 2: Buổi trưa hè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81632" y="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53909" y="579198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B48B9518-7AFE-4EB2-8382-5A2F40D657EB}"/>
              </a:ext>
            </a:extLst>
          </p:cNvPr>
          <p:cNvSpPr txBox="1"/>
          <p:nvPr/>
        </p:nvSpPr>
        <p:spPr>
          <a:xfrm>
            <a:off x="2906472" y="333492"/>
            <a:ext cx="5625092" cy="947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BUỔI TRƯA HÈ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xmlns="" id="{119F54A6-D385-4978-9682-1F39622375E7}"/>
              </a:ext>
            </a:extLst>
          </p:cNvPr>
          <p:cNvSpPr txBox="1"/>
          <p:nvPr/>
        </p:nvSpPr>
        <p:spPr>
          <a:xfrm>
            <a:off x="853011" y="1743218"/>
            <a:ext cx="3852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lim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dim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mắt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lá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im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vườn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êm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ả.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xmlns="" id="{CD63466E-AE77-44B0-9D3A-E6E5FC408E13}"/>
              </a:ext>
            </a:extLst>
          </p:cNvPr>
          <p:cNvSpPr txBox="1"/>
          <p:nvPr/>
        </p:nvSpPr>
        <p:spPr>
          <a:xfrm>
            <a:off x="927084" y="4288296"/>
            <a:ext cx="4680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nghỉ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ngẫm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nghĩ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Nhai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hoài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xmlns="" id="{EC30C485-3E2D-4370-A784-806D8C25CB63}"/>
              </a:ext>
            </a:extLst>
          </p:cNvPr>
          <p:cNvSpPr txBox="1"/>
          <p:nvPr/>
        </p:nvSpPr>
        <p:spPr>
          <a:xfrm>
            <a:off x="4505739" y="1785959"/>
            <a:ext cx="4169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thơm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hơn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vắng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bướm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chờn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Vờn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xmlns="" id="{F2D8C361-EA45-4BBB-B7F3-4CC3ED5B0DFA}"/>
              </a:ext>
            </a:extLst>
          </p:cNvPr>
          <p:cNvSpPr txBox="1"/>
          <p:nvPr/>
        </p:nvSpPr>
        <p:spPr>
          <a:xfrm>
            <a:off x="4505739" y="4314800"/>
            <a:ext cx="4169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ngủ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được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nghe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Âm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thầm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rạo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rực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hè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xmlns="" id="{643CCE0A-F048-475B-9334-1001A68DFB9F}"/>
              </a:ext>
            </a:extLst>
          </p:cNvPr>
          <p:cNvSpPr txBox="1"/>
          <p:nvPr/>
        </p:nvSpPr>
        <p:spPr>
          <a:xfrm>
            <a:off x="8358026" y="1785959"/>
            <a:ext cx="4169665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dâu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rào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dậy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lá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Tay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già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err="1">
                <a:latin typeface="+mj-lt"/>
                <a:cs typeface="Arial" panose="020B0604020202020204" pitchFamily="34" charset="0"/>
              </a:rPr>
              <a:t>xao</a:t>
            </a:r>
            <a:r>
              <a:rPr lang="en-US" sz="2400">
                <a:latin typeface="+mj-lt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+mj-lt"/>
                <a:cs typeface="Arial" panose="020B0604020202020204" pitchFamily="34" charset="0"/>
              </a:rPr>
              <a:t>                         </a:t>
            </a:r>
            <a:r>
              <a:rPr lang="en-US">
                <a:latin typeface="+mj-lt"/>
                <a:cs typeface="Arial" panose="020B0604020202020204" pitchFamily="34" charset="0"/>
              </a:rPr>
              <a:t>HUY </a:t>
            </a:r>
            <a:r>
              <a:rPr lang="en-US" dirty="0">
                <a:latin typeface="+mj-lt"/>
                <a:cs typeface="Arial" panose="020B0604020202020204" pitchFamily="34" charset="0"/>
              </a:rPr>
              <a:t>CẬN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14">
            <a:extLst>
              <a:ext uri="{FF2B5EF4-FFF2-40B4-BE49-F238E27FC236}">
                <a16:creationId xmlns:a16="http://schemas.microsoft.com/office/drawing/2014/main" xmlns="" id="{B118C179-B584-49B4-B1C7-692BC9F7ED62}"/>
              </a:ext>
            </a:extLst>
          </p:cNvPr>
          <p:cNvSpPr/>
          <p:nvPr/>
        </p:nvSpPr>
        <p:spPr>
          <a:xfrm>
            <a:off x="3413194" y="1158674"/>
            <a:ext cx="4789897" cy="660846"/>
          </a:xfrm>
          <a:prstGeom prst="flowChartTerminator">
            <a:avLst/>
          </a:prstGeom>
          <a:solidFill>
            <a:srgbClr val="DCACB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Luyện đọc từ</a:t>
            </a:r>
            <a:endParaRPr lang="en-US" sz="36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74D01DD5-0570-448E-8CF5-495F3E24A4BF}"/>
              </a:ext>
            </a:extLst>
          </p:cNvPr>
          <p:cNvSpPr/>
          <p:nvPr/>
        </p:nvSpPr>
        <p:spPr>
          <a:xfrm>
            <a:off x="4595354" y="3361039"/>
            <a:ext cx="2622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+mj-lt"/>
                <a:cs typeface="Times New Roman" pitchFamily="18" charset="0"/>
              </a:rPr>
              <a:t>ngẫm nghĩ</a:t>
            </a:r>
            <a:endParaRPr lang="en-US" sz="3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0076559C-FF0F-446E-8694-08B6CE2AAB69}"/>
              </a:ext>
            </a:extLst>
          </p:cNvPr>
          <p:cNvSpPr/>
          <p:nvPr/>
        </p:nvSpPr>
        <p:spPr>
          <a:xfrm>
            <a:off x="4566340" y="2500948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+mj-lt"/>
                <a:cs typeface="Times New Roman" pitchFamily="18" charset="0"/>
              </a:rPr>
              <a:t>mắt lá</a:t>
            </a:r>
            <a:endParaRPr lang="en-US" sz="3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3F80C22B-3807-470F-9BD3-611017FFEEBA}"/>
              </a:ext>
            </a:extLst>
          </p:cNvPr>
          <p:cNvSpPr/>
          <p:nvPr/>
        </p:nvSpPr>
        <p:spPr>
          <a:xfrm>
            <a:off x="4566340" y="4296392"/>
            <a:ext cx="4479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+mj-lt"/>
                <a:cs typeface="Times New Roman" pitchFamily="18" charset="0"/>
              </a:rPr>
              <a:t>nhai mãi, nhai hoài</a:t>
            </a:r>
            <a:endParaRPr lang="en-US" sz="36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27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D9731C77-61DD-4248-80AC-7315DC4E11C9}"/>
              </a:ext>
            </a:extLst>
          </p:cNvPr>
          <p:cNvSpPr txBox="1"/>
          <p:nvPr/>
        </p:nvSpPr>
        <p:spPr>
          <a:xfrm>
            <a:off x="238955" y="79254"/>
            <a:ext cx="4470168" cy="932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2400" b="1" dirty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LUYỆN ĐỌC TỪNG ĐOẠN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xmlns="" id="{D62DDEAC-2E89-40BE-925D-9B71A6BE5DA0}"/>
              </a:ext>
            </a:extLst>
          </p:cNvPr>
          <p:cNvSpPr txBox="1"/>
          <p:nvPr/>
        </p:nvSpPr>
        <p:spPr>
          <a:xfrm>
            <a:off x="726105" y="1667483"/>
            <a:ext cx="3428103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lim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dim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mắt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lá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im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vườn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êm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ả.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xmlns="" id="{3EFF0037-A657-4C24-9845-CFDD24AB899A}"/>
              </a:ext>
            </a:extLst>
          </p:cNvPr>
          <p:cNvSpPr txBox="1"/>
          <p:nvPr/>
        </p:nvSpPr>
        <p:spPr>
          <a:xfrm>
            <a:off x="671074" y="4347471"/>
            <a:ext cx="3605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nghỉ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ngẫm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nghĩ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Nhai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hoài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xmlns="" id="{F206C784-AA60-4236-B1C3-AB557FA57D9B}"/>
              </a:ext>
            </a:extLst>
          </p:cNvPr>
          <p:cNvSpPr txBox="1"/>
          <p:nvPr/>
        </p:nvSpPr>
        <p:spPr>
          <a:xfrm>
            <a:off x="4039737" y="1706330"/>
            <a:ext cx="3730192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thơm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hơn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vắng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bướm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chờn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Vờn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xmlns="" id="{F6BA0856-FB5C-46EF-8937-7C5552556B6F}"/>
              </a:ext>
            </a:extLst>
          </p:cNvPr>
          <p:cNvSpPr txBox="1"/>
          <p:nvPr/>
        </p:nvSpPr>
        <p:spPr>
          <a:xfrm>
            <a:off x="4039737" y="4393279"/>
            <a:ext cx="368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ngủ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được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nghe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Âm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thầm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rạo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rực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hè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xmlns="" id="{217BEF65-0B4B-4EB8-A0AE-38C5B3290B78}"/>
              </a:ext>
            </a:extLst>
          </p:cNvPr>
          <p:cNvSpPr txBox="1"/>
          <p:nvPr/>
        </p:nvSpPr>
        <p:spPr>
          <a:xfrm>
            <a:off x="8253835" y="1720622"/>
            <a:ext cx="3212059" cy="271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dâu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rào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dậy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lá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Tay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già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xao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…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latin typeface="+mj-lt"/>
                <a:cs typeface="Arial" panose="020B0604020202020204" pitchFamily="34" charset="0"/>
              </a:rPr>
              <a:t>HUY CẬN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5FCFEC-171E-4B7F-8F0F-8240D1604E67}"/>
              </a:ext>
            </a:extLst>
          </p:cNvPr>
          <p:cNvSpPr/>
          <p:nvPr/>
        </p:nvSpPr>
        <p:spPr>
          <a:xfrm>
            <a:off x="271709" y="1822407"/>
            <a:ext cx="528299" cy="42717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xmlns="" id="{F9D03618-2807-46F9-B50C-405DC3AA01C9}"/>
              </a:ext>
            </a:extLst>
          </p:cNvPr>
          <p:cNvSpPr/>
          <p:nvPr/>
        </p:nvSpPr>
        <p:spPr>
          <a:xfrm>
            <a:off x="142775" y="4336090"/>
            <a:ext cx="528299" cy="42717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xmlns="" id="{2547BC81-2694-4A4F-82E9-8A2627FD5ECB}"/>
              </a:ext>
            </a:extLst>
          </p:cNvPr>
          <p:cNvSpPr/>
          <p:nvPr/>
        </p:nvSpPr>
        <p:spPr>
          <a:xfrm>
            <a:off x="3585341" y="1822407"/>
            <a:ext cx="528299" cy="417464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9">
            <a:extLst>
              <a:ext uri="{FF2B5EF4-FFF2-40B4-BE49-F238E27FC236}">
                <a16:creationId xmlns:a16="http://schemas.microsoft.com/office/drawing/2014/main" xmlns="" id="{D42B671E-2A17-4514-80FA-F0765A3055F6}"/>
              </a:ext>
            </a:extLst>
          </p:cNvPr>
          <p:cNvSpPr/>
          <p:nvPr/>
        </p:nvSpPr>
        <p:spPr>
          <a:xfrm>
            <a:off x="3587288" y="4260640"/>
            <a:ext cx="528299" cy="42717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xmlns="" id="{C086380E-36A9-4F4D-AAE8-5AA7606703FC}"/>
              </a:ext>
            </a:extLst>
          </p:cNvPr>
          <p:cNvSpPr/>
          <p:nvPr/>
        </p:nvSpPr>
        <p:spPr>
          <a:xfrm>
            <a:off x="7725536" y="1822407"/>
            <a:ext cx="528299" cy="42717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xmlns="" id="{471EEDA0-3829-4320-A923-2E36F382A113}"/>
              </a:ext>
            </a:extLst>
          </p:cNvPr>
          <p:cNvSpPr txBox="1"/>
          <p:nvPr/>
        </p:nvSpPr>
        <p:spPr>
          <a:xfrm>
            <a:off x="2873234" y="584190"/>
            <a:ext cx="5625092" cy="943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BUỔI TRƯA HÈ</a:t>
            </a:r>
          </a:p>
        </p:txBody>
      </p:sp>
    </p:spTree>
    <p:extLst>
      <p:ext uri="{BB962C8B-B14F-4D97-AF65-F5344CB8AC3E}">
        <p14:creationId xmlns:p14="http://schemas.microsoft.com/office/powerpoint/2010/main" val="1388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1E97D10-31BE-4391-8746-09460C2977A5}"/>
              </a:ext>
            </a:extLst>
          </p:cNvPr>
          <p:cNvSpPr/>
          <p:nvPr/>
        </p:nvSpPr>
        <p:spPr>
          <a:xfrm>
            <a:off x="4154337" y="791301"/>
            <a:ext cx="3883326" cy="800215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Chú thích</a:t>
            </a:r>
            <a:endParaRPr lang="en-US" sz="44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xmlns="" id="{DA1B5AE4-74FA-461A-8DC8-B787432C826F}"/>
              </a:ext>
            </a:extLst>
          </p:cNvPr>
          <p:cNvSpPr txBox="1"/>
          <p:nvPr/>
        </p:nvSpPr>
        <p:spPr>
          <a:xfrm>
            <a:off x="487017" y="1930477"/>
            <a:ext cx="11430000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Chập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chờn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ẩn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rõ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280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không.</a:t>
            </a:r>
            <a:endParaRPr lang="en-US" sz="2800" dirty="0">
              <a:solidFill>
                <a:schemeClr val="accent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Lao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gợi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xen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lẫn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80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nhau.</a:t>
            </a:r>
            <a:endParaRPr lang="en-US" sz="2800" dirty="0">
              <a:solidFill>
                <a:schemeClr val="accent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6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E31D8C9C-2BAD-464F-927E-422E1C821C45}"/>
              </a:ext>
            </a:extLst>
          </p:cNvPr>
          <p:cNvSpPr txBox="1"/>
          <p:nvPr/>
        </p:nvSpPr>
        <p:spPr>
          <a:xfrm>
            <a:off x="2987175" y="537969"/>
            <a:ext cx="5625092" cy="943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BUỔI TRƯA HÈ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xmlns="" id="{A1C8D707-4EA9-409C-AE9C-7060957F162B}"/>
              </a:ext>
            </a:extLst>
          </p:cNvPr>
          <p:cNvSpPr txBox="1"/>
          <p:nvPr/>
        </p:nvSpPr>
        <p:spPr>
          <a:xfrm>
            <a:off x="853011" y="1743218"/>
            <a:ext cx="3852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lim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dim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mắt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lá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im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vườn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êm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ả.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xmlns="" id="{372B50A8-E783-4DA0-ACD3-BB90550FB1C1}"/>
              </a:ext>
            </a:extLst>
          </p:cNvPr>
          <p:cNvSpPr txBox="1"/>
          <p:nvPr/>
        </p:nvSpPr>
        <p:spPr>
          <a:xfrm>
            <a:off x="927084" y="4288296"/>
            <a:ext cx="4680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nghỉ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ngẫm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nghĩ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Nhai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hoài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xmlns="" id="{76D5C2D7-EED4-4B53-A101-D1281AD377AE}"/>
              </a:ext>
            </a:extLst>
          </p:cNvPr>
          <p:cNvSpPr txBox="1"/>
          <p:nvPr/>
        </p:nvSpPr>
        <p:spPr>
          <a:xfrm>
            <a:off x="4505739" y="1785959"/>
            <a:ext cx="4169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thơm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hơn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vắng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bướm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chờn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Vờn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xmlns="" id="{A52E6851-43F7-400F-8D72-9C3DE3E50D67}"/>
              </a:ext>
            </a:extLst>
          </p:cNvPr>
          <p:cNvSpPr txBox="1"/>
          <p:nvPr/>
        </p:nvSpPr>
        <p:spPr>
          <a:xfrm>
            <a:off x="4505739" y="4314800"/>
            <a:ext cx="4169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ngủ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được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nghe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Âm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thầm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rạo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rực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hè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xmlns="" id="{81AB8EC3-24CF-4AC6-B1F3-B99640FA5F09}"/>
              </a:ext>
            </a:extLst>
          </p:cNvPr>
          <p:cNvSpPr txBox="1"/>
          <p:nvPr/>
        </p:nvSpPr>
        <p:spPr>
          <a:xfrm>
            <a:off x="8531564" y="1785959"/>
            <a:ext cx="4169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dâu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rào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dậy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lá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Tay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già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err="1">
                <a:latin typeface="+mj-lt"/>
                <a:cs typeface="Arial" panose="020B0604020202020204" pitchFamily="34" charset="0"/>
              </a:rPr>
              <a:t>lao</a:t>
            </a:r>
            <a:r>
              <a:rPr lang="en-US" sz="2400">
                <a:latin typeface="+mj-lt"/>
                <a:cs typeface="Arial" panose="020B0604020202020204" pitchFamily="34" charset="0"/>
              </a:rPr>
              <a:t> xao…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+mj-lt"/>
                <a:cs typeface="Arial" panose="020B0604020202020204" pitchFamily="34" charset="0"/>
              </a:rPr>
              <a:t>                    </a:t>
            </a:r>
            <a:r>
              <a:rPr lang="en-US">
                <a:latin typeface="+mj-lt"/>
                <a:cs typeface="Arial" panose="020B0604020202020204" pitchFamily="34" charset="0"/>
              </a:rPr>
              <a:t>HUY </a:t>
            </a:r>
            <a:r>
              <a:rPr lang="en-US" dirty="0">
                <a:latin typeface="+mj-lt"/>
                <a:cs typeface="Arial" panose="020B0604020202020204" pitchFamily="34" charset="0"/>
              </a:rPr>
              <a:t>CẬN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Flowchart: Terminator 14">
            <a:extLst>
              <a:ext uri="{FF2B5EF4-FFF2-40B4-BE49-F238E27FC236}">
                <a16:creationId xmlns:a16="http://schemas.microsoft.com/office/drawing/2014/main" xmlns="" id="{8482881F-B0BB-4AD0-98C9-7EEBD1564FEA}"/>
              </a:ext>
            </a:extLst>
          </p:cNvPr>
          <p:cNvSpPr/>
          <p:nvPr/>
        </p:nvSpPr>
        <p:spPr>
          <a:xfrm>
            <a:off x="192917" y="442676"/>
            <a:ext cx="4037890" cy="660846"/>
          </a:xfrm>
          <a:prstGeom prst="flowChartTerminator">
            <a:avLst/>
          </a:prstGeom>
          <a:solidFill>
            <a:srgbClr val="DCACB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Luyện đọc toàn bài</a:t>
            </a:r>
            <a:endParaRPr lang="en-US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2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18140AB1-DC1D-46F5-8F45-73AF8CF3CA63}"/>
              </a:ext>
            </a:extLst>
          </p:cNvPr>
          <p:cNvGrpSpPr/>
          <p:nvPr/>
        </p:nvGrpSpPr>
        <p:grpSpPr>
          <a:xfrm>
            <a:off x="384737" y="462149"/>
            <a:ext cx="11422525" cy="2514600"/>
            <a:chOff x="0" y="0"/>
            <a:chExt cx="16820536" cy="23114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BE7D6A4A-94C7-47AE-9770-32FC532AA224}"/>
                </a:ext>
              </a:extLst>
            </p:cNvPr>
            <p:cNvSpPr/>
            <p:nvPr/>
          </p:nvSpPr>
          <p:spPr>
            <a:xfrm>
              <a:off x="0" y="0"/>
              <a:ext cx="16820536" cy="2311400"/>
            </a:xfrm>
            <a:custGeom>
              <a:avLst/>
              <a:gdLst/>
              <a:ahLst/>
              <a:cxnLst/>
              <a:rect l="l" t="t" r="r" b="b"/>
              <a:pathLst>
                <a:path w="16820536" h="2311400">
                  <a:moveTo>
                    <a:pt x="1651573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6515736" y="2311400"/>
                  </a:lnTo>
                  <a:cubicBezTo>
                    <a:pt x="16684647" y="2311400"/>
                    <a:pt x="16820536" y="2175510"/>
                    <a:pt x="16820536" y="2006600"/>
                  </a:cubicBezTo>
                  <a:lnTo>
                    <a:pt x="16820536" y="304800"/>
                  </a:lnTo>
                  <a:cubicBezTo>
                    <a:pt x="16820536" y="135890"/>
                    <a:pt x="16684647" y="0"/>
                    <a:pt x="16515736" y="0"/>
                  </a:cubicBezTo>
                  <a:close/>
                </a:path>
              </a:pathLst>
            </a:custGeom>
            <a:solidFill>
              <a:srgbClr val="ECD09E"/>
            </a:solidFill>
          </p:spPr>
        </p:sp>
      </p:grpSp>
      <p:sp>
        <p:nvSpPr>
          <p:cNvPr id="6" name="TextBox 26">
            <a:extLst>
              <a:ext uri="{FF2B5EF4-FFF2-40B4-BE49-F238E27FC236}">
                <a16:creationId xmlns:a16="http://schemas.microsoft.com/office/drawing/2014/main" xmlns="" id="{C0C0FBA3-7FEC-44E1-BA60-C4FA2D34C311}"/>
              </a:ext>
            </a:extLst>
          </p:cNvPr>
          <p:cNvSpPr txBox="1"/>
          <p:nvPr/>
        </p:nvSpPr>
        <p:spPr>
          <a:xfrm>
            <a:off x="1351129" y="956586"/>
            <a:ext cx="9754193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Tìm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thơ</a:t>
            </a: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1 tả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buổi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yên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tĩnh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xmlns="" id="{02D46E93-BA3D-4D1F-84EF-C3AA6EA3849E}"/>
              </a:ext>
            </a:extLst>
          </p:cNvPr>
          <p:cNvSpPr/>
          <p:nvPr/>
        </p:nvSpPr>
        <p:spPr>
          <a:xfrm>
            <a:off x="1669477" y="3281075"/>
            <a:ext cx="9117496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lim </a:t>
            </a:r>
            <a:r>
              <a:rPr lang="nl-NL" sz="32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dim, nằm im, êm ả. 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43">
            <a:extLst>
              <a:ext uri="{FF2B5EF4-FFF2-40B4-BE49-F238E27FC236}">
                <a16:creationId xmlns:a16="http://schemas.microsoft.com/office/drawing/2014/main" xmlns="" id="{839A8785-1678-4D78-AEFC-774DF05D5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/>
        </p:blipFill>
        <p:spPr>
          <a:xfrm>
            <a:off x="7569396" y="4020829"/>
            <a:ext cx="4358746" cy="28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09EA2395-2C33-48A1-B06C-F8B7F6BDCA80}"/>
              </a:ext>
            </a:extLst>
          </p:cNvPr>
          <p:cNvGrpSpPr/>
          <p:nvPr/>
        </p:nvGrpSpPr>
        <p:grpSpPr>
          <a:xfrm>
            <a:off x="395785" y="515159"/>
            <a:ext cx="11422525" cy="1194580"/>
            <a:chOff x="0" y="1"/>
            <a:chExt cx="16820536" cy="14557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9E044CFA-0EE7-49A5-9279-775AAD1947F8}"/>
                </a:ext>
              </a:extLst>
            </p:cNvPr>
            <p:cNvSpPr/>
            <p:nvPr/>
          </p:nvSpPr>
          <p:spPr>
            <a:xfrm>
              <a:off x="0" y="1"/>
              <a:ext cx="16820536" cy="1455738"/>
            </a:xfrm>
            <a:custGeom>
              <a:avLst/>
              <a:gdLst/>
              <a:ahLst/>
              <a:cxnLst/>
              <a:rect l="l" t="t" r="r" b="b"/>
              <a:pathLst>
                <a:path w="16820536" h="2311400">
                  <a:moveTo>
                    <a:pt x="1651573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6515736" y="2311400"/>
                  </a:lnTo>
                  <a:cubicBezTo>
                    <a:pt x="16684647" y="2311400"/>
                    <a:pt x="16820536" y="2175510"/>
                    <a:pt x="16820536" y="2006600"/>
                  </a:cubicBezTo>
                  <a:lnTo>
                    <a:pt x="16820536" y="304800"/>
                  </a:lnTo>
                  <a:cubicBezTo>
                    <a:pt x="16820536" y="135890"/>
                    <a:pt x="16684647" y="0"/>
                    <a:pt x="16515736" y="0"/>
                  </a:cubicBezTo>
                  <a:close/>
                </a:path>
              </a:pathLst>
            </a:custGeom>
            <a:solidFill>
              <a:srgbClr val="ECD09E"/>
            </a:solidFill>
          </p:spPr>
          <p:txBody>
            <a:bodyPr/>
            <a:lstStyle/>
            <a:p>
              <a:endParaRPr lang="en-US" sz="3200" b="1" i="1">
                <a:solidFill>
                  <a:srgbClr val="5C2D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2. Giữa buổi trưa hè yên tĩnh có những hoạt động gì?</a:t>
              </a:r>
            </a:p>
            <a:p>
              <a:endParaRPr lang="en-US"/>
            </a:p>
          </p:txBody>
        </p:sp>
      </p:grp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DA34A2CB-CCCB-4760-B208-8B2FD0785D5B}"/>
              </a:ext>
            </a:extLst>
          </p:cNvPr>
          <p:cNvSpPr/>
          <p:nvPr/>
        </p:nvSpPr>
        <p:spPr>
          <a:xfrm>
            <a:off x="395785" y="1893570"/>
            <a:ext cx="5151122" cy="64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 vật</a:t>
            </a:r>
            <a:endParaRPr 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xmlns="" id="{BF123E33-21D0-4E53-88A5-77563CE4C94C}"/>
              </a:ext>
            </a:extLst>
          </p:cNvPr>
          <p:cNvSpPr txBox="1"/>
          <p:nvPr/>
        </p:nvSpPr>
        <p:spPr>
          <a:xfrm>
            <a:off x="719004" y="2686654"/>
            <a:ext cx="9789970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Bò nghỉ, ngẫm nghĩ gì đó, cứ nhai mãi, nhai hoài.</a:t>
            </a:r>
            <a:endParaRPr lang="en-US" sz="2800" dirty="0">
              <a:solidFill>
                <a:schemeClr val="accent1"/>
              </a:solidFill>
            </a:endParaRPr>
          </a:p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Con bướm chập chờn vờn đôi cánh trắng</a:t>
            </a:r>
            <a:endParaRPr lang="en-US" sz="2800" dirty="0">
              <a:solidFill>
                <a:schemeClr val="accent1"/>
              </a:solidFill>
            </a:endParaRPr>
          </a:p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>
                <a:solidFill>
                  <a:schemeClr val="accent1"/>
                </a:solidFill>
              </a:rPr>
              <a:t>Con t</a:t>
            </a: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ằ</a:t>
            </a:r>
            <a:r>
              <a:rPr lang="vi-VN" sz="2800">
                <a:solidFill>
                  <a:schemeClr val="accent1"/>
                </a:solidFill>
              </a:rPr>
              <a:t>m </a:t>
            </a:r>
            <a:r>
              <a:rPr lang="vi-VN" sz="2800" dirty="0">
                <a:solidFill>
                  <a:schemeClr val="accent1"/>
                </a:solidFill>
              </a:rPr>
              <a:t>ăn dâu nghe như mưa rào.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xmlns="" id="{C9AB3EFB-4A1A-4334-AD6C-EF716A8137CB}"/>
              </a:ext>
            </a:extLst>
          </p:cNvPr>
          <p:cNvSpPr/>
          <p:nvPr/>
        </p:nvSpPr>
        <p:spPr>
          <a:xfrm>
            <a:off x="395785" y="4279123"/>
            <a:ext cx="6059024" cy="64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b.     Hoạt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 người</a:t>
            </a:r>
            <a:endParaRPr 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B2C7234B-F036-460B-B96A-84D979ECE42F}"/>
              </a:ext>
            </a:extLst>
          </p:cNvPr>
          <p:cNvSpPr txBox="1"/>
          <p:nvPr/>
        </p:nvSpPr>
        <p:spPr>
          <a:xfrm>
            <a:off x="719004" y="5148261"/>
            <a:ext cx="10253795" cy="136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Bé chưa ngủ được, âm thầm rạo rực nằm nghe những âm thanh của buổi trưa hè.</a:t>
            </a:r>
            <a:endParaRPr lang="en-US" sz="2800" dirty="0">
              <a:solidFill>
                <a:schemeClr val="accent1"/>
              </a:solidFill>
            </a:endParaRPr>
          </a:p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Bà dậy thay lá dâu, tay già lao xao.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BF727DF7-D9BE-4BCC-9F87-D3F8D67415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7425" y="622300"/>
            <a:ext cx="11204575" cy="1154113"/>
          </a:xfrm>
          <a:custGeom>
            <a:avLst/>
            <a:gdLst/>
            <a:ahLst/>
            <a:cxnLst/>
            <a:rect l="l" t="t" r="r" b="b"/>
            <a:pathLst>
              <a:path w="16820536" h="2311400">
                <a:moveTo>
                  <a:pt x="16515736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16515736" y="2311400"/>
                </a:lnTo>
                <a:cubicBezTo>
                  <a:pt x="16684647" y="2311400"/>
                  <a:pt x="16820536" y="2175510"/>
                  <a:pt x="16820536" y="2006600"/>
                </a:cubicBezTo>
                <a:lnTo>
                  <a:pt x="16820536" y="304800"/>
                </a:lnTo>
                <a:cubicBezTo>
                  <a:pt x="16820536" y="135890"/>
                  <a:pt x="16684647" y="0"/>
                  <a:pt x="16515736" y="0"/>
                </a:cubicBezTo>
                <a:close/>
              </a:path>
            </a:pathLst>
          </a:custGeom>
          <a:solidFill>
            <a:srgbClr val="ECD09E"/>
          </a:solidFill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  <a:cs typeface="Arial" panose="020B0604020202020204" pitchFamily="34" charset="0"/>
              </a:rPr>
              <a:t>3. Giữa buổi trưa hè, có thể nghe thấy âm thanh nào? Chọn ý đúng: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7C745C5B-2DAF-48DB-8A61-E52FE21E7023}"/>
              </a:ext>
            </a:extLst>
          </p:cNvPr>
          <p:cNvSpPr/>
          <p:nvPr/>
        </p:nvSpPr>
        <p:spPr>
          <a:xfrm>
            <a:off x="1910166" y="1995979"/>
            <a:ext cx="6637486" cy="2203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Tiếng tằm ăn dâu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Tiếng mọi người lao xao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Tiếng mưa rào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43">
            <a:extLst>
              <a:ext uri="{FF2B5EF4-FFF2-40B4-BE49-F238E27FC236}">
                <a16:creationId xmlns:a16="http://schemas.microsoft.com/office/drawing/2014/main" xmlns="" id="{D571FBDB-A5AD-4900-AFCC-586799609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/>
        </p:blipFill>
        <p:spPr>
          <a:xfrm>
            <a:off x="7449402" y="3770974"/>
            <a:ext cx="4742598" cy="3087026"/>
          </a:xfrm>
          <a:prstGeom prst="rect">
            <a:avLst/>
          </a:prstGeom>
        </p:spPr>
      </p:pic>
      <p:sp>
        <p:nvSpPr>
          <p:cNvPr id="8" name="Oval 6">
            <a:extLst>
              <a:ext uri="{FF2B5EF4-FFF2-40B4-BE49-F238E27FC236}">
                <a16:creationId xmlns:a16="http://schemas.microsoft.com/office/drawing/2014/main" xmlns="" id="{49772337-79DB-42E5-9AF0-83A27064F4F1}"/>
              </a:ext>
            </a:extLst>
          </p:cNvPr>
          <p:cNvSpPr/>
          <p:nvPr/>
        </p:nvSpPr>
        <p:spPr>
          <a:xfrm>
            <a:off x="1910166" y="2206418"/>
            <a:ext cx="636127" cy="4666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545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220B8D2B-A4D4-449C-BCD9-9636CCA62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7425" y="768350"/>
            <a:ext cx="11204575" cy="1500188"/>
          </a:xfrm>
          <a:custGeom>
            <a:avLst/>
            <a:gdLst/>
            <a:ahLst/>
            <a:cxnLst/>
            <a:rect l="l" t="t" r="r" b="b"/>
            <a:pathLst>
              <a:path w="16820536" h="2311400">
                <a:moveTo>
                  <a:pt x="16515736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16515736" y="2311400"/>
                </a:lnTo>
                <a:cubicBezTo>
                  <a:pt x="16684647" y="2311400"/>
                  <a:pt x="16820536" y="2175510"/>
                  <a:pt x="16820536" y="2006600"/>
                </a:cubicBezTo>
                <a:lnTo>
                  <a:pt x="16820536" y="304800"/>
                </a:lnTo>
                <a:cubicBezTo>
                  <a:pt x="16820536" y="135890"/>
                  <a:pt x="16684647" y="0"/>
                  <a:pt x="16515736" y="0"/>
                </a:cubicBezTo>
                <a:close/>
              </a:path>
            </a:pathLst>
          </a:custGeom>
          <a:solidFill>
            <a:srgbClr val="ECD09E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cs typeface="Arial" panose="020B0604020202020204" pitchFamily="34" charset="0"/>
              </a:rPr>
              <a:t>4. Vì sao giữa buổi trưa hè có thể nghe thấy âm thanh nói trên? Chọn ý đúng:</a:t>
            </a:r>
            <a:endParaRPr lang="en-US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xmlns="" id="{ED238398-4E4D-4C70-8A13-03497AD406C2}"/>
              </a:ext>
            </a:extLst>
          </p:cNvPr>
          <p:cNvSpPr/>
          <p:nvPr/>
        </p:nvSpPr>
        <p:spPr>
          <a:xfrm>
            <a:off x="1878684" y="2767866"/>
            <a:ext cx="7297976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nắng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yên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tĩnh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gió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xmlns="" id="{109CB399-22CF-4998-8A2A-47A578EE4F26}"/>
              </a:ext>
            </a:extLst>
          </p:cNvPr>
          <p:cNvSpPr/>
          <p:nvPr/>
        </p:nvSpPr>
        <p:spPr>
          <a:xfrm>
            <a:off x="1696765" y="3602935"/>
            <a:ext cx="83810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3">
            <a:extLst>
              <a:ext uri="{FF2B5EF4-FFF2-40B4-BE49-F238E27FC236}">
                <a16:creationId xmlns:a16="http://schemas.microsoft.com/office/drawing/2014/main" xmlns="" id="{958A9286-39CD-4F55-B8EE-183D13C9A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/>
        </p:blipFill>
        <p:spPr>
          <a:xfrm>
            <a:off x="7449402" y="3770974"/>
            <a:ext cx="4742598" cy="30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F947DB73-5869-4133-BA01-C1D5593F5CF2}"/>
              </a:ext>
            </a:extLst>
          </p:cNvPr>
          <p:cNvSpPr/>
          <p:nvPr/>
        </p:nvSpPr>
        <p:spPr>
          <a:xfrm>
            <a:off x="336790" y="614261"/>
            <a:ext cx="3074760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LUYỆN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90854E-CB1A-40B3-9C7B-3A626CFBA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6" y="339981"/>
            <a:ext cx="1492009" cy="1492009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xmlns="" id="{B9112180-4E1A-45F3-8141-BB8D9D0790B8}"/>
              </a:ext>
            </a:extLst>
          </p:cNvPr>
          <p:cNvSpPr txBox="1"/>
          <p:nvPr/>
        </p:nvSpPr>
        <p:spPr>
          <a:xfrm>
            <a:off x="336790" y="1791433"/>
            <a:ext cx="10625971" cy="1381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thơ: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Buổi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hè.</a:t>
            </a:r>
            <a:endParaRPr lang="en-US" sz="3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xmlns="" id="{D8EBE262-9FDA-48DB-8E7E-58B2C37049C9}"/>
              </a:ext>
            </a:extLst>
          </p:cNvPr>
          <p:cNvSpPr txBox="1"/>
          <p:nvPr/>
        </p:nvSpPr>
        <p:spPr>
          <a:xfrm>
            <a:off x="336790" y="3355704"/>
            <a:ext cx="11424360" cy="2888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VÍ DỤ: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Từ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nghỉ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ngẫm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nghĩ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,…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vi-VN"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ừ </a:t>
            </a:r>
            <a:r>
              <a:rPr lang="vi-VN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chỉ đặc điểm: </a:t>
            </a:r>
            <a:r>
              <a:rPr lang="vi-VN" sz="3200" dirty="0">
                <a:latin typeface="+mj-lt"/>
                <a:cs typeface="Arial" panose="020B0604020202020204" pitchFamily="34" charset="0"/>
              </a:rPr>
              <a:t>lim dim, êm ả, thơm, vắng,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BEA99727-B9D8-42AA-A3FB-34E730C2E576}"/>
              </a:ext>
            </a:extLst>
          </p:cNvPr>
          <p:cNvCxnSpPr/>
          <p:nvPr/>
        </p:nvCxnSpPr>
        <p:spPr>
          <a:xfrm>
            <a:off x="2976939" y="2412406"/>
            <a:ext cx="3119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xmlns="" id="{BE8B5B8C-8BC7-4030-ACBF-7BFFF933A0E5}"/>
              </a:ext>
            </a:extLst>
          </p:cNvPr>
          <p:cNvCxnSpPr/>
          <p:nvPr/>
        </p:nvCxnSpPr>
        <p:spPr>
          <a:xfrm>
            <a:off x="7741741" y="2412406"/>
            <a:ext cx="3119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xmlns="" id="{DF292FF3-A568-4EF7-888F-7605CF90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40" y="71344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E7A3F965-069A-4E90-A96E-45E88C29B1E1}"/>
              </a:ext>
            </a:extLst>
          </p:cNvPr>
          <p:cNvSpPr/>
          <p:nvPr/>
        </p:nvSpPr>
        <p:spPr>
          <a:xfrm>
            <a:off x="3100721" y="4070339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251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>
            <a:extLst>
              <a:ext uri="{FF2B5EF4-FFF2-40B4-BE49-F238E27FC236}">
                <a16:creationId xmlns:a16="http://schemas.microsoft.com/office/drawing/2014/main" xmlns="" id="{FA25100D-EF01-4357-B5A9-07CD31CC09E7}"/>
              </a:ext>
            </a:extLst>
          </p:cNvPr>
          <p:cNvSpPr txBox="1"/>
          <p:nvPr/>
        </p:nvSpPr>
        <p:spPr>
          <a:xfrm>
            <a:off x="505583" y="681595"/>
            <a:ext cx="11436208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Ai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ể </a:t>
            </a:r>
            <a:r>
              <a:rPr lang="en-US" sz="280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nói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về buổi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xmlns="" id="{FDB527F6-9069-449F-B2C6-12A8BC559C06}"/>
              </a:ext>
            </a:extLst>
          </p:cNvPr>
          <p:cNvSpPr txBox="1"/>
          <p:nvPr/>
        </p:nvSpPr>
        <p:spPr>
          <a:xfrm>
            <a:off x="1843390" y="1988167"/>
            <a:ext cx="83651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Ví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dụ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vi-VN" sz="3200" dirty="0">
                <a:solidFill>
                  <a:schemeClr val="accent1"/>
                </a:solidFill>
                <a:cs typeface="Arial" panose="020B0604020202020204" pitchFamily="34" charset="0"/>
              </a:rPr>
              <a:t>Buổi trưa hè rất yên ả.</a:t>
            </a:r>
            <a:endParaRPr lang="en-US" sz="3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vi-VN" sz="3200" dirty="0">
                <a:solidFill>
                  <a:schemeClr val="accent1"/>
                </a:solidFill>
                <a:cs typeface="Arial" panose="020B0604020202020204" pitchFamily="34" charset="0"/>
              </a:rPr>
              <a:t>Buổi trưa hè thật yên tĩnh</a:t>
            </a:r>
            <a:r>
              <a:rPr lang="vi-VN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  <a:endParaRPr lang="en-US" sz="32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Giữa</a:t>
            </a:r>
            <a:r>
              <a:rPr lang="en-US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trưa</a:t>
            </a:r>
            <a:r>
              <a:rPr lang="en-US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hè</a:t>
            </a:r>
            <a:r>
              <a:rPr lang="en-US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hoa</a:t>
            </a:r>
            <a:r>
              <a:rPr lang="en-US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đại</a:t>
            </a:r>
            <a:r>
              <a:rPr lang="en-US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rất</a:t>
            </a:r>
            <a:r>
              <a:rPr lang="en-US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thơm</a:t>
            </a:r>
            <a:r>
              <a:rPr lang="en-US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lvl="2">
              <a:lnSpc>
                <a:spcPct val="200000"/>
              </a:lnSpc>
            </a:pPr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CBECC838-DE5C-42E7-8B2F-9340C0E2F27E}"/>
              </a:ext>
            </a:extLst>
          </p:cNvPr>
          <p:cNvSpPr txBox="1"/>
          <p:nvPr/>
        </p:nvSpPr>
        <p:spPr>
          <a:xfrm>
            <a:off x="545909" y="964613"/>
            <a:ext cx="11562007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4800" b="1" dirty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CỦNG CỐ, DẶN 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DÒ</a:t>
            </a:r>
          </a:p>
          <a:p>
            <a:pPr algn="ctr">
              <a:lnSpc>
                <a:spcPts val="9000"/>
              </a:lnSpc>
            </a:pP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thơ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miêu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tả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buổi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mùa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yên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ả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nhưng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vẫn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thấy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hoạt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muôn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loài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Qua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thơ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thêm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yêu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buổi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yêu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thiên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nhiên,cỏ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cây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hoa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lá,con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vật</a:t>
            </a:r>
            <a:r>
              <a:rPr lang="en-US" sz="4800" b="1" dirty="0" smtClean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5C2D39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xmlns="" id="{B14BF92A-E8E5-4D45-9856-D4BA9CB9A5C9}"/>
              </a:ext>
            </a:extLst>
          </p:cNvPr>
          <p:cNvGrpSpPr/>
          <p:nvPr/>
        </p:nvGrpSpPr>
        <p:grpSpPr>
          <a:xfrm>
            <a:off x="1616765" y="2005411"/>
            <a:ext cx="6288185" cy="312345"/>
            <a:chOff x="0" y="0"/>
            <a:chExt cx="8818209" cy="264546"/>
          </a:xfrm>
        </p:grpSpPr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xmlns="" id="{D1E062B4-69C4-4737-8B11-7AB4E02FBB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8818209" cy="264546"/>
              <a:chOff x="0" y="0"/>
              <a:chExt cx="1270000" cy="38100"/>
            </a:xfrm>
          </p:grpSpPr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xmlns="" id="{C4E87E28-B3CD-469E-817A-F227B8A581AD}"/>
                  </a:ext>
                </a:extLst>
              </p:cNvPr>
              <p:cNvSpPr/>
              <p:nvPr/>
            </p:nvSpPr>
            <p:spPr>
              <a:xfrm>
                <a:off x="-941" y="-31"/>
                <a:ext cx="1271882" cy="38161"/>
              </a:xfrm>
              <a:custGeom>
                <a:avLst/>
                <a:gdLst/>
                <a:ahLst/>
                <a:cxnLst/>
                <a:rect l="l" t="t" r="r" b="b"/>
                <a:pathLst>
                  <a:path w="1271882" h="38161">
                    <a:moveTo>
                      <a:pt x="19991" y="31"/>
                    </a:moveTo>
                    <a:lnTo>
                      <a:pt x="1251891" y="31"/>
                    </a:lnTo>
                    <a:cubicBezTo>
                      <a:pt x="1258717" y="0"/>
                      <a:pt x="1265038" y="3625"/>
                      <a:pt x="1268460" y="9531"/>
                    </a:cubicBezTo>
                    <a:cubicBezTo>
                      <a:pt x="1271882" y="15438"/>
                      <a:pt x="1271882" y="22724"/>
                      <a:pt x="1268460" y="28631"/>
                    </a:cubicBezTo>
                    <a:cubicBezTo>
                      <a:pt x="1265038" y="34537"/>
                      <a:pt x="1258717" y="38162"/>
                      <a:pt x="1251891" y="38131"/>
                    </a:cubicBezTo>
                    <a:lnTo>
                      <a:pt x="19991" y="38131"/>
                    </a:lnTo>
                    <a:cubicBezTo>
                      <a:pt x="13165" y="38162"/>
                      <a:pt x="6844" y="34537"/>
                      <a:pt x="3422" y="28631"/>
                    </a:cubicBezTo>
                    <a:cubicBezTo>
                      <a:pt x="0" y="22724"/>
                      <a:pt x="0" y="15438"/>
                      <a:pt x="3422" y="9531"/>
                    </a:cubicBezTo>
                    <a:cubicBezTo>
                      <a:pt x="6844" y="3625"/>
                      <a:pt x="13165" y="0"/>
                      <a:pt x="19991" y="31"/>
                    </a:cubicBezTo>
                    <a:close/>
                  </a:path>
                </a:pathLst>
              </a:custGeom>
              <a:solidFill>
                <a:srgbClr val="ECD09E"/>
              </a:solidFill>
            </p:spPr>
          </p:sp>
          <p:sp>
            <p:nvSpPr>
              <p:cNvPr id="8" name="Freeform 12">
                <a:extLst>
                  <a:ext uri="{FF2B5EF4-FFF2-40B4-BE49-F238E27FC236}">
                    <a16:creationId xmlns:a16="http://schemas.microsoft.com/office/drawing/2014/main" xmlns="" id="{2F25293F-7082-4CF9-A7CE-6270ED6BFB53}"/>
                  </a:ext>
                </a:extLst>
              </p:cNvPr>
              <p:cNvSpPr/>
              <p:nvPr/>
            </p:nvSpPr>
            <p:spPr>
              <a:xfrm>
                <a:off x="-941" y="-31"/>
                <a:ext cx="713082" cy="38161"/>
              </a:xfrm>
              <a:custGeom>
                <a:avLst/>
                <a:gdLst/>
                <a:ahLst/>
                <a:cxnLst/>
                <a:rect l="l" t="t" r="r" b="b"/>
                <a:pathLst>
                  <a:path w="713082" h="38161">
                    <a:moveTo>
                      <a:pt x="19991" y="31"/>
                    </a:moveTo>
                    <a:lnTo>
                      <a:pt x="693091" y="31"/>
                    </a:lnTo>
                    <a:cubicBezTo>
                      <a:pt x="699917" y="0"/>
                      <a:pt x="706238" y="3625"/>
                      <a:pt x="709660" y="9531"/>
                    </a:cubicBezTo>
                    <a:cubicBezTo>
                      <a:pt x="713082" y="15438"/>
                      <a:pt x="713082" y="22724"/>
                      <a:pt x="709660" y="28631"/>
                    </a:cubicBezTo>
                    <a:cubicBezTo>
                      <a:pt x="706238" y="34537"/>
                      <a:pt x="699917" y="38162"/>
                      <a:pt x="693091" y="38131"/>
                    </a:cubicBezTo>
                    <a:lnTo>
                      <a:pt x="19991" y="38131"/>
                    </a:lnTo>
                    <a:cubicBezTo>
                      <a:pt x="13165" y="38162"/>
                      <a:pt x="6844" y="34537"/>
                      <a:pt x="3422" y="28631"/>
                    </a:cubicBezTo>
                    <a:cubicBezTo>
                      <a:pt x="0" y="22724"/>
                      <a:pt x="0" y="15438"/>
                      <a:pt x="3422" y="9531"/>
                    </a:cubicBezTo>
                    <a:cubicBezTo>
                      <a:pt x="6844" y="3625"/>
                      <a:pt x="13165" y="0"/>
                      <a:pt x="19991" y="31"/>
                    </a:cubicBezTo>
                    <a:close/>
                  </a:path>
                </a:pathLst>
              </a:custGeom>
              <a:solidFill>
                <a:srgbClr val="844153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22460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6201" y="4276526"/>
            <a:ext cx="2786077" cy="2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45732" y="5613398"/>
            <a:ext cx="2055670" cy="130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820139" y="172914"/>
            <a:ext cx="1944216" cy="219436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1193737" y="916413"/>
            <a:ext cx="6392824" cy="21943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800" b="1" dirty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BÍ MẬT </a:t>
            </a:r>
            <a:br>
              <a:rPr sz="800" b="1" dirty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sz="800" b="1" dirty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KHO BÁU CỔ</a:t>
            </a: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76584" y="630786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1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1840" y="332656"/>
            <a:ext cx="6338497" cy="432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3442523" y="797638"/>
            <a:ext cx="501713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Chào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mừng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cậu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bé đến với hang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động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bí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mật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của ta!!!</a:t>
            </a:r>
            <a:r>
              <a:rPr lang="en-US" sz="220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Ta sẽ tặng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cậu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những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rương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châu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báu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với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điều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kiện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cậu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phải tự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vượt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qua </a:t>
            </a:r>
            <a:r>
              <a:rPr lang="en-US" sz="220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thử</a:t>
            </a:r>
            <a:r>
              <a:rPr lang="en-US" sz="220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thách của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những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chiếc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rương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kia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!</a:t>
            </a:r>
            <a:endParaRPr sz="22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Chúc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cậu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may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mắn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...</a:t>
            </a:r>
            <a:endParaRPr sz="2200" dirty="0">
              <a:solidFill>
                <a:schemeClr val="dk1"/>
              </a:solidFill>
              <a:latin typeface="+mj-lt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6201" y="4276526"/>
            <a:ext cx="2786077" cy="2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45732" y="5613398"/>
            <a:ext cx="2055670" cy="130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8820139" y="172914"/>
            <a:ext cx="1944216" cy="219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236624" y="625576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6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513" y="588608"/>
            <a:ext cx="920685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706914" y="814323"/>
            <a:ext cx="61976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1. Trong bài 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“Chuyện </a:t>
            </a:r>
            <a:r>
              <a:rPr lang="en-US" sz="28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bốn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” 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có mấy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nàng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tiên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?</a:t>
            </a:r>
            <a:endParaRPr sz="2800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4350" y="19161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997201" y="2852936"/>
            <a:ext cx="7275263" cy="2360208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NL" sz="32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Truyện có 4 nàng tiên: Xuân, Hạ, Thu, Đông</a:t>
            </a:r>
            <a:endParaRPr sz="3200" dirty="0">
              <a:solidFill>
                <a:schemeClr val="accent1"/>
              </a:solidFill>
              <a:latin typeface="+mj-lt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657" y="640333"/>
            <a:ext cx="10128447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40297" t="44231" r="46039" b="5871"/>
          <a:stretch/>
        </p:blipFill>
        <p:spPr>
          <a:xfrm>
            <a:off x="1015919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155180" y="904020"/>
            <a:ext cx="788164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2. 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Trong bài 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“Chuyện </a:t>
            </a:r>
            <a:r>
              <a:rPr lang="en-US" sz="28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bốn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”,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các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nàng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tiên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Xuân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có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gì hay? </a:t>
            </a: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77979" y="37872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070742" y="2852936"/>
            <a:ext cx="7762372" cy="2360208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533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Mùa xuân về, vườn cây </a:t>
            </a:r>
            <a:r>
              <a:rPr lang="vi-VN" sz="2533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nào cũng</a:t>
            </a:r>
            <a:r>
              <a:rPr lang="en-US" sz="2533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533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đâm </a:t>
            </a:r>
            <a:r>
              <a:rPr lang="vi-VN" sz="2533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chồi nảy lộc</a:t>
            </a:r>
            <a:r>
              <a:rPr lang="vi-VN" sz="2533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Ai </a:t>
            </a:r>
            <a:r>
              <a:rPr lang="vi-VN" sz="2533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cũng yêu quý nàng Xuân.</a:t>
            </a:r>
            <a:endParaRPr sz="2533" dirty="0">
              <a:solidFill>
                <a:schemeClr val="accent1"/>
              </a:solidFill>
              <a:latin typeface="+mj-lt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5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593" y="536951"/>
            <a:ext cx="920685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40297" t="44231" r="46039" b="5871"/>
          <a:stretch/>
        </p:blipFill>
        <p:spPr>
          <a:xfrm>
            <a:off x="1015919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681587" y="926853"/>
            <a:ext cx="682882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Trong bài 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“Chuyện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bốn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”,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các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nàng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tiên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Hạ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có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gì hay? </a:t>
            </a: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2400" y="256807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954030" y="2852936"/>
            <a:ext cx="7275263" cy="3014464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Phải có nắng của nàng Hạ thì cây trong vườn mới đơm trái ngọt. Có nàng Hạ, các cô cậu học trò mới được nghỉ hè.</a:t>
            </a: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21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4585" y="687850"/>
            <a:ext cx="920685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40297" t="44231" r="46039" b="5871"/>
          <a:stretch/>
        </p:blipFill>
        <p:spPr>
          <a:xfrm>
            <a:off x="1015919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551044" y="995527"/>
            <a:ext cx="682882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Trong bài 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“Chuyện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bốn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”,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các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nàng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tiên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Thu có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gì hay? </a:t>
            </a: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2400" y="256807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692400" y="2679610"/>
            <a:ext cx="8009002" cy="3014464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Thiếu nhi thích nàng Thu nhất. Không có nàng Thu, làm sao có đêm trăng rằm rước đèn, phá cỗ.</a:t>
            </a: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0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089" y="641896"/>
            <a:ext cx="920685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40297" t="44231" r="46039" b="5871"/>
          <a:stretch/>
        </p:blipFill>
        <p:spPr>
          <a:xfrm>
            <a:off x="1015919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577548" y="949573"/>
            <a:ext cx="682882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Trong bài 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“Chuyện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bốn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”,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các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nàng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tiên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Đông có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gì hay? </a:t>
            </a: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2400" y="256807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587385" y="2679610"/>
            <a:ext cx="7416800" cy="3014464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Có nàng Đông mới có giấc ngủ ấm trong chăn. Mọi người không thể không yêu nàng Đông. </a:t>
            </a: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8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933</Words>
  <Application>Microsoft Office PowerPoint</Application>
  <PresentationFormat>Custom</PresentationFormat>
  <Paragraphs>131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Giữa buổi trưa hè, có thể nghe thấy âm thanh nào? Chọn ý đúng:</vt:lpstr>
      <vt:lpstr>4. Vì sao giữa buổi trưa hè có thể nghe thấy âm thanh nói trên? Chọn ý đúng: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CHIẾN</cp:lastModifiedBy>
  <cp:revision>61</cp:revision>
  <dcterms:created xsi:type="dcterms:W3CDTF">2021-11-01T08:16:43Z</dcterms:created>
  <dcterms:modified xsi:type="dcterms:W3CDTF">2022-04-01T07:47:55Z</dcterms:modified>
</cp:coreProperties>
</file>