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449" r:id="rId2"/>
    <p:sldId id="275" r:id="rId3"/>
    <p:sldId id="294" r:id="rId4"/>
    <p:sldId id="295" r:id="rId5"/>
    <p:sldId id="296" r:id="rId6"/>
    <p:sldId id="270" r:id="rId7"/>
    <p:sldId id="278" r:id="rId8"/>
    <p:sldId id="276" r:id="rId9"/>
    <p:sldId id="279" r:id="rId10"/>
    <p:sldId id="282" r:id="rId11"/>
    <p:sldId id="291" r:id="rId12"/>
    <p:sldId id="292" r:id="rId13"/>
    <p:sldId id="281" r:id="rId14"/>
    <p:sldId id="293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1344" autoAdjust="0"/>
  </p:normalViewPr>
  <p:slideViewPr>
    <p:cSldViewPr snapToGrid="0">
      <p:cViewPr varScale="1">
        <p:scale>
          <a:sx n="66" d="100"/>
          <a:sy n="66" d="100"/>
        </p:scale>
        <p:origin x="10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A16A7-3CB8-4CB2-A748-57A60BCE7707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66DCB-A0B7-403F-B384-F450E6A3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0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BF17BB-90D7-48D1-A408-C4A17A18C95C}"/>
              </a:ext>
            </a:extLst>
          </p:cNvPr>
          <p:cNvSpPr/>
          <p:nvPr userDrawn="1"/>
        </p:nvSpPr>
        <p:spPr>
          <a:xfrm>
            <a:off x="11139858" y="4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4775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27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72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7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56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20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1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7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5" rIns="91413" bIns="4569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4BE59B-8762-4673-A68F-7BB4BC8F730A}"/>
              </a:ext>
            </a:extLst>
          </p:cNvPr>
          <p:cNvSpPr/>
          <p:nvPr userDrawn="1"/>
        </p:nvSpPr>
        <p:spPr>
          <a:xfrm>
            <a:off x="11134896" y="136528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86452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5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5" y="2005"/>
            <a:ext cx="12165839" cy="685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75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5" y="200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5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17877" y="18627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0411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7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9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1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60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3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70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gif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17" Type="http://schemas.openxmlformats.org/officeDocument/2006/relationships/image" Target="../media/image23.png"/><Relationship Id="rId2" Type="http://schemas.openxmlformats.org/officeDocument/2006/relationships/audio" Target="../media/media1.m4a"/><Relationship Id="rId16" Type="http://schemas.openxmlformats.org/officeDocument/2006/relationships/image" Target="../media/image22.png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11" Type="http://schemas.openxmlformats.org/officeDocument/2006/relationships/image" Target="../media/image17.gif"/><Relationship Id="rId5" Type="http://schemas.openxmlformats.org/officeDocument/2006/relationships/audio" Target="../media/audio2.wav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gif"/><Relationship Id="rId12" Type="http://schemas.openxmlformats.org/officeDocument/2006/relationships/image" Target="../media/image2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audio" Target="../media/audio2.wav"/><Relationship Id="rId15" Type="http://schemas.openxmlformats.org/officeDocument/2006/relationships/image" Target="../media/image25.png"/><Relationship Id="rId10" Type="http://schemas.openxmlformats.org/officeDocument/2006/relationships/image" Target="../media/image20.gif"/><Relationship Id="rId4" Type="http://schemas.openxmlformats.org/officeDocument/2006/relationships/audio" Target="../media/audio1.wav"/><Relationship Id="rId9" Type="http://schemas.openxmlformats.org/officeDocument/2006/relationships/image" Target="../media/image19.gif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gif"/><Relationship Id="rId12" Type="http://schemas.openxmlformats.org/officeDocument/2006/relationships/image" Target="../media/image2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audio" Target="../media/audio2.wav"/><Relationship Id="rId15" Type="http://schemas.openxmlformats.org/officeDocument/2006/relationships/image" Target="../media/image25.png"/><Relationship Id="rId10" Type="http://schemas.openxmlformats.org/officeDocument/2006/relationships/image" Target="../media/image20.gif"/><Relationship Id="rId4" Type="http://schemas.openxmlformats.org/officeDocument/2006/relationships/audio" Target="../media/audio1.wav"/><Relationship Id="rId9" Type="http://schemas.openxmlformats.org/officeDocument/2006/relationships/image" Target="../media/image19.gif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761883" y="1658362"/>
            <a:ext cx="6898043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8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28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218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Chữ hoa Y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81632" y="3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53909" y="579198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1FD3A75-DA4F-44B0-988A-796D79CF8FB8}"/>
              </a:ext>
            </a:extLst>
          </p:cNvPr>
          <p:cNvGrpSpPr/>
          <p:nvPr/>
        </p:nvGrpSpPr>
        <p:grpSpPr>
          <a:xfrm>
            <a:off x="3107485" y="2319260"/>
            <a:ext cx="6326442" cy="4767340"/>
            <a:chOff x="-591423" y="1707337"/>
            <a:chExt cx="7679682" cy="5787085"/>
          </a:xfrm>
        </p:grpSpPr>
        <p:pic>
          <p:nvPicPr>
            <p:cNvPr id="3" name="图片 12">
              <a:extLst>
                <a:ext uri="{FF2B5EF4-FFF2-40B4-BE49-F238E27FC236}">
                  <a16:creationId xmlns:a16="http://schemas.microsoft.com/office/drawing/2014/main" id="{55C4E75F-C7CA-46CA-BDB8-705EAC0B9F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4" name="图片 13">
              <a:extLst>
                <a:ext uri="{FF2B5EF4-FFF2-40B4-BE49-F238E27FC236}">
                  <a16:creationId xmlns:a16="http://schemas.microsoft.com/office/drawing/2014/main" id="{A1F85501-3363-4EFC-8F83-897B03347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A6DF4BA-FFEE-4233-8224-82C3727848E4}"/>
              </a:ext>
            </a:extLst>
          </p:cNvPr>
          <p:cNvSpPr/>
          <p:nvPr/>
        </p:nvSpPr>
        <p:spPr>
          <a:xfrm>
            <a:off x="2870597" y="764720"/>
            <a:ext cx="64508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normalizeH="0" baseline="0" noProof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all" normalizeH="0" baseline="0" noProof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all" normalizeH="0" baseline="0" noProof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6000" b="1" i="0" u="none" strike="noStrike" kern="1200" cap="all" normalizeH="0" baseline="0" noProof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57364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êu đề 1">
            <a:extLst>
              <a:ext uri="{FF2B5EF4-FFF2-40B4-BE49-F238E27FC236}">
                <a16:creationId xmlns:a16="http://schemas.microsoft.com/office/drawing/2014/main" id="{4EBC87FE-FD79-4618-9461-6F07ABB22B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38240" y="219075"/>
            <a:ext cx="9855200" cy="1325563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cs typeface="Arial" panose="020B0604020202020204" pitchFamily="34" charset="0"/>
              </a:rPr>
              <a:t>Viết bảng con chữ hoa y cỡ vừa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361E428-6880-447C-B080-76A0B6A71632}"/>
              </a:ext>
            </a:extLst>
          </p:cNvPr>
          <p:cNvSpPr txBox="1"/>
          <p:nvPr/>
        </p:nvSpPr>
        <p:spPr>
          <a:xfrm>
            <a:off x="5049075" y="2640219"/>
            <a:ext cx="298173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0">
                <a:solidFill>
                  <a:schemeClr val="bg1"/>
                </a:solidFill>
                <a:latin typeface="HP001 4 hàng" panose="020B0603050302020204" pitchFamily="34" charset="0"/>
              </a:rPr>
              <a:t>Ơ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31B6A15A-F260-4D4A-A467-12D2A8635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15" y="1841257"/>
            <a:ext cx="5111770" cy="423427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79971F8-B432-4E4C-92C9-8CEA2516A497}"/>
              </a:ext>
            </a:extLst>
          </p:cNvPr>
          <p:cNvSpPr txBox="1"/>
          <p:nvPr/>
        </p:nvSpPr>
        <p:spPr>
          <a:xfrm>
            <a:off x="5300867" y="2950271"/>
            <a:ext cx="27299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0" b="1">
                <a:solidFill>
                  <a:schemeClr val="bg1"/>
                </a:solidFill>
                <a:latin typeface="HP001 4 hàng" panose="020B060305030202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84256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id="{BD0256C8-DBC6-4791-B48E-3835CA528F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3069" y="488950"/>
            <a:ext cx="9782690" cy="1325563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cs typeface="Arial" panose="020B0604020202020204" pitchFamily="34" charset="0"/>
              </a:rPr>
              <a:t>Viết bảng con chữ hoa y cỡ nhỏ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E62FBEE-EA0C-427A-90CF-BD6B147E0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10" y="1925376"/>
            <a:ext cx="7373379" cy="374384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E9FDE4F-371A-4F9C-B4C4-CB5EE2DC7736}"/>
              </a:ext>
            </a:extLst>
          </p:cNvPr>
          <p:cNvSpPr txBox="1"/>
          <p:nvPr/>
        </p:nvSpPr>
        <p:spPr>
          <a:xfrm>
            <a:off x="5015945" y="3250939"/>
            <a:ext cx="29817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>
                <a:solidFill>
                  <a:schemeClr val="bg1"/>
                </a:solidFill>
                <a:latin typeface="HP001 4 hàng" panose="020B060305030202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9980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F047AE2-B75E-412F-9635-E33328E0C77C}"/>
              </a:ext>
            </a:extLst>
          </p:cNvPr>
          <p:cNvGrpSpPr/>
          <p:nvPr/>
        </p:nvGrpSpPr>
        <p:grpSpPr>
          <a:xfrm>
            <a:off x="3509403" y="1662221"/>
            <a:ext cx="6838709" cy="1521236"/>
            <a:chOff x="418676" y="2043956"/>
            <a:chExt cx="6222341" cy="12498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1BA14E-737B-4529-94FB-DFE51A2542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27106" b="78302"/>
            <a:stretch/>
          </p:blipFill>
          <p:spPr>
            <a:xfrm>
              <a:off x="418676" y="2043956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8FFFC9-D14C-442F-B2FD-CBAB2DB1E318}"/>
                </a:ext>
              </a:extLst>
            </p:cNvPr>
            <p:cNvSpPr txBox="1"/>
            <p:nvPr/>
          </p:nvSpPr>
          <p:spPr>
            <a:xfrm>
              <a:off x="459102" y="2344843"/>
              <a:ext cx="6181915" cy="531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>
                  <a:latin typeface="HP001 4 hàng" panose="020B0603050302020204" pitchFamily="34" charset="0"/>
                </a:rPr>
                <a:t>Yêu Tổ quốc, yêu đồng bào.</a:t>
              </a:r>
              <a:endParaRPr lang="en-US" sz="3600" b="1" dirty="0">
                <a:latin typeface="HP001 4 hàng" panose="020B06030503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4C63952-B745-4961-B571-F865D1B107CF}"/>
              </a:ext>
            </a:extLst>
          </p:cNvPr>
          <p:cNvSpPr txBox="1"/>
          <p:nvPr/>
        </p:nvSpPr>
        <p:spPr>
          <a:xfrm>
            <a:off x="1231822" y="147711"/>
            <a:ext cx="8894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DA592BCE-374B-4C62-93C3-F3E273CAF377}"/>
              </a:ext>
            </a:extLst>
          </p:cNvPr>
          <p:cNvSpPr/>
          <p:nvPr/>
        </p:nvSpPr>
        <p:spPr>
          <a:xfrm>
            <a:off x="124371" y="523028"/>
            <a:ext cx="3990429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B. Viết ứng dụng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E9659-F298-426B-94CB-A3634575FF63}"/>
              </a:ext>
            </a:extLst>
          </p:cNvPr>
          <p:cNvSpPr txBox="1"/>
          <p:nvPr/>
        </p:nvSpPr>
        <p:spPr>
          <a:xfrm>
            <a:off x="6835424" y="4705902"/>
            <a:ext cx="4281782" cy="65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y, T, g, b</a:t>
            </a:r>
            <a:r>
              <a:rPr lang="en-US" sz="28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6586B-4A7A-423E-8B14-2DA1B7EC9154}"/>
              </a:ext>
            </a:extLst>
          </p:cNvPr>
          <p:cNvSpPr txBox="1"/>
          <p:nvPr/>
        </p:nvSpPr>
        <p:spPr>
          <a:xfrm>
            <a:off x="6287779" y="3033926"/>
            <a:ext cx="3050386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Y, T.</a:t>
            </a:r>
            <a:endParaRPr lang="vi-VN" sz="2800" dirty="0">
              <a:solidFill>
                <a:srgbClr val="70AD47">
                  <a:lumMod val="75000"/>
                </a:srgbClr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1A93AB-C464-4C69-A922-67FB2E475127}"/>
              </a:ext>
            </a:extLst>
          </p:cNvPr>
          <p:cNvSpPr txBox="1"/>
          <p:nvPr/>
        </p:nvSpPr>
        <p:spPr>
          <a:xfrm>
            <a:off x="698019" y="4189373"/>
            <a:ext cx="10302916" cy="65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lang="vi-VN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517877-C17E-42A2-B7AA-4EDA5977FE38}"/>
              </a:ext>
            </a:extLst>
          </p:cNvPr>
          <p:cNvSpPr txBox="1"/>
          <p:nvPr/>
        </p:nvSpPr>
        <p:spPr>
          <a:xfrm>
            <a:off x="537320" y="2898069"/>
            <a:ext cx="5944165" cy="82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80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80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Chữ cái nào được viết hoa?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7DCF9-EFED-4EC8-88BB-8AFA719A2898}"/>
              </a:ext>
            </a:extLst>
          </p:cNvPr>
          <p:cNvSpPr txBox="1"/>
          <p:nvPr/>
        </p:nvSpPr>
        <p:spPr>
          <a:xfrm>
            <a:off x="537320" y="3461551"/>
            <a:ext cx="9810792" cy="808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80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80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Khoảng cách giữa các chữ ghi tiếng như thế nào?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D1E2B-A988-4566-8EAD-409F43C7072F}"/>
              </a:ext>
            </a:extLst>
          </p:cNvPr>
          <p:cNvSpPr txBox="1"/>
          <p:nvPr/>
        </p:nvSpPr>
        <p:spPr>
          <a:xfrm>
            <a:off x="581747" y="4580226"/>
            <a:ext cx="62536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c. Những chữ cái nào cao 2.5 ô li?</a:t>
            </a:r>
            <a:endParaRPr lang="vi-VN" sz="280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D02CAC-F1AE-4BDF-A664-FDA5E4568B58}"/>
              </a:ext>
            </a:extLst>
          </p:cNvPr>
          <p:cNvSpPr txBox="1"/>
          <p:nvPr/>
        </p:nvSpPr>
        <p:spPr>
          <a:xfrm>
            <a:off x="620733" y="5110061"/>
            <a:ext cx="63958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d. Những chữ cái nào cao 2 ô li ?</a:t>
            </a:r>
            <a:endParaRPr lang="vi-VN" sz="280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F85A96-917B-458A-B503-AB2DEAB5C9BB}"/>
              </a:ext>
            </a:extLst>
          </p:cNvPr>
          <p:cNvSpPr txBox="1"/>
          <p:nvPr/>
        </p:nvSpPr>
        <p:spPr>
          <a:xfrm>
            <a:off x="6835424" y="5228976"/>
            <a:ext cx="4281782" cy="65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Chữ đ, q</a:t>
            </a:r>
            <a:r>
              <a:rPr lang="en-US" sz="28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E1987DCD-C1CC-4F98-8CC7-A1788E9D4A47}"/>
              </a:ext>
            </a:extLst>
          </p:cNvPr>
          <p:cNvSpPr txBox="1"/>
          <p:nvPr/>
        </p:nvSpPr>
        <p:spPr>
          <a:xfrm>
            <a:off x="620733" y="5534051"/>
            <a:ext cx="66068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đ. Những chữ cái nào cao 1 ô li ?</a:t>
            </a:r>
            <a:endParaRPr lang="vi-VN" sz="280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>
              <a:latin typeface="+mj-lt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20BEC8E4-189B-49BD-AF43-6BD9C48D55D4}"/>
              </a:ext>
            </a:extLst>
          </p:cNvPr>
          <p:cNvSpPr txBox="1"/>
          <p:nvPr/>
        </p:nvSpPr>
        <p:spPr>
          <a:xfrm>
            <a:off x="6791318" y="5695368"/>
            <a:ext cx="4549782" cy="65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Chữ ê, u, ô, c, n, a, o</a:t>
            </a:r>
            <a:r>
              <a:rPr lang="en-US" sz="28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356ABCD-B12B-4A3E-97E5-774B1E6D8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êu đề 1">
            <a:extLst>
              <a:ext uri="{FF2B5EF4-FFF2-40B4-BE49-F238E27FC236}">
                <a16:creationId xmlns:a16="http://schemas.microsoft.com/office/drawing/2014/main" id="{BB0743EF-320E-4511-84AA-780474F0D8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86225" y="633413"/>
            <a:ext cx="8105775" cy="132556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Viết câu ứng dụng: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B1530D7-8D39-4B0E-987A-AF30C7B50ABB}"/>
              </a:ext>
            </a:extLst>
          </p:cNvPr>
          <p:cNvSpPr txBox="1"/>
          <p:nvPr/>
        </p:nvSpPr>
        <p:spPr>
          <a:xfrm>
            <a:off x="1745560" y="3017344"/>
            <a:ext cx="1015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Yêu Tổ quốc, yêu đồng bào.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B53EDA5-B47A-4F58-A8E8-83043EF7B3E3}"/>
              </a:ext>
            </a:extLst>
          </p:cNvPr>
          <p:cNvSpPr txBox="1"/>
          <p:nvPr/>
        </p:nvSpPr>
        <p:spPr>
          <a:xfrm>
            <a:off x="1648030" y="4381289"/>
            <a:ext cx="1015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chemeClr val="bg1"/>
                </a:solidFill>
                <a:latin typeface="HP001 4 hàng" panose="020B0603050302020204" pitchFamily="34" charset="0"/>
              </a:rPr>
              <a:t>Yêu Tổ quốc, yêu đồng bào.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7528D-B851-4099-ADA0-E27C56931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08"/>
            <a:ext cx="2171699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4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BBD091-5750-414C-AFA1-69DF5A12BE96}"/>
              </a:ext>
            </a:extLst>
          </p:cNvPr>
          <p:cNvSpPr/>
          <p:nvPr/>
        </p:nvSpPr>
        <p:spPr>
          <a:xfrm>
            <a:off x="455393" y="516234"/>
            <a:ext cx="10497603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5400" b="1" i="0" u="none" strike="noStrike" kern="1200" normalizeH="0" baseline="0" noProof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hành viết vở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 viết</a:t>
            </a:r>
            <a:endParaRPr kumimoji="0" lang="en-US" sz="54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9E227C2-BD93-4542-A134-D098906D4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072" y="2915941"/>
            <a:ext cx="453224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173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328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id="{17B2FA60-5046-4758-9A88-802492A48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40" y="713442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886439-C1C8-439F-9DA4-B12453CE7CF9}"/>
              </a:ext>
            </a:extLst>
          </p:cNvPr>
          <p:cNvSpPr/>
          <p:nvPr/>
        </p:nvSpPr>
        <p:spPr>
          <a:xfrm>
            <a:off x="3089938" y="4089209"/>
            <a:ext cx="7657231" cy="1394713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8558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393" y="2848325"/>
            <a:ext cx="7663789" cy="156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99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9599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95" y="4190852"/>
            <a:ext cx="2973699" cy="2622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6" y="439622"/>
            <a:ext cx="2332439" cy="2721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35" y="4221203"/>
            <a:ext cx="3536539" cy="3536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02" y="4902214"/>
            <a:ext cx="2174517" cy="217451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C6744E2-6E1B-40B0-B118-8D8F4AA426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30" y="439622"/>
            <a:ext cx="12562696" cy="6557803"/>
          </a:xfrm>
          <a:prstGeom prst="rect">
            <a:avLst/>
          </a:prstGeom>
        </p:spPr>
      </p:pic>
      <p:pic>
        <p:nvPicPr>
          <p:cNvPr id="8" name="Picture 50">
            <a:extLst>
              <a:ext uri="{FF2B5EF4-FFF2-40B4-BE49-F238E27FC236}">
                <a16:creationId xmlns:a16="http://schemas.microsoft.com/office/drawing/2014/main" id="{DBEF3C46-35F2-4433-8CF1-FC86A8FEA7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9" name="Picture 29">
            <a:extLst>
              <a:ext uri="{FF2B5EF4-FFF2-40B4-BE49-F238E27FC236}">
                <a16:creationId xmlns:a16="http://schemas.microsoft.com/office/drawing/2014/main" id="{2A62BDD4-483B-4623-A2AB-5DE9929D63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10" name="Picture 49">
            <a:extLst>
              <a:ext uri="{FF2B5EF4-FFF2-40B4-BE49-F238E27FC236}">
                <a16:creationId xmlns:a16="http://schemas.microsoft.com/office/drawing/2014/main" id="{FBD81031-549E-4E10-AC24-41B4BA21DA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11" name="Picture 52">
            <a:extLst>
              <a:ext uri="{FF2B5EF4-FFF2-40B4-BE49-F238E27FC236}">
                <a16:creationId xmlns:a16="http://schemas.microsoft.com/office/drawing/2014/main" id="{1539A052-7A9A-4E8C-9B62-EB3723B8D7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12" name="Picture 31">
            <a:extLst>
              <a:ext uri="{FF2B5EF4-FFF2-40B4-BE49-F238E27FC236}">
                <a16:creationId xmlns:a16="http://schemas.microsoft.com/office/drawing/2014/main" id="{D7A78D03-DA1E-489A-81E5-8132A67C38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13" name="Picture 33">
            <a:extLst>
              <a:ext uri="{FF2B5EF4-FFF2-40B4-BE49-F238E27FC236}">
                <a16:creationId xmlns:a16="http://schemas.microsoft.com/office/drawing/2014/main" id="{50838A98-E3CF-4D82-A899-483E805FE26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14" name="Picture 34">
            <a:extLst>
              <a:ext uri="{FF2B5EF4-FFF2-40B4-BE49-F238E27FC236}">
                <a16:creationId xmlns:a16="http://schemas.microsoft.com/office/drawing/2014/main" id="{C5A27785-E8E1-4C51-B5B7-FCE75FA6CB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8AC9F9A3-A98B-4AA2-89D8-60199FC4453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16" name="Group 26">
            <a:extLst>
              <a:ext uri="{FF2B5EF4-FFF2-40B4-BE49-F238E27FC236}">
                <a16:creationId xmlns:a16="http://schemas.microsoft.com/office/drawing/2014/main" id="{E38D8A78-0AE3-4BB4-A573-8DE5A87B79E4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17" name="Speech Bubble: Rectangle with Corners Rounded 2">
              <a:extLst>
                <a:ext uri="{FF2B5EF4-FFF2-40B4-BE49-F238E27FC236}">
                  <a16:creationId xmlns:a16="http://schemas.microsoft.com/office/drawing/2014/main" id="{097B0296-1A92-48F8-8BB5-ED0AD6CB9DC0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C. 8 ô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B632FAD-5CD4-4E4E-8346-23A4B0F5A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19" name="Picture 19">
            <a:extLst>
              <a:ext uri="{FF2B5EF4-FFF2-40B4-BE49-F238E27FC236}">
                <a16:creationId xmlns:a16="http://schemas.microsoft.com/office/drawing/2014/main" id="{035CBCE1-E88A-4FDD-998C-8D87C49F92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20" name="TextBox 6">
            <a:extLst>
              <a:ext uri="{FF2B5EF4-FFF2-40B4-BE49-F238E27FC236}">
                <a16:creationId xmlns:a16="http://schemas.microsoft.com/office/drawing/2014/main" id="{D467BCA8-FC2D-42BB-BC5A-71ED14726F26}"/>
              </a:ext>
            </a:extLst>
          </p:cNvPr>
          <p:cNvSpPr txBox="1"/>
          <p:nvPr/>
        </p:nvSpPr>
        <p:spPr>
          <a:xfrm>
            <a:off x="406400" y="381000"/>
            <a:ext cx="5181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endParaRPr lang="vi-VN" sz="4267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35">
            <a:extLst>
              <a:ext uri="{FF2B5EF4-FFF2-40B4-BE49-F238E27FC236}">
                <a16:creationId xmlns:a16="http://schemas.microsoft.com/office/drawing/2014/main" id="{E19365F6-DE2F-47FF-A709-C3129A5BC1EB}"/>
              </a:ext>
            </a:extLst>
          </p:cNvPr>
          <p:cNvGrpSpPr/>
          <p:nvPr/>
        </p:nvGrpSpPr>
        <p:grpSpPr>
          <a:xfrm flipH="1">
            <a:off x="7333112" y="477630"/>
            <a:ext cx="2072640" cy="1035052"/>
            <a:chOff x="-1732975" y="2265304"/>
            <a:chExt cx="1554480" cy="776289"/>
          </a:xfrm>
        </p:grpSpPr>
        <p:sp>
          <p:nvSpPr>
            <p:cNvPr id="22" name="Speech Bubble: Rectangle with Corners Rounded 36">
              <a:extLst>
                <a:ext uri="{FF2B5EF4-FFF2-40B4-BE49-F238E27FC236}">
                  <a16:creationId xmlns:a16="http://schemas.microsoft.com/office/drawing/2014/main" id="{F55A701B-42B3-44FC-B07A-FE32193A787B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C. 8 ô</a:t>
              </a:r>
              <a:endParaRPr lang="vi-VN" sz="1867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37">
              <a:extLst>
                <a:ext uri="{FF2B5EF4-FFF2-40B4-BE49-F238E27FC236}">
                  <a16:creationId xmlns:a16="http://schemas.microsoft.com/office/drawing/2014/main" id="{80B73611-8BDD-417C-A234-579FA8E4A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24" name="Group 38">
            <a:extLst>
              <a:ext uri="{FF2B5EF4-FFF2-40B4-BE49-F238E27FC236}">
                <a16:creationId xmlns:a16="http://schemas.microsoft.com/office/drawing/2014/main" id="{C34D3E12-4F30-491D-A2B9-6668B5D07380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25" name="Speech Bubble: Rectangle with Corners Rounded 39">
              <a:extLst>
                <a:ext uri="{FF2B5EF4-FFF2-40B4-BE49-F238E27FC236}">
                  <a16:creationId xmlns:a16="http://schemas.microsoft.com/office/drawing/2014/main" id="{89422AF1-8018-439C-B0BA-DE3BCD4D9058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A. 2 ô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42">
              <a:extLst>
                <a:ext uri="{FF2B5EF4-FFF2-40B4-BE49-F238E27FC236}">
                  <a16:creationId xmlns:a16="http://schemas.microsoft.com/office/drawing/2014/main" id="{5A145A72-456B-4449-8CA3-5DF51FF7E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7" name="Group 43">
            <a:extLst>
              <a:ext uri="{FF2B5EF4-FFF2-40B4-BE49-F238E27FC236}">
                <a16:creationId xmlns:a16="http://schemas.microsoft.com/office/drawing/2014/main" id="{0157DD0E-6D84-429B-9B64-8406274A6D60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28" name="Speech Bubble: Rectangle with Corners Rounded 44">
              <a:extLst>
                <a:ext uri="{FF2B5EF4-FFF2-40B4-BE49-F238E27FC236}">
                  <a16:creationId xmlns:a16="http://schemas.microsoft.com/office/drawing/2014/main" id="{DF8D68E9-572C-4171-B236-581B74A8D86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D. 4 ô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45">
              <a:extLst>
                <a:ext uri="{FF2B5EF4-FFF2-40B4-BE49-F238E27FC236}">
                  <a16:creationId xmlns:a16="http://schemas.microsoft.com/office/drawing/2014/main" id="{18C5879C-6F5F-404C-826E-835B0859D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0" name="Group 46">
            <a:extLst>
              <a:ext uri="{FF2B5EF4-FFF2-40B4-BE49-F238E27FC236}">
                <a16:creationId xmlns:a16="http://schemas.microsoft.com/office/drawing/2014/main" id="{C01A4460-AAE6-46CB-AEE6-1DE43A5AC413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31" name="Speech Bubble: Rectangle with Corners Rounded 47">
              <a:extLst>
                <a:ext uri="{FF2B5EF4-FFF2-40B4-BE49-F238E27FC236}">
                  <a16:creationId xmlns:a16="http://schemas.microsoft.com/office/drawing/2014/main" id="{07C75EC5-8138-47DE-9676-A2EAABCD0CB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B. 3 ô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48">
              <a:extLst>
                <a:ext uri="{FF2B5EF4-FFF2-40B4-BE49-F238E27FC236}">
                  <a16:creationId xmlns:a16="http://schemas.microsoft.com/office/drawing/2014/main" id="{BBF35EA0-FCBC-4085-A7F4-645AED546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39" name="KĐ_bắt_đầu_2015.mp3">
            <a:hlinkClick r:id="" action="ppaction://media"/>
            <a:extLst>
              <a:ext uri="{FF2B5EF4-FFF2-40B4-BE49-F238E27FC236}">
                <a16:creationId xmlns:a16="http://schemas.microsoft.com/office/drawing/2014/main" id="{E9D82B0C-6E4B-4A73-941E-4AE37023FC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sp>
        <p:nvSpPr>
          <p:cNvPr id="40" name="TextBox 6">
            <a:extLst>
              <a:ext uri="{FF2B5EF4-FFF2-40B4-BE49-F238E27FC236}">
                <a16:creationId xmlns:a16="http://schemas.microsoft.com/office/drawing/2014/main" id="{F0FB9BC4-1F65-4E26-AA28-FF96D63FDCAD}"/>
              </a:ext>
            </a:extLst>
          </p:cNvPr>
          <p:cNvSpPr txBox="1"/>
          <p:nvPr/>
        </p:nvSpPr>
        <p:spPr>
          <a:xfrm>
            <a:off x="757596" y="1018521"/>
            <a:ext cx="4601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Chữ hoa </a:t>
            </a:r>
            <a:r>
              <a:rPr lang="en-US" sz="360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X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cỡ vừa cao mấy ô li?</a:t>
            </a:r>
            <a:endParaRPr lang="vi-VN" sz="360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43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45" dur="4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47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082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20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1A0F8A1-5A3F-42A3-9224-C8A00D5E63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95" y="419096"/>
            <a:ext cx="12520885" cy="6542867"/>
          </a:xfrm>
          <a:prstGeom prst="rect">
            <a:avLst/>
          </a:prstGeom>
        </p:spPr>
      </p:pic>
      <p:pic>
        <p:nvPicPr>
          <p:cNvPr id="3" name="Picture 50">
            <a:extLst>
              <a:ext uri="{FF2B5EF4-FFF2-40B4-BE49-F238E27FC236}">
                <a16:creationId xmlns:a16="http://schemas.microsoft.com/office/drawing/2014/main" id="{3B9CEF83-DF01-4E81-9552-88BA58B18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FA5995CB-9878-41D7-A965-59A3F5085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" name="Picture 49">
            <a:extLst>
              <a:ext uri="{FF2B5EF4-FFF2-40B4-BE49-F238E27FC236}">
                <a16:creationId xmlns:a16="http://schemas.microsoft.com/office/drawing/2014/main" id="{325FC0A3-32EE-4B35-A53C-8BEA29CFE1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6" name="Picture 52">
            <a:extLst>
              <a:ext uri="{FF2B5EF4-FFF2-40B4-BE49-F238E27FC236}">
                <a16:creationId xmlns:a16="http://schemas.microsoft.com/office/drawing/2014/main" id="{79683E96-3113-4676-BEE9-B5BAE2B143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7" name="Picture 31">
            <a:extLst>
              <a:ext uri="{FF2B5EF4-FFF2-40B4-BE49-F238E27FC236}">
                <a16:creationId xmlns:a16="http://schemas.microsoft.com/office/drawing/2014/main" id="{9B6C82FB-EFDD-4FBE-B8FE-363139DB9E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8" name="Picture 33">
            <a:extLst>
              <a:ext uri="{FF2B5EF4-FFF2-40B4-BE49-F238E27FC236}">
                <a16:creationId xmlns:a16="http://schemas.microsoft.com/office/drawing/2014/main" id="{B14B43F6-BB5B-43E9-83BA-3D293AE13C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9" name="Picture 34">
            <a:extLst>
              <a:ext uri="{FF2B5EF4-FFF2-40B4-BE49-F238E27FC236}">
                <a16:creationId xmlns:a16="http://schemas.microsoft.com/office/drawing/2014/main" id="{0EFA6F37-657B-4196-B852-1EB85F7CCF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F36E4049-B78C-4A84-9E3D-C920D655EB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11" name="Group 26">
            <a:extLst>
              <a:ext uri="{FF2B5EF4-FFF2-40B4-BE49-F238E27FC236}">
                <a16:creationId xmlns:a16="http://schemas.microsoft.com/office/drawing/2014/main" id="{CF821434-F4F0-4D87-A09A-EAC6FEFA634F}"/>
              </a:ext>
            </a:extLst>
          </p:cNvPr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12" name="Speech Bubble: Rectangle with Corners Rounded 2">
              <a:extLst>
                <a:ext uri="{FF2B5EF4-FFF2-40B4-BE49-F238E27FC236}">
                  <a16:creationId xmlns:a16="http://schemas.microsoft.com/office/drawing/2014/main" id="{38F27191-F9C7-4833-9A3E-9F95974D1940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D. 4 ô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BC0D55F-293E-477E-A36A-9F316D548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14" name="Picture 19">
            <a:extLst>
              <a:ext uri="{FF2B5EF4-FFF2-40B4-BE49-F238E27FC236}">
                <a16:creationId xmlns:a16="http://schemas.microsoft.com/office/drawing/2014/main" id="{C166CB79-1EE0-4437-839B-A239B897EE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AB62F800-7DE7-4F88-B044-2B4E50523382}"/>
              </a:ext>
            </a:extLst>
          </p:cNvPr>
          <p:cNvSpPr txBox="1"/>
          <p:nvPr/>
        </p:nvSpPr>
        <p:spPr>
          <a:xfrm>
            <a:off x="457908" y="983359"/>
            <a:ext cx="5333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Chữ hoa </a:t>
            </a:r>
            <a:r>
              <a:rPr lang="en-US" sz="360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X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cỡ nhỏ cao mấy ô li?</a:t>
            </a:r>
            <a:endParaRPr lang="vi-VN" sz="360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6" name="Group 35">
            <a:extLst>
              <a:ext uri="{FF2B5EF4-FFF2-40B4-BE49-F238E27FC236}">
                <a16:creationId xmlns:a16="http://schemas.microsoft.com/office/drawing/2014/main" id="{4CC3CDD2-5D69-4883-AB45-2D6C2BE85844}"/>
              </a:ext>
            </a:extLst>
          </p:cNvPr>
          <p:cNvGrpSpPr/>
          <p:nvPr/>
        </p:nvGrpSpPr>
        <p:grpSpPr>
          <a:xfrm flipH="1">
            <a:off x="7274560" y="462639"/>
            <a:ext cx="2072640" cy="1035052"/>
            <a:chOff x="-1732975" y="2265304"/>
            <a:chExt cx="1554480" cy="776289"/>
          </a:xfrm>
        </p:grpSpPr>
        <p:sp>
          <p:nvSpPr>
            <p:cNvPr id="17" name="Speech Bubble: Rectangle with Corners Rounded 36">
              <a:extLst>
                <a:ext uri="{FF2B5EF4-FFF2-40B4-BE49-F238E27FC236}">
                  <a16:creationId xmlns:a16="http://schemas.microsoft.com/office/drawing/2014/main" id="{2A71710B-0B1D-4DF1-B59D-B723CE07D030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D. 4 ô</a:t>
              </a:r>
              <a:endParaRPr lang="vi-VN" sz="1867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37">
              <a:extLst>
                <a:ext uri="{FF2B5EF4-FFF2-40B4-BE49-F238E27FC236}">
                  <a16:creationId xmlns:a16="http://schemas.microsoft.com/office/drawing/2014/main" id="{BB6A0E18-EBF0-49EB-9097-6BFE65330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19" name="Group 38">
            <a:extLst>
              <a:ext uri="{FF2B5EF4-FFF2-40B4-BE49-F238E27FC236}">
                <a16:creationId xmlns:a16="http://schemas.microsoft.com/office/drawing/2014/main" id="{64E9C1F6-ABA9-44A2-8965-FE5729009303}"/>
              </a:ext>
            </a:extLst>
          </p:cNvPr>
          <p:cNvGrpSpPr/>
          <p:nvPr/>
        </p:nvGrpSpPr>
        <p:grpSpPr>
          <a:xfrm>
            <a:off x="-2844800" y="3238842"/>
            <a:ext cx="2844800" cy="1510959"/>
            <a:chOff x="-2312095" y="2265304"/>
            <a:chExt cx="2133600" cy="1133219"/>
          </a:xfrm>
        </p:grpSpPr>
        <p:sp>
          <p:nvSpPr>
            <p:cNvPr id="20" name="Speech Bubble: Rectangle with Corners Rounded 39">
              <a:extLst>
                <a:ext uri="{FF2B5EF4-FFF2-40B4-BE49-F238E27FC236}">
                  <a16:creationId xmlns:a16="http://schemas.microsoft.com/office/drawing/2014/main" id="{3D7281B8-2C8F-4FEB-879B-D12080BCEA2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A. 5 ô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42">
              <a:extLst>
                <a:ext uri="{FF2B5EF4-FFF2-40B4-BE49-F238E27FC236}">
                  <a16:creationId xmlns:a16="http://schemas.microsoft.com/office/drawing/2014/main" id="{88C7E99B-2A79-46BB-A55B-5A2B5A40F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2" name="Group 43">
            <a:extLst>
              <a:ext uri="{FF2B5EF4-FFF2-40B4-BE49-F238E27FC236}">
                <a16:creationId xmlns:a16="http://schemas.microsoft.com/office/drawing/2014/main" id="{ADED242B-65E3-4214-9A8B-BC387EFAF66A}"/>
              </a:ext>
            </a:extLst>
          </p:cNvPr>
          <p:cNvGrpSpPr/>
          <p:nvPr/>
        </p:nvGrpSpPr>
        <p:grpSpPr>
          <a:xfrm flipH="1">
            <a:off x="12192000" y="3645242"/>
            <a:ext cx="2844800" cy="1510959"/>
            <a:chOff x="-2312095" y="2265304"/>
            <a:chExt cx="2133600" cy="1133219"/>
          </a:xfrm>
        </p:grpSpPr>
        <p:sp>
          <p:nvSpPr>
            <p:cNvPr id="23" name="Speech Bubble: Rectangle with Corners Rounded 44">
              <a:extLst>
                <a:ext uri="{FF2B5EF4-FFF2-40B4-BE49-F238E27FC236}">
                  <a16:creationId xmlns:a16="http://schemas.microsoft.com/office/drawing/2014/main" id="{685CECDC-9E83-4E1F-9D84-3D7C67780062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B. 2 ô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45">
              <a:extLst>
                <a:ext uri="{FF2B5EF4-FFF2-40B4-BE49-F238E27FC236}">
                  <a16:creationId xmlns:a16="http://schemas.microsoft.com/office/drawing/2014/main" id="{E44D14C9-3E19-4E52-B0D9-059B62A9D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5" name="Group 46">
            <a:extLst>
              <a:ext uri="{FF2B5EF4-FFF2-40B4-BE49-F238E27FC236}">
                <a16:creationId xmlns:a16="http://schemas.microsoft.com/office/drawing/2014/main" id="{EBC06ED5-BAA9-4C8C-A8C7-7B94D43B53FA}"/>
              </a:ext>
            </a:extLst>
          </p:cNvPr>
          <p:cNvGrpSpPr/>
          <p:nvPr/>
        </p:nvGrpSpPr>
        <p:grpSpPr>
          <a:xfrm>
            <a:off x="-2844800" y="5257801"/>
            <a:ext cx="2844800" cy="1510959"/>
            <a:chOff x="-2312095" y="2265304"/>
            <a:chExt cx="2133600" cy="1133219"/>
          </a:xfrm>
        </p:grpSpPr>
        <p:sp>
          <p:nvSpPr>
            <p:cNvPr id="26" name="Speech Bubble: Rectangle with Corners Rounded 47">
              <a:extLst>
                <a:ext uri="{FF2B5EF4-FFF2-40B4-BE49-F238E27FC236}">
                  <a16:creationId xmlns:a16="http://schemas.microsoft.com/office/drawing/2014/main" id="{2F08E74E-4B1A-4C54-A030-339A09F147BD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C. 1 ô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27" name="Picture 48">
              <a:extLst>
                <a:ext uri="{FF2B5EF4-FFF2-40B4-BE49-F238E27FC236}">
                  <a16:creationId xmlns:a16="http://schemas.microsoft.com/office/drawing/2014/main" id="{FA0B9357-59E1-4E25-9018-1EFD75FC1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34" name="KĐ_bắt_đầu_2015.mp3">
            <a:hlinkClick r:id="" action="ppaction://media"/>
            <a:extLst>
              <a:ext uri="{FF2B5EF4-FFF2-40B4-BE49-F238E27FC236}">
                <a16:creationId xmlns:a16="http://schemas.microsoft.com/office/drawing/2014/main" id="{E72D5766-4BFC-4C42-BDF6-FE4B80F15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5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82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D106DBA-21B9-4BCA-AB3E-AEFE6B6673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419097"/>
            <a:ext cx="12678770" cy="6651296"/>
          </a:xfrm>
          <a:prstGeom prst="rect">
            <a:avLst/>
          </a:prstGeom>
        </p:spPr>
      </p:pic>
      <p:pic>
        <p:nvPicPr>
          <p:cNvPr id="3" name="Picture 50">
            <a:extLst>
              <a:ext uri="{FF2B5EF4-FFF2-40B4-BE49-F238E27FC236}">
                <a16:creationId xmlns:a16="http://schemas.microsoft.com/office/drawing/2014/main" id="{A7699085-5EFE-42CD-8437-E4989BE5AA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AEC343D7-782B-4B02-A96B-37DDAFA049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" name="Picture 49">
            <a:extLst>
              <a:ext uri="{FF2B5EF4-FFF2-40B4-BE49-F238E27FC236}">
                <a16:creationId xmlns:a16="http://schemas.microsoft.com/office/drawing/2014/main" id="{416FC135-85DB-4FA6-86CE-ECF0E1213F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6" name="Picture 52">
            <a:extLst>
              <a:ext uri="{FF2B5EF4-FFF2-40B4-BE49-F238E27FC236}">
                <a16:creationId xmlns:a16="http://schemas.microsoft.com/office/drawing/2014/main" id="{255A21C6-E3B6-4953-945E-80C27228B7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7" name="Picture 31">
            <a:extLst>
              <a:ext uri="{FF2B5EF4-FFF2-40B4-BE49-F238E27FC236}">
                <a16:creationId xmlns:a16="http://schemas.microsoft.com/office/drawing/2014/main" id="{24BB8934-3B12-40D6-B1E5-A0CE3098CA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8" name="Picture 33">
            <a:extLst>
              <a:ext uri="{FF2B5EF4-FFF2-40B4-BE49-F238E27FC236}">
                <a16:creationId xmlns:a16="http://schemas.microsoft.com/office/drawing/2014/main" id="{B72671BC-4421-4289-8D3A-3FF169A673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9" name="Picture 34">
            <a:extLst>
              <a:ext uri="{FF2B5EF4-FFF2-40B4-BE49-F238E27FC236}">
                <a16:creationId xmlns:a16="http://schemas.microsoft.com/office/drawing/2014/main" id="{946EE5B8-3D8E-4A84-878F-8645A08E9E4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BF72F3D1-9E34-45FD-8603-964BC05073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11" name="Group 26">
            <a:extLst>
              <a:ext uri="{FF2B5EF4-FFF2-40B4-BE49-F238E27FC236}">
                <a16:creationId xmlns:a16="http://schemas.microsoft.com/office/drawing/2014/main" id="{E5996791-2FAE-40DF-8F4C-5CAAAA94B405}"/>
              </a:ext>
            </a:extLst>
          </p:cNvPr>
          <p:cNvGrpSpPr/>
          <p:nvPr/>
        </p:nvGrpSpPr>
        <p:grpSpPr>
          <a:xfrm>
            <a:off x="-2844800" y="3020406"/>
            <a:ext cx="2844800" cy="1510959"/>
            <a:chOff x="-2312095" y="2265304"/>
            <a:chExt cx="2133600" cy="1133219"/>
          </a:xfrm>
        </p:grpSpPr>
        <p:sp>
          <p:nvSpPr>
            <p:cNvPr id="12" name="Speech Bubble: Rectangle with Corners Rounded 2">
              <a:extLst>
                <a:ext uri="{FF2B5EF4-FFF2-40B4-BE49-F238E27FC236}">
                  <a16:creationId xmlns:a16="http://schemas.microsoft.com/office/drawing/2014/main" id="{93B7D7FD-F634-4BEB-88D9-CB800409D1E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A.1 nét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73E6073F-E4C8-4A5C-BCD7-7AA664D77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14" name="Picture 19">
            <a:extLst>
              <a:ext uri="{FF2B5EF4-FFF2-40B4-BE49-F238E27FC236}">
                <a16:creationId xmlns:a16="http://schemas.microsoft.com/office/drawing/2014/main" id="{8A4C1E7D-4CA2-460A-AB73-CA766EC704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5F4F3DCE-7BFA-42DF-A215-A660B83CA062}"/>
              </a:ext>
            </a:extLst>
          </p:cNvPr>
          <p:cNvSpPr txBox="1"/>
          <p:nvPr/>
        </p:nvSpPr>
        <p:spPr>
          <a:xfrm>
            <a:off x="495510" y="1028697"/>
            <a:ext cx="5473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Chữ hoa </a:t>
            </a:r>
            <a:r>
              <a:rPr lang="en-US" sz="3600">
                <a:solidFill>
                  <a:schemeClr val="bg1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X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được viết bởi mấy nét?</a:t>
            </a:r>
            <a:endParaRPr lang="vi-VN" sz="360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6" name="Group 35">
            <a:extLst>
              <a:ext uri="{FF2B5EF4-FFF2-40B4-BE49-F238E27FC236}">
                <a16:creationId xmlns:a16="http://schemas.microsoft.com/office/drawing/2014/main" id="{5BE26B10-0043-4663-A1FC-753D2048FDC1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17" name="Speech Bubble: Rectangle with Corners Rounded 36">
              <a:extLst>
                <a:ext uri="{FF2B5EF4-FFF2-40B4-BE49-F238E27FC236}">
                  <a16:creationId xmlns:a16="http://schemas.microsoft.com/office/drawing/2014/main" id="{8FFDB93C-EDF0-4D84-890F-CAE0E7853283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0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A. 1 nét</a:t>
              </a:r>
              <a:endParaRPr lang="vi-VN" sz="20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37">
              <a:extLst>
                <a:ext uri="{FF2B5EF4-FFF2-40B4-BE49-F238E27FC236}">
                  <a16:creationId xmlns:a16="http://schemas.microsoft.com/office/drawing/2014/main" id="{5A690078-E752-4BF5-8B76-554B1B7D5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19" name="Group 38">
            <a:extLst>
              <a:ext uri="{FF2B5EF4-FFF2-40B4-BE49-F238E27FC236}">
                <a16:creationId xmlns:a16="http://schemas.microsoft.com/office/drawing/2014/main" id="{629296CB-4E5C-412A-9D98-BD1E2DCAF9D4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20" name="Speech Bubble: Rectangle with Corners Rounded 39">
              <a:extLst>
                <a:ext uri="{FF2B5EF4-FFF2-40B4-BE49-F238E27FC236}">
                  <a16:creationId xmlns:a16="http://schemas.microsoft.com/office/drawing/2014/main" id="{33C626C7-8249-46D9-A308-9DF6D2753DD1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C. 4 nét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42">
              <a:extLst>
                <a:ext uri="{FF2B5EF4-FFF2-40B4-BE49-F238E27FC236}">
                  <a16:creationId xmlns:a16="http://schemas.microsoft.com/office/drawing/2014/main" id="{BD47B76D-05C6-433E-8122-96AF74BDA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2" name="Group 43">
            <a:extLst>
              <a:ext uri="{FF2B5EF4-FFF2-40B4-BE49-F238E27FC236}">
                <a16:creationId xmlns:a16="http://schemas.microsoft.com/office/drawing/2014/main" id="{BC5CF059-0586-49F5-8FA3-6EE56FF035D2}"/>
              </a:ext>
            </a:extLst>
          </p:cNvPr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23" name="Speech Bubble: Rectangle with Corners Rounded 44">
              <a:extLst>
                <a:ext uri="{FF2B5EF4-FFF2-40B4-BE49-F238E27FC236}">
                  <a16:creationId xmlns:a16="http://schemas.microsoft.com/office/drawing/2014/main" id="{6342CFB4-9DF1-47A7-92AE-44E0321E3846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D. 2 nét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45">
              <a:extLst>
                <a:ext uri="{FF2B5EF4-FFF2-40B4-BE49-F238E27FC236}">
                  <a16:creationId xmlns:a16="http://schemas.microsoft.com/office/drawing/2014/main" id="{099CA451-639E-4648-823A-4F7C55248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5" name="Group 46">
            <a:extLst>
              <a:ext uri="{FF2B5EF4-FFF2-40B4-BE49-F238E27FC236}">
                <a16:creationId xmlns:a16="http://schemas.microsoft.com/office/drawing/2014/main" id="{2F164FA7-247D-4226-8B8B-F3FE218CD2CD}"/>
              </a:ext>
            </a:extLst>
          </p:cNvPr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26" name="Speech Bubble: Rectangle with Corners Rounded 47">
              <a:extLst>
                <a:ext uri="{FF2B5EF4-FFF2-40B4-BE49-F238E27FC236}">
                  <a16:creationId xmlns:a16="http://schemas.microsoft.com/office/drawing/2014/main" id="{D0ED1FFB-5B86-463A-A823-2059F126E152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B. 3 nét</a:t>
              </a:r>
              <a:endParaRPr lang="vi-VN" sz="24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27" name="Picture 48">
              <a:extLst>
                <a:ext uri="{FF2B5EF4-FFF2-40B4-BE49-F238E27FC236}">
                  <a16:creationId xmlns:a16="http://schemas.microsoft.com/office/drawing/2014/main" id="{ECE301AA-5046-44C7-AE72-DBDD20C3E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34" name="KĐ_bắt_đầu_2015.mp3">
            <a:hlinkClick r:id="" action="ppaction://media"/>
            <a:extLst>
              <a:ext uri="{FF2B5EF4-FFF2-40B4-BE49-F238E27FC236}">
                <a16:creationId xmlns:a16="http://schemas.microsoft.com/office/drawing/2014/main" id="{9DADA5EA-9583-4BD1-816B-6371E54DCD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7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82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020478-6E10-4638-9C4E-3FC8AE4A79A0}"/>
              </a:ext>
            </a:extLst>
          </p:cNvPr>
          <p:cNvSpPr txBox="1"/>
          <p:nvPr/>
        </p:nvSpPr>
        <p:spPr>
          <a:xfrm>
            <a:off x="4621024" y="584384"/>
            <a:ext cx="2604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 hoa </a:t>
            </a:r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Y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82D14F4D-ECA6-48FA-86EF-3B71DA06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52" y="1565464"/>
            <a:ext cx="60250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just">
              <a:spcBef>
                <a:spcPct val="5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Quan sát và trả lời câu hỏi: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" name="Picture 10" descr="hoa0001">
            <a:extLst>
              <a:ext uri="{FF2B5EF4-FFF2-40B4-BE49-F238E27FC236}">
                <a16:creationId xmlns:a16="http://schemas.microsoft.com/office/drawing/2014/main" id="{7C6F147B-9CCB-4243-9C76-89EC9C71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1041400" y="5219700"/>
            <a:ext cx="1092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 descr="hoa0001">
            <a:extLst>
              <a:ext uri="{FF2B5EF4-FFF2-40B4-BE49-F238E27FC236}">
                <a16:creationId xmlns:a16="http://schemas.microsoft.com/office/drawing/2014/main" id="{6C17E7A3-2689-42E7-B2E1-FFB8F83C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2501901" y="5221288"/>
            <a:ext cx="1039284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hoa0001">
            <a:extLst>
              <a:ext uri="{FF2B5EF4-FFF2-40B4-BE49-F238E27FC236}">
                <a16:creationId xmlns:a16="http://schemas.microsoft.com/office/drawing/2014/main" id="{94236872-C037-4D9D-AFD1-BAD83A67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-6827561">
            <a:off x="3933561" y="5069152"/>
            <a:ext cx="855662" cy="112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6ADF3D78-F4D5-4701-8139-6253EDC0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15" y="2519126"/>
            <a:ext cx="5744740" cy="42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lnSpc>
                <a:spcPct val="55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</a:t>
            </a:r>
            <a:r>
              <a:rPr lang="en-US" sz="280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Chữ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Y 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cỡ vừa</a:t>
            </a:r>
            <a:r>
              <a:rPr lang="en-US">
                <a:solidFill>
                  <a:srgbClr val="44546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cao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mấy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ô li ?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AEE37DDA-4591-4C16-87A0-668E4E89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207" y="3018746"/>
            <a:ext cx="216759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) 4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ô li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34F7F29F-52DC-48A8-BDF1-6F5D90AB2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14" y="4357730"/>
            <a:ext cx="191981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) 6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ô li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828127B2-B65C-4B62-8BA8-924DF3103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88" y="3673308"/>
            <a:ext cx="28786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2"/>
                </a:solidFill>
                <a:latin typeface=".VnTime" pitchFamily="34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.VnTime" pitchFamily="34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) 8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ô 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li 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A690D4EA-F7CA-4853-B87A-061E9C2C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588" y="369467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b)</a:t>
            </a:r>
          </a:p>
        </p:txBody>
      </p:sp>
      <p:sp>
        <p:nvSpPr>
          <p:cNvPr id="27" name="Rounded Rectangle 13">
            <a:extLst>
              <a:ext uri="{FF2B5EF4-FFF2-40B4-BE49-F238E27FC236}">
                <a16:creationId xmlns:a16="http://schemas.microsoft.com/office/drawing/2014/main" id="{EEBA228A-C0CC-4C69-9E8E-56C6D3DA067D}"/>
              </a:ext>
            </a:extLst>
          </p:cNvPr>
          <p:cNvSpPr/>
          <p:nvPr/>
        </p:nvSpPr>
        <p:spPr>
          <a:xfrm>
            <a:off x="215203" y="792753"/>
            <a:ext cx="3643637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A. Viết chữ hoa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FF3728EF-CA1C-44C8-8A95-FAA54E0B0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806" y="1604013"/>
            <a:ext cx="2638793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8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6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2" grpId="0"/>
      <p:bldP spid="23" grpId="0"/>
      <p:bldP spid="24" grpId="0"/>
      <p:bldP spid="25" grpId="0" build="allAtOnce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a0001">
            <a:extLst>
              <a:ext uri="{FF2B5EF4-FFF2-40B4-BE49-F238E27FC236}">
                <a16:creationId xmlns:a16="http://schemas.microsoft.com/office/drawing/2014/main" id="{D3547DD3-845A-43F5-9FD8-69F4BCB4A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5812" b="55757"/>
          <a:stretch>
            <a:fillRect/>
          </a:stretch>
        </p:blipFill>
        <p:spPr bwMode="auto">
          <a:xfrm rot="9199349">
            <a:off x="2148681" y="5045075"/>
            <a:ext cx="8191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oa0001">
            <a:extLst>
              <a:ext uri="{FF2B5EF4-FFF2-40B4-BE49-F238E27FC236}">
                <a16:creationId xmlns:a16="http://schemas.microsoft.com/office/drawing/2014/main" id="{96123B3F-0495-4CE8-B062-44B5C72B8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7" t="42612" b="10580"/>
          <a:stretch>
            <a:fillRect/>
          </a:stretch>
        </p:blipFill>
        <p:spPr bwMode="auto">
          <a:xfrm rot="8527350">
            <a:off x="3244056" y="5046663"/>
            <a:ext cx="77946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oa0001">
            <a:extLst>
              <a:ext uri="{FF2B5EF4-FFF2-40B4-BE49-F238E27FC236}">
                <a16:creationId xmlns:a16="http://schemas.microsoft.com/office/drawing/2014/main" id="{4141E748-47D2-4B37-ADED-44DF6500F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0" t="58333" r="52632"/>
          <a:stretch>
            <a:fillRect/>
          </a:stretch>
        </p:blipFill>
        <p:spPr bwMode="auto">
          <a:xfrm rot="14772439">
            <a:off x="4210844" y="5035550"/>
            <a:ext cx="8556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D4309FB4-2615-4A31-A2AE-B9C1C94E9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294" y="1245588"/>
            <a:ext cx="6922984" cy="4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</a:t>
            </a:r>
            <a:r>
              <a:rPr lang="en-US" sz="320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Chữ</a:t>
            </a: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Y</a:t>
            </a: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cỡ </a:t>
            </a:r>
            <a:r>
              <a:rPr lang="en-US" sz="320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nhỏ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cao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mấy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ô li ?</a:t>
            </a: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7B38D298-9C97-4567-AEE9-7785512FA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987" y="2111515"/>
            <a:ext cx="2279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</a:t>
            </a: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) 4 ô li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3CCBB406-31B1-44AF-977B-2E057BAAD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053" y="2879802"/>
            <a:ext cx="22705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b) 3 ô li</a:t>
            </a: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3B6148A5-9967-41A7-AC12-A9D35E115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986" y="3604891"/>
            <a:ext cx="31784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2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c) 5 ô li</a:t>
            </a:r>
          </a:p>
        </p:txBody>
      </p:sp>
      <p:sp>
        <p:nvSpPr>
          <p:cNvPr id="13" name="AutoShape 2" descr="Bản mềm bộ mẫu chữ cao 2,5 ô ly dành cho học sinh tiểu học">
            <a:extLst>
              <a:ext uri="{FF2B5EF4-FFF2-40B4-BE49-F238E27FC236}">
                <a16:creationId xmlns:a16="http://schemas.microsoft.com/office/drawing/2014/main" id="{FE1EBBA6-640A-41B2-83AA-F443CFB9FD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28ED7784-220B-425A-A328-622C23AAA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987" y="215835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a)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8E5E77D-D244-428E-95D2-49D146EBC6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98" y="1468759"/>
            <a:ext cx="3487241" cy="42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6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0F2F0BC-D0B5-4F59-A347-EC4969A07A4C}"/>
              </a:ext>
            </a:extLst>
          </p:cNvPr>
          <p:cNvSpPr txBox="1"/>
          <p:nvPr/>
        </p:nvSpPr>
        <p:spPr>
          <a:xfrm>
            <a:off x="393809" y="1590386"/>
            <a:ext cx="50421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Chữ hoa Y gồm 2 nét.</a:t>
            </a:r>
          </a:p>
          <a:p>
            <a:endParaRPr lang="en-US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98A532-1B0E-480A-8EE8-7B09BA6C6217}"/>
              </a:ext>
            </a:extLst>
          </p:cNvPr>
          <p:cNvSpPr txBox="1"/>
          <p:nvPr/>
        </p:nvSpPr>
        <p:spPr>
          <a:xfrm>
            <a:off x="572085" y="3548553"/>
            <a:ext cx="59237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* </a:t>
            </a:r>
            <a:r>
              <a:rPr lang="vi-VN" sz="28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Nét 1</a:t>
            </a:r>
            <a:r>
              <a:rPr lang="en-US" sz="28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28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nét móc hai đầu (giống ở chữ hoa U)</a:t>
            </a:r>
            <a:r>
              <a:rPr lang="vi-VN" sz="28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280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endParaRPr lang="vi-VN" sz="280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* </a:t>
            </a:r>
            <a:r>
              <a:rPr lang="vi-VN" sz="28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Nét 2</a:t>
            </a:r>
            <a:r>
              <a:rPr lang="en-US" sz="28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28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nét khuyết dưới.</a:t>
            </a:r>
            <a:endParaRPr lang="vi-VN" sz="280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5828243-D5B9-484E-B41A-23614E626FAE}"/>
              </a:ext>
            </a:extLst>
          </p:cNvPr>
          <p:cNvSpPr/>
          <p:nvPr/>
        </p:nvSpPr>
        <p:spPr>
          <a:xfrm>
            <a:off x="393808" y="670681"/>
            <a:ext cx="5810043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+mj-lt"/>
                <a:cs typeface="Times New Roman" panose="02020603050405020304" pitchFamily="18" charset="0"/>
              </a:rPr>
              <a:t>- Chữ hoa Y gồm mấy nét?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67381EAD-92E0-4DF8-899B-FA3C389B37FA}"/>
              </a:ext>
            </a:extLst>
          </p:cNvPr>
          <p:cNvSpPr/>
          <p:nvPr/>
        </p:nvSpPr>
        <p:spPr>
          <a:xfrm>
            <a:off x="393809" y="2531951"/>
            <a:ext cx="5810042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+mj-lt"/>
                <a:cs typeface="Times New Roman" panose="02020603050405020304" pitchFamily="18" charset="0"/>
              </a:rPr>
              <a:t>- Đó là các nét nào?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65654501-32BB-4B92-BA73-0B39129F9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807" y="1163387"/>
            <a:ext cx="3485468" cy="510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8D7F13-5E7C-499B-BAC2-0309ED064C78}"/>
              </a:ext>
            </a:extLst>
          </p:cNvPr>
          <p:cNvSpPr txBox="1"/>
          <p:nvPr/>
        </p:nvSpPr>
        <p:spPr>
          <a:xfrm>
            <a:off x="502163" y="586132"/>
            <a:ext cx="750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CÁCH VIẾT CHỮ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HOA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Y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BECFCC-6284-41FF-B60E-A517DDAD8C97}"/>
              </a:ext>
            </a:extLst>
          </p:cNvPr>
          <p:cNvSpPr txBox="1"/>
          <p:nvPr/>
        </p:nvSpPr>
        <p:spPr>
          <a:xfrm>
            <a:off x="7006430" y="648666"/>
            <a:ext cx="486826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latin typeface="+mj-lt"/>
                <a:cs typeface="Times New Roman" panose="02020603050405020304" pitchFamily="18" charset="0"/>
              </a:rPr>
              <a:t>* </a:t>
            </a:r>
            <a:r>
              <a:rPr lang="vi-VN" sz="2600">
                <a:latin typeface="+mj-lt"/>
                <a:cs typeface="Times New Roman" panose="02020603050405020304" pitchFamily="18" charset="0"/>
              </a:rPr>
              <a:t>Nét </a:t>
            </a:r>
            <a:r>
              <a:rPr lang="vi-VN" sz="2600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2600" dirty="0">
                <a:latin typeface="+mj-lt"/>
                <a:cs typeface="Times New Roman" panose="02020603050405020304" pitchFamily="18" charset="0"/>
              </a:rPr>
              <a:t> đặt bút trên đường </a:t>
            </a:r>
            <a:r>
              <a:rPr lang="vi-VN" sz="2600">
                <a:latin typeface="+mj-lt"/>
                <a:cs typeface="Times New Roman" panose="02020603050405020304" pitchFamily="18" charset="0"/>
              </a:rPr>
              <a:t>kẻ </a:t>
            </a:r>
            <a:r>
              <a:rPr lang="en-US" sz="2600">
                <a:latin typeface="+mj-lt"/>
                <a:cs typeface="Times New Roman" panose="02020603050405020304" pitchFamily="18" charset="0"/>
              </a:rPr>
              <a:t>ngang 5, viết nét móc hai đầu (đầu móc bên trái cuộn vào trong, đầu móc bên phải hướng ra ngoài); dừng bút giữa ĐK 2 và ĐK 3.</a:t>
            </a:r>
            <a:endParaRPr lang="vi-VN" sz="2600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+mj-lt"/>
                <a:cs typeface="Times New Roman" panose="02020603050405020304" pitchFamily="18" charset="0"/>
              </a:rPr>
              <a:t>* </a:t>
            </a:r>
            <a:r>
              <a:rPr lang="vi-VN" sz="2600" dirty="0">
                <a:latin typeface="+mj-lt"/>
                <a:cs typeface="Times New Roman" panose="02020603050405020304" pitchFamily="18" charset="0"/>
              </a:rPr>
              <a:t>Nét </a:t>
            </a:r>
            <a:r>
              <a:rPr lang="vi-VN" sz="2600"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600">
                <a:latin typeface="+mj-lt"/>
                <a:cs typeface="Times New Roman" panose="02020603050405020304" pitchFamily="18" charset="0"/>
              </a:rPr>
              <a:t>: Từ điểm dừng bút của nét 1, rê bút thẳng lên DDK6 rồi chuyển hướng ngược lại để viết nét khuyết dưới (kéo dài xuống ĐK 4 phía dưới); dừng bút ở ĐK 2 (trên).</a:t>
            </a:r>
            <a:endParaRPr lang="vi-VN" sz="26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57">
            <a:hlinkClick r:id="" action="ppaction://media"/>
            <a:extLst>
              <a:ext uri="{FF2B5EF4-FFF2-40B4-BE49-F238E27FC236}">
                <a16:creationId xmlns:a16="http://schemas.microsoft.com/office/drawing/2014/main" id="{80F73476-7B70-4177-98F1-CEE50DFB577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43"/>
                </p14:media>
              </p:ext>
            </p:extLst>
          </p:nvPr>
        </p:nvPicPr>
        <p:blipFill rotWithShape="1">
          <a:blip r:embed="rId4"/>
          <a:srcRect l="32549" t="19790" r="34757" b="13109"/>
          <a:stretch/>
        </p:blipFill>
        <p:spPr>
          <a:xfrm>
            <a:off x="1293020" y="1170907"/>
            <a:ext cx="4269579" cy="549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9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491</Words>
  <Application>Microsoft Office PowerPoint</Application>
  <PresentationFormat>Widescreen</PresentationFormat>
  <Paragraphs>72</Paragraphs>
  <Slides>16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等线</vt:lpstr>
      <vt:lpstr>Arial</vt:lpstr>
      <vt:lpstr>Arial-Rounded</vt:lpstr>
      <vt:lpstr>Calibri</vt:lpstr>
      <vt:lpstr>HP001 4 hàng</vt:lpstr>
      <vt:lpstr>Times New Roman</vt:lpstr>
      <vt:lpstr>UTM Avo</vt:lpstr>
      <vt:lpstr>Wingdings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bảng con chữ hoa y cỡ vừa</vt:lpstr>
      <vt:lpstr>Viết bảng con chữ hoa y cỡ nhỏ</vt:lpstr>
      <vt:lpstr>PowerPoint Presentation</vt:lpstr>
      <vt:lpstr>Viết câu ứng dụng: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67</cp:revision>
  <dcterms:created xsi:type="dcterms:W3CDTF">2021-11-01T08:16:43Z</dcterms:created>
  <dcterms:modified xsi:type="dcterms:W3CDTF">2022-03-09T02:51:28Z</dcterms:modified>
</cp:coreProperties>
</file>