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6"/>
  </p:notesMasterIdLst>
  <p:sldIdLst>
    <p:sldId id="295" r:id="rId2"/>
    <p:sldId id="332" r:id="rId3"/>
    <p:sldId id="333" r:id="rId4"/>
    <p:sldId id="300" r:id="rId5"/>
    <p:sldId id="327" r:id="rId6"/>
    <p:sldId id="328" r:id="rId7"/>
    <p:sldId id="329" r:id="rId8"/>
    <p:sldId id="298" r:id="rId9"/>
    <p:sldId id="299" r:id="rId10"/>
    <p:sldId id="310" r:id="rId11"/>
    <p:sldId id="326" r:id="rId12"/>
    <p:sldId id="311" r:id="rId13"/>
    <p:sldId id="312" r:id="rId14"/>
    <p:sldId id="301" r:id="rId15"/>
    <p:sldId id="314" r:id="rId16"/>
    <p:sldId id="315" r:id="rId17"/>
    <p:sldId id="317" r:id="rId18"/>
    <p:sldId id="318" r:id="rId19"/>
    <p:sldId id="320" r:id="rId20"/>
    <p:sldId id="321" r:id="rId21"/>
    <p:sldId id="322" r:id="rId22"/>
    <p:sldId id="323" r:id="rId23"/>
    <p:sldId id="324" r:id="rId24"/>
    <p:sldId id="3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3" d="100"/>
          <a:sy n="93" d="100"/>
        </p:scale>
        <p:origin x="45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F95B7-3F42-412E-A3EA-516560E152E6}" type="datetimeFigureOut">
              <a:rPr lang="en-US" smtClean="0"/>
              <a:t>25/12/2023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34F77-E0D9-45EE-87CC-DC953E0C00C8}" type="slidenum">
              <a:rPr lang="en-US" smtClean="0"/>
              <a:t>‹#›</a:t>
            </a:fld>
            <a:endParaRPr lang="en-US"/>
          </a:p>
        </p:txBody>
      </p:sp>
    </p:spTree>
    <p:extLst>
      <p:ext uri="{BB962C8B-B14F-4D97-AF65-F5344CB8AC3E}">
        <p14:creationId xmlns:p14="http://schemas.microsoft.com/office/powerpoint/2010/main" val="318631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48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A1B6FC06-0795-422B-995F-C085687A5DC5}" type="datetimeFigureOut">
              <a:rPr lang="en-US" smtClean="0"/>
              <a:t>25/12/2023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904293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542821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1867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4222992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6804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652913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769976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840228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25/12/2023</a:t>
            </a:fld>
            <a:endParaRPr lang="en-US"/>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630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26366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80784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B6FC06-0795-422B-995F-C085687A5DC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47412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B6FC06-0795-422B-995F-C085687A5DC5}" type="datetimeFigureOut">
              <a:rPr lang="en-US" smtClean="0"/>
              <a:t>25/12/2023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5928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B6FC06-0795-422B-995F-C085687A5DC5}" type="datetimeFigureOut">
              <a:rPr lang="en-US" smtClean="0"/>
              <a:t>25/12/2023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14799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6FC06-0795-422B-995F-C085687A5DC5}" type="datetimeFigureOut">
              <a:rPr lang="en-US" smtClean="0"/>
              <a:t>25/12/2023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290094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6FC06-0795-422B-995F-C085687A5DC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05501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6FC06-0795-422B-995F-C085687A5DC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130357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1B6FC06-0795-422B-995F-C085687A5DC5}" type="datetimeFigureOut">
              <a:rPr lang="en-US" smtClean="0"/>
              <a:t>25/12/2023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B5AD692-2A13-4739-B37B-D5A2E0631AF4}" type="slidenum">
              <a:rPr lang="en-US" smtClean="0"/>
              <a:t>‹#›</a:t>
            </a:fld>
            <a:endParaRPr lang="en-US"/>
          </a:p>
        </p:txBody>
      </p:sp>
    </p:spTree>
    <p:extLst>
      <p:ext uri="{BB962C8B-B14F-4D97-AF65-F5344CB8AC3E}">
        <p14:creationId xmlns:p14="http://schemas.microsoft.com/office/powerpoint/2010/main" val="2019727281"/>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74"/>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D19853E-3929-7515-FE66-0A9B9C5848A2}"/>
              </a:ext>
            </a:extLst>
          </p:cNvPr>
          <p:cNvPicPr>
            <a:picLocks noChangeAspect="1"/>
          </p:cNvPicPr>
          <p:nvPr/>
        </p:nvPicPr>
        <p:blipFill>
          <a:blip r:embed="rId4"/>
          <a:stretch>
            <a:fillRect/>
          </a:stretch>
        </p:blipFill>
        <p:spPr>
          <a:xfrm>
            <a:off x="3202112" y="115037"/>
            <a:ext cx="6573079" cy="2918955"/>
          </a:xfrm>
          <a:prstGeom prst="rect">
            <a:avLst/>
          </a:prstGeom>
        </p:spPr>
      </p:pic>
      <p:sp>
        <p:nvSpPr>
          <p:cNvPr id="4" name="7-Point Star 3"/>
          <p:cNvSpPr/>
          <p:nvPr/>
        </p:nvSpPr>
        <p:spPr>
          <a:xfrm>
            <a:off x="993778" y="2731931"/>
            <a:ext cx="10989745" cy="3796688"/>
          </a:xfrm>
          <a:prstGeom prst="star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smtClean="0">
                <a:latin typeface="HP001 4 hàng" panose="020B0603050302020204" pitchFamily="34" charset="0"/>
                <a:cs typeface="Times New Roman" panose="02020603050405020304" pitchFamily="18" charset="0"/>
              </a:rPr>
              <a:t>“Nghe – hát và vận động theo nhạc”</a:t>
            </a:r>
            <a:endParaRPr lang="en-US" sz="4000" b="1" dirty="0">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53484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FFFF00"/>
                  </a:solidFill>
                  <a:latin typeface="UTM Avo" panose="02040603050506020204" pitchFamily="18" charset="0"/>
                  <a:cs typeface="Calibri" panose="020F0502020204030204" pitchFamily="34" charset="0"/>
                  <a:sym typeface="Arial"/>
                </a:rPr>
                <a:t>Phân</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công</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đọc</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theo</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đoạn</a:t>
              </a:r>
              <a:r>
                <a:rPr lang="en-US" sz="3200" kern="0" dirty="0">
                  <a:solidFill>
                    <a:srgbClr val="FFFF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FFFF00"/>
                  </a:solidFill>
                  <a:latin typeface="UTM Avo" panose="02040603050506020204" pitchFamily="18" charset="0"/>
                  <a:cs typeface="Calibri" panose="020F0502020204030204" pitchFamily="34" charset="0"/>
                  <a:sym typeface="Arial"/>
                </a:rPr>
                <a:t>Tất</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cả</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thành</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viên</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đều</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đọc</a:t>
              </a:r>
              <a:r>
                <a:rPr lang="en-US" sz="3200" kern="0" dirty="0">
                  <a:solidFill>
                    <a:srgbClr val="FFFF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FFFF00"/>
                  </a:solidFill>
                  <a:latin typeface="UTM Avo" panose="02040603050506020204" pitchFamily="18" charset="0"/>
                  <a:cs typeface="Calibri" panose="020F0502020204030204" pitchFamily="34" charset="0"/>
                  <a:sym typeface="Arial"/>
                </a:rPr>
                <a:t>Giải</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nghĩa</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từ</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cùng</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nhau</a:t>
              </a:r>
              <a:r>
                <a:rPr lang="en-US" sz="3200" kern="0" dirty="0">
                  <a:solidFill>
                    <a:srgbClr val="FFFF00"/>
                  </a:solidFill>
                  <a:latin typeface="UTM Avo" panose="02040603050506020204" pitchFamily="18" charset="0"/>
                  <a:cs typeface="Calibri" panose="020F0502020204030204" pitchFamily="34" charset="0"/>
                  <a:sym typeface="Arial"/>
                </a:rPr>
                <a:t>. </a:t>
              </a:r>
              <a:endParaRPr lang="vi-VN" sz="3600" kern="0" dirty="0">
                <a:solidFill>
                  <a:srgbClr val="FFFF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935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0144" y="967324"/>
            <a:ext cx="11647473" cy="584775"/>
          </a:xfrm>
          <a:prstGeom prst="rect">
            <a:avLst/>
          </a:prstGeom>
          <a:noFill/>
        </p:spPr>
        <p:txBody>
          <a:bodyPr wrap="square" rtlCol="0">
            <a:spAutoFit/>
          </a:bodyPr>
          <a:lstStyle/>
          <a:p>
            <a:pPr algn="just"/>
            <a:r>
              <a:rPr lang="vi-VN" sz="3200" dirty="0">
                <a:solidFill>
                  <a:schemeClr val="bg1"/>
                </a:solidFill>
                <a:latin typeface="UTM Avo"/>
              </a:rPr>
              <a:t>    </a:t>
            </a:r>
            <a:endParaRPr lang="vi-VN" sz="3200" i="1" dirty="0">
              <a:solidFill>
                <a:srgbClr val="0070C0"/>
              </a:solidFill>
              <a:latin typeface="UTM Avo"/>
            </a:endParaRPr>
          </a:p>
        </p:txBody>
      </p:sp>
      <p:sp>
        <p:nvSpPr>
          <p:cNvPr id="6" name="TextBox 5"/>
          <p:cNvSpPr txBox="1"/>
          <p:nvPr/>
        </p:nvSpPr>
        <p:spPr>
          <a:xfrm>
            <a:off x="215761" y="1407584"/>
            <a:ext cx="11399677" cy="1323439"/>
          </a:xfrm>
          <a:prstGeom prst="rect">
            <a:avLst/>
          </a:prstGeom>
          <a:noFill/>
        </p:spPr>
        <p:txBody>
          <a:bodyPr wrap="square" rtlCol="0">
            <a:spAutoFit/>
          </a:bodyPr>
          <a:lstStyle/>
          <a:p>
            <a:pPr algn="ctr"/>
            <a:r>
              <a:rPr lang="en-US" sz="4000" smtClean="0">
                <a:solidFill>
                  <a:schemeClr val="bg1"/>
                </a:solidFill>
                <a:latin typeface="UTM Avo"/>
              </a:rPr>
              <a:t>*. Đọc </a:t>
            </a:r>
            <a:r>
              <a:rPr lang="en-US" sz="4000" dirty="0" err="1">
                <a:solidFill>
                  <a:schemeClr val="bg1"/>
                </a:solidFill>
                <a:latin typeface="UTM Avo"/>
              </a:rPr>
              <a:t>và</a:t>
            </a:r>
            <a:r>
              <a:rPr lang="en-US" sz="4000" dirty="0">
                <a:solidFill>
                  <a:schemeClr val="bg1"/>
                </a:solidFill>
                <a:latin typeface="UTM Avo"/>
              </a:rPr>
              <a:t> </a:t>
            </a:r>
            <a:r>
              <a:rPr lang="en-US" sz="4000" dirty="0" err="1">
                <a:solidFill>
                  <a:schemeClr val="bg1"/>
                </a:solidFill>
                <a:latin typeface="UTM Avo"/>
              </a:rPr>
              <a:t>giải</a:t>
            </a:r>
            <a:r>
              <a:rPr lang="en-US" sz="4000" dirty="0">
                <a:solidFill>
                  <a:schemeClr val="bg1"/>
                </a:solidFill>
                <a:latin typeface="UTM Avo"/>
              </a:rPr>
              <a:t> </a:t>
            </a:r>
            <a:r>
              <a:rPr lang="en-US" sz="4000" dirty="0" err="1">
                <a:solidFill>
                  <a:schemeClr val="bg1"/>
                </a:solidFill>
                <a:latin typeface="UTM Avo"/>
              </a:rPr>
              <a:t>nghĩa</a:t>
            </a:r>
            <a:r>
              <a:rPr lang="en-US" sz="4000" dirty="0">
                <a:solidFill>
                  <a:schemeClr val="bg1"/>
                </a:solidFill>
                <a:latin typeface="UTM Avo"/>
              </a:rPr>
              <a:t> </a:t>
            </a:r>
            <a:r>
              <a:rPr lang="en-US" sz="4000" dirty="0" err="1">
                <a:solidFill>
                  <a:schemeClr val="bg1"/>
                </a:solidFill>
                <a:latin typeface="UTM Avo"/>
              </a:rPr>
              <a:t>từ</a:t>
            </a:r>
            <a:r>
              <a:rPr lang="en-US" sz="4000" dirty="0">
                <a:solidFill>
                  <a:schemeClr val="bg1"/>
                </a:solidFill>
                <a:latin typeface="UTM Avo"/>
              </a:rPr>
              <a:t> </a:t>
            </a:r>
            <a:r>
              <a:rPr lang="en-US" sz="4000" dirty="0" err="1">
                <a:solidFill>
                  <a:schemeClr val="bg1"/>
                </a:solidFill>
                <a:latin typeface="UTM Avo"/>
              </a:rPr>
              <a:t>ngữ</a:t>
            </a:r>
            <a:r>
              <a:rPr lang="en-US" sz="4000" dirty="0">
                <a:solidFill>
                  <a:schemeClr val="bg1"/>
                </a:solidFill>
                <a:latin typeface="UTM Avo"/>
              </a:rPr>
              <a:t> ở </a:t>
            </a:r>
            <a:r>
              <a:rPr lang="en-US" sz="4000" dirty="0" err="1">
                <a:solidFill>
                  <a:schemeClr val="bg1"/>
                </a:solidFill>
                <a:latin typeface="UTM Avo"/>
              </a:rPr>
              <a:t>phần</a:t>
            </a:r>
            <a:r>
              <a:rPr lang="en-US" sz="4000" dirty="0">
                <a:solidFill>
                  <a:schemeClr val="bg1"/>
                </a:solidFill>
                <a:latin typeface="UTM Avo"/>
              </a:rPr>
              <a:t> </a:t>
            </a:r>
            <a:r>
              <a:rPr lang="en-US" sz="4000" dirty="0" err="1">
                <a:solidFill>
                  <a:schemeClr val="bg1"/>
                </a:solidFill>
                <a:latin typeface="UTM Avo"/>
              </a:rPr>
              <a:t>chú</a:t>
            </a:r>
            <a:r>
              <a:rPr lang="en-US" sz="4000" dirty="0">
                <a:solidFill>
                  <a:schemeClr val="bg1"/>
                </a:solidFill>
                <a:latin typeface="UTM Avo"/>
              </a:rPr>
              <a:t> </a:t>
            </a:r>
            <a:r>
              <a:rPr lang="en-US" sz="4000" dirty="0" err="1">
                <a:solidFill>
                  <a:schemeClr val="bg1"/>
                </a:solidFill>
                <a:latin typeface="UTM Avo"/>
              </a:rPr>
              <a:t>giải</a:t>
            </a:r>
            <a:r>
              <a:rPr lang="en-US" sz="4000" dirty="0">
                <a:solidFill>
                  <a:schemeClr val="bg1"/>
                </a:solidFill>
                <a:latin typeface="UTM Avo"/>
              </a:rPr>
              <a:t> </a:t>
            </a:r>
            <a:r>
              <a:rPr lang="en-US" sz="4000" dirty="0" err="1">
                <a:solidFill>
                  <a:schemeClr val="bg1"/>
                </a:solidFill>
                <a:latin typeface="UTM Avo"/>
              </a:rPr>
              <a:t>trong</a:t>
            </a:r>
            <a:r>
              <a:rPr lang="en-US" sz="4000" dirty="0">
                <a:solidFill>
                  <a:schemeClr val="bg1"/>
                </a:solidFill>
                <a:latin typeface="UTM Avo"/>
              </a:rPr>
              <a:t> SGK </a:t>
            </a:r>
            <a:r>
              <a:rPr lang="en-US" sz="4000" dirty="0">
                <a:solidFill>
                  <a:srgbClr val="FF0000"/>
                </a:solidFill>
                <a:latin typeface="UTM Avo"/>
              </a:rPr>
              <a:t>(</a:t>
            </a:r>
            <a:r>
              <a:rPr lang="en-US" sz="4000" dirty="0" err="1">
                <a:solidFill>
                  <a:srgbClr val="FF0000"/>
                </a:solidFill>
                <a:latin typeface="UTM Avo"/>
              </a:rPr>
              <a:t>Hỏi</a:t>
            </a:r>
            <a:r>
              <a:rPr lang="en-US" sz="4000" dirty="0">
                <a:solidFill>
                  <a:srgbClr val="FF0000"/>
                </a:solidFill>
                <a:latin typeface="UTM Avo"/>
              </a:rPr>
              <a:t> </a:t>
            </a:r>
            <a:r>
              <a:rPr lang="en-US" sz="4000" dirty="0" err="1">
                <a:solidFill>
                  <a:srgbClr val="FF0000"/>
                </a:solidFill>
                <a:latin typeface="UTM Avo"/>
              </a:rPr>
              <a:t>đáp</a:t>
            </a:r>
            <a:r>
              <a:rPr lang="en-US" sz="4000" dirty="0">
                <a:solidFill>
                  <a:srgbClr val="FF0000"/>
                </a:solidFill>
                <a:latin typeface="UTM Avo"/>
              </a:rPr>
              <a:t> </a:t>
            </a:r>
            <a:r>
              <a:rPr lang="en-US" sz="4000" dirty="0" err="1">
                <a:solidFill>
                  <a:srgbClr val="FF0000"/>
                </a:solidFill>
                <a:latin typeface="UTM Avo"/>
              </a:rPr>
              <a:t>cặp</a:t>
            </a:r>
            <a:r>
              <a:rPr lang="en-US" sz="4000" dirty="0">
                <a:solidFill>
                  <a:srgbClr val="FF0000"/>
                </a:solidFill>
                <a:latin typeface="UTM Avo"/>
              </a:rPr>
              <a:t> </a:t>
            </a:r>
            <a:r>
              <a:rPr lang="en-US" sz="4000" dirty="0" err="1">
                <a:solidFill>
                  <a:srgbClr val="FF0000"/>
                </a:solidFill>
                <a:latin typeface="UTM Avo"/>
              </a:rPr>
              <a:t>đôi</a:t>
            </a:r>
            <a:r>
              <a:rPr lang="en-US" sz="4000" dirty="0">
                <a:solidFill>
                  <a:srgbClr val="FF0000"/>
                </a:solidFill>
                <a:latin typeface="UTM Avo"/>
              </a:rPr>
              <a:t>)</a:t>
            </a:r>
          </a:p>
        </p:txBody>
      </p:sp>
    </p:spTree>
    <p:extLst>
      <p:ext uri="{BB962C8B-B14F-4D97-AF65-F5344CB8AC3E}">
        <p14:creationId xmlns:p14="http://schemas.microsoft.com/office/powerpoint/2010/main" val="3264399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0365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2D653471-4B65-5954-E920-5B91248928E3}"/>
              </a:ext>
            </a:extLst>
          </p:cNvPr>
          <p:cNvSpPr txBox="1"/>
          <p:nvPr/>
        </p:nvSpPr>
        <p:spPr>
          <a:xfrm>
            <a:off x="648930" y="906781"/>
            <a:ext cx="11385754" cy="5509200"/>
          </a:xfrm>
          <a:prstGeom prst="rect">
            <a:avLst/>
          </a:prstGeom>
          <a:noFill/>
        </p:spPr>
        <p:txBody>
          <a:bodyPr wrap="square">
            <a:spAutoFit/>
          </a:bodyPr>
          <a:lstStyle/>
          <a:p>
            <a:pPr>
              <a:lnSpc>
                <a:spcPct val="150000"/>
              </a:lnSpc>
            </a:pPr>
            <a:r>
              <a:rPr lang="en-US" sz="3200" dirty="0">
                <a:solidFill>
                  <a:srgbClr val="FF0000"/>
                </a:solidFill>
                <a:latin typeface="UTM Avo"/>
              </a:rPr>
              <a:t>1</a:t>
            </a:r>
            <a:r>
              <a:rPr lang="en-US" sz="3200">
                <a:solidFill>
                  <a:srgbClr val="FF0000"/>
                </a:solidFill>
                <a:latin typeface="UTM Avo"/>
              </a:rPr>
              <a:t>. </a:t>
            </a:r>
            <a:r>
              <a:rPr lang="vi-VN" sz="3200">
                <a:solidFill>
                  <a:srgbClr val="FF0000"/>
                </a:solidFill>
                <a:latin typeface="UTM Avo"/>
              </a:rPr>
              <a:t>Những từ ngữ, hình ảnh nào cho thấy Trường Sa từ rất lâu đời đã gắn bó với Tổ quốc Việt Nam?</a:t>
            </a:r>
            <a:endParaRPr lang="en-US" sz="3200" smtClean="0">
              <a:solidFill>
                <a:srgbClr val="FF0000"/>
              </a:solidFill>
              <a:latin typeface="UTM Avo"/>
            </a:endParaRPr>
          </a:p>
          <a:p>
            <a:pPr>
              <a:lnSpc>
                <a:spcPct val="150000"/>
              </a:lnSpc>
            </a:pPr>
            <a:r>
              <a:rPr lang="en-US" sz="3200" smtClean="0">
                <a:solidFill>
                  <a:srgbClr val="FF0000"/>
                </a:solidFill>
                <a:latin typeface="UTM Avo"/>
              </a:rPr>
              <a:t>2</a:t>
            </a:r>
            <a:r>
              <a:rPr lang="en-US" sz="3200">
                <a:solidFill>
                  <a:srgbClr val="FF0000"/>
                </a:solidFill>
                <a:latin typeface="UTM Avo"/>
              </a:rPr>
              <a:t>. </a:t>
            </a:r>
            <a:r>
              <a:rPr lang="vi-VN" sz="3200">
                <a:solidFill>
                  <a:srgbClr val="FF0000"/>
                </a:solidFill>
                <a:latin typeface="UTM Avo"/>
              </a:rPr>
              <a:t>Bốn từ “chung” lặp lại ở khổ thơ 2 nói lên điều gì về tình cảm của các chiến sĩ Trường Sa với đồng đội và với đất liền?</a:t>
            </a:r>
            <a:endParaRPr lang="en-US" sz="3200" smtClean="0">
              <a:solidFill>
                <a:srgbClr val="FF0000"/>
              </a:solidFill>
              <a:latin typeface="UTM Avo"/>
            </a:endParaRPr>
          </a:p>
          <a:p>
            <a:pPr>
              <a:lnSpc>
                <a:spcPct val="150000"/>
              </a:lnSpc>
            </a:pPr>
            <a:r>
              <a:rPr lang="en-US" sz="3200" smtClean="0">
                <a:solidFill>
                  <a:srgbClr val="FF0000"/>
                </a:solidFill>
                <a:latin typeface="UTM Avo"/>
              </a:rPr>
              <a:t>3</a:t>
            </a:r>
            <a:r>
              <a:rPr lang="en-US" sz="3200">
                <a:solidFill>
                  <a:srgbClr val="FF0000"/>
                </a:solidFill>
                <a:latin typeface="UTM Avo"/>
              </a:rPr>
              <a:t>. </a:t>
            </a:r>
            <a:r>
              <a:rPr lang="vi-VN" sz="3200">
                <a:solidFill>
                  <a:srgbClr val="FF0000"/>
                </a:solidFill>
                <a:latin typeface="UTM Avo"/>
              </a:rPr>
              <a:t>Việc nhắc tên một số đảo ở Trường Sa thể hiện tình cảm của tác giả bài thơ như thế nào?</a:t>
            </a:r>
            <a:endParaRPr lang="en-US" sz="3200">
              <a:solidFill>
                <a:srgbClr val="FF0000"/>
              </a:solidFill>
              <a:latin typeface="UTM Avo"/>
            </a:endParaRPr>
          </a:p>
          <a:p>
            <a:r>
              <a:rPr lang="it-IT" sz="3200" smtClean="0">
                <a:solidFill>
                  <a:srgbClr val="FF0000"/>
                </a:solidFill>
                <a:latin typeface="UTM Avo"/>
              </a:rPr>
              <a:t>4</a:t>
            </a:r>
            <a:r>
              <a:rPr lang="it-IT" sz="3200">
                <a:solidFill>
                  <a:srgbClr val="FF0000"/>
                </a:solidFill>
                <a:latin typeface="UTM Avo"/>
              </a:rPr>
              <a:t>. </a:t>
            </a:r>
            <a:r>
              <a:rPr lang="vi-VN" sz="3200">
                <a:solidFill>
                  <a:srgbClr val="FF0000"/>
                </a:solidFill>
                <a:latin typeface="UTM Avo"/>
              </a:rPr>
              <a:t>Khổ thơ cuối cho em cảm nhận điều gì về cuộc sống của các chiến sĩ?</a:t>
            </a:r>
            <a:endParaRPr lang="en-US" sz="3200">
              <a:solidFill>
                <a:srgbClr val="FF0000"/>
              </a:solidFill>
              <a:latin typeface="UTM Avo"/>
            </a:endParaRPr>
          </a:p>
        </p:txBody>
      </p:sp>
    </p:spTree>
    <p:extLst>
      <p:ext uri="{BB962C8B-B14F-4D97-AF65-F5344CB8AC3E}">
        <p14:creationId xmlns:p14="http://schemas.microsoft.com/office/powerpoint/2010/main" val="1647758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txBox="1">
            <a:spLocks/>
          </p:cNvSpPr>
          <p:nvPr/>
        </p:nvSpPr>
        <p:spPr>
          <a:xfrm>
            <a:off x="1904223" y="876175"/>
            <a:ext cx="10148455" cy="762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err="1">
                <a:solidFill>
                  <a:srgbClr val="FF0000"/>
                </a:solidFill>
                <a:latin typeface="UTM Avo"/>
                <a:cs typeface="Times New Roman" panose="02020603050405020304" pitchFamily="18" charset="0"/>
              </a:rPr>
              <a:t>Làm</a:t>
            </a:r>
            <a:r>
              <a:rPr lang="en-US" sz="4800" b="1" dirty="0">
                <a:solidFill>
                  <a:srgbClr val="FF0000"/>
                </a:solidFill>
                <a:latin typeface="UTM Avo"/>
                <a:cs typeface="Times New Roman" panose="02020603050405020304" pitchFamily="18" charset="0"/>
              </a:rPr>
              <a:t> </a:t>
            </a:r>
            <a:r>
              <a:rPr lang="en-US" sz="4800" b="1" dirty="0" err="1">
                <a:solidFill>
                  <a:srgbClr val="FF0000"/>
                </a:solidFill>
                <a:latin typeface="UTM Avo"/>
                <a:cs typeface="Times New Roman" panose="02020603050405020304" pitchFamily="18" charset="0"/>
              </a:rPr>
              <a:t>việc</a:t>
            </a:r>
            <a:r>
              <a:rPr lang="en-US" sz="4800" b="1" dirty="0">
                <a:solidFill>
                  <a:srgbClr val="FF0000"/>
                </a:solidFill>
                <a:latin typeface="UTM Avo"/>
                <a:cs typeface="Times New Roman" panose="02020603050405020304" pitchFamily="18" charset="0"/>
              </a:rPr>
              <a:t> </a:t>
            </a:r>
            <a:r>
              <a:rPr lang="en-US" sz="4800" b="1" dirty="0" err="1">
                <a:solidFill>
                  <a:srgbClr val="FF0000"/>
                </a:solidFill>
                <a:latin typeface="UTM Avo"/>
                <a:cs typeface="Times New Roman" panose="02020603050405020304" pitchFamily="18" charset="0"/>
              </a:rPr>
              <a:t>nhóm</a:t>
            </a:r>
            <a:r>
              <a:rPr lang="en-US" sz="4800" b="1" dirty="0">
                <a:solidFill>
                  <a:srgbClr val="FF0000"/>
                </a:solidFill>
                <a:latin typeface="UTM Avo"/>
                <a:cs typeface="Times New Roman" panose="02020603050405020304" pitchFamily="18" charset="0"/>
              </a:rPr>
              <a:t> </a:t>
            </a:r>
            <a:r>
              <a:rPr lang="en-US" sz="4800" b="1" dirty="0" err="1">
                <a:solidFill>
                  <a:srgbClr val="FF0000"/>
                </a:solidFill>
                <a:latin typeface="UTM Avo"/>
                <a:cs typeface="Times New Roman" panose="02020603050405020304" pitchFamily="18" charset="0"/>
              </a:rPr>
              <a:t>mảnh</a:t>
            </a:r>
            <a:r>
              <a:rPr lang="en-US" sz="4800" b="1" dirty="0">
                <a:solidFill>
                  <a:srgbClr val="FF0000"/>
                </a:solidFill>
                <a:latin typeface="UTM Avo"/>
                <a:cs typeface="Times New Roman" panose="02020603050405020304" pitchFamily="18" charset="0"/>
              </a:rPr>
              <a:t> </a:t>
            </a:r>
            <a:r>
              <a:rPr lang="en-US" sz="4800" b="1" dirty="0" err="1">
                <a:solidFill>
                  <a:srgbClr val="FF0000"/>
                </a:solidFill>
                <a:latin typeface="UTM Avo"/>
                <a:cs typeface="Times New Roman" panose="02020603050405020304" pitchFamily="18" charset="0"/>
              </a:rPr>
              <a:t>ghép</a:t>
            </a:r>
            <a:endParaRPr lang="en-US" sz="4800" b="1" dirty="0">
              <a:solidFill>
                <a:srgbClr val="FF0000"/>
              </a:solidFill>
              <a:latin typeface="UTM Avo"/>
              <a:cs typeface="Times New Roman" panose="02020603050405020304" pitchFamily="18" charset="0"/>
            </a:endParaRPr>
          </a:p>
          <a:p>
            <a:pPr marL="0" indent="0">
              <a:buNone/>
            </a:pPr>
            <a:endParaRPr lang="en-US" sz="4000" dirty="0">
              <a:solidFill>
                <a:schemeClr val="accent4"/>
              </a:solidFill>
              <a:latin typeface="Times New Roman" panose="02020603050405020304" pitchFamily="18" charset="0"/>
              <a:cs typeface="Times New Roman" panose="02020603050405020304" pitchFamily="18" charset="0"/>
            </a:endParaRPr>
          </a:p>
        </p:txBody>
      </p:sp>
      <p:pic>
        <p:nvPicPr>
          <p:cNvPr id="4" name="Picture 318">
            <a:extLst>
              <a:ext uri="{FF2B5EF4-FFF2-40B4-BE49-F238E27FC236}">
                <a16:creationId xmlns="" xmlns:a16="http://schemas.microsoft.com/office/drawing/2014/main" id="{99E64CDC-9758-1081-602A-32B588F85D83}"/>
              </a:ext>
            </a:extLst>
          </p:cNvPr>
          <p:cNvPicPr>
            <a:picLocks noChangeAspect="1"/>
          </p:cNvPicPr>
          <p:nvPr/>
        </p:nvPicPr>
        <p:blipFill>
          <a:blip r:embed="rId3"/>
          <a:stretch>
            <a:fillRect/>
          </a:stretch>
        </p:blipFill>
        <p:spPr>
          <a:xfrm>
            <a:off x="0" y="1952090"/>
            <a:ext cx="6327748" cy="3069404"/>
          </a:xfrm>
          <a:prstGeom prst="rect">
            <a:avLst/>
          </a:prstGeom>
        </p:spPr>
      </p:pic>
      <p:pic>
        <p:nvPicPr>
          <p:cNvPr id="5" name="Picture 318">
            <a:extLst>
              <a:ext uri="{FF2B5EF4-FFF2-40B4-BE49-F238E27FC236}">
                <a16:creationId xmlns="" xmlns:a16="http://schemas.microsoft.com/office/drawing/2014/main" id="{99E64CDC-9758-1081-602A-32B588F85D83}"/>
              </a:ext>
            </a:extLst>
          </p:cNvPr>
          <p:cNvPicPr>
            <a:picLocks noChangeAspect="1"/>
          </p:cNvPicPr>
          <p:nvPr/>
        </p:nvPicPr>
        <p:blipFill>
          <a:blip r:embed="rId3"/>
          <a:stretch>
            <a:fillRect/>
          </a:stretch>
        </p:blipFill>
        <p:spPr>
          <a:xfrm>
            <a:off x="6098297" y="1869897"/>
            <a:ext cx="6327748" cy="3133188"/>
          </a:xfrm>
          <a:prstGeom prst="rect">
            <a:avLst/>
          </a:prstGeom>
        </p:spPr>
      </p:pic>
    </p:spTree>
    <p:extLst>
      <p:ext uri="{BB962C8B-B14F-4D97-AF65-F5344CB8AC3E}">
        <p14:creationId xmlns:p14="http://schemas.microsoft.com/office/powerpoint/2010/main" val="230249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23306" y="833736"/>
            <a:ext cx="11101538" cy="1077218"/>
          </a:xfrm>
          <a:prstGeom prst="rect">
            <a:avLst/>
          </a:prstGeom>
        </p:spPr>
        <p:txBody>
          <a:bodyPr wrap="square">
            <a:spAutoFit/>
          </a:bodyPr>
          <a:lstStyle/>
          <a:p>
            <a:pPr marL="514350" indent="-514350">
              <a:buAutoNum type="arabicPeriod"/>
            </a:pPr>
            <a:r>
              <a:rPr lang="vi-VN" sz="3200" smtClean="0">
                <a:solidFill>
                  <a:srgbClr val="FF0000"/>
                </a:solidFill>
                <a:latin typeface="UTM Avo" panose="02040603050506020204"/>
              </a:rPr>
              <a:t>Những</a:t>
            </a:r>
            <a:r>
              <a:rPr lang="vi-VN" sz="3200" smtClean="0">
                <a:solidFill>
                  <a:srgbClr val="FF0000"/>
                </a:solidFill>
              </a:rPr>
              <a:t> </a:t>
            </a:r>
            <a:r>
              <a:rPr lang="vi-VN" sz="3200">
                <a:solidFill>
                  <a:srgbClr val="FF0000"/>
                </a:solidFill>
                <a:latin typeface="UTM Avo" panose="02040603050506020204"/>
              </a:rPr>
              <a:t>từ ngữ, hình ảnh nào cho thấy Trường Sa từ </a:t>
            </a:r>
            <a:r>
              <a:rPr lang="vi-VN" sz="3200" smtClean="0">
                <a:solidFill>
                  <a:srgbClr val="FF0000"/>
                </a:solidFill>
                <a:latin typeface="UTM Avo" panose="02040603050506020204"/>
              </a:rPr>
              <a:t>rất</a:t>
            </a:r>
            <a:endParaRPr lang="en-US" sz="3200" smtClean="0">
              <a:solidFill>
                <a:srgbClr val="FF0000"/>
              </a:solidFill>
              <a:latin typeface="UTM Avo" panose="02040603050506020204"/>
            </a:endParaRPr>
          </a:p>
          <a:p>
            <a:r>
              <a:rPr lang="vi-VN" sz="3200" smtClean="0">
                <a:solidFill>
                  <a:srgbClr val="FF0000"/>
                </a:solidFill>
                <a:latin typeface="UTM Avo" panose="02040603050506020204"/>
              </a:rPr>
              <a:t> </a:t>
            </a:r>
            <a:r>
              <a:rPr lang="vi-VN" sz="3200">
                <a:solidFill>
                  <a:srgbClr val="FF0000"/>
                </a:solidFill>
                <a:latin typeface="UTM Avo" panose="02040603050506020204"/>
              </a:rPr>
              <a:t>lâu đời đã gắn bó với Tổ quốc Việt Nam?</a:t>
            </a:r>
            <a:endParaRPr lang="en-US" sz="3200">
              <a:solidFill>
                <a:srgbClr val="FF0000"/>
              </a:solidFill>
              <a:latin typeface="UTM Avo"/>
            </a:endParaRPr>
          </a:p>
        </p:txBody>
      </p:sp>
      <p:sp>
        <p:nvSpPr>
          <p:cNvPr id="5" name="Rectangle 4"/>
          <p:cNvSpPr/>
          <p:nvPr/>
        </p:nvSpPr>
        <p:spPr>
          <a:xfrm>
            <a:off x="1123306" y="1782395"/>
            <a:ext cx="10120799" cy="4524315"/>
          </a:xfrm>
          <a:prstGeom prst="rect">
            <a:avLst/>
          </a:prstGeom>
        </p:spPr>
        <p:txBody>
          <a:bodyPr wrap="square">
            <a:spAutoFit/>
          </a:bodyPr>
          <a:lstStyle/>
          <a:p>
            <a:pPr>
              <a:lnSpc>
                <a:spcPct val="150000"/>
              </a:lnSpc>
            </a:pPr>
            <a:r>
              <a:rPr lang="en-US" sz="3200">
                <a:solidFill>
                  <a:srgbClr val="0070C0"/>
                </a:solidFill>
                <a:latin typeface="UTM Avo" panose="02040603050506020204"/>
                <a:cs typeface="Times New Roman" pitchFamily="18" charset="0"/>
              </a:rPr>
              <a:t>  </a:t>
            </a:r>
            <a:r>
              <a:rPr lang="en-US" sz="3200" smtClean="0">
                <a:solidFill>
                  <a:srgbClr val="0070C0"/>
                </a:solidFill>
                <a:latin typeface="UTM Avo" panose="02040603050506020204"/>
                <a:cs typeface="Times New Roman" pitchFamily="18" charset="0"/>
              </a:rPr>
              <a:t> </a:t>
            </a:r>
            <a:r>
              <a:rPr lang="en-US" sz="3200" b="1" smtClean="0">
                <a:solidFill>
                  <a:schemeClr val="bg1"/>
                </a:solidFill>
                <a:latin typeface="UTM Avo" panose="02040603050506020204"/>
                <a:cs typeface="Times New Roman" pitchFamily="18" charset="0"/>
              </a:rPr>
              <a:t>- Đó là các từ ngữ, hình ảnh:   </a:t>
            </a:r>
          </a:p>
          <a:p>
            <a:pPr>
              <a:lnSpc>
                <a:spcPct val="150000"/>
              </a:lnSpc>
            </a:pPr>
            <a:r>
              <a:rPr lang="en-US" sz="3200" smtClean="0">
                <a:solidFill>
                  <a:srgbClr val="0070C0"/>
                </a:solidFill>
                <a:latin typeface="UTM Avo" panose="02040603050506020204"/>
                <a:cs typeface="Times New Roman" pitchFamily="18" charset="0"/>
              </a:rPr>
              <a:t>      </a:t>
            </a:r>
            <a:r>
              <a:rPr lang="en-US" sz="3200" b="1" i="1" smtClean="0">
                <a:solidFill>
                  <a:srgbClr val="0070C0"/>
                </a:solidFill>
                <a:latin typeface="UTM Avo" panose="02040603050506020204"/>
                <a:cs typeface="Times New Roman" pitchFamily="18" charset="0"/>
              </a:rPr>
              <a:t>+</a:t>
            </a:r>
            <a:r>
              <a:rPr lang="vi-VN" sz="3200" b="1" i="1" smtClean="0">
                <a:solidFill>
                  <a:srgbClr val="0070C0"/>
                </a:solidFill>
              </a:rPr>
              <a:t> </a:t>
            </a:r>
            <a:r>
              <a:rPr lang="vi-VN" sz="3200" b="1" i="1">
                <a:solidFill>
                  <a:srgbClr val="0070C0"/>
                </a:solidFill>
                <a:latin typeface="UTM Avo" panose="02040603050506020204"/>
              </a:rPr>
              <a:t>Rồng Tiên thuở ấy sinh thành Trường Sa.</a:t>
            </a:r>
            <a:endParaRPr lang="en-US" sz="3200" b="1" i="1">
              <a:solidFill>
                <a:srgbClr val="0070C0"/>
              </a:solidFill>
              <a:latin typeface="UTM Avo" panose="02040603050506020204"/>
            </a:endParaRPr>
          </a:p>
          <a:p>
            <a:pPr>
              <a:lnSpc>
                <a:spcPct val="150000"/>
              </a:lnSpc>
            </a:pPr>
            <a:r>
              <a:rPr lang="en-US" sz="3200" b="1" i="1" smtClean="0">
                <a:solidFill>
                  <a:srgbClr val="0070C0"/>
                </a:solidFill>
                <a:latin typeface="UTM Avo" panose="02040603050506020204"/>
              </a:rPr>
              <a:t>      +</a:t>
            </a:r>
            <a:r>
              <a:rPr lang="vi-VN" sz="3200" b="1" i="1" smtClean="0">
                <a:solidFill>
                  <a:srgbClr val="0070C0"/>
                </a:solidFill>
                <a:latin typeface="UTM Avo" panose="02040603050506020204"/>
              </a:rPr>
              <a:t>   </a:t>
            </a:r>
            <a:r>
              <a:rPr lang="vi-VN" sz="3200" b="1" i="1">
                <a:solidFill>
                  <a:srgbClr val="0070C0"/>
                </a:solidFill>
                <a:latin typeface="UTM Avo" panose="02040603050506020204"/>
              </a:rPr>
              <a:t>Trùng khơi nào có ngái xa</a:t>
            </a:r>
            <a:endParaRPr lang="en-US" sz="3200" b="1" i="1">
              <a:solidFill>
                <a:srgbClr val="0070C0"/>
              </a:solidFill>
              <a:latin typeface="UTM Avo" panose="02040603050506020204"/>
            </a:endParaRPr>
          </a:p>
          <a:p>
            <a:pPr>
              <a:lnSpc>
                <a:spcPct val="150000"/>
              </a:lnSpc>
            </a:pPr>
            <a:r>
              <a:rPr lang="en-US" sz="3200" b="1" i="1" smtClean="0">
                <a:solidFill>
                  <a:srgbClr val="0070C0"/>
                </a:solidFill>
                <a:latin typeface="UTM Avo" panose="02040603050506020204"/>
              </a:rPr>
              <a:t>       </a:t>
            </a:r>
            <a:r>
              <a:rPr lang="vi-VN" sz="3200" b="1" i="1" smtClean="0">
                <a:solidFill>
                  <a:srgbClr val="0070C0"/>
                </a:solidFill>
                <a:latin typeface="UTM Avo" panose="02040603050506020204"/>
              </a:rPr>
              <a:t>Long </a:t>
            </a:r>
            <a:r>
              <a:rPr lang="vi-VN" sz="3200" b="1" i="1">
                <a:solidFill>
                  <a:srgbClr val="0070C0"/>
                </a:solidFill>
                <a:latin typeface="UTM Avo" panose="02040603050506020204"/>
              </a:rPr>
              <a:t>lanh hạt cát đã là quê hương.</a:t>
            </a:r>
            <a:endParaRPr lang="en-US" sz="3200" b="1" i="1">
              <a:solidFill>
                <a:srgbClr val="0070C0"/>
              </a:solidFill>
              <a:latin typeface="UTM Avo" panose="02040603050506020204"/>
            </a:endParaRPr>
          </a:p>
          <a:p>
            <a:pPr>
              <a:lnSpc>
                <a:spcPct val="150000"/>
              </a:lnSpc>
            </a:pPr>
            <a:r>
              <a:rPr lang="en-US" sz="3200" b="1" i="1" smtClean="0">
                <a:solidFill>
                  <a:srgbClr val="0070C0"/>
                </a:solidFill>
                <a:latin typeface="UTM Avo" panose="02040603050506020204"/>
              </a:rPr>
              <a:t>      +</a:t>
            </a:r>
            <a:r>
              <a:rPr lang="vi-VN" sz="3200" b="1" i="1" smtClean="0">
                <a:solidFill>
                  <a:srgbClr val="0070C0"/>
                </a:solidFill>
                <a:latin typeface="UTM Avo" panose="02040603050506020204"/>
              </a:rPr>
              <a:t>  </a:t>
            </a:r>
            <a:r>
              <a:rPr lang="vi-VN" sz="3200" b="1" i="1">
                <a:solidFill>
                  <a:srgbClr val="0070C0"/>
                </a:solidFill>
                <a:latin typeface="UTM Avo" panose="02040603050506020204"/>
              </a:rPr>
              <a:t>Sơn Ca, Song Tử, Sinh Tồn</a:t>
            </a:r>
            <a:endParaRPr lang="en-US" sz="3200" b="1" i="1">
              <a:solidFill>
                <a:srgbClr val="0070C0"/>
              </a:solidFill>
              <a:latin typeface="UTM Avo" panose="02040603050506020204"/>
            </a:endParaRPr>
          </a:p>
          <a:p>
            <a:pPr>
              <a:lnSpc>
                <a:spcPct val="150000"/>
              </a:lnSpc>
            </a:pPr>
            <a:r>
              <a:rPr lang="en-US" sz="3200" b="1" i="1" smtClean="0">
                <a:solidFill>
                  <a:srgbClr val="0070C0"/>
                </a:solidFill>
                <a:latin typeface="UTM Avo" panose="02040603050506020204"/>
              </a:rPr>
              <a:t>       </a:t>
            </a:r>
            <a:r>
              <a:rPr lang="vi-VN" sz="3200" b="1" i="1" smtClean="0">
                <a:solidFill>
                  <a:srgbClr val="0070C0"/>
                </a:solidFill>
                <a:latin typeface="UTM Avo" panose="02040603050506020204"/>
              </a:rPr>
              <a:t>Thuyền </a:t>
            </a:r>
            <a:r>
              <a:rPr lang="vi-VN" sz="3200" b="1" i="1">
                <a:solidFill>
                  <a:srgbClr val="0070C0"/>
                </a:solidFill>
                <a:latin typeface="UTM Avo" panose="02040603050506020204"/>
              </a:rPr>
              <a:t>Chài, Vĩnh Viễn,... gửi hồn </a:t>
            </a:r>
            <a:r>
              <a:rPr lang="vi-VN" sz="3200" b="1" i="1" smtClean="0">
                <a:solidFill>
                  <a:srgbClr val="0070C0"/>
                </a:solidFill>
                <a:latin typeface="UTM Avo" panose="02040603050506020204"/>
              </a:rPr>
              <a:t>cha</a:t>
            </a:r>
            <a:r>
              <a:rPr lang="en-US" sz="3200" b="1" i="1" smtClean="0">
                <a:solidFill>
                  <a:srgbClr val="0070C0"/>
                </a:solidFill>
                <a:latin typeface="UTM Avo" panose="02040603050506020204"/>
              </a:rPr>
              <a:t>.</a:t>
            </a:r>
            <a:r>
              <a:rPr lang="vi-VN" sz="3200" b="1" i="1" smtClean="0">
                <a:solidFill>
                  <a:srgbClr val="0070C0"/>
                </a:solidFill>
                <a:latin typeface="UTM Avo" panose="02040603050506020204"/>
              </a:rPr>
              <a:t> </a:t>
            </a:r>
            <a:r>
              <a:rPr lang="vi-VN" sz="3200" b="1" i="1">
                <a:latin typeface="UTM Avo" panose="02040603050506020204"/>
              </a:rPr>
              <a:t>ông</a:t>
            </a:r>
            <a:r>
              <a:rPr lang="vi-VN" sz="3200" b="1" i="1"/>
              <a:t>.</a:t>
            </a:r>
            <a:r>
              <a:rPr lang="en-US" sz="3200" smtClean="0">
                <a:solidFill>
                  <a:srgbClr val="0070C0"/>
                </a:solidFill>
                <a:latin typeface="UTM Avo" panose="02040603050506020204"/>
                <a:cs typeface="Times New Roman" panose="02020603050405020304" pitchFamily="18" charset="0"/>
              </a:rPr>
              <a:t>.</a:t>
            </a:r>
            <a:endParaRPr lang="en-US" sz="3200" dirty="0">
              <a:solidFill>
                <a:srgbClr val="0070C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287848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3058" y="642227"/>
            <a:ext cx="10758543" cy="2353721"/>
          </a:xfrm>
          <a:prstGeom prst="rect">
            <a:avLst/>
          </a:prstGeom>
        </p:spPr>
        <p:txBody>
          <a:bodyPr wrap="square">
            <a:spAutoFit/>
          </a:bodyPr>
          <a:lstStyle/>
          <a:p>
            <a:pPr>
              <a:lnSpc>
                <a:spcPct val="150000"/>
              </a:lnSpc>
            </a:pPr>
            <a:r>
              <a:rPr lang="en-US" sz="3400" dirty="0">
                <a:solidFill>
                  <a:srgbClr val="FF0000"/>
                </a:solidFill>
                <a:latin typeface="UTM Avo" panose="02040603050506020204"/>
                <a:cs typeface="Times New Roman" pitchFamily="18" charset="0"/>
              </a:rPr>
              <a:t>2</a:t>
            </a:r>
            <a:r>
              <a:rPr lang="en-US" sz="3400">
                <a:solidFill>
                  <a:srgbClr val="FF0000"/>
                </a:solidFill>
                <a:latin typeface="UTM Avo" panose="02040603050506020204"/>
                <a:cs typeface="Times New Roman" pitchFamily="18" charset="0"/>
              </a:rPr>
              <a:t>. </a:t>
            </a:r>
            <a:r>
              <a:rPr lang="vi-VN" sz="3400">
                <a:solidFill>
                  <a:srgbClr val="FF0000"/>
                </a:solidFill>
                <a:latin typeface="UTM Avo" panose="02040603050506020204"/>
              </a:rPr>
              <a:t>Bốn từ “chung” lặp lại ở khổ thơ 2 nói lên điều gì về tình cảm của các chiến sĩ Trường Sa với đồng đội và với đất liền?</a:t>
            </a:r>
            <a:endParaRPr lang="en-US" sz="3400">
              <a:solidFill>
                <a:srgbClr val="FF0000"/>
              </a:solidFill>
              <a:latin typeface="UTM Avo"/>
            </a:endParaRPr>
          </a:p>
        </p:txBody>
      </p:sp>
      <p:sp>
        <p:nvSpPr>
          <p:cNvPr id="4" name="Rectangle 3"/>
          <p:cNvSpPr/>
          <p:nvPr/>
        </p:nvSpPr>
        <p:spPr>
          <a:xfrm>
            <a:off x="512466" y="2995948"/>
            <a:ext cx="11239135" cy="3138551"/>
          </a:xfrm>
          <a:prstGeom prst="rect">
            <a:avLst/>
          </a:prstGeom>
        </p:spPr>
        <p:txBody>
          <a:bodyPr wrap="square">
            <a:spAutoFit/>
          </a:bodyPr>
          <a:lstStyle/>
          <a:p>
            <a:pPr algn="just">
              <a:lnSpc>
                <a:spcPct val="150000"/>
              </a:lnSpc>
            </a:pPr>
            <a:r>
              <a:rPr lang="en-US" sz="3200" dirty="0">
                <a:solidFill>
                  <a:srgbClr val="0070C0"/>
                </a:solidFill>
                <a:latin typeface="UTM Avo" panose="02040603050506020204"/>
                <a:cs typeface="Times New Roman" panose="02020603050405020304" pitchFamily="18" charset="0"/>
              </a:rPr>
              <a:t>    </a:t>
            </a:r>
            <a:r>
              <a:rPr lang="en-US" sz="3200">
                <a:solidFill>
                  <a:srgbClr val="0070C0"/>
                </a:solidFill>
                <a:latin typeface="UTM Avo" panose="02040603050506020204"/>
                <a:cs typeface="Times New Roman" panose="02020603050405020304" pitchFamily="18" charset="0"/>
              </a:rPr>
              <a:t>- </a:t>
            </a:r>
            <a:r>
              <a:rPr lang="vi-VN" sz="3400">
                <a:solidFill>
                  <a:srgbClr val="0070C0"/>
                </a:solidFill>
                <a:latin typeface="UTM Avo" panose="02040603050506020204"/>
              </a:rPr>
              <a:t>Những câu thơ này cho thấy các chiến sĩ rất gắn bó với nhau, gần gũi, thương yêu nhau như người cùng một gia đình; họ có chung niềm vui, chung nỗi niềm âu lo, chung tình yêu, nỗi nhớ đối với quê hương, đất liền.</a:t>
            </a:r>
            <a:endParaRPr lang="en-US" sz="3400" dirty="0">
              <a:solidFill>
                <a:srgbClr val="0070C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188657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6227" y="1357448"/>
            <a:ext cx="11595651" cy="1482009"/>
          </a:xfrm>
          <a:prstGeom prst="rect">
            <a:avLst/>
          </a:prstGeom>
        </p:spPr>
        <p:txBody>
          <a:bodyPr wrap="square">
            <a:spAutoFit/>
          </a:bodyPr>
          <a:lstStyle/>
          <a:p>
            <a:pPr>
              <a:lnSpc>
                <a:spcPct val="150000"/>
              </a:lnSpc>
            </a:pPr>
            <a:r>
              <a:rPr lang="en-US" sz="3200" dirty="0">
                <a:solidFill>
                  <a:srgbClr val="FF0000"/>
                </a:solidFill>
                <a:latin typeface="UTM Avo" panose="02040603050506020204" pitchFamily="18" charset="0"/>
                <a:cs typeface="Times New Roman" pitchFamily="18" charset="0"/>
              </a:rPr>
              <a:t>3</a:t>
            </a:r>
            <a:r>
              <a:rPr lang="en-US" sz="3200">
                <a:solidFill>
                  <a:srgbClr val="FF0000"/>
                </a:solidFill>
                <a:latin typeface="UTM Avo" panose="02040603050506020204" pitchFamily="18" charset="0"/>
                <a:cs typeface="Times New Roman" pitchFamily="18" charset="0"/>
              </a:rPr>
              <a:t>. </a:t>
            </a:r>
            <a:r>
              <a:rPr lang="vi-VN" sz="3200">
                <a:solidFill>
                  <a:srgbClr val="FF0000"/>
                </a:solidFill>
                <a:latin typeface="UTM Avo"/>
              </a:rPr>
              <a:t>Việc nhắc tên một số đảo ở Trường Sa thể hiện tình cảm của tác giả bài thơ như thế nào?</a:t>
            </a:r>
            <a:endParaRPr lang="en-US" sz="3200">
              <a:solidFill>
                <a:srgbClr val="FF0000"/>
              </a:solidFill>
              <a:latin typeface="UTM Avo"/>
            </a:endParaRPr>
          </a:p>
        </p:txBody>
      </p:sp>
      <p:sp>
        <p:nvSpPr>
          <p:cNvPr id="4" name="Rectangle 3"/>
          <p:cNvSpPr/>
          <p:nvPr/>
        </p:nvSpPr>
        <p:spPr>
          <a:xfrm>
            <a:off x="308113" y="2924722"/>
            <a:ext cx="11595651" cy="3046988"/>
          </a:xfrm>
          <a:prstGeom prst="rect">
            <a:avLst/>
          </a:prstGeom>
        </p:spPr>
        <p:txBody>
          <a:bodyPr wrap="square">
            <a:spAutoFit/>
          </a:bodyPr>
          <a:lstStyle/>
          <a:p>
            <a:pPr algn="just">
              <a:lnSpc>
                <a:spcPct val="150000"/>
              </a:lnSpc>
            </a:pPr>
            <a:r>
              <a:rPr lang="en-US" sz="3200" dirty="0">
                <a:solidFill>
                  <a:srgbClr val="0070C0"/>
                </a:solidFill>
                <a:latin typeface="UTM Avo" panose="02040603050506020204"/>
                <a:cs typeface="Times New Roman" pitchFamily="18" charset="0"/>
              </a:rPr>
              <a:t>    </a:t>
            </a:r>
            <a:r>
              <a:rPr lang="en-US" sz="3200">
                <a:solidFill>
                  <a:srgbClr val="0070C0"/>
                </a:solidFill>
                <a:latin typeface="UTM Avo" panose="02040603050506020204"/>
                <a:cs typeface="Times New Roman" pitchFamily="18" charset="0"/>
              </a:rPr>
              <a:t>- </a:t>
            </a:r>
            <a:r>
              <a:rPr lang="vi-VN" sz="3200">
                <a:solidFill>
                  <a:srgbClr val="0070C0"/>
                </a:solidFill>
              </a:rPr>
              <a:t>Việc nhắc tên một số đảo khẳng dịnh chủ quyền của nước ta đối với quần đảo Trường Sa, đồng thời thể hiện tình cảm gắn bó, yêu thương đối với quần đảo, một phần không thể tách rời của đất nước Việt Nam</a:t>
            </a:r>
            <a:r>
              <a:rPr lang="en-US" sz="3200" smtClean="0">
                <a:solidFill>
                  <a:srgbClr val="0070C0"/>
                </a:solidFill>
                <a:latin typeface="UTM Avo" panose="02040603050506020204"/>
                <a:cs typeface="Times New Roman" panose="02020603050405020304" pitchFamily="18" charset="0"/>
              </a:rPr>
              <a:t>.</a:t>
            </a:r>
            <a:endParaRPr lang="en-US" sz="3200" dirty="0">
              <a:solidFill>
                <a:srgbClr val="0070C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392354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80386"/>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4015" y="792860"/>
            <a:ext cx="10761928" cy="1661993"/>
          </a:xfrm>
          <a:prstGeom prst="rect">
            <a:avLst/>
          </a:prstGeom>
        </p:spPr>
        <p:txBody>
          <a:bodyPr wrap="square">
            <a:spAutoFit/>
          </a:bodyPr>
          <a:lstStyle/>
          <a:p>
            <a:pPr>
              <a:lnSpc>
                <a:spcPct val="150000"/>
              </a:lnSpc>
            </a:pPr>
            <a:r>
              <a:rPr lang="en-US" sz="3400" dirty="0">
                <a:solidFill>
                  <a:srgbClr val="FF0000"/>
                </a:solidFill>
                <a:latin typeface="UTM Avo" panose="02040603050506020204" pitchFamily="18" charset="0"/>
                <a:cs typeface="Times New Roman" pitchFamily="18" charset="0"/>
              </a:rPr>
              <a:t>4</a:t>
            </a:r>
            <a:r>
              <a:rPr lang="en-US" sz="3400">
                <a:solidFill>
                  <a:srgbClr val="FF0000"/>
                </a:solidFill>
                <a:latin typeface="UTM Avo" panose="02040603050506020204" pitchFamily="18" charset="0"/>
                <a:cs typeface="Times New Roman" pitchFamily="18" charset="0"/>
              </a:rPr>
              <a:t>. </a:t>
            </a:r>
            <a:r>
              <a:rPr lang="vi-VN" sz="3400">
                <a:solidFill>
                  <a:srgbClr val="FF0000"/>
                </a:solidFill>
                <a:latin typeface="UTM Avo"/>
              </a:rPr>
              <a:t>Khổ thơ cuối cho em cảm nhận điều gì về cuộc sống của các chiến </a:t>
            </a:r>
            <a:r>
              <a:rPr lang="vi-VN" sz="3400" smtClean="0">
                <a:solidFill>
                  <a:srgbClr val="FF0000"/>
                </a:solidFill>
                <a:latin typeface="UTM Avo"/>
              </a:rPr>
              <a:t>sĩ</a:t>
            </a:r>
            <a:r>
              <a:rPr lang="en-US" sz="3400" smtClean="0">
                <a:solidFill>
                  <a:srgbClr val="FF0000"/>
                </a:solidFill>
                <a:latin typeface="UTM Avo"/>
              </a:rPr>
              <a:t> </a:t>
            </a:r>
            <a:r>
              <a:rPr lang="vi-VN" sz="3400" smtClean="0">
                <a:solidFill>
                  <a:srgbClr val="FF0000"/>
                </a:solidFill>
                <a:latin typeface="UTM Avo"/>
              </a:rPr>
              <a:t>?</a:t>
            </a:r>
            <a:endParaRPr lang="en-US" sz="3400">
              <a:solidFill>
                <a:srgbClr val="FF0000"/>
              </a:solidFill>
              <a:latin typeface="UTM Avo"/>
            </a:endParaRPr>
          </a:p>
        </p:txBody>
      </p:sp>
      <p:sp>
        <p:nvSpPr>
          <p:cNvPr id="4" name="Rectangle 3"/>
          <p:cNvSpPr/>
          <p:nvPr/>
        </p:nvSpPr>
        <p:spPr>
          <a:xfrm>
            <a:off x="505733" y="2201674"/>
            <a:ext cx="11478492" cy="4016484"/>
          </a:xfrm>
          <a:prstGeom prst="rect">
            <a:avLst/>
          </a:prstGeom>
        </p:spPr>
        <p:txBody>
          <a:bodyPr wrap="square">
            <a:spAutoFit/>
          </a:bodyPr>
          <a:lstStyle/>
          <a:p>
            <a:pPr algn="just">
              <a:lnSpc>
                <a:spcPct val="150000"/>
              </a:lnSpc>
            </a:pPr>
            <a:r>
              <a:rPr lang="en-US" sz="3400">
                <a:solidFill>
                  <a:srgbClr val="0070C0"/>
                </a:solidFill>
                <a:latin typeface="UTM Avo" panose="02040603050506020204"/>
                <a:cs typeface="Times New Roman" pitchFamily="18" charset="0"/>
              </a:rPr>
              <a:t>    -</a:t>
            </a:r>
            <a:r>
              <a:rPr lang="en-US" sz="3400" smtClean="0">
                <a:solidFill>
                  <a:srgbClr val="0070C0"/>
                </a:solidFill>
                <a:latin typeface="UTM Avo" panose="02040603050506020204"/>
                <a:cs typeface="Times New Roman" pitchFamily="18" charset="0"/>
              </a:rPr>
              <a:t> Cuộc sống của các chiến sĩ tuy gian lao, vất vả nhưng cũng có những khoảnh khắc đời thường với vườn rau, con gà, với những khúc hát bên cây súng. Khổ thơ cho thấy các chiến sĩ rất dũng cảm, đồng thời rất hiền lành, yêu lao động, lạc quan, ….</a:t>
            </a:r>
            <a:endParaRPr lang="en-US" sz="3400" dirty="0">
              <a:solidFill>
                <a:srgbClr val="0070C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108997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157DF8C3-03B5-4D57-D441-CDE43925A9EA}"/>
              </a:ext>
            </a:extLst>
          </p:cNvPr>
          <p:cNvGrpSpPr/>
          <p:nvPr/>
        </p:nvGrpSpPr>
        <p:grpSpPr>
          <a:xfrm>
            <a:off x="698080" y="381085"/>
            <a:ext cx="7823067" cy="1666372"/>
            <a:chOff x="108731" y="2474194"/>
            <a:chExt cx="5867300" cy="1249779"/>
          </a:xfrm>
        </p:grpSpPr>
        <p:sp>
          <p:nvSpPr>
            <p:cNvPr id="4" name="Speech Bubble: Rectangle with Corners Rounded 8">
              <a:extLst>
                <a:ext uri="{FF2B5EF4-FFF2-40B4-BE49-F238E27FC236}">
                  <a16:creationId xmlns="" xmlns:a16="http://schemas.microsoft.com/office/drawing/2014/main" id="{A8C9CD43-114A-A2AA-4FD8-A488E04424E4}"/>
                </a:ext>
              </a:extLst>
            </p:cNvPr>
            <p:cNvSpPr/>
            <p:nvPr/>
          </p:nvSpPr>
          <p:spPr>
            <a:xfrm>
              <a:off x="108731" y="2474194"/>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 xmlns:a16="http://schemas.microsoft.com/office/drawing/2014/main" id="{20B586E0-121D-AD8B-3AFE-51C34F921F7B}"/>
                </a:ext>
              </a:extLst>
            </p:cNvPr>
            <p:cNvSpPr txBox="1"/>
            <p:nvPr/>
          </p:nvSpPr>
          <p:spPr>
            <a:xfrm>
              <a:off x="392560" y="2602794"/>
              <a:ext cx="5472689"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smtClean="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err="1">
                  <a:solidFill>
                    <a:srgbClr val="0070C0"/>
                  </a:solidFill>
                  <a:latin typeface="UTM Avo" panose="02040603050506020204" pitchFamily="18" charset="0"/>
                  <a:cs typeface="Calibri" panose="020F0502020204030204" pitchFamily="34" charset="0"/>
                  <a:sym typeface="Arial"/>
                </a:rPr>
                <a:t>nội</a:t>
              </a:r>
              <a:r>
                <a:rPr lang="en-US" sz="4000" kern="0">
                  <a:solidFill>
                    <a:srgbClr val="0070C0"/>
                  </a:solidFill>
                  <a:latin typeface="UTM Avo" panose="02040603050506020204" pitchFamily="18" charset="0"/>
                  <a:cs typeface="Calibri" panose="020F0502020204030204" pitchFamily="34" charset="0"/>
                  <a:sym typeface="Arial"/>
                </a:rPr>
                <a:t> </a:t>
              </a:r>
              <a:r>
                <a:rPr lang="en-US" sz="4000" kern="0" smtClean="0">
                  <a:solidFill>
                    <a:srgbClr val="0070C0"/>
                  </a:solidFill>
                  <a:latin typeface="UTM Avo" panose="02040603050506020204" pitchFamily="18" charset="0"/>
                  <a:cs typeface="Calibri" panose="020F0502020204030204" pitchFamily="34" charset="0"/>
                  <a:sym typeface="Arial"/>
                </a:rPr>
                <a:t>dung, ý nghĩa bài thơ là 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 xmlns:a16="http://schemas.microsoft.com/office/drawing/2014/main" id="{CFF73CC3-B68B-39D9-4853-6A6256E93FC6}"/>
              </a:ext>
            </a:extLst>
          </p:cNvPr>
          <p:cNvSpPr/>
          <p:nvPr/>
        </p:nvSpPr>
        <p:spPr>
          <a:xfrm>
            <a:off x="261549" y="2297079"/>
            <a:ext cx="11668902" cy="318932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2487211" fill="none" extrusionOk="0">
                        <a:moveTo>
                          <a:pt x="0" y="414544"/>
                        </a:moveTo>
                        <a:cubicBezTo>
                          <a:pt x="-1354" y="183980"/>
                          <a:pt x="156439" y="35495"/>
                          <a:pt x="391426" y="0"/>
                        </a:cubicBezTo>
                        <a:cubicBezTo>
                          <a:pt x="2983232" y="293319"/>
                          <a:pt x="3916286" y="356457"/>
                          <a:pt x="6083854" y="0"/>
                        </a:cubicBezTo>
                        <a:lnTo>
                          <a:pt x="6083854" y="0"/>
                        </a:lnTo>
                        <a:cubicBezTo>
                          <a:pt x="6981416" y="-143291"/>
                          <a:pt x="7470603" y="-558"/>
                          <a:pt x="8691219" y="0"/>
                        </a:cubicBezTo>
                        <a:cubicBezTo>
                          <a:pt x="8982108" y="-52798"/>
                          <a:pt x="9590591" y="10854"/>
                          <a:pt x="10038036" y="0"/>
                        </a:cubicBezTo>
                        <a:cubicBezTo>
                          <a:pt x="10286228" y="14453"/>
                          <a:pt x="10425385" y="199967"/>
                          <a:pt x="10429463" y="414544"/>
                        </a:cubicBezTo>
                        <a:cubicBezTo>
                          <a:pt x="10392549" y="506717"/>
                          <a:pt x="10405534" y="1289479"/>
                          <a:pt x="10429463" y="1450873"/>
                        </a:cubicBezTo>
                        <a:lnTo>
                          <a:pt x="10429463" y="1450873"/>
                        </a:lnTo>
                        <a:cubicBezTo>
                          <a:pt x="10435792" y="1573939"/>
                          <a:pt x="10408087" y="1976545"/>
                          <a:pt x="10429463" y="2072676"/>
                        </a:cubicBezTo>
                        <a:cubicBezTo>
                          <a:pt x="10429462" y="2072672"/>
                          <a:pt x="10429463" y="2072667"/>
                          <a:pt x="10429463" y="2072666"/>
                        </a:cubicBezTo>
                        <a:cubicBezTo>
                          <a:pt x="10399223" y="2252609"/>
                          <a:pt x="10252690" y="2503008"/>
                          <a:pt x="10038036" y="2487211"/>
                        </a:cubicBezTo>
                        <a:cubicBezTo>
                          <a:pt x="9630811" y="2534794"/>
                          <a:pt x="9339321" y="2346562"/>
                          <a:pt x="8691219" y="2487211"/>
                        </a:cubicBezTo>
                        <a:cubicBezTo>
                          <a:pt x="8324100" y="2715127"/>
                          <a:pt x="7328561" y="3311568"/>
                          <a:pt x="6828168" y="3282620"/>
                        </a:cubicBezTo>
                        <a:cubicBezTo>
                          <a:pt x="6723671" y="3107875"/>
                          <a:pt x="6414218" y="2896874"/>
                          <a:pt x="6083854" y="2487211"/>
                        </a:cubicBezTo>
                        <a:cubicBezTo>
                          <a:pt x="4918486" y="2447883"/>
                          <a:pt x="2036885" y="2583012"/>
                          <a:pt x="391426" y="2487211"/>
                        </a:cubicBezTo>
                        <a:cubicBezTo>
                          <a:pt x="185307" y="2450718"/>
                          <a:pt x="-12766" y="2349712"/>
                          <a:pt x="0" y="2072666"/>
                        </a:cubicBezTo>
                        <a:cubicBezTo>
                          <a:pt x="1" y="2072668"/>
                          <a:pt x="-1" y="2072671"/>
                          <a:pt x="0" y="2072676"/>
                        </a:cubicBezTo>
                        <a:cubicBezTo>
                          <a:pt x="-67462" y="1760372"/>
                          <a:pt x="-34185" y="1626572"/>
                          <a:pt x="0" y="1450873"/>
                        </a:cubicBezTo>
                        <a:lnTo>
                          <a:pt x="0" y="1450873"/>
                        </a:lnTo>
                        <a:cubicBezTo>
                          <a:pt x="-91576" y="1030000"/>
                          <a:pt x="80164" y="674690"/>
                          <a:pt x="0" y="414544"/>
                        </a:cubicBezTo>
                        <a:close/>
                      </a:path>
                      <a:path w="10429463" h="2487211" stroke="0" extrusionOk="0">
                        <a:moveTo>
                          <a:pt x="0" y="414544"/>
                        </a:moveTo>
                        <a:cubicBezTo>
                          <a:pt x="21394" y="222918"/>
                          <a:pt x="182279" y="-27233"/>
                          <a:pt x="391426" y="0"/>
                        </a:cubicBezTo>
                        <a:cubicBezTo>
                          <a:pt x="2636476" y="394495"/>
                          <a:pt x="3483812" y="-170620"/>
                          <a:pt x="6083854" y="0"/>
                        </a:cubicBezTo>
                        <a:lnTo>
                          <a:pt x="6083854" y="0"/>
                        </a:lnTo>
                        <a:cubicBezTo>
                          <a:pt x="6664179" y="-143359"/>
                          <a:pt x="8218016" y="-66654"/>
                          <a:pt x="8691219" y="0"/>
                        </a:cubicBezTo>
                        <a:cubicBezTo>
                          <a:pt x="9042669" y="-44923"/>
                          <a:pt x="9498450" y="113474"/>
                          <a:pt x="10038036" y="0"/>
                        </a:cubicBezTo>
                        <a:cubicBezTo>
                          <a:pt x="10253358" y="-1757"/>
                          <a:pt x="10429647" y="135545"/>
                          <a:pt x="10429463" y="414544"/>
                        </a:cubicBezTo>
                        <a:cubicBezTo>
                          <a:pt x="10399912" y="530868"/>
                          <a:pt x="10448838" y="1279971"/>
                          <a:pt x="10429463" y="1450873"/>
                        </a:cubicBezTo>
                        <a:lnTo>
                          <a:pt x="10429463" y="1450873"/>
                        </a:lnTo>
                        <a:cubicBezTo>
                          <a:pt x="10459247" y="1639093"/>
                          <a:pt x="10363669" y="1819375"/>
                          <a:pt x="10429463" y="2072676"/>
                        </a:cubicBezTo>
                        <a:cubicBezTo>
                          <a:pt x="10429463" y="2072674"/>
                          <a:pt x="10429462" y="2072668"/>
                          <a:pt x="10429463" y="2072666"/>
                        </a:cubicBezTo>
                        <a:cubicBezTo>
                          <a:pt x="10437920" y="2312218"/>
                          <a:pt x="10244649" y="2469965"/>
                          <a:pt x="10038036" y="2487211"/>
                        </a:cubicBezTo>
                        <a:cubicBezTo>
                          <a:pt x="9419151" y="2571008"/>
                          <a:pt x="8988455" y="2463796"/>
                          <a:pt x="8691219" y="2487211"/>
                        </a:cubicBezTo>
                        <a:cubicBezTo>
                          <a:pt x="7971461" y="2867525"/>
                          <a:pt x="7725861" y="3083917"/>
                          <a:pt x="6828168" y="3282620"/>
                        </a:cubicBezTo>
                        <a:cubicBezTo>
                          <a:pt x="6503367" y="3013956"/>
                          <a:pt x="6375774" y="2791870"/>
                          <a:pt x="6083854" y="2487211"/>
                        </a:cubicBezTo>
                        <a:cubicBezTo>
                          <a:pt x="4491490" y="2400347"/>
                          <a:pt x="1741989" y="2654302"/>
                          <a:pt x="391426" y="2487211"/>
                        </a:cubicBezTo>
                        <a:cubicBezTo>
                          <a:pt x="142698" y="2495500"/>
                          <a:pt x="-374" y="2282483"/>
                          <a:pt x="0" y="2072666"/>
                        </a:cubicBezTo>
                        <a:cubicBezTo>
                          <a:pt x="0" y="2072671"/>
                          <a:pt x="0" y="2072671"/>
                          <a:pt x="0" y="2072676"/>
                        </a:cubicBezTo>
                        <a:cubicBezTo>
                          <a:pt x="47297" y="1828086"/>
                          <a:pt x="-3619" y="1591490"/>
                          <a:pt x="0" y="1450873"/>
                        </a:cubicBezTo>
                        <a:lnTo>
                          <a:pt x="0" y="1450873"/>
                        </a:lnTo>
                        <a:cubicBezTo>
                          <a:pt x="50120" y="1095774"/>
                          <a:pt x="-37554" y="563036"/>
                          <a:pt x="0" y="414544"/>
                        </a:cubicBezTo>
                        <a:close/>
                      </a:path>
                      <a:path w="10429463" h="2487211" fill="none" stroke="0" extrusionOk="0">
                        <a:moveTo>
                          <a:pt x="0" y="414544"/>
                        </a:moveTo>
                        <a:cubicBezTo>
                          <a:pt x="13755" y="210718"/>
                          <a:pt x="171634" y="-5762"/>
                          <a:pt x="391426" y="0"/>
                        </a:cubicBezTo>
                        <a:cubicBezTo>
                          <a:pt x="3000245" y="275100"/>
                          <a:pt x="3948852" y="330946"/>
                          <a:pt x="6083854" y="0"/>
                        </a:cubicBezTo>
                        <a:lnTo>
                          <a:pt x="6083854" y="0"/>
                        </a:lnTo>
                        <a:cubicBezTo>
                          <a:pt x="6957124" y="-163350"/>
                          <a:pt x="7556415" y="-67731"/>
                          <a:pt x="8691219" y="0"/>
                        </a:cubicBezTo>
                        <a:cubicBezTo>
                          <a:pt x="8901707" y="-48356"/>
                          <a:pt x="9546517" y="38703"/>
                          <a:pt x="10038036" y="0"/>
                        </a:cubicBezTo>
                        <a:cubicBezTo>
                          <a:pt x="10257569" y="191"/>
                          <a:pt x="10451062" y="166368"/>
                          <a:pt x="10429463" y="414544"/>
                        </a:cubicBezTo>
                        <a:cubicBezTo>
                          <a:pt x="10406473" y="506295"/>
                          <a:pt x="10399674" y="1305927"/>
                          <a:pt x="10429463" y="1450873"/>
                        </a:cubicBezTo>
                        <a:lnTo>
                          <a:pt x="10429463" y="1450873"/>
                        </a:lnTo>
                        <a:cubicBezTo>
                          <a:pt x="10441064" y="1556094"/>
                          <a:pt x="10405991" y="1980703"/>
                          <a:pt x="10429463" y="2072676"/>
                        </a:cubicBezTo>
                        <a:cubicBezTo>
                          <a:pt x="10429464" y="2072674"/>
                          <a:pt x="10429463" y="2072670"/>
                          <a:pt x="10429463" y="2072666"/>
                        </a:cubicBezTo>
                        <a:cubicBezTo>
                          <a:pt x="10409603" y="2245960"/>
                          <a:pt x="10267595" y="2507113"/>
                          <a:pt x="10038036" y="2487211"/>
                        </a:cubicBezTo>
                        <a:cubicBezTo>
                          <a:pt x="9629510" y="2481779"/>
                          <a:pt x="9268861" y="2418794"/>
                          <a:pt x="8691219" y="2487211"/>
                        </a:cubicBezTo>
                        <a:cubicBezTo>
                          <a:pt x="8417936" y="2616672"/>
                          <a:pt x="7297984" y="3218344"/>
                          <a:pt x="6828168" y="3282620"/>
                        </a:cubicBezTo>
                        <a:cubicBezTo>
                          <a:pt x="6716094" y="3090242"/>
                          <a:pt x="6422332" y="2854659"/>
                          <a:pt x="6083854" y="2487211"/>
                        </a:cubicBezTo>
                        <a:cubicBezTo>
                          <a:pt x="4923946" y="2501781"/>
                          <a:pt x="1920514" y="2594686"/>
                          <a:pt x="391426" y="2487211"/>
                        </a:cubicBezTo>
                        <a:cubicBezTo>
                          <a:pt x="155187" y="2478487"/>
                          <a:pt x="-21749" y="2321132"/>
                          <a:pt x="0" y="2072666"/>
                        </a:cubicBezTo>
                        <a:cubicBezTo>
                          <a:pt x="-1" y="2072670"/>
                          <a:pt x="0" y="2072672"/>
                          <a:pt x="0" y="2072676"/>
                        </a:cubicBezTo>
                        <a:cubicBezTo>
                          <a:pt x="-30570" y="1776896"/>
                          <a:pt x="-45486" y="1609975"/>
                          <a:pt x="0" y="1450873"/>
                        </a:cubicBezTo>
                        <a:lnTo>
                          <a:pt x="0" y="1450873"/>
                        </a:lnTo>
                        <a:cubicBezTo>
                          <a:pt x="-61549" y="1066100"/>
                          <a:pt x="57300" y="691006"/>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 xmlns:a16="http://schemas.microsoft.com/office/drawing/2014/main" id="{57C3B9BC-BC6A-BA06-1213-D65AEBB27DC9}"/>
              </a:ext>
            </a:extLst>
          </p:cNvPr>
          <p:cNvSpPr txBox="1"/>
          <p:nvPr/>
        </p:nvSpPr>
        <p:spPr>
          <a:xfrm>
            <a:off x="698080" y="2796324"/>
            <a:ext cx="10676654" cy="2308324"/>
          </a:xfrm>
          <a:prstGeom prst="rect">
            <a:avLst/>
          </a:prstGeom>
          <a:solidFill>
            <a:schemeClr val="accent1">
              <a:lumMod val="20000"/>
              <a:lumOff val="80000"/>
            </a:schemeClr>
          </a:solidFill>
        </p:spPr>
        <p:txBody>
          <a:bodyPr wrap="square" rtlCol="0">
            <a:spAutoFit/>
          </a:bodyPr>
          <a:lstStyle/>
          <a:p>
            <a:pPr algn="just"/>
            <a:r>
              <a:rPr lang="en-US" sz="3600">
                <a:solidFill>
                  <a:srgbClr val="002060"/>
                </a:solidFill>
                <a:latin typeface="UTM Avo" panose="02040603050506020204"/>
                <a:cs typeface="Times New Roman" panose="02020603050405020304" pitchFamily="18" charset="0"/>
              </a:rPr>
              <a:t>   </a:t>
            </a:r>
            <a:r>
              <a:rPr lang="en-US" sz="3600">
                <a:solidFill>
                  <a:srgbClr val="FF0000"/>
                </a:solidFill>
                <a:latin typeface="UTM Avo" panose="02040603050506020204"/>
              </a:rPr>
              <a:t>Thông qua các hình ảnh về biển</a:t>
            </a:r>
            <a:r>
              <a:rPr lang="vi-VN" sz="3600">
                <a:solidFill>
                  <a:srgbClr val="FF0000"/>
                </a:solidFill>
              </a:rPr>
              <a:t>, </a:t>
            </a:r>
            <a:r>
              <a:rPr lang="en-US" sz="3600">
                <a:solidFill>
                  <a:srgbClr val="FF0000"/>
                </a:solidFill>
                <a:latin typeface="UTM Avo" panose="02040603050506020204"/>
              </a:rPr>
              <a:t>đảo ở Trường Sa và cuộc </a:t>
            </a:r>
            <a:r>
              <a:rPr lang="en-US" sz="3600" smtClean="0">
                <a:solidFill>
                  <a:srgbClr val="FF0000"/>
                </a:solidFill>
                <a:latin typeface="UTM Avo" panose="02040603050506020204"/>
              </a:rPr>
              <a:t>sống của những chiến </a:t>
            </a:r>
            <a:r>
              <a:rPr lang="en-US" sz="3600">
                <a:solidFill>
                  <a:srgbClr val="FF0000"/>
                </a:solidFill>
                <a:latin typeface="UTM Avo" panose="02040603050506020204"/>
              </a:rPr>
              <a:t>sĩ bảo </a:t>
            </a:r>
            <a:r>
              <a:rPr lang="en-US" sz="3600" smtClean="0">
                <a:solidFill>
                  <a:srgbClr val="FF0000"/>
                </a:solidFill>
                <a:latin typeface="UTM Avo" panose="02040603050506020204"/>
              </a:rPr>
              <a:t>vệ biển</a:t>
            </a:r>
            <a:r>
              <a:rPr lang="vi-VN" sz="3600" smtClean="0">
                <a:solidFill>
                  <a:srgbClr val="FF0000"/>
                </a:solidFill>
              </a:rPr>
              <a:t>,</a:t>
            </a:r>
            <a:r>
              <a:rPr lang="en-US" sz="3600" smtClean="0">
                <a:solidFill>
                  <a:srgbClr val="FF0000"/>
                </a:solidFill>
                <a:latin typeface="UTM Avo" panose="02040603050506020204"/>
              </a:rPr>
              <a:t> </a:t>
            </a:r>
            <a:r>
              <a:rPr lang="en-US" sz="3600">
                <a:solidFill>
                  <a:srgbClr val="FF0000"/>
                </a:solidFill>
                <a:latin typeface="UTM Avo" panose="02040603050506020204"/>
              </a:rPr>
              <a:t>đảo</a:t>
            </a:r>
            <a:r>
              <a:rPr lang="vi-VN" sz="3600">
                <a:solidFill>
                  <a:srgbClr val="FF0000"/>
                </a:solidFill>
              </a:rPr>
              <a:t>,</a:t>
            </a:r>
            <a:r>
              <a:rPr lang="en-US" sz="3600">
                <a:solidFill>
                  <a:srgbClr val="FF0000"/>
                </a:solidFill>
                <a:latin typeface="UTM Avo" panose="02040603050506020204"/>
              </a:rPr>
              <a:t> bài thơ là tiếng nói khẳng định chủ quyền của nước ta đối với quần đảo </a:t>
            </a:r>
            <a:r>
              <a:rPr lang="en-US" sz="3600" smtClean="0">
                <a:solidFill>
                  <a:srgbClr val="FF0000"/>
                </a:solidFill>
                <a:latin typeface="UTM Avo" panose="02040603050506020204"/>
              </a:rPr>
              <a:t>Trường Sa.</a:t>
            </a:r>
            <a:endParaRPr lang="en-US" sz="3600" dirty="0">
              <a:solidFill>
                <a:srgbClr val="FF000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3023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27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5830" y="6144850"/>
            <a:ext cx="4126841" cy="369332"/>
          </a:xfrm>
          <a:prstGeom prst="rect">
            <a:avLst/>
          </a:prstGeom>
        </p:spPr>
        <p:txBody>
          <a:bodyPr wrap="square">
            <a:spAutoFit/>
          </a:bodyPr>
          <a:lstStyle/>
          <a:p>
            <a:r>
              <a:rPr lang="en-US">
                <a:solidFill>
                  <a:schemeClr val="bg1"/>
                </a:solidFill>
              </a:rPr>
              <a:t>https://youtu.be/JrF_zX_PDDo</a:t>
            </a:r>
          </a:p>
        </p:txBody>
      </p:sp>
      <p:sp>
        <p:nvSpPr>
          <p:cNvPr id="7" name="Rectangle 6"/>
          <p:cNvSpPr/>
          <p:nvPr/>
        </p:nvSpPr>
        <p:spPr>
          <a:xfrm>
            <a:off x="3956632" y="3244334"/>
            <a:ext cx="4278735" cy="369332"/>
          </a:xfrm>
          <a:prstGeom prst="rect">
            <a:avLst/>
          </a:prstGeom>
        </p:spPr>
        <p:txBody>
          <a:bodyPr wrap="none">
            <a:spAutoFit/>
          </a:bodyPr>
          <a:lstStyle/>
          <a:p>
            <a:r>
              <a:rPr lang="en-US"/>
              <a:t>https://youtu.be/Y1wAt9TkyOw?t=24</a:t>
            </a:r>
          </a:p>
        </p:txBody>
      </p:sp>
      <p:pic>
        <p:nvPicPr>
          <p:cNvPr id="3" name="Đây Hoàng Sa Đây Trường Sa ♫ Nhạc Thiếu Nhi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5" y="98425"/>
            <a:ext cx="12192000" cy="6858000"/>
          </a:xfrm>
          <a:prstGeom prst="rect">
            <a:avLst/>
          </a:prstGeom>
        </p:spPr>
      </p:pic>
    </p:spTree>
    <p:extLst>
      <p:ext uri="{BB962C8B-B14F-4D97-AF65-F5344CB8AC3E}">
        <p14:creationId xmlns:p14="http://schemas.microsoft.com/office/powerpoint/2010/main" val="3431284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63977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4"/>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BDC318F4-1A5A-930F-C17A-50B964BB4629}"/>
              </a:ext>
            </a:extLst>
          </p:cNvPr>
          <p:cNvGrpSpPr/>
          <p:nvPr/>
        </p:nvGrpSpPr>
        <p:grpSpPr>
          <a:xfrm>
            <a:off x="3907632" y="326305"/>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 xmlns:a16="http://schemas.microsoft.com/office/drawing/2014/main" id="{8D4E816D-0AF6-6CD5-AA94-AFD7E854EE8C}"/>
                </a:ext>
              </a:extLst>
            </p:cNvPr>
            <p:cNvSpPr txBox="1"/>
            <p:nvPr/>
          </p:nvSpPr>
          <p:spPr>
            <a:xfrm>
              <a:off x="-684085" y="2073860"/>
              <a:ext cx="5318022" cy="901071"/>
            </a:xfrm>
            <a:prstGeom prst="rect">
              <a:avLst/>
            </a:prstGeom>
            <a:grpFill/>
          </p:spPr>
          <p:txBody>
            <a:bodyPr wrap="square" rtlCol="0">
              <a:spAutoFit/>
            </a:bodyPr>
            <a:lstStyle/>
            <a:p>
              <a:pPr algn="just" defTabSz="1219170">
                <a:buClr>
                  <a:srgbClr val="000000"/>
                </a:buClr>
              </a:pPr>
              <a:r>
                <a:rPr lang="en-US" sz="3200" kern="0" smtClean="0">
                  <a:solidFill>
                    <a:srgbClr val="FF0000"/>
                  </a:solidFill>
                  <a:latin typeface="UTM Avo" panose="02040603050506020204" pitchFamily="18" charset="0"/>
                  <a:cs typeface="Calibri" panose="020F0502020204030204" pitchFamily="34" charset="0"/>
                  <a:sym typeface="Arial"/>
                </a:rPr>
                <a:t>   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a:solidFill>
                    <a:srgbClr val="FF0000"/>
                  </a:solidFill>
                  <a:latin typeface="UTM Avo" panose="02040603050506020204" pitchFamily="18" charset="0"/>
                  <a:cs typeface="Calibri" panose="020F0502020204030204" pitchFamily="34" charset="0"/>
                  <a:sym typeface="Arial"/>
                </a:rPr>
                <a:t>, </a:t>
              </a:r>
              <a:r>
                <a:rPr lang="en-US" sz="3200" kern="0" smtClean="0">
                  <a:solidFill>
                    <a:srgbClr val="FF0000"/>
                  </a:solidFill>
                  <a:latin typeface="UTM Avo" panose="02040603050506020204" pitchFamily="18" charset="0"/>
                  <a:cs typeface="Calibri" panose="020F0502020204030204" pitchFamily="34" charset="0"/>
                  <a:sym typeface="Arial"/>
                </a:rPr>
                <a:t>bài thơ đọc với giọng như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 xmlns:a16="http://schemas.microsoft.com/office/drawing/2014/main" id="{96ABC29F-395A-CA53-2B08-B1A49F2AACEA}"/>
              </a:ext>
            </a:extLst>
          </p:cNvPr>
          <p:cNvPicPr>
            <a:picLocks noChangeAspect="1"/>
          </p:cNvPicPr>
          <p:nvPr/>
        </p:nvPicPr>
        <p:blipFill>
          <a:blip r:embed="rId3"/>
          <a:stretch>
            <a:fillRect/>
          </a:stretch>
        </p:blipFill>
        <p:spPr>
          <a:xfrm>
            <a:off x="8971720" y="1859623"/>
            <a:ext cx="3220280" cy="4332020"/>
          </a:xfrm>
          <a:prstGeom prst="rect">
            <a:avLst/>
          </a:prstGeom>
        </p:spPr>
      </p:pic>
      <p:sp>
        <p:nvSpPr>
          <p:cNvPr id="7" name="TextBox 6">
            <a:extLst>
              <a:ext uri="{FF2B5EF4-FFF2-40B4-BE49-F238E27FC236}">
                <a16:creationId xmlns="" xmlns:a16="http://schemas.microsoft.com/office/drawing/2014/main" id="{1952AB2E-7914-F92A-778C-F4ED87BCCC59}"/>
              </a:ext>
            </a:extLst>
          </p:cNvPr>
          <p:cNvSpPr txBox="1"/>
          <p:nvPr/>
        </p:nvSpPr>
        <p:spPr>
          <a:xfrm>
            <a:off x="-1" y="2537025"/>
            <a:ext cx="8721213" cy="2862322"/>
          </a:xfrm>
          <a:prstGeom prst="rect">
            <a:avLst/>
          </a:prstGeom>
          <a:noFill/>
        </p:spPr>
        <p:txBody>
          <a:bodyPr wrap="square">
            <a:spAutoFit/>
          </a:bodyPr>
          <a:lstStyle/>
          <a:p>
            <a:pPr marL="180340" algn="just">
              <a:tabLst>
                <a:tab pos="270510" algn="l"/>
              </a:tabLst>
            </a:pPr>
            <a:r>
              <a:rPr lang="en-US" sz="3600" kern="0" dirty="0">
                <a:solidFill>
                  <a:srgbClr val="002060"/>
                </a:solidFill>
                <a:effectLst/>
                <a:latin typeface="UTM Avo" panose="02040603050506020204"/>
                <a:ea typeface="Times New Roman" panose="02020603050405020304" pitchFamily="18" charset="0"/>
                <a:cs typeface="Times New Roman" panose="02020603050405020304" pitchFamily="18" charset="0"/>
              </a:rPr>
              <a:t>- </a:t>
            </a:r>
            <a:r>
              <a:rPr lang="en-US" sz="3600" kern="0" err="1">
                <a:solidFill>
                  <a:srgbClr val="002060"/>
                </a:solidFill>
                <a:effectLst/>
                <a:latin typeface="UTM Avo" panose="02040603050506020204"/>
                <a:ea typeface="Times New Roman" panose="02020603050405020304" pitchFamily="18" charset="0"/>
                <a:cs typeface="Times New Roman" panose="02020603050405020304" pitchFamily="18" charset="0"/>
              </a:rPr>
              <a:t>Đọc</a:t>
            </a:r>
            <a:r>
              <a:rPr lang="en-US" sz="3600" kern="0">
                <a:solidFill>
                  <a:srgbClr val="002060"/>
                </a:solidFill>
                <a:effectLst/>
                <a:latin typeface="UTM Avo" panose="02040603050506020204"/>
                <a:ea typeface="Times New Roman" panose="02020603050405020304" pitchFamily="18" charset="0"/>
                <a:cs typeface="Times New Roman" panose="02020603050405020304" pitchFamily="18" charset="0"/>
              </a:rPr>
              <a:t> </a:t>
            </a:r>
            <a:r>
              <a:rPr lang="en-US" sz="3600" kern="0" smtClean="0">
                <a:solidFill>
                  <a:srgbClr val="002060"/>
                </a:solidFill>
                <a:effectLst/>
                <a:latin typeface="UTM Avo" panose="02040603050506020204"/>
                <a:ea typeface="Times New Roman" panose="02020603050405020304" pitchFamily="18" charset="0"/>
                <a:cs typeface="Times New Roman" panose="02020603050405020304" pitchFamily="18" charset="0"/>
              </a:rPr>
              <a:t>bài thơ với </a:t>
            </a:r>
            <a:r>
              <a:rPr lang="en-US" sz="3600" kern="0" dirty="0" err="1">
                <a:solidFill>
                  <a:srgbClr val="002060"/>
                </a:solidFill>
                <a:effectLst/>
                <a:latin typeface="UTM Avo" panose="02040603050506020204"/>
                <a:ea typeface="Times New Roman" panose="02020603050405020304" pitchFamily="18" charset="0"/>
                <a:cs typeface="Times New Roman" panose="02020603050405020304" pitchFamily="18" charset="0"/>
              </a:rPr>
              <a:t>g</a:t>
            </a:r>
            <a:r>
              <a:rPr lang="en-US" sz="3600" dirty="0" err="1">
                <a:solidFill>
                  <a:srgbClr val="002060"/>
                </a:solidFill>
                <a:latin typeface="UTM Avo" panose="02040603050506020204"/>
              </a:rPr>
              <a:t>iọng</a:t>
            </a:r>
            <a:r>
              <a:rPr lang="en-US" sz="3600" dirty="0">
                <a:solidFill>
                  <a:srgbClr val="002060"/>
                </a:solidFill>
                <a:latin typeface="UTM Avo" panose="02040603050506020204"/>
              </a:rPr>
              <a:t> </a:t>
            </a:r>
            <a:r>
              <a:rPr lang="en-US" sz="3600" err="1">
                <a:solidFill>
                  <a:srgbClr val="002060"/>
                </a:solidFill>
                <a:latin typeface="UTM Avo" panose="02040603050506020204"/>
              </a:rPr>
              <a:t>đọc</a:t>
            </a:r>
            <a:r>
              <a:rPr lang="en-US" sz="3600">
                <a:solidFill>
                  <a:srgbClr val="002060"/>
                </a:solidFill>
                <a:latin typeface="UTM Avo" panose="02040603050506020204"/>
              </a:rPr>
              <a:t> </a:t>
            </a:r>
            <a:r>
              <a:rPr lang="en-US" sz="3600" smtClean="0">
                <a:solidFill>
                  <a:srgbClr val="002060"/>
                </a:solidFill>
                <a:latin typeface="UTM Avo" panose="02040603050506020204"/>
              </a:rPr>
              <a:t>thiết tha, tự hào. Riêng khổ thơ 2 đọc với giọng nhẹ nhàng, tình cảm. Chú </a:t>
            </a:r>
            <a:r>
              <a:rPr lang="en-US" sz="3600" dirty="0">
                <a:solidFill>
                  <a:srgbClr val="002060"/>
                </a:solidFill>
                <a:latin typeface="UTM Avo" panose="02040603050506020204"/>
              </a:rPr>
              <a:t>ý </a:t>
            </a:r>
            <a:r>
              <a:rPr lang="en-US" sz="3600" dirty="0" err="1">
                <a:solidFill>
                  <a:srgbClr val="002060"/>
                </a:solidFill>
                <a:latin typeface="UTM Avo" panose="02040603050506020204"/>
              </a:rPr>
              <a:t>cách</a:t>
            </a:r>
            <a:r>
              <a:rPr lang="en-US" sz="3600" dirty="0">
                <a:solidFill>
                  <a:srgbClr val="002060"/>
                </a:solidFill>
                <a:latin typeface="UTM Avo" panose="02040603050506020204"/>
              </a:rPr>
              <a:t> </a:t>
            </a:r>
            <a:r>
              <a:rPr lang="en-US" sz="3600" dirty="0" err="1">
                <a:solidFill>
                  <a:srgbClr val="002060"/>
                </a:solidFill>
                <a:latin typeface="UTM Avo" panose="02040603050506020204"/>
              </a:rPr>
              <a:t>nghỉ</a:t>
            </a:r>
            <a:r>
              <a:rPr lang="en-US" sz="3600" dirty="0">
                <a:solidFill>
                  <a:srgbClr val="002060"/>
                </a:solidFill>
                <a:latin typeface="UTM Avo" panose="02040603050506020204"/>
              </a:rPr>
              <a:t> </a:t>
            </a:r>
            <a:r>
              <a:rPr lang="en-US" sz="3600" dirty="0" err="1">
                <a:solidFill>
                  <a:srgbClr val="002060"/>
                </a:solidFill>
                <a:latin typeface="UTM Avo" panose="02040603050506020204"/>
              </a:rPr>
              <a:t>hơi</a:t>
            </a:r>
            <a:r>
              <a:rPr lang="en-US" sz="3600" dirty="0">
                <a:solidFill>
                  <a:srgbClr val="002060"/>
                </a:solidFill>
                <a:latin typeface="UTM Avo" panose="02040603050506020204"/>
              </a:rPr>
              <a:t> ở </a:t>
            </a:r>
            <a:r>
              <a:rPr lang="en-US" sz="3600" dirty="0" err="1">
                <a:solidFill>
                  <a:srgbClr val="002060"/>
                </a:solidFill>
                <a:latin typeface="UTM Avo" panose="02040603050506020204"/>
              </a:rPr>
              <a:t>các</a:t>
            </a:r>
            <a:r>
              <a:rPr lang="en-US" sz="3600" dirty="0">
                <a:solidFill>
                  <a:srgbClr val="002060"/>
                </a:solidFill>
                <a:latin typeface="UTM Avo" panose="02040603050506020204"/>
              </a:rPr>
              <a:t> </a:t>
            </a:r>
            <a:r>
              <a:rPr lang="en-US" sz="3600" dirty="0" err="1">
                <a:solidFill>
                  <a:srgbClr val="002060"/>
                </a:solidFill>
                <a:latin typeface="UTM Avo" panose="02040603050506020204"/>
              </a:rPr>
              <a:t>câu</a:t>
            </a:r>
            <a:r>
              <a:rPr lang="en-US" sz="3600" dirty="0">
                <a:solidFill>
                  <a:srgbClr val="002060"/>
                </a:solidFill>
                <a:latin typeface="UTM Avo" panose="02040603050506020204"/>
              </a:rPr>
              <a:t> </a:t>
            </a:r>
            <a:r>
              <a:rPr lang="en-US" sz="3600" dirty="0" err="1">
                <a:solidFill>
                  <a:srgbClr val="002060"/>
                </a:solidFill>
                <a:latin typeface="UTM Avo" panose="02040603050506020204"/>
              </a:rPr>
              <a:t>dài</a:t>
            </a:r>
            <a:r>
              <a:rPr lang="en-US" sz="3600" dirty="0">
                <a:solidFill>
                  <a:srgbClr val="002060"/>
                </a:solidFill>
                <a:latin typeface="UTM Avo" panose="02040603050506020204"/>
              </a:rPr>
              <a:t>, </a:t>
            </a:r>
            <a:r>
              <a:rPr lang="en-US" sz="3600" dirty="0" err="1">
                <a:solidFill>
                  <a:srgbClr val="002060"/>
                </a:solidFill>
                <a:latin typeface="UTM Avo" panose="02040603050506020204"/>
              </a:rPr>
              <a:t>nhấn</a:t>
            </a:r>
            <a:r>
              <a:rPr lang="en-US" sz="3600" dirty="0">
                <a:solidFill>
                  <a:srgbClr val="002060"/>
                </a:solidFill>
                <a:latin typeface="UTM Avo" panose="02040603050506020204"/>
              </a:rPr>
              <a:t> </a:t>
            </a:r>
            <a:r>
              <a:rPr lang="en-US" sz="3600" dirty="0" err="1">
                <a:solidFill>
                  <a:srgbClr val="002060"/>
                </a:solidFill>
                <a:latin typeface="UTM Avo" panose="02040603050506020204"/>
              </a:rPr>
              <a:t>mạnh</a:t>
            </a:r>
            <a:r>
              <a:rPr lang="en-US" sz="3600" dirty="0">
                <a:solidFill>
                  <a:srgbClr val="002060"/>
                </a:solidFill>
                <a:latin typeface="UTM Avo" panose="02040603050506020204"/>
              </a:rPr>
              <a:t> </a:t>
            </a:r>
            <a:r>
              <a:rPr lang="en-US" sz="3600" dirty="0" err="1">
                <a:solidFill>
                  <a:srgbClr val="002060"/>
                </a:solidFill>
                <a:latin typeface="UTM Avo" panose="02040603050506020204"/>
              </a:rPr>
              <a:t>các</a:t>
            </a:r>
            <a:r>
              <a:rPr lang="en-US" sz="3600" dirty="0">
                <a:solidFill>
                  <a:srgbClr val="002060"/>
                </a:solidFill>
                <a:latin typeface="UTM Avo" panose="02040603050506020204"/>
              </a:rPr>
              <a:t> </a:t>
            </a:r>
            <a:r>
              <a:rPr lang="en-US" sz="3600" dirty="0" err="1">
                <a:solidFill>
                  <a:srgbClr val="002060"/>
                </a:solidFill>
                <a:latin typeface="UTM Avo" panose="02040603050506020204"/>
              </a:rPr>
              <a:t>từ</a:t>
            </a:r>
            <a:r>
              <a:rPr lang="en-US" sz="3600" dirty="0">
                <a:solidFill>
                  <a:srgbClr val="002060"/>
                </a:solidFill>
                <a:latin typeface="UTM Avo" panose="02040603050506020204"/>
              </a:rPr>
              <a:t> </a:t>
            </a:r>
            <a:r>
              <a:rPr lang="en-US" sz="3600" dirty="0" err="1">
                <a:solidFill>
                  <a:srgbClr val="002060"/>
                </a:solidFill>
                <a:latin typeface="UTM Avo" panose="02040603050506020204"/>
              </a:rPr>
              <a:t>ngữ</a:t>
            </a:r>
            <a:r>
              <a:rPr lang="en-US" sz="3600" dirty="0">
                <a:solidFill>
                  <a:srgbClr val="002060"/>
                </a:solidFill>
                <a:latin typeface="UTM Avo" panose="02040603050506020204"/>
              </a:rPr>
              <a:t> </a:t>
            </a:r>
            <a:r>
              <a:rPr lang="en-US" sz="3600" dirty="0" err="1">
                <a:solidFill>
                  <a:srgbClr val="002060"/>
                </a:solidFill>
                <a:latin typeface="UTM Avo" panose="02040603050506020204"/>
              </a:rPr>
              <a:t>quan</a:t>
            </a:r>
            <a:r>
              <a:rPr lang="en-US" sz="3600" dirty="0">
                <a:solidFill>
                  <a:srgbClr val="002060"/>
                </a:solidFill>
                <a:latin typeface="UTM Avo" panose="02040603050506020204"/>
              </a:rPr>
              <a:t> </a:t>
            </a:r>
            <a:r>
              <a:rPr lang="en-US" sz="3600" dirty="0" err="1">
                <a:solidFill>
                  <a:srgbClr val="002060"/>
                </a:solidFill>
                <a:latin typeface="UTM Avo" panose="02040603050506020204"/>
              </a:rPr>
              <a:t>trọng</a:t>
            </a:r>
            <a:r>
              <a:rPr lang="en-US" sz="3600">
                <a:solidFill>
                  <a:srgbClr val="002060"/>
                </a:solidFill>
                <a:latin typeface="UTM Avo" panose="02040603050506020204"/>
              </a:rPr>
              <a:t>. </a:t>
            </a:r>
            <a:endParaRPr lang="en-US" sz="3600" kern="100" dirty="0">
              <a:solidFill>
                <a:srgbClr val="FF0000"/>
              </a:solidFill>
              <a:effectLst/>
              <a:latin typeface="UTM Avo" panose="02040603050506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74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4051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 xmlns:a16="http://schemas.microsoft.com/office/drawing/2014/main" id="{4850284A-FEA6-41AF-8DE3-412221E596D2}"/>
              </a:ext>
            </a:extLst>
          </p:cNvPr>
          <p:cNvPicPr>
            <a:picLocks noChangeAspect="1"/>
          </p:cNvPicPr>
          <p:nvPr/>
        </p:nvPicPr>
        <p:blipFill rotWithShape="1">
          <a:blip r:embed="rId2"/>
          <a:srcRect t="10040" b="7020"/>
          <a:stretch/>
        </p:blipFill>
        <p:spPr>
          <a:xfrm>
            <a:off x="-163935" y="-160508"/>
            <a:ext cx="12306773" cy="6858000"/>
          </a:xfrm>
          <a:prstGeom prst="rect">
            <a:avLst/>
          </a:prstGeom>
        </p:spPr>
      </p:pic>
      <p:sp>
        <p:nvSpPr>
          <p:cNvPr id="4" name="TextBox 3">
            <a:extLst>
              <a:ext uri="{FF2B5EF4-FFF2-40B4-BE49-F238E27FC236}">
                <a16:creationId xmlns="" xmlns:a16="http://schemas.microsoft.com/office/drawing/2014/main" id="{6F7AB981-34C3-46EA-8410-43DD6C45035C}"/>
              </a:ext>
            </a:extLst>
          </p:cNvPr>
          <p:cNvSpPr txBox="1"/>
          <p:nvPr/>
        </p:nvSpPr>
        <p:spPr>
          <a:xfrm>
            <a:off x="5614781" y="-30159"/>
            <a:ext cx="4536086" cy="923330"/>
          </a:xfrm>
          <a:prstGeom prst="rect">
            <a:avLst/>
          </a:prstGeom>
          <a:noFill/>
        </p:spPr>
        <p:txBody>
          <a:bodyPr wrap="square" rtlCol="0">
            <a:spAutoFit/>
          </a:bodyPr>
          <a:lstStyle/>
          <a:p>
            <a:pPr algn="l"/>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 xmlns:a16="http://schemas.microsoft.com/office/drawing/2014/main" id="{B5AD3C74-A4D9-1139-2B7D-85023DFC2A3C}"/>
              </a:ext>
            </a:extLst>
          </p:cNvPr>
          <p:cNvSpPr txBox="1"/>
          <p:nvPr/>
        </p:nvSpPr>
        <p:spPr>
          <a:xfrm>
            <a:off x="1233350" y="693557"/>
            <a:ext cx="8576191" cy="820609"/>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b="1" kern="0" smtClea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Qua bài học, em hiểu được </a:t>
            </a:r>
            <a:r>
              <a:rPr lang="en-US" sz="3600" b="1"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điều</a:t>
            </a:r>
            <a:r>
              <a:rPr lang="en-US" sz="3600" b="1"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b="1" kern="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gì</a:t>
            </a:r>
            <a:r>
              <a:rPr lang="en-US" sz="3600" b="1"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b="1" kern="0" smtClea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600" b="1"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B5AD3C74-A4D9-1139-2B7D-85023DFC2A3C}"/>
              </a:ext>
            </a:extLst>
          </p:cNvPr>
          <p:cNvSpPr txBox="1"/>
          <p:nvPr/>
        </p:nvSpPr>
        <p:spPr>
          <a:xfrm>
            <a:off x="1233350" y="1514166"/>
            <a:ext cx="7335297" cy="1754326"/>
          </a:xfrm>
          <a:prstGeom prst="rect">
            <a:avLst/>
          </a:prstGeom>
          <a:noFill/>
        </p:spPr>
        <p:txBody>
          <a:bodyPr wrap="square">
            <a:spAutoFit/>
          </a:bodyPr>
          <a:lstStyle/>
          <a:p>
            <a:pPr marL="180340" marR="0" algn="just">
              <a:spcBef>
                <a:spcPts val="0"/>
              </a:spcBef>
              <a:spcAft>
                <a:spcPts val="0"/>
              </a:spcAft>
              <a:tabLst>
                <a:tab pos="270510" algn="l"/>
              </a:tabLst>
            </a:pPr>
            <a:r>
              <a:rPr lang="en-US" sz="3600" b="1" kern="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b="1" kern="0" smtClean="0">
                <a:solidFill>
                  <a:srgbClr val="002060"/>
                </a:solidFill>
                <a:latin typeface="UTM Avo" panose="02040603050506020204" pitchFamily="18" charset="0"/>
                <a:ea typeface="Times New Roman" panose="02020603050405020304" pitchFamily="18" charset="0"/>
                <a:cs typeface="Times New Roman" panose="02020603050405020304" pitchFamily="18" charset="0"/>
              </a:rPr>
              <a:t>Để động viên các chú bộ đội hải quân đang ngày đêm canh giữ vùng biển đảo của Tổ quốc, em sẽ làm </a:t>
            </a:r>
            <a:r>
              <a:rPr lang="en-US" sz="3600" b="1" kern="0" smtClean="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gì ?</a:t>
            </a:r>
            <a:endParaRPr lang="en-US" sz="3600" b="1" kern="100" dirty="0">
              <a:solidFill>
                <a:srgbClr val="00206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372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E7365C8-9704-7269-0F24-DCE988577E76}"/>
              </a:ext>
            </a:extLst>
          </p:cNvPr>
          <p:cNvSpPr txBox="1"/>
          <p:nvPr/>
        </p:nvSpPr>
        <p:spPr>
          <a:xfrm>
            <a:off x="1514545" y="1311816"/>
            <a:ext cx="10065026" cy="1107996"/>
          </a:xfrm>
          <a:prstGeom prst="rect">
            <a:avLst/>
          </a:prstGeom>
          <a:noFill/>
        </p:spPr>
        <p:txBody>
          <a:bodyPr wrap="square" rtlCol="0">
            <a:spAutoFit/>
          </a:bodyPr>
          <a:lstStyle/>
          <a:p>
            <a:r>
              <a:rPr lang="en-US" sz="6600" b="1" dirty="0" err="1">
                <a:solidFill>
                  <a:srgbClr val="0070C0"/>
                </a:solidFill>
                <a:latin typeface="UTM Avo" panose="02040603050506020204" pitchFamily="18" charset="0"/>
              </a:rPr>
              <a:t>Chúc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các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em</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tốt</a:t>
            </a:r>
            <a:r>
              <a:rPr lang="en-US" sz="6600" b="1" dirty="0">
                <a:solidFill>
                  <a:srgbClr val="0070C0"/>
                </a:solidFill>
                <a:latin typeface="UTM Avo" panose="02040603050506020204" pitchFamily="18" charset="0"/>
              </a:rPr>
              <a:t>!</a:t>
            </a:r>
          </a:p>
        </p:txBody>
      </p:sp>
      <p:pic>
        <p:nvPicPr>
          <p:cNvPr id="4" name="Picture 3">
            <a:extLst>
              <a:ext uri="{FF2B5EF4-FFF2-40B4-BE49-F238E27FC236}">
                <a16:creationId xmlns="" xmlns:a16="http://schemas.microsoft.com/office/drawing/2014/main" id="{75262914-493D-AFA9-0910-C9DC64A980BB}"/>
              </a:ext>
            </a:extLst>
          </p:cNvPr>
          <p:cNvPicPr>
            <a:picLocks noChangeAspect="1"/>
          </p:cNvPicPr>
          <p:nvPr/>
        </p:nvPicPr>
        <p:blipFill>
          <a:blip r:embed="rId3"/>
          <a:stretch>
            <a:fillRect/>
          </a:stretch>
        </p:blipFill>
        <p:spPr>
          <a:xfrm>
            <a:off x="595901" y="2691906"/>
            <a:ext cx="11224405" cy="2079444"/>
          </a:xfrm>
          <a:prstGeom prst="rect">
            <a:avLst/>
          </a:prstGeom>
        </p:spPr>
      </p:pic>
    </p:spTree>
    <p:extLst>
      <p:ext uri="{BB962C8B-B14F-4D97-AF65-F5344CB8AC3E}">
        <p14:creationId xmlns:p14="http://schemas.microsoft.com/office/powerpoint/2010/main" val="302523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5830" y="6144850"/>
            <a:ext cx="4126841" cy="369332"/>
          </a:xfrm>
          <a:prstGeom prst="rect">
            <a:avLst/>
          </a:prstGeom>
        </p:spPr>
        <p:txBody>
          <a:bodyPr wrap="square">
            <a:spAutoFit/>
          </a:bodyPr>
          <a:lstStyle/>
          <a:p>
            <a:r>
              <a:rPr lang="en-US">
                <a:solidFill>
                  <a:schemeClr val="bg1"/>
                </a:solidFill>
              </a:rPr>
              <a:t>https://youtu.be/JrF_zX_PDDo</a:t>
            </a:r>
          </a:p>
        </p:txBody>
      </p:sp>
      <p:sp>
        <p:nvSpPr>
          <p:cNvPr id="7" name="Rectangle 6"/>
          <p:cNvSpPr/>
          <p:nvPr/>
        </p:nvSpPr>
        <p:spPr>
          <a:xfrm>
            <a:off x="3956632" y="3244334"/>
            <a:ext cx="4278735" cy="369332"/>
          </a:xfrm>
          <a:prstGeom prst="rect">
            <a:avLst/>
          </a:prstGeom>
        </p:spPr>
        <p:txBody>
          <a:bodyPr wrap="none">
            <a:spAutoFit/>
          </a:bodyPr>
          <a:lstStyle/>
          <a:p>
            <a:r>
              <a:rPr lang="en-US"/>
              <a:t>https://youtu.be/Y1wAt9TkyOw?t=24</a:t>
            </a:r>
          </a:p>
        </p:txBody>
      </p:sp>
      <p:pic>
        <p:nvPicPr>
          <p:cNvPr id="8" name="Picture 7"/>
          <p:cNvPicPr>
            <a:picLocks noChangeAspect="1"/>
          </p:cNvPicPr>
          <p:nvPr/>
        </p:nvPicPr>
        <p:blipFill>
          <a:blip r:embed="rId3"/>
          <a:stretch>
            <a:fillRect/>
          </a:stretch>
        </p:blipFill>
        <p:spPr>
          <a:xfrm>
            <a:off x="560439" y="-30822"/>
            <a:ext cx="11159613" cy="6986426"/>
          </a:xfrm>
          <a:prstGeom prst="rect">
            <a:avLst/>
          </a:prstGeom>
        </p:spPr>
      </p:pic>
    </p:spTree>
    <p:extLst>
      <p:ext uri="{BB962C8B-B14F-4D97-AF65-F5344CB8AC3E}">
        <p14:creationId xmlns:p14="http://schemas.microsoft.com/office/powerpoint/2010/main" val="3236868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29989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768" y="-379736"/>
            <a:ext cx="1803639" cy="1803639"/>
          </a:xfrm>
          <a:prstGeom prst="rect">
            <a:avLst/>
          </a:prstGeom>
        </p:spPr>
      </p:pic>
      <p:pic>
        <p:nvPicPr>
          <p:cNvPr id="4" name="图片 1">
            <a:extLst>
              <a:ext uri="{FF2B5EF4-FFF2-40B4-BE49-F238E27FC236}">
                <a16:creationId xmlns=""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 xmlns:a16="http://schemas.microsoft.com/office/drawing/2014/main" id="{AE011527-5139-1649-B1EE-87717122C37D}"/>
              </a:ext>
            </a:extLst>
          </p:cNvPr>
          <p:cNvSpPr txBox="1"/>
          <p:nvPr/>
        </p:nvSpPr>
        <p:spPr>
          <a:xfrm rot="21049605">
            <a:off x="-22657" y="535928"/>
            <a:ext cx="2490365" cy="584775"/>
          </a:xfrm>
          <a:prstGeom prst="rect">
            <a:avLst/>
          </a:prstGeom>
          <a:noFill/>
        </p:spPr>
        <p:txBody>
          <a:bodyPr wrap="square" rtlCol="0">
            <a:spAutoFit/>
          </a:bodyPr>
          <a:lstStyle/>
          <a:p>
            <a:pPr defTabSz="828947">
              <a:defRPr/>
            </a:pPr>
            <a:r>
              <a:rPr lang="en-US" altLang="zh-CN" sz="3200" b="1" dirty="0">
                <a:solidFill>
                  <a:srgbClr val="FFFF00"/>
                </a:solidFill>
                <a:latin typeface="UTM Gloria" panose="02040603050506020204" pitchFamily="18" charset="0"/>
                <a:ea typeface="Arial-Rounded" panose="020B0500000000000000" pitchFamily="34" charset="0"/>
                <a:cs typeface="Arial-Rounded" panose="020B0500000000000000" pitchFamily="34" charset="0"/>
              </a:rPr>
              <a:t>TỪ KHÓ ĐỌC</a:t>
            </a:r>
            <a:endParaRPr lang="zh-CN" altLang="en-US" sz="3200" b="1" dirty="0">
              <a:solidFill>
                <a:srgbClr val="FFFF00"/>
              </a:solidFill>
              <a:latin typeface="UTM Gloria" panose="02040603050506020204" pitchFamily="18" charset="0"/>
              <a:ea typeface="Arial-Rounded" panose="020B0500000000000000" pitchFamily="34" charset="0"/>
              <a:cs typeface="Arial-Rounded" panose="020B0500000000000000" pitchFamily="34" charset="0"/>
            </a:endParaRPr>
          </a:p>
        </p:txBody>
      </p:sp>
      <p:sp>
        <p:nvSpPr>
          <p:cNvPr id="7" name="TextBox 6"/>
          <p:cNvSpPr txBox="1"/>
          <p:nvPr/>
        </p:nvSpPr>
        <p:spPr>
          <a:xfrm>
            <a:off x="2060863" y="1263096"/>
            <a:ext cx="10131137" cy="3046988"/>
          </a:xfrm>
          <a:prstGeom prst="rect">
            <a:avLst/>
          </a:prstGeom>
          <a:noFill/>
        </p:spPr>
        <p:txBody>
          <a:bodyPr wrap="square" rtlCol="0">
            <a:spAutoFit/>
          </a:bodyPr>
          <a:lstStyle/>
          <a:p>
            <a:pPr marL="571500" indent="-571500">
              <a:buFontTx/>
              <a:buChar char="-"/>
            </a:pPr>
            <a:r>
              <a:rPr lang="vi-VN" sz="3600">
                <a:solidFill>
                  <a:srgbClr val="FFFF00"/>
                </a:solidFill>
              </a:rPr>
              <a:t>Trường Sa</a:t>
            </a:r>
            <a:r>
              <a:rPr lang="nl-NL" sz="3600" smtClean="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nl-NL" sz="480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nl-NL" sz="4800" smtClean="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chung</a:t>
            </a:r>
            <a:endParaRPr lang="nl-NL" sz="4800" dirty="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a:p>
            <a:pPr marL="571500" indent="-571500">
              <a:buFontTx/>
              <a:buChar char="-"/>
            </a:pPr>
            <a:r>
              <a:rPr lang="nl-NL" sz="480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a:t>
            </a:r>
            <a:r>
              <a:rPr lang="nl-NL" sz="4800" smtClean="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rời xanh            - cánh cò</a:t>
            </a:r>
            <a:endParaRPr lang="nl-NL" sz="4800" dirty="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a:p>
            <a:pPr marL="571500" indent="-571500">
              <a:buFontTx/>
              <a:buChar char="-"/>
            </a:pPr>
            <a:r>
              <a:rPr lang="en-US" sz="480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s</a:t>
            </a:r>
            <a:r>
              <a:rPr lang="en-US" sz="4800" smtClean="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inh thành          - thuyền chài</a:t>
            </a:r>
            <a:endParaRPr lang="en-US" sz="4800" dirty="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a:p>
            <a:r>
              <a:rPr lang="en-US" sz="4800" smtClean="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súng thép  </a:t>
            </a:r>
            <a:r>
              <a:rPr lang="en-US" sz="4800" dirty="0">
                <a:solidFill>
                  <a:srgbClr val="FFFF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a:t>
            </a:r>
          </a:p>
        </p:txBody>
      </p:sp>
    </p:spTree>
    <p:extLst>
      <p:ext uri="{BB962C8B-B14F-4D97-AF65-F5344CB8AC3E}">
        <p14:creationId xmlns:p14="http://schemas.microsoft.com/office/powerpoint/2010/main" val="195136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2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3CACA456-21EB-9D17-71E5-50748EAB9103}"/>
              </a:ext>
            </a:extLst>
          </p:cNvPr>
          <p:cNvPicPr>
            <a:picLocks noChangeAspect="1"/>
          </p:cNvPicPr>
          <p:nvPr/>
        </p:nvPicPr>
        <p:blipFill>
          <a:blip r:embed="rId3"/>
          <a:stretch>
            <a:fillRect/>
          </a:stretch>
        </p:blipFill>
        <p:spPr>
          <a:xfrm>
            <a:off x="2046241" y="598339"/>
            <a:ext cx="8099517" cy="755374"/>
          </a:xfrm>
          <a:prstGeom prst="rect">
            <a:avLst/>
          </a:prstGeom>
          <a:solidFill>
            <a:schemeClr val="accent2"/>
          </a:solidFill>
        </p:spPr>
      </p:pic>
      <p:sp>
        <p:nvSpPr>
          <p:cNvPr id="7" name="TextBox 6">
            <a:extLst>
              <a:ext uri="{FF2B5EF4-FFF2-40B4-BE49-F238E27FC236}">
                <a16:creationId xmlns="" xmlns:a16="http://schemas.microsoft.com/office/drawing/2014/main" id="{3F228600-D140-F4DA-AB65-B1C2025A2A5E}"/>
              </a:ext>
            </a:extLst>
          </p:cNvPr>
          <p:cNvSpPr txBox="1"/>
          <p:nvPr/>
        </p:nvSpPr>
        <p:spPr>
          <a:xfrm>
            <a:off x="132522" y="1632051"/>
            <a:ext cx="12059478" cy="825675"/>
          </a:xfrm>
          <a:prstGeom prst="rect">
            <a:avLst/>
          </a:prstGeom>
          <a:noFill/>
        </p:spPr>
        <p:txBody>
          <a:bodyPr wrap="square">
            <a:spAutoFit/>
          </a:bodyPr>
          <a:lstStyle/>
          <a:p>
            <a:pPr algn="just">
              <a:lnSpc>
                <a:spcPct val="150000"/>
              </a:lnSpc>
            </a:pPr>
            <a:r>
              <a:rPr lang="en-US" sz="3600" dirty="0">
                <a:latin typeface="UTM Avo" panose="02040603050506020204" pitchFamily="18" charset="0"/>
              </a:rPr>
              <a:t>	</a:t>
            </a:r>
            <a:endParaRPr lang="en-US" sz="1200" dirty="0">
              <a:latin typeface="UTM Avo" panose="02040603050506020204" pitchFamily="18" charset="0"/>
            </a:endParaRPr>
          </a:p>
        </p:txBody>
      </p:sp>
      <p:sp>
        <p:nvSpPr>
          <p:cNvPr id="5" name="TextBox 4"/>
          <p:cNvSpPr txBox="1"/>
          <p:nvPr/>
        </p:nvSpPr>
        <p:spPr>
          <a:xfrm>
            <a:off x="1081698" y="1707390"/>
            <a:ext cx="11242824" cy="3416320"/>
          </a:xfrm>
          <a:prstGeom prst="rect">
            <a:avLst/>
          </a:prstGeom>
          <a:noFill/>
        </p:spPr>
        <p:txBody>
          <a:bodyPr wrap="square" rtlCol="0">
            <a:spAutoFit/>
          </a:bodyPr>
          <a:lstStyle/>
          <a:p>
            <a:pPr>
              <a:lnSpc>
                <a:spcPct val="150000"/>
              </a:lnSpc>
            </a:pPr>
            <a:r>
              <a:rPr lang="en-US" sz="3600">
                <a:solidFill>
                  <a:srgbClr val="0070C0"/>
                </a:solidFill>
                <a:latin typeface="UTM Avo" panose="02040603050506020204"/>
                <a:cs typeface="Times New Roman" panose="02020603050405020304" pitchFamily="18" charset="0"/>
              </a:rPr>
              <a:t> </a:t>
            </a:r>
            <a:r>
              <a:rPr lang="en-US" sz="3600" smtClean="0">
                <a:solidFill>
                  <a:srgbClr val="0070C0"/>
                </a:solidFill>
                <a:latin typeface="UTM Avo" panose="02040603050506020204"/>
                <a:cs typeface="Times New Roman" panose="02020603050405020304" pitchFamily="18" charset="0"/>
              </a:rPr>
              <a:t> 	    </a:t>
            </a:r>
            <a:r>
              <a:rPr lang="vi-VN" sz="3600" smtClean="0">
                <a:solidFill>
                  <a:srgbClr val="0070C0"/>
                </a:solidFill>
              </a:rPr>
              <a:t>Ở đây</a:t>
            </a:r>
            <a:r>
              <a:rPr lang="vi-VN" sz="3600" smtClean="0">
                <a:solidFill>
                  <a:srgbClr val="FF0000"/>
                </a:solidFill>
              </a:rPr>
              <a:t>/ </a:t>
            </a:r>
            <a:r>
              <a:rPr lang="vi-VN" sz="3600" b="1">
                <a:solidFill>
                  <a:srgbClr val="0070C0"/>
                </a:solidFill>
              </a:rPr>
              <a:t>chẳng có gì riêng </a:t>
            </a:r>
            <a:r>
              <a:rPr lang="vi-VN" sz="3600">
                <a:solidFill>
                  <a:srgbClr val="FF0000"/>
                </a:solidFill>
              </a:rPr>
              <a:t>//</a:t>
            </a:r>
            <a:endParaRPr lang="en-US" sz="3600">
              <a:solidFill>
                <a:srgbClr val="FF0000"/>
              </a:solidFill>
              <a:latin typeface="UTM Avo" panose="02040603050506020204"/>
            </a:endParaRPr>
          </a:p>
          <a:p>
            <a:pPr>
              <a:lnSpc>
                <a:spcPct val="150000"/>
              </a:lnSpc>
            </a:pPr>
            <a:r>
              <a:rPr lang="vi-VN" sz="3600">
                <a:solidFill>
                  <a:srgbClr val="0070C0"/>
                </a:solidFill>
              </a:rPr>
              <a:t>  Lá thư </a:t>
            </a:r>
            <a:r>
              <a:rPr lang="vi-VN" sz="3600" b="1">
                <a:solidFill>
                  <a:srgbClr val="0070C0"/>
                </a:solidFill>
              </a:rPr>
              <a:t>chung</a:t>
            </a:r>
            <a:r>
              <a:rPr lang="vi-VN" sz="3600">
                <a:solidFill>
                  <a:srgbClr val="0070C0"/>
                </a:solidFill>
              </a:rPr>
              <a:t> đọc</a:t>
            </a:r>
            <a:r>
              <a:rPr lang="vi-VN" sz="3600" smtClean="0">
                <a:solidFill>
                  <a:srgbClr val="0070C0"/>
                </a:solidFill>
              </a:rPr>
              <a:t>,</a:t>
            </a:r>
            <a:r>
              <a:rPr lang="vi-VN" sz="3600" smtClean="0">
                <a:solidFill>
                  <a:srgbClr val="FF0000"/>
                </a:solidFill>
              </a:rPr>
              <a:t>/ </a:t>
            </a:r>
            <a:r>
              <a:rPr lang="vi-VN" sz="3600">
                <a:solidFill>
                  <a:srgbClr val="0070C0"/>
                </a:solidFill>
              </a:rPr>
              <a:t>nỗi niềm </a:t>
            </a:r>
            <a:r>
              <a:rPr lang="vi-VN" sz="3600" b="1">
                <a:solidFill>
                  <a:srgbClr val="0070C0"/>
                </a:solidFill>
              </a:rPr>
              <a:t>chung </a:t>
            </a:r>
            <a:r>
              <a:rPr lang="vi-VN" sz="3600">
                <a:solidFill>
                  <a:srgbClr val="0070C0"/>
                </a:solidFill>
              </a:rPr>
              <a:t>lo </a:t>
            </a:r>
            <a:r>
              <a:rPr lang="vi-VN" sz="3600">
                <a:solidFill>
                  <a:srgbClr val="FF0000"/>
                </a:solidFill>
              </a:rPr>
              <a:t>//</a:t>
            </a:r>
            <a:endParaRPr lang="en-US" sz="3600">
              <a:solidFill>
                <a:srgbClr val="FF0000"/>
              </a:solidFill>
              <a:latin typeface="UTM Avo" panose="02040603050506020204"/>
            </a:endParaRPr>
          </a:p>
          <a:p>
            <a:pPr>
              <a:lnSpc>
                <a:spcPct val="150000"/>
              </a:lnSpc>
            </a:pPr>
            <a:r>
              <a:rPr lang="vi-VN" sz="3600">
                <a:solidFill>
                  <a:srgbClr val="0070C0"/>
                </a:solidFill>
              </a:rPr>
              <a:t>          Đêm </a:t>
            </a:r>
            <a:r>
              <a:rPr lang="vi-VN" sz="3600" smtClean="0">
                <a:solidFill>
                  <a:srgbClr val="0070C0"/>
                </a:solidFill>
              </a:rPr>
              <a:t>vui</a:t>
            </a:r>
            <a:r>
              <a:rPr lang="vi-VN" sz="3600" smtClean="0">
                <a:solidFill>
                  <a:srgbClr val="FF0000"/>
                </a:solidFill>
              </a:rPr>
              <a:t>/</a:t>
            </a:r>
            <a:r>
              <a:rPr lang="vi-VN" sz="3600" smtClean="0">
                <a:solidFill>
                  <a:srgbClr val="0070C0"/>
                </a:solidFill>
              </a:rPr>
              <a:t> </a:t>
            </a:r>
            <a:r>
              <a:rPr lang="vi-VN" sz="3600" b="1">
                <a:solidFill>
                  <a:srgbClr val="0070C0"/>
                </a:solidFill>
              </a:rPr>
              <a:t>chung</a:t>
            </a:r>
            <a:r>
              <a:rPr lang="vi-VN" sz="3600">
                <a:solidFill>
                  <a:srgbClr val="0070C0"/>
                </a:solidFill>
              </a:rPr>
              <a:t> một câu hò </a:t>
            </a:r>
            <a:r>
              <a:rPr lang="vi-VN" sz="3600">
                <a:solidFill>
                  <a:srgbClr val="FF0000"/>
                </a:solidFill>
              </a:rPr>
              <a:t>//</a:t>
            </a:r>
            <a:endParaRPr lang="en-US" sz="3600">
              <a:solidFill>
                <a:srgbClr val="FF0000"/>
              </a:solidFill>
              <a:latin typeface="UTM Avo" panose="02040603050506020204"/>
            </a:endParaRPr>
          </a:p>
          <a:p>
            <a:pPr>
              <a:lnSpc>
                <a:spcPct val="150000"/>
              </a:lnSpc>
            </a:pPr>
            <a:r>
              <a:rPr lang="vi-VN" sz="3600">
                <a:solidFill>
                  <a:srgbClr val="0070C0"/>
                </a:solidFill>
              </a:rPr>
              <a:t>  Nhớ </a:t>
            </a:r>
            <a:r>
              <a:rPr lang="vi-VN" sz="3600" smtClean="0">
                <a:solidFill>
                  <a:srgbClr val="0070C0"/>
                </a:solidFill>
              </a:rPr>
              <a:t>thương</a:t>
            </a:r>
            <a:r>
              <a:rPr lang="vi-VN" sz="3600" smtClean="0">
                <a:solidFill>
                  <a:srgbClr val="FF0000"/>
                </a:solidFill>
              </a:rPr>
              <a:t>/</a:t>
            </a:r>
            <a:r>
              <a:rPr lang="vi-VN" sz="3600" smtClean="0">
                <a:solidFill>
                  <a:srgbClr val="0070C0"/>
                </a:solidFill>
              </a:rPr>
              <a:t> </a:t>
            </a:r>
            <a:r>
              <a:rPr lang="vi-VN" sz="3600" b="1">
                <a:solidFill>
                  <a:srgbClr val="0070C0"/>
                </a:solidFill>
              </a:rPr>
              <a:t>chung</a:t>
            </a:r>
            <a:r>
              <a:rPr lang="vi-VN" sz="3600">
                <a:solidFill>
                  <a:srgbClr val="0070C0"/>
                </a:solidFill>
              </a:rPr>
              <a:t> một cánh cò hoàng hôn</a:t>
            </a:r>
            <a:r>
              <a:rPr lang="vi-VN" sz="3600" smtClean="0">
                <a:solidFill>
                  <a:srgbClr val="0070C0"/>
                </a:solidFill>
              </a:rPr>
              <a:t>.</a:t>
            </a:r>
            <a:r>
              <a:rPr lang="en-US" sz="3600" b="1" smtClean="0">
                <a:solidFill>
                  <a:srgbClr val="FF0000"/>
                </a:solidFill>
                <a:latin typeface="UTM Avo" panose="02040603050506020204"/>
                <a:cs typeface="Times New Roman" panose="02020603050405020304" pitchFamily="18" charset="0"/>
              </a:rPr>
              <a:t>//</a:t>
            </a:r>
            <a:endParaRPr lang="en-US" sz="3600" b="1" dirty="0">
              <a:solidFill>
                <a:srgbClr val="FF000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31797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5839" y="810914"/>
            <a:ext cx="11568549" cy="5047536"/>
          </a:xfrm>
          <a:prstGeom prst="rect">
            <a:avLst/>
          </a:prstGeom>
          <a:noFill/>
        </p:spPr>
        <p:txBody>
          <a:bodyPr wrap="square" rtlCol="0">
            <a:spAutoFit/>
          </a:bodyPr>
          <a:lstStyle/>
          <a:p>
            <a:pPr>
              <a:lnSpc>
                <a:spcPct val="150000"/>
              </a:lnSpc>
            </a:pPr>
            <a:r>
              <a:rPr lang="en-US" sz="3200" smtClean="0">
                <a:solidFill>
                  <a:srgbClr val="0070C0"/>
                </a:solidFill>
                <a:latin typeface="UTM Avo" panose="02040603050506020204"/>
                <a:cs typeface="Times New Roman" panose="02020603050405020304" pitchFamily="18" charset="0"/>
              </a:rPr>
              <a:t>		</a:t>
            </a:r>
            <a:r>
              <a:rPr lang="vi-VN" sz="3200" dirty="0">
                <a:solidFill>
                  <a:srgbClr val="0070C0"/>
                </a:solidFill>
                <a:latin typeface="UTM Avo" panose="02040603050506020204"/>
                <a:cs typeface="Times New Roman" panose="02020603050405020304" pitchFamily="18" charset="0"/>
              </a:rPr>
              <a:t>     </a:t>
            </a:r>
            <a:r>
              <a:rPr lang="en-US" sz="3200">
                <a:solidFill>
                  <a:srgbClr val="0070C0"/>
                </a:solidFill>
                <a:latin typeface="UTM Avo" panose="02040603050506020204"/>
                <a:cs typeface="Times New Roman" panose="02020603050405020304" pitchFamily="18" charset="0"/>
              </a:rPr>
              <a:t> </a:t>
            </a:r>
            <a:r>
              <a:rPr lang="en-US" sz="3200" smtClean="0">
                <a:solidFill>
                  <a:srgbClr val="0070C0"/>
                </a:solidFill>
                <a:latin typeface="UTM Avo" panose="02040603050506020204"/>
                <a:cs typeface="Times New Roman" panose="02020603050405020304" pitchFamily="18" charset="0"/>
              </a:rPr>
              <a:t>       </a:t>
            </a:r>
            <a:r>
              <a:rPr lang="vi-VN" sz="3600" b="1" smtClean="0">
                <a:solidFill>
                  <a:srgbClr val="0070C0"/>
                </a:solidFill>
              </a:rPr>
              <a:t>TRƯỜNG SA</a:t>
            </a:r>
            <a:endParaRPr lang="en-US" sz="3600" b="1" smtClean="0">
              <a:solidFill>
                <a:srgbClr val="0070C0"/>
              </a:solidFill>
            </a:endParaRPr>
          </a:p>
          <a:p>
            <a:endParaRPr lang="vi-VN" sz="1600">
              <a:solidFill>
                <a:srgbClr val="0070C0"/>
              </a:solidFill>
            </a:endParaRPr>
          </a:p>
          <a:p>
            <a:pPr>
              <a:lnSpc>
                <a:spcPct val="150000"/>
              </a:lnSpc>
            </a:pPr>
            <a:r>
              <a:rPr lang="en-US" sz="3600" smtClean="0">
                <a:solidFill>
                  <a:srgbClr val="0070C0"/>
                </a:solidFill>
              </a:rPr>
              <a:t>		</a:t>
            </a:r>
            <a:r>
              <a:rPr lang="vi-VN" sz="3600" smtClean="0">
                <a:solidFill>
                  <a:srgbClr val="0070C0"/>
                </a:solidFill>
              </a:rPr>
              <a:t>Biển </a:t>
            </a:r>
            <a:r>
              <a:rPr lang="vi-VN" sz="3600">
                <a:solidFill>
                  <a:srgbClr val="0070C0"/>
                </a:solidFill>
              </a:rPr>
              <a:t>xanh ôm ấp trời xanh</a:t>
            </a:r>
            <a:br>
              <a:rPr lang="vi-VN" sz="3600">
                <a:solidFill>
                  <a:srgbClr val="0070C0"/>
                </a:solidFill>
              </a:rPr>
            </a:br>
            <a:r>
              <a:rPr lang="en-US" sz="3600" smtClean="0">
                <a:solidFill>
                  <a:srgbClr val="0070C0"/>
                </a:solidFill>
              </a:rPr>
              <a:t>	</a:t>
            </a:r>
            <a:r>
              <a:rPr lang="vi-VN" sz="3600" smtClean="0">
                <a:solidFill>
                  <a:srgbClr val="0070C0"/>
                </a:solidFill>
              </a:rPr>
              <a:t>Rồng </a:t>
            </a:r>
            <a:r>
              <a:rPr lang="vi-VN" sz="3600">
                <a:solidFill>
                  <a:srgbClr val="0070C0"/>
                </a:solidFill>
              </a:rPr>
              <a:t>Tiên thuở ấy sinh thành Trường Sa</a:t>
            </a:r>
            <a:br>
              <a:rPr lang="vi-VN" sz="3600">
                <a:solidFill>
                  <a:srgbClr val="0070C0"/>
                </a:solidFill>
              </a:rPr>
            </a:br>
            <a:r>
              <a:rPr lang="en-US" sz="3600" smtClean="0">
                <a:solidFill>
                  <a:srgbClr val="0070C0"/>
                </a:solidFill>
              </a:rPr>
              <a:t>		</a:t>
            </a:r>
            <a:r>
              <a:rPr lang="vi-VN" sz="3600" smtClean="0">
                <a:solidFill>
                  <a:srgbClr val="0070C0"/>
                </a:solidFill>
              </a:rPr>
              <a:t>Trùng </a:t>
            </a:r>
            <a:r>
              <a:rPr lang="vi-VN" sz="3600">
                <a:solidFill>
                  <a:srgbClr val="0070C0"/>
                </a:solidFill>
              </a:rPr>
              <a:t>khơi nào có ngái xa</a:t>
            </a:r>
            <a:br>
              <a:rPr lang="vi-VN" sz="3600">
                <a:solidFill>
                  <a:srgbClr val="0070C0"/>
                </a:solidFill>
              </a:rPr>
            </a:br>
            <a:r>
              <a:rPr lang="en-US" sz="3600" smtClean="0">
                <a:solidFill>
                  <a:srgbClr val="0070C0"/>
                </a:solidFill>
              </a:rPr>
              <a:t>	</a:t>
            </a:r>
            <a:r>
              <a:rPr lang="vi-VN" sz="3600" smtClean="0">
                <a:solidFill>
                  <a:srgbClr val="0070C0"/>
                </a:solidFill>
              </a:rPr>
              <a:t>Long </a:t>
            </a:r>
            <a:r>
              <a:rPr lang="vi-VN" sz="3600">
                <a:solidFill>
                  <a:srgbClr val="0070C0"/>
                </a:solidFill>
              </a:rPr>
              <a:t>lanh hạt cát đã là quê hương</a:t>
            </a:r>
          </a:p>
          <a:p>
            <a:r>
              <a:rPr lang="en-US" sz="3600" smtClean="0">
                <a:solidFill>
                  <a:srgbClr val="0070C0"/>
                </a:solidFill>
              </a:rPr>
              <a:t>		</a:t>
            </a:r>
            <a:endParaRPr lang="vi-VN" sz="3600">
              <a:solidFill>
                <a:srgbClr val="0070C0"/>
              </a:solidFill>
            </a:endParaRPr>
          </a:p>
        </p:txBody>
      </p:sp>
      <p:sp>
        <p:nvSpPr>
          <p:cNvPr id="7" name="Oval 6">
            <a:extLst>
              <a:ext uri="{FF2B5EF4-FFF2-40B4-BE49-F238E27FC236}">
                <a16:creationId xmlns="" xmlns:a16="http://schemas.microsoft.com/office/drawing/2014/main" id="{5239E4D2-1E5A-4540-ACFA-A5021FC36902}"/>
              </a:ext>
            </a:extLst>
          </p:cNvPr>
          <p:cNvSpPr/>
          <p:nvPr/>
        </p:nvSpPr>
        <p:spPr>
          <a:xfrm>
            <a:off x="1542178" y="2202972"/>
            <a:ext cx="564181" cy="477078"/>
          </a:xfrm>
          <a:prstGeom prst="ellipse">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spTree>
    <p:extLst>
      <p:ext uri="{BB962C8B-B14F-4D97-AF65-F5344CB8AC3E}">
        <p14:creationId xmlns:p14="http://schemas.microsoft.com/office/powerpoint/2010/main" val="3781289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1006" y="1103765"/>
            <a:ext cx="11150994" cy="3093154"/>
          </a:xfrm>
          <a:prstGeom prst="rect">
            <a:avLst/>
          </a:prstGeom>
          <a:noFill/>
        </p:spPr>
        <p:txBody>
          <a:bodyPr wrap="square" rtlCol="0">
            <a:spAutoFit/>
          </a:bodyPr>
          <a:lstStyle/>
          <a:p>
            <a:pPr>
              <a:lnSpc>
                <a:spcPct val="150000"/>
              </a:lnSpc>
            </a:pPr>
            <a:r>
              <a:rPr lang="en-US" sz="3400" dirty="0">
                <a:solidFill>
                  <a:schemeClr val="bg1"/>
                </a:solidFill>
                <a:latin typeface="UTM Avo" panose="02040603050506020204"/>
                <a:cs typeface="Times New Roman" panose="02020603050405020304" pitchFamily="18" charset="0"/>
              </a:rPr>
              <a:t>  </a:t>
            </a:r>
            <a:r>
              <a:rPr lang="vi-VN" sz="3400" dirty="0">
                <a:solidFill>
                  <a:schemeClr val="bg1"/>
                </a:solidFill>
                <a:latin typeface="UTM Avo" panose="02040603050506020204"/>
                <a:cs typeface="Times New Roman" panose="02020603050405020304" pitchFamily="18" charset="0"/>
              </a:rPr>
              <a:t>   </a:t>
            </a:r>
            <a:r>
              <a:rPr lang="en-US" sz="3400" dirty="0">
                <a:solidFill>
                  <a:schemeClr val="bg1"/>
                </a:solidFill>
                <a:latin typeface="UTM Avo" panose="02040603050506020204"/>
                <a:cs typeface="Times New Roman" panose="02020603050405020304" pitchFamily="18" charset="0"/>
              </a:rPr>
              <a:t> </a:t>
            </a:r>
            <a:r>
              <a:rPr lang="vi-VN" sz="3400">
                <a:solidFill>
                  <a:schemeClr val="bg1"/>
                </a:solidFill>
                <a:latin typeface="UTM Avo" panose="02040603050506020204"/>
                <a:cs typeface="Times New Roman" panose="02020603050405020304" pitchFamily="18" charset="0"/>
              </a:rPr>
              <a:t> </a:t>
            </a:r>
            <a:r>
              <a:rPr lang="en-US" sz="3400" smtClean="0">
                <a:solidFill>
                  <a:schemeClr val="bg1"/>
                </a:solidFill>
                <a:latin typeface="UTM Avo" panose="02040603050506020204"/>
                <a:cs typeface="Times New Roman" panose="02020603050405020304" pitchFamily="18" charset="0"/>
              </a:rPr>
              <a:t>		</a:t>
            </a:r>
            <a:r>
              <a:rPr lang="vi-VN" sz="3200" smtClean="0">
                <a:solidFill>
                  <a:srgbClr val="0070C0"/>
                </a:solidFill>
              </a:rPr>
              <a:t>Ở </a:t>
            </a:r>
            <a:r>
              <a:rPr lang="vi-VN" sz="3200">
                <a:solidFill>
                  <a:srgbClr val="0070C0"/>
                </a:solidFill>
              </a:rPr>
              <a:t>đây chẳng có gì riêng</a:t>
            </a:r>
            <a:br>
              <a:rPr lang="vi-VN" sz="3200">
                <a:solidFill>
                  <a:srgbClr val="0070C0"/>
                </a:solidFill>
              </a:rPr>
            </a:br>
            <a:r>
              <a:rPr lang="en-US" sz="3200">
                <a:solidFill>
                  <a:srgbClr val="0070C0"/>
                </a:solidFill>
              </a:rPr>
              <a:t>	</a:t>
            </a:r>
            <a:r>
              <a:rPr lang="vi-VN" sz="3200">
                <a:solidFill>
                  <a:srgbClr val="0070C0"/>
                </a:solidFill>
              </a:rPr>
              <a:t>Lá thư chung đọc nỗi niềm chung lo</a:t>
            </a:r>
            <a:br>
              <a:rPr lang="vi-VN" sz="3200">
                <a:solidFill>
                  <a:srgbClr val="0070C0"/>
                </a:solidFill>
              </a:rPr>
            </a:br>
            <a:r>
              <a:rPr lang="en-US" sz="3200">
                <a:solidFill>
                  <a:srgbClr val="0070C0"/>
                </a:solidFill>
              </a:rPr>
              <a:t>		</a:t>
            </a:r>
            <a:r>
              <a:rPr lang="vi-VN" sz="3200">
                <a:solidFill>
                  <a:srgbClr val="0070C0"/>
                </a:solidFill>
              </a:rPr>
              <a:t>Đêm vui chung một câu hò</a:t>
            </a:r>
            <a:br>
              <a:rPr lang="vi-VN" sz="3200">
                <a:solidFill>
                  <a:srgbClr val="0070C0"/>
                </a:solidFill>
              </a:rPr>
            </a:br>
            <a:r>
              <a:rPr lang="en-US" sz="3200">
                <a:solidFill>
                  <a:srgbClr val="0070C0"/>
                </a:solidFill>
              </a:rPr>
              <a:t>	</a:t>
            </a:r>
            <a:r>
              <a:rPr lang="vi-VN" sz="3200">
                <a:solidFill>
                  <a:srgbClr val="0070C0"/>
                </a:solidFill>
              </a:rPr>
              <a:t>Nhớ thương chung một cánh cò hoàng hôn</a:t>
            </a:r>
            <a:r>
              <a:rPr lang="vi-VN" sz="3200" smtClean="0">
                <a:solidFill>
                  <a:srgbClr val="0070C0"/>
                </a:solidFill>
              </a:rPr>
              <a:t>.</a:t>
            </a:r>
            <a:endParaRPr lang="vi-VN" sz="3200">
              <a:solidFill>
                <a:srgbClr val="0070C0"/>
              </a:solidFill>
            </a:endParaRPr>
          </a:p>
        </p:txBody>
      </p:sp>
      <p:sp>
        <p:nvSpPr>
          <p:cNvPr id="7" name="Oval 6">
            <a:extLst>
              <a:ext uri="{FF2B5EF4-FFF2-40B4-BE49-F238E27FC236}">
                <a16:creationId xmlns="" xmlns:a16="http://schemas.microsoft.com/office/drawing/2014/main" id="{818F8A9B-09C9-4C3A-A8B4-FE631987328B}"/>
              </a:ext>
            </a:extLst>
          </p:cNvPr>
          <p:cNvSpPr/>
          <p:nvPr/>
        </p:nvSpPr>
        <p:spPr>
          <a:xfrm>
            <a:off x="155829" y="737965"/>
            <a:ext cx="564181" cy="477078"/>
          </a:xfrm>
          <a:prstGeom prst="ellipse">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2</a:t>
            </a:r>
          </a:p>
        </p:txBody>
      </p:sp>
    </p:spTree>
    <p:extLst>
      <p:ext uri="{BB962C8B-B14F-4D97-AF65-F5344CB8AC3E}">
        <p14:creationId xmlns:p14="http://schemas.microsoft.com/office/powerpoint/2010/main" val="973462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282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7964" y="232286"/>
            <a:ext cx="11606894" cy="5601533"/>
          </a:xfrm>
          <a:prstGeom prst="rect">
            <a:avLst/>
          </a:prstGeom>
          <a:noFill/>
        </p:spPr>
        <p:txBody>
          <a:bodyPr wrap="square" rtlCol="0">
            <a:spAutoFit/>
          </a:bodyPr>
          <a:lstStyle/>
          <a:p>
            <a:r>
              <a:rPr lang="en-US" sz="3600" dirty="0">
                <a:latin typeface="UTM Avo"/>
              </a:rPr>
              <a:t>     </a:t>
            </a:r>
            <a:endParaRPr lang="en-US" sz="3600" dirty="0">
              <a:solidFill>
                <a:schemeClr val="bg1"/>
              </a:solidFill>
              <a:latin typeface="UTM Avo" panose="02040603050506020204"/>
              <a:cs typeface="Times New Roman" panose="02020603050405020304" pitchFamily="18" charset="0"/>
            </a:endParaRPr>
          </a:p>
          <a:p>
            <a:pPr>
              <a:lnSpc>
                <a:spcPct val="150000"/>
              </a:lnSpc>
            </a:pPr>
            <a:r>
              <a:rPr lang="en-US" sz="3600">
                <a:solidFill>
                  <a:schemeClr val="bg1"/>
                </a:solidFill>
                <a:latin typeface="UTM Avo" panose="02040603050506020204"/>
                <a:cs typeface="Times New Roman" panose="02020603050405020304" pitchFamily="18" charset="0"/>
              </a:rPr>
              <a:t>     </a:t>
            </a:r>
            <a:r>
              <a:rPr lang="en-US" sz="3600" smtClean="0">
                <a:solidFill>
                  <a:schemeClr val="bg1"/>
                </a:solidFill>
                <a:latin typeface="UTM Avo" panose="02040603050506020204"/>
                <a:cs typeface="Times New Roman" panose="02020603050405020304" pitchFamily="18" charset="0"/>
              </a:rPr>
              <a:t>		</a:t>
            </a:r>
            <a:r>
              <a:rPr lang="vi-VN" sz="3600" smtClean="0">
                <a:solidFill>
                  <a:srgbClr val="0070C0"/>
                </a:solidFill>
              </a:rPr>
              <a:t>Sơn </a:t>
            </a:r>
            <a:r>
              <a:rPr lang="vi-VN" sz="3600">
                <a:solidFill>
                  <a:srgbClr val="0070C0"/>
                </a:solidFill>
              </a:rPr>
              <a:t>Ca, Song Tử, Sinh Tồn</a:t>
            </a:r>
            <a:br>
              <a:rPr lang="vi-VN" sz="3600">
                <a:solidFill>
                  <a:srgbClr val="0070C0"/>
                </a:solidFill>
              </a:rPr>
            </a:br>
            <a:r>
              <a:rPr lang="en-US" sz="3600" smtClean="0">
                <a:solidFill>
                  <a:srgbClr val="0070C0"/>
                </a:solidFill>
              </a:rPr>
              <a:t>	</a:t>
            </a:r>
            <a:r>
              <a:rPr lang="vi-VN" sz="3600" smtClean="0">
                <a:solidFill>
                  <a:srgbClr val="0070C0"/>
                </a:solidFill>
              </a:rPr>
              <a:t>Thuyền </a:t>
            </a:r>
            <a:r>
              <a:rPr lang="vi-VN" sz="3600">
                <a:solidFill>
                  <a:srgbClr val="0070C0"/>
                </a:solidFill>
              </a:rPr>
              <a:t>Chài, Vĩnh Viễn... gửi hồn cha ông</a:t>
            </a:r>
            <a:br>
              <a:rPr lang="vi-VN" sz="3600">
                <a:solidFill>
                  <a:srgbClr val="0070C0"/>
                </a:solidFill>
              </a:rPr>
            </a:br>
            <a:r>
              <a:rPr lang="en-US" sz="3600" smtClean="0">
                <a:solidFill>
                  <a:srgbClr val="0070C0"/>
                </a:solidFill>
              </a:rPr>
              <a:t>		</a:t>
            </a:r>
            <a:r>
              <a:rPr lang="vi-VN" sz="3600" smtClean="0">
                <a:solidFill>
                  <a:srgbClr val="0070C0"/>
                </a:solidFill>
              </a:rPr>
              <a:t>Trường </a:t>
            </a:r>
            <a:r>
              <a:rPr lang="vi-VN" sz="3600">
                <a:solidFill>
                  <a:srgbClr val="0070C0"/>
                </a:solidFill>
              </a:rPr>
              <a:t>Sa nắng nỏ, bão dông</a:t>
            </a:r>
            <a:br>
              <a:rPr lang="vi-VN" sz="3600">
                <a:solidFill>
                  <a:srgbClr val="0070C0"/>
                </a:solidFill>
              </a:rPr>
            </a:br>
            <a:r>
              <a:rPr lang="en-US" sz="3600" smtClean="0">
                <a:solidFill>
                  <a:srgbClr val="0070C0"/>
                </a:solidFill>
              </a:rPr>
              <a:t>	</a:t>
            </a:r>
            <a:r>
              <a:rPr lang="vi-VN" sz="3600" smtClean="0">
                <a:solidFill>
                  <a:srgbClr val="0070C0"/>
                </a:solidFill>
              </a:rPr>
              <a:t>Cây </a:t>
            </a:r>
            <a:r>
              <a:rPr lang="vi-VN" sz="3600">
                <a:solidFill>
                  <a:srgbClr val="0070C0"/>
                </a:solidFill>
              </a:rPr>
              <a:t>phong ba với thành đồng lòng ta</a:t>
            </a:r>
            <a:br>
              <a:rPr lang="vi-VN" sz="3600">
                <a:solidFill>
                  <a:srgbClr val="0070C0"/>
                </a:solidFill>
              </a:rPr>
            </a:br>
            <a:r>
              <a:rPr lang="en-US" sz="3600" smtClean="0">
                <a:solidFill>
                  <a:srgbClr val="0070C0"/>
                </a:solidFill>
              </a:rPr>
              <a:t>		</a:t>
            </a:r>
            <a:r>
              <a:rPr lang="vi-VN" sz="3600" smtClean="0">
                <a:solidFill>
                  <a:srgbClr val="0070C0"/>
                </a:solidFill>
              </a:rPr>
              <a:t>Góc </a:t>
            </a:r>
            <a:r>
              <a:rPr lang="vi-VN" sz="3600">
                <a:solidFill>
                  <a:srgbClr val="0070C0"/>
                </a:solidFill>
              </a:rPr>
              <a:t>vườn xanh với tiếng gà</a:t>
            </a:r>
            <a:br>
              <a:rPr lang="vi-VN" sz="3600">
                <a:solidFill>
                  <a:srgbClr val="0070C0"/>
                </a:solidFill>
              </a:rPr>
            </a:br>
            <a:r>
              <a:rPr lang="en-US" sz="3600" smtClean="0">
                <a:solidFill>
                  <a:srgbClr val="0070C0"/>
                </a:solidFill>
              </a:rPr>
              <a:t>	</a:t>
            </a:r>
            <a:r>
              <a:rPr lang="vi-VN" sz="3600" smtClean="0">
                <a:solidFill>
                  <a:srgbClr val="0070C0"/>
                </a:solidFill>
              </a:rPr>
              <a:t>Cây </a:t>
            </a:r>
            <a:r>
              <a:rPr lang="vi-VN" sz="3600">
                <a:solidFill>
                  <a:srgbClr val="0070C0"/>
                </a:solidFill>
              </a:rPr>
              <a:t>súng thép với lời ca ngọt ngào.</a:t>
            </a:r>
          </a:p>
        </p:txBody>
      </p:sp>
      <p:sp>
        <p:nvSpPr>
          <p:cNvPr id="9" name="Oval 8">
            <a:extLst>
              <a:ext uri="{FF2B5EF4-FFF2-40B4-BE49-F238E27FC236}">
                <a16:creationId xmlns="" xmlns:a16="http://schemas.microsoft.com/office/drawing/2014/main" id="{60F37D60-542B-4FBE-B470-CAFA802C411C}"/>
              </a:ext>
            </a:extLst>
          </p:cNvPr>
          <p:cNvSpPr/>
          <p:nvPr/>
        </p:nvSpPr>
        <p:spPr>
          <a:xfrm>
            <a:off x="155829" y="954156"/>
            <a:ext cx="564181" cy="539182"/>
          </a:xfrm>
          <a:prstGeom prst="ellipse">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Tree>
    <p:extLst>
      <p:ext uri="{BB962C8B-B14F-4D97-AF65-F5344CB8AC3E}">
        <p14:creationId xmlns:p14="http://schemas.microsoft.com/office/powerpoint/2010/main" val="2041494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794</TotalTime>
  <Words>697</Words>
  <Application>Microsoft Office PowerPoint</Application>
  <PresentationFormat>Widescreen</PresentationFormat>
  <Paragraphs>59</Paragraphs>
  <Slides>24</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Arial</vt:lpstr>
      <vt:lpstr>Arial-Rounded</vt:lpstr>
      <vt:lpstr>Calibri</vt:lpstr>
      <vt:lpstr>Century Gothic</vt:lpstr>
      <vt:lpstr>HP001 4 hàng</vt:lpstr>
      <vt:lpstr>Pacifico</vt:lpstr>
      <vt:lpstr>Tahoma</vt:lpstr>
      <vt:lpstr>Times New Roman</vt:lpstr>
      <vt:lpstr>UTM Avo</vt:lpstr>
      <vt:lpstr>UTM Azuki</vt:lpstr>
      <vt:lpstr>UTM Gloria</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122</cp:revision>
  <dcterms:created xsi:type="dcterms:W3CDTF">2023-08-24T02:15:12Z</dcterms:created>
  <dcterms:modified xsi:type="dcterms:W3CDTF">2023-12-25T09:40:09Z</dcterms:modified>
</cp:coreProperties>
</file>