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5" r:id="rId2"/>
    <p:sldId id="4418" r:id="rId3"/>
    <p:sldId id="261" r:id="rId4"/>
    <p:sldId id="257" r:id="rId5"/>
    <p:sldId id="276" r:id="rId6"/>
    <p:sldId id="262" r:id="rId7"/>
    <p:sldId id="263" r:id="rId8"/>
    <p:sldId id="264" r:id="rId9"/>
    <p:sldId id="4419" r:id="rId10"/>
    <p:sldId id="4413" r:id="rId11"/>
    <p:sldId id="4414" r:id="rId12"/>
    <p:sldId id="4415" r:id="rId13"/>
    <p:sldId id="4420" r:id="rId14"/>
    <p:sldId id="4416" r:id="rId15"/>
    <p:sldId id="4421" r:id="rId16"/>
    <p:sldId id="4422" r:id="rId17"/>
    <p:sldId id="4423" r:id="rId18"/>
    <p:sldId id="280" r:id="rId19"/>
    <p:sldId id="4424" r:id="rId20"/>
    <p:sldId id="4425" r:id="rId21"/>
    <p:sldId id="4426" r:id="rId22"/>
    <p:sldId id="4427" r:id="rId23"/>
    <p:sldId id="4428" r:id="rId24"/>
    <p:sldId id="4429"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0066"/>
    <a:srgbClr val="FF5050"/>
    <a:srgbClr val="A82067"/>
    <a:srgbClr val="C8FCE6"/>
    <a:srgbClr val="F5A54D"/>
    <a:srgbClr val="EA8030"/>
    <a:srgbClr val="33CCCC"/>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94660"/>
  </p:normalViewPr>
  <p:slideViewPr>
    <p:cSldViewPr snapToGrid="0">
      <p:cViewPr varScale="1">
        <p:scale>
          <a:sx n="56" d="100"/>
          <a:sy n="56" d="100"/>
        </p:scale>
        <p:origin x="9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F21E3-6E13-4B4E-AE63-29875BA8E1D6}"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78A2-239F-4296-BFB6-A51A39C7B691}" type="slidenum">
              <a:rPr lang="en-US" smtClean="0"/>
              <a:t>‹#›</a:t>
            </a:fld>
            <a:endParaRPr lang="en-US"/>
          </a:p>
        </p:txBody>
      </p:sp>
    </p:spTree>
    <p:extLst>
      <p:ext uri="{BB962C8B-B14F-4D97-AF65-F5344CB8AC3E}">
        <p14:creationId xmlns:p14="http://schemas.microsoft.com/office/powerpoint/2010/main" val="12707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D78A2-239F-4296-BFB6-A51A39C7B691}" type="slidenum">
              <a:rPr lang="en-US" smtClean="0"/>
              <a:t>11</a:t>
            </a:fld>
            <a:endParaRPr lang="en-US"/>
          </a:p>
        </p:txBody>
      </p:sp>
    </p:spTree>
    <p:extLst>
      <p:ext uri="{BB962C8B-B14F-4D97-AF65-F5344CB8AC3E}">
        <p14:creationId xmlns:p14="http://schemas.microsoft.com/office/powerpoint/2010/main" val="374843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2D8EDAB-634C-DCB8-8950-56B4C664A98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52601" y="196710"/>
            <a:ext cx="1558519" cy="155851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2A14CC4D-E094-008F-FC81-9E6FEB994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3150" y="883679"/>
            <a:ext cx="7200000" cy="5547841"/>
          </a:xfrm>
          <a:prstGeom prst="rect">
            <a:avLst/>
          </a:prstGeom>
        </p:spPr>
      </p:pic>
    </p:spTree>
    <p:extLst>
      <p:ext uri="{BB962C8B-B14F-4D97-AF65-F5344CB8AC3E}">
        <p14:creationId xmlns:p14="http://schemas.microsoft.com/office/powerpoint/2010/main" val="6860456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2273874" y="233679"/>
            <a:ext cx="8841166" cy="2081327"/>
            <a:chOff x="1122333" y="3266422"/>
            <a:chExt cx="5177983" cy="662484"/>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71719" y="3351764"/>
              <a:ext cx="4986316" cy="421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Kể các tình huống mà em có cảm giác an toàn hoặc không an toàn. </a:t>
              </a:r>
              <a:endParaRPr kumimoji="0" 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9843219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6D0209-5BC2-A7B1-EF0D-33DE05CFB277}"/>
              </a:ext>
            </a:extLst>
          </p:cNvPr>
          <p:cNvSpPr txBox="1"/>
          <p:nvPr/>
        </p:nvSpPr>
        <p:spPr>
          <a:xfrm>
            <a:off x="1071880" y="506730"/>
            <a:ext cx="10781030" cy="2062103"/>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Khi em cùng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 tham gia giao thông trên đường, em thấy rất nhiều người không tuân thủ luật an toàn giao thông như đi nhanh, vượt ẩu, không chấp hành hiệu lệnh đèn đỏ.</a:t>
            </a:r>
            <a:endParaRPr lang="en-US" sz="3200" dirty="0">
              <a:latin typeface="Cambria" panose="02040503050406030204" pitchFamily="18" charset="0"/>
              <a:ea typeface="Cambria" panose="02040503050406030204" pitchFamily="18" charset="0"/>
            </a:endParaRPr>
          </a:p>
        </p:txBody>
      </p:sp>
      <p:pic>
        <p:nvPicPr>
          <p:cNvPr id="1026" name="Picture 2" descr="DẠY TRẺ KỸ NĂNG THAM GIA GIAO THÔNG AN TOÀN">
            <a:extLst>
              <a:ext uri="{FF2B5EF4-FFF2-40B4-BE49-F238E27FC236}">
                <a16:creationId xmlns:a16="http://schemas.microsoft.com/office/drawing/2014/main" id="{79B1A4A4-C11E-269F-FB4F-5D72CB5A0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370" y="2251710"/>
            <a:ext cx="52578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31327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78922-ACB7-E896-F638-CD1CD077833A}"/>
              </a:ext>
            </a:extLst>
          </p:cNvPr>
          <p:cNvPicPr>
            <a:picLocks noChangeAspect="1"/>
          </p:cNvPicPr>
          <p:nvPr/>
        </p:nvPicPr>
        <p:blipFill>
          <a:blip r:embed="rId2"/>
          <a:stretch>
            <a:fillRect/>
          </a:stretch>
        </p:blipFill>
        <p:spPr>
          <a:xfrm>
            <a:off x="765810" y="2190513"/>
            <a:ext cx="10728960" cy="2100459"/>
          </a:xfrm>
          <a:prstGeom prst="rect">
            <a:avLst/>
          </a:prstGeom>
        </p:spPr>
      </p:pic>
    </p:spTree>
    <p:extLst>
      <p:ext uri="{BB962C8B-B14F-4D97-AF65-F5344CB8AC3E}">
        <p14:creationId xmlns:p14="http://schemas.microsoft.com/office/powerpoint/2010/main" val="125483996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C4DE2-C2A6-EB29-4741-BBAF241301B0}"/>
              </a:ext>
            </a:extLst>
          </p:cNvPr>
          <p:cNvPicPr/>
          <p:nvPr/>
        </p:nvPicPr>
        <p:blipFill>
          <a:blip r:embed="rId2">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3">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4" name="Cloud 3">
            <a:extLst>
              <a:ext uri="{FF2B5EF4-FFF2-40B4-BE49-F238E27FC236}">
                <a16:creationId xmlns:a16="http://schemas.microsoft.com/office/drawing/2014/main" id="{6D98C0F9-1620-9AE7-C3F1-F7F0DBDA2BBD}"/>
              </a:ext>
            </a:extLst>
          </p:cNvPr>
          <p:cNvSpPr/>
          <p:nvPr/>
        </p:nvSpPr>
        <p:spPr>
          <a:xfrm>
            <a:off x="2895044" y="685801"/>
            <a:ext cx="8626396" cy="4686966"/>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6331D5C-D285-22F0-37BE-C697C80D1C3E}"/>
              </a:ext>
            </a:extLst>
          </p:cNvPr>
          <p:cNvSpPr txBox="1"/>
          <p:nvPr/>
        </p:nvSpPr>
        <p:spPr>
          <a:xfrm>
            <a:off x="3703320" y="1303020"/>
            <a:ext cx="6743700" cy="3785652"/>
          </a:xfrm>
          <a:prstGeom prst="rect">
            <a:avLst/>
          </a:prstGeom>
          <a:noFill/>
        </p:spPr>
        <p:txBody>
          <a:bodyPr wrap="square" rtlCol="0">
            <a:spAutoFit/>
          </a:bodyPr>
          <a:lstStyle/>
          <a:p>
            <a:pPr lvl="0" algn="ctr"/>
            <a:r>
              <a:rPr lang="vi-VN" sz="4800" b="1" dirty="0">
                <a:solidFill>
                  <a:prstClr val="black"/>
                </a:solidFill>
                <a:latin typeface="Calibri"/>
              </a:rPr>
              <a:t>Hoạt động 2: </a:t>
            </a:r>
            <a:r>
              <a:rPr lang="vi-VN" sz="4800" dirty="0">
                <a:solidFill>
                  <a:prstClr val="black"/>
                </a:solidFill>
                <a:latin typeface="Calibri"/>
              </a:rPr>
              <a:t>Tìm hiểu về quyền được an toàn, bảo vệ sự toàn vẹn của cá nhân và ph</a:t>
            </a:r>
            <a:r>
              <a:rPr lang="en-US" sz="4800" dirty="0">
                <a:solidFill>
                  <a:prstClr val="black"/>
                </a:solidFill>
                <a:latin typeface="Calibri"/>
              </a:rPr>
              <a:t>ả</a:t>
            </a:r>
            <a:r>
              <a:rPr lang="vi-VN" sz="4800" dirty="0">
                <a:solidFill>
                  <a:prstClr val="black"/>
                </a:solidFill>
                <a:latin typeface="Calibri"/>
              </a:rPr>
              <a:t>n đối mọi sự xâm hại</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7615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CFA926B-AE6A-601F-5AEE-CB9203BE03DB}"/>
              </a:ext>
            </a:extLst>
          </p:cNvPr>
          <p:cNvSpPr/>
          <p:nvPr/>
        </p:nvSpPr>
        <p:spPr>
          <a:xfrm>
            <a:off x="2052320" y="166369"/>
            <a:ext cx="8585200" cy="57658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Hãy đọc tình huống trong hình 2 và cho biết:</a:t>
            </a:r>
            <a:endParaRPr lang="vi-VN" sz="36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7F1BAF7-B05F-6EFD-5332-65A0E0E608EF}"/>
              </a:ext>
            </a:extLst>
          </p:cNvPr>
          <p:cNvPicPr>
            <a:picLocks noChangeAspect="1"/>
          </p:cNvPicPr>
          <p:nvPr/>
        </p:nvPicPr>
        <p:blipFill>
          <a:blip r:embed="rId2"/>
          <a:stretch>
            <a:fillRect/>
          </a:stretch>
        </p:blipFill>
        <p:spPr>
          <a:xfrm>
            <a:off x="2986087" y="1053465"/>
            <a:ext cx="6260783" cy="5323282"/>
          </a:xfrm>
          <a:prstGeom prst="rect">
            <a:avLst/>
          </a:prstGeom>
        </p:spPr>
      </p:pic>
    </p:spTree>
    <p:extLst>
      <p:ext uri="{BB962C8B-B14F-4D97-AF65-F5344CB8AC3E}">
        <p14:creationId xmlns:p14="http://schemas.microsoft.com/office/powerpoint/2010/main" val="4425460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171CAE-7C84-664B-0C0E-E917DDCD009D}"/>
              </a:ext>
            </a:extLst>
          </p:cNvPr>
          <p:cNvGrpSpPr/>
          <p:nvPr/>
        </p:nvGrpSpPr>
        <p:grpSpPr>
          <a:xfrm>
            <a:off x="6060559" y="1100664"/>
            <a:ext cx="5914738" cy="3540954"/>
            <a:chOff x="4774484" y="3910414"/>
            <a:chExt cx="6921071" cy="2331486"/>
          </a:xfrm>
        </p:grpSpPr>
        <p:sp>
          <p:nvSpPr>
            <p:cNvPr id="3" name="Speech Bubble: Rectangle with Corners Rounded 16">
              <a:extLst>
                <a:ext uri="{FF2B5EF4-FFF2-40B4-BE49-F238E27FC236}">
                  <a16:creationId xmlns:a16="http://schemas.microsoft.com/office/drawing/2014/main" id="{0E27D4A9-CECA-AD8D-ECA0-C45890F43889}"/>
                </a:ext>
              </a:extLst>
            </p:cNvPr>
            <p:cNvSpPr/>
            <p:nvPr/>
          </p:nvSpPr>
          <p:spPr>
            <a:xfrm>
              <a:off x="4774484" y="3910414"/>
              <a:ext cx="6921071" cy="2195337"/>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0F1194-00EA-ABEF-7111-09209170FE12}"/>
                </a:ext>
              </a:extLst>
            </p:cNvPr>
            <p:cNvSpPr txBox="1"/>
            <p:nvPr/>
          </p:nvSpPr>
          <p:spPr>
            <a:xfrm>
              <a:off x="5010573" y="4296453"/>
              <a:ext cx="6245734" cy="1945447"/>
            </a:xfrm>
            <a:prstGeom prst="rect">
              <a:avLst/>
            </a:prstGeom>
            <a:noFill/>
          </p:spPr>
          <p:txBody>
            <a:bodyPr wrap="square" lIns="0" tIns="0" rIns="0" bIns="0"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Cảm giác của bạn A trong câu chuyện như thế nào?</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Em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đối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hoặc</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ý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hành</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động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chuyện</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5" name="Freeform 2">
            <a:extLst>
              <a:ext uri="{FF2B5EF4-FFF2-40B4-BE49-F238E27FC236}">
                <a16:creationId xmlns:a16="http://schemas.microsoft.com/office/drawing/2014/main" id="{C8425121-6D8B-28BF-2BD3-C1D39A98B237}"/>
              </a:ext>
            </a:extLst>
          </p:cNvPr>
          <p:cNvSpPr/>
          <p:nvPr/>
        </p:nvSpPr>
        <p:spPr>
          <a:xfrm>
            <a:off x="405398" y="2552128"/>
            <a:ext cx="5561471" cy="4211863"/>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peech Bubble: Oval 5">
            <a:extLst>
              <a:ext uri="{FF2B5EF4-FFF2-40B4-BE49-F238E27FC236}">
                <a16:creationId xmlns:a16="http://schemas.microsoft.com/office/drawing/2014/main" id="{C8557D62-1AFB-0427-C979-C68A7E337E33}"/>
              </a:ext>
            </a:extLst>
          </p:cNvPr>
          <p:cNvSpPr/>
          <p:nvPr/>
        </p:nvSpPr>
        <p:spPr>
          <a:xfrm>
            <a:off x="277300" y="600457"/>
            <a:ext cx="3907921" cy="1951671"/>
          </a:xfrm>
          <a:prstGeom prst="wedgeEllipseCallout">
            <a:avLst>
              <a:gd name="adj1" fmla="val 52621"/>
              <a:gd name="adj2" fmla="val 42672"/>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31C3A"/>
                </a:solidFill>
                <a:effectLst/>
                <a:uLnTx/>
                <a:uFillTx/>
                <a:latin typeface="Calibri" panose="020F0502020204030204"/>
                <a:ea typeface="+mn-ea"/>
                <a:cs typeface="+mn-cs"/>
              </a:rPr>
              <a:t>Làm việc theo nhóm</a:t>
            </a:r>
            <a:endParaRPr kumimoji="0" lang="en-US" sz="4400" b="1" i="0" u="none" strike="noStrike" kern="1200" cap="none" spc="0" normalizeH="0" baseline="0" noProof="0" dirty="0">
              <a:ln>
                <a:noFill/>
              </a:ln>
              <a:solidFill>
                <a:srgbClr val="E31C3A"/>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8F55A50-7021-357D-1FAF-6625206F8886}"/>
              </a:ext>
            </a:extLst>
          </p:cNvPr>
          <p:cNvPicPr>
            <a:picLocks noChangeAspect="1"/>
          </p:cNvPicPr>
          <p:nvPr/>
        </p:nvPicPr>
        <p:blipFill>
          <a:blip r:embed="rId3"/>
          <a:stretch>
            <a:fillRect/>
          </a:stretch>
        </p:blipFill>
        <p:spPr>
          <a:xfrm>
            <a:off x="5333187" y="157649"/>
            <a:ext cx="7309738" cy="1524132"/>
          </a:xfrm>
          <a:prstGeom prst="rect">
            <a:avLst/>
          </a:prstGeom>
        </p:spPr>
      </p:pic>
    </p:spTree>
    <p:extLst>
      <p:ext uri="{BB962C8B-B14F-4D97-AF65-F5344CB8AC3E}">
        <p14:creationId xmlns:p14="http://schemas.microsoft.com/office/powerpoint/2010/main" val="27327949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1473774" y="427989"/>
            <a:ext cx="8841166" cy="1743711"/>
            <a:chOff x="1122333" y="3266422"/>
            <a:chExt cx="5177983" cy="662484"/>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71719" y="3299653"/>
              <a:ext cx="4986316" cy="4996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Cảm giác của bạn A: </a:t>
              </a:r>
              <a:r>
                <a:rPr kumimoji="0" lang="vi-VN" sz="48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bị coi thường, buồn</a:t>
              </a:r>
              <a:r>
                <a:rPr kumimoji="0" lang="en-US" sz="48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a:t>
              </a:r>
            </a:p>
          </p:txBody>
        </p:sp>
      </p:grpSp>
      <p:grpSp>
        <p:nvGrpSpPr>
          <p:cNvPr id="2" name="Group 1">
            <a:extLst>
              <a:ext uri="{FF2B5EF4-FFF2-40B4-BE49-F238E27FC236}">
                <a16:creationId xmlns:a16="http://schemas.microsoft.com/office/drawing/2014/main" id="{90421017-9F3F-0B26-9CFB-7E774BF9F777}"/>
              </a:ext>
            </a:extLst>
          </p:cNvPr>
          <p:cNvGrpSpPr/>
          <p:nvPr/>
        </p:nvGrpSpPr>
        <p:grpSpPr>
          <a:xfrm>
            <a:off x="4685604" y="2405379"/>
            <a:ext cx="6767256" cy="1880871"/>
            <a:chOff x="1122333" y="3266422"/>
            <a:chExt cx="5177983" cy="662484"/>
          </a:xfrm>
        </p:grpSpPr>
        <p:sp>
          <p:nvSpPr>
            <p:cNvPr id="4" name="Speech Bubble: Rectangle with Corners Rounded 3">
              <a:extLst>
                <a:ext uri="{FF2B5EF4-FFF2-40B4-BE49-F238E27FC236}">
                  <a16:creationId xmlns:a16="http://schemas.microsoft.com/office/drawing/2014/main" id="{229132A2-B2B4-EA10-F0F3-E8B119F3D2F0}"/>
                </a:ext>
              </a:extLst>
            </p:cNvPr>
            <p:cNvSpPr/>
            <p:nvPr/>
          </p:nvSpPr>
          <p:spPr>
            <a:xfrm>
              <a:off x="1122333" y="3266422"/>
              <a:ext cx="5177983" cy="662484"/>
            </a:xfrm>
            <a:prstGeom prst="wedgeRoundRectCallout">
              <a:avLst>
                <a:gd name="adj1" fmla="val -55298"/>
                <a:gd name="adj2" fmla="val 362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7" name="TextBox 6">
              <a:extLst>
                <a:ext uri="{FF2B5EF4-FFF2-40B4-BE49-F238E27FC236}">
                  <a16:creationId xmlns:a16="http://schemas.microsoft.com/office/drawing/2014/main" id="{F0471435-11C2-F4D8-AE66-E5F795027894}"/>
                </a:ext>
              </a:extLst>
            </p:cNvPr>
            <p:cNvSpPr txBox="1"/>
            <p:nvPr/>
          </p:nvSpPr>
          <p:spPr>
            <a:xfrm>
              <a:off x="1271719" y="3299653"/>
              <a:ext cx="4986316" cy="4739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lumMod val="95000"/>
                      <a:lumOff val="5000"/>
                    </a:prstClr>
                  </a:solidFill>
                  <a:latin typeface="Cambria" panose="02040503050406030204" pitchFamily="18" charset="0"/>
                </a:rPr>
                <a:t>Em </a:t>
              </a:r>
              <a:r>
                <a:rPr lang="en-US" sz="3600" b="1" dirty="0" err="1">
                  <a:solidFill>
                    <a:prstClr val="black">
                      <a:lumMod val="95000"/>
                      <a:lumOff val="5000"/>
                    </a:prstClr>
                  </a:solidFill>
                  <a:latin typeface="Cambria" panose="02040503050406030204" pitchFamily="18" charset="0"/>
                </a:rPr>
                <a:t>nên</a:t>
              </a:r>
              <a:r>
                <a:rPr lang="en-US" sz="3600" b="1" dirty="0">
                  <a:solidFill>
                    <a:prstClr val="black">
                      <a:lumMod val="95000"/>
                      <a:lumOff val="5000"/>
                    </a:prstClr>
                  </a:solidFill>
                  <a:latin typeface="Cambria" panose="02040503050406030204" pitchFamily="18" charset="0"/>
                </a:rPr>
                <a:t> p</a:t>
              </a:r>
              <a:r>
                <a:rPr kumimoji="0" lang="vi-V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hản đối hành động của hai bạn C và D vì đã không tôn trọng bạn A, bắt nạt bạn A.</a:t>
              </a:r>
              <a:endParaRPr kumimoji="0" lang="en-US" sz="36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3B44140A-7F5E-5B20-796F-56CF97BA248E}"/>
              </a:ext>
            </a:extLst>
          </p:cNvPr>
          <p:cNvGrpSpPr/>
          <p:nvPr/>
        </p:nvGrpSpPr>
        <p:grpSpPr>
          <a:xfrm>
            <a:off x="4971354" y="4782819"/>
            <a:ext cx="6767256" cy="1880871"/>
            <a:chOff x="1122333" y="3266422"/>
            <a:chExt cx="5177983" cy="662484"/>
          </a:xfrm>
        </p:grpSpPr>
        <p:sp>
          <p:nvSpPr>
            <p:cNvPr id="10" name="Speech Bubble: Rectangle with Corners Rounded 9">
              <a:extLst>
                <a:ext uri="{FF2B5EF4-FFF2-40B4-BE49-F238E27FC236}">
                  <a16:creationId xmlns:a16="http://schemas.microsoft.com/office/drawing/2014/main" id="{2449A996-B6C4-10EB-C832-80D5FBBC2047}"/>
                </a:ext>
              </a:extLst>
            </p:cNvPr>
            <p:cNvSpPr/>
            <p:nvPr/>
          </p:nvSpPr>
          <p:spPr>
            <a:xfrm>
              <a:off x="1122333" y="3266422"/>
              <a:ext cx="5177983" cy="662484"/>
            </a:xfrm>
            <a:prstGeom prst="wedgeRoundRectCallout">
              <a:avLst>
                <a:gd name="adj1" fmla="val -55298"/>
                <a:gd name="adj2" fmla="val 362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1" name="TextBox 10">
              <a:extLst>
                <a:ext uri="{FF2B5EF4-FFF2-40B4-BE49-F238E27FC236}">
                  <a16:creationId xmlns:a16="http://schemas.microsoft.com/office/drawing/2014/main" id="{AE50EBAC-09EC-F64E-86CD-E504D437B1C7}"/>
                </a:ext>
              </a:extLst>
            </p:cNvPr>
            <p:cNvSpPr txBox="1"/>
            <p:nvPr/>
          </p:nvSpPr>
          <p:spPr>
            <a:xfrm>
              <a:off x="1271719" y="3299653"/>
              <a:ext cx="4986316" cy="6179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Cambria" panose="02040503050406030204" pitchFamily="18" charset="0"/>
                </a:rPr>
                <a:t>Đồng</a:t>
              </a:r>
              <a:r>
                <a:rPr lang="en-US" sz="3600" b="1" dirty="0">
                  <a:solidFill>
                    <a:prstClr val="black">
                      <a:lumMod val="95000"/>
                      <a:lumOff val="5000"/>
                    </a:prstClr>
                  </a:solidFill>
                  <a:latin typeface="Cambria" panose="02040503050406030204" pitchFamily="18" charset="0"/>
                </a:rPr>
                <a:t> ý </a:t>
              </a:r>
              <a:r>
                <a:rPr lang="en-US" sz="3600" b="1" dirty="0" err="1">
                  <a:solidFill>
                    <a:prstClr val="black">
                      <a:lumMod val="95000"/>
                      <a:lumOff val="5000"/>
                    </a:prstClr>
                  </a:solidFill>
                  <a:latin typeface="Cambria" panose="02040503050406030204" pitchFamily="18" charset="0"/>
                </a:rPr>
                <a:t>với</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hành</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động</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của</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bạn</a:t>
              </a:r>
              <a:r>
                <a:rPr lang="en-US" sz="3600" b="1" dirty="0">
                  <a:solidFill>
                    <a:prstClr val="black">
                      <a:lumMod val="95000"/>
                      <a:lumOff val="5000"/>
                    </a:prstClr>
                  </a:solidFill>
                  <a:latin typeface="Cambria" panose="02040503050406030204" pitchFamily="18" charset="0"/>
                </a:rPr>
                <a:t> B </a:t>
              </a:r>
              <a:r>
                <a:rPr lang="en-US" sz="3600" b="1" dirty="0" err="1">
                  <a:solidFill>
                    <a:prstClr val="black">
                      <a:lumMod val="95000"/>
                      <a:lumOff val="5000"/>
                    </a:prstClr>
                  </a:solidFill>
                  <a:latin typeface="Cambria" panose="02040503050406030204" pitchFamily="18" charset="0"/>
                </a:rPr>
                <a:t>vì</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đã</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bênh</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vực</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đồng</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cảm</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và</a:t>
              </a:r>
              <a:r>
                <a:rPr lang="en-US" sz="3600" b="1" dirty="0">
                  <a:solidFill>
                    <a:prstClr val="black">
                      <a:lumMod val="95000"/>
                      <a:lumOff val="5000"/>
                    </a:prstClr>
                  </a:solidFill>
                  <a:latin typeface="Cambria" panose="02040503050406030204" pitchFamily="18" charset="0"/>
                </a:rPr>
                <a:t> chia </a:t>
              </a:r>
              <a:r>
                <a:rPr lang="en-US" sz="3600" b="1" dirty="0" err="1">
                  <a:solidFill>
                    <a:prstClr val="black">
                      <a:lumMod val="95000"/>
                      <a:lumOff val="5000"/>
                    </a:prstClr>
                  </a:solidFill>
                  <a:latin typeface="Cambria" panose="02040503050406030204" pitchFamily="18" charset="0"/>
                </a:rPr>
                <a:t>sẻ</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với</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bạn</a:t>
              </a:r>
              <a:r>
                <a:rPr lang="en-US" sz="3600" b="1" dirty="0">
                  <a:solidFill>
                    <a:prstClr val="black">
                      <a:lumMod val="95000"/>
                      <a:lumOff val="5000"/>
                    </a:prstClr>
                  </a:solidFill>
                  <a:latin typeface="Cambria" panose="02040503050406030204" pitchFamily="18" charset="0"/>
                </a:rPr>
                <a:t> A.</a:t>
              </a:r>
              <a:endParaRPr kumimoji="0" lang="en-US" sz="36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59976265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B18BB-45B4-1A0E-E37F-A988A7579526}"/>
              </a:ext>
            </a:extLst>
          </p:cNvPr>
          <p:cNvPicPr>
            <a:picLocks noChangeAspect="1"/>
          </p:cNvPicPr>
          <p:nvPr/>
        </p:nvPicPr>
        <p:blipFill>
          <a:blip r:embed="rId2"/>
          <a:stretch>
            <a:fillRect/>
          </a:stretch>
        </p:blipFill>
        <p:spPr>
          <a:xfrm>
            <a:off x="651510" y="2359283"/>
            <a:ext cx="11014710" cy="2088320"/>
          </a:xfrm>
          <a:prstGeom prst="rect">
            <a:avLst/>
          </a:prstGeom>
        </p:spPr>
      </p:pic>
    </p:spTree>
    <p:extLst>
      <p:ext uri="{BB962C8B-B14F-4D97-AF65-F5344CB8AC3E}">
        <p14:creationId xmlns:p14="http://schemas.microsoft.com/office/powerpoint/2010/main" val="147717429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blue and red text&#10;&#10;AI-generated content may be incorrect.">
            <a:extLst>
              <a:ext uri="{FF2B5EF4-FFF2-40B4-BE49-F238E27FC236}">
                <a16:creationId xmlns:a16="http://schemas.microsoft.com/office/drawing/2014/main" id="{C65EEC78-8DCF-4034-5452-F97D2488E3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5940" y="1198386"/>
            <a:ext cx="9334500" cy="4551533"/>
          </a:xfrm>
          <a:prstGeom prst="rect">
            <a:avLst/>
          </a:prstGeom>
        </p:spPr>
      </p:pic>
    </p:spTree>
    <p:extLst>
      <p:ext uri="{BB962C8B-B14F-4D97-AF65-F5344CB8AC3E}">
        <p14:creationId xmlns:p14="http://schemas.microsoft.com/office/powerpoint/2010/main" val="36954781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CFA926B-AE6A-601F-5AEE-CB9203BE03DB}"/>
              </a:ext>
            </a:extLst>
          </p:cNvPr>
          <p:cNvSpPr/>
          <p:nvPr/>
        </p:nvSpPr>
        <p:spPr>
          <a:xfrm>
            <a:off x="1383030" y="166369"/>
            <a:ext cx="9669780" cy="111379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Em phản đối những việc làm nào đối với trẻ em được thể hiện ở hình 3?</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Vì sao?</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D14C56-598C-F7F8-72B9-53528F8B50CD}"/>
              </a:ext>
            </a:extLst>
          </p:cNvPr>
          <p:cNvPicPr>
            <a:picLocks noChangeAspect="1"/>
          </p:cNvPicPr>
          <p:nvPr/>
        </p:nvPicPr>
        <p:blipFill>
          <a:blip r:embed="rId2"/>
          <a:stretch>
            <a:fillRect/>
          </a:stretch>
        </p:blipFill>
        <p:spPr>
          <a:xfrm>
            <a:off x="3600450" y="1532331"/>
            <a:ext cx="5074920" cy="4869421"/>
          </a:xfrm>
          <a:prstGeom prst="rect">
            <a:avLst/>
          </a:prstGeom>
        </p:spPr>
      </p:pic>
    </p:spTree>
    <p:extLst>
      <p:ext uri="{BB962C8B-B14F-4D97-AF65-F5344CB8AC3E}">
        <p14:creationId xmlns:p14="http://schemas.microsoft.com/office/powerpoint/2010/main" val="81682263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f You're Happy - Kids Song - Super Simple Songs (1)">
            <a:hlinkClick r:id="" action="ppaction://media"/>
            <a:extLst>
              <a:ext uri="{FF2B5EF4-FFF2-40B4-BE49-F238E27FC236}">
                <a16:creationId xmlns:a16="http://schemas.microsoft.com/office/drawing/2014/main" id="{3E931867-BA01-5ADD-25F2-4D0A4D26C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86708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D824798-A673-F1CB-51C8-D9DAEA4DEE8A}"/>
              </a:ext>
            </a:extLst>
          </p:cNvPr>
          <p:cNvGraphicFramePr>
            <a:graphicFrameLocks noGrp="1"/>
          </p:cNvGraphicFramePr>
          <p:nvPr>
            <p:extLst>
              <p:ext uri="{D42A27DB-BD31-4B8C-83A1-F6EECF244321}">
                <p14:modId xmlns:p14="http://schemas.microsoft.com/office/powerpoint/2010/main" val="2759003765"/>
              </p:ext>
            </p:extLst>
          </p:nvPr>
        </p:nvGraphicFramePr>
        <p:xfrm>
          <a:off x="488950" y="788246"/>
          <a:ext cx="10335260" cy="5672578"/>
        </p:xfrm>
        <a:graphic>
          <a:graphicData uri="http://schemas.openxmlformats.org/drawingml/2006/table">
            <a:tbl>
              <a:tblPr firstRow="1" bandRow="1">
                <a:tableStyleId>{5C22544A-7EE6-4342-B048-85BDC9FD1C3A}</a:tableStyleId>
              </a:tblPr>
              <a:tblGrid>
                <a:gridCol w="1111250">
                  <a:extLst>
                    <a:ext uri="{9D8B030D-6E8A-4147-A177-3AD203B41FA5}">
                      <a16:colId xmlns:a16="http://schemas.microsoft.com/office/drawing/2014/main" val="3646170659"/>
                    </a:ext>
                  </a:extLst>
                </a:gridCol>
                <a:gridCol w="2743200">
                  <a:extLst>
                    <a:ext uri="{9D8B030D-6E8A-4147-A177-3AD203B41FA5}">
                      <a16:colId xmlns:a16="http://schemas.microsoft.com/office/drawing/2014/main" val="7226026"/>
                    </a:ext>
                  </a:extLst>
                </a:gridCol>
                <a:gridCol w="1703070">
                  <a:extLst>
                    <a:ext uri="{9D8B030D-6E8A-4147-A177-3AD203B41FA5}">
                      <a16:colId xmlns:a16="http://schemas.microsoft.com/office/drawing/2014/main" val="1041482273"/>
                    </a:ext>
                  </a:extLst>
                </a:gridCol>
                <a:gridCol w="4777740">
                  <a:extLst>
                    <a:ext uri="{9D8B030D-6E8A-4147-A177-3AD203B41FA5}">
                      <a16:colId xmlns:a16="http://schemas.microsoft.com/office/drawing/2014/main" val="3134600412"/>
                    </a:ext>
                  </a:extLst>
                </a:gridCol>
              </a:tblGrid>
              <a:tr h="701751">
                <a:tc rowSpan="2">
                  <a:txBody>
                    <a:bodyPr/>
                    <a:lstStyle/>
                    <a:p>
                      <a:pPr algn="ctr"/>
                      <a:r>
                        <a:rPr lang="en-US" sz="2800" dirty="0" err="1">
                          <a:solidFill>
                            <a:srgbClr val="002060"/>
                          </a:solidFill>
                          <a:latin typeface="Cambria" panose="02040503050406030204" pitchFamily="18" charset="0"/>
                          <a:ea typeface="Cambria" panose="02040503050406030204" pitchFamily="18" charset="0"/>
                        </a:rPr>
                        <a:t>Hình</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rowSpan="2">
                  <a:txBody>
                    <a:bodyPr/>
                    <a:lstStyle/>
                    <a:p>
                      <a:pPr algn="ctr"/>
                      <a:r>
                        <a:rPr lang="en-US" sz="2800" dirty="0" err="1">
                          <a:solidFill>
                            <a:srgbClr val="002060"/>
                          </a:solidFill>
                          <a:latin typeface="Cambria" panose="02040503050406030204" pitchFamily="18" charset="0"/>
                          <a:ea typeface="Cambria" panose="02040503050406030204" pitchFamily="18" charset="0"/>
                        </a:rPr>
                        <a:t>Nội</a:t>
                      </a:r>
                      <a:r>
                        <a:rPr lang="en-US" sz="2800" dirty="0">
                          <a:solidFill>
                            <a:srgbClr val="002060"/>
                          </a:solidFill>
                          <a:latin typeface="Cambria" panose="02040503050406030204" pitchFamily="18" charset="0"/>
                          <a:ea typeface="Cambria" panose="02040503050406030204" pitchFamily="18" charset="0"/>
                        </a:rPr>
                        <a:t> dung </a:t>
                      </a:r>
                      <a:r>
                        <a:rPr lang="en-US" sz="2800" dirty="0" err="1">
                          <a:solidFill>
                            <a:srgbClr val="002060"/>
                          </a:solidFill>
                          <a:latin typeface="Cambria" panose="02040503050406030204" pitchFamily="18" charset="0"/>
                          <a:ea typeface="Cambria" panose="02040503050406030204" pitchFamily="18" charset="0"/>
                        </a:rPr>
                        <a:t>hình</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gridSpan="2">
                  <a:txBody>
                    <a:bodyPr/>
                    <a:lstStyle/>
                    <a:p>
                      <a:pPr algn="ctr"/>
                      <a:r>
                        <a:rPr lang="en-US" sz="2800" dirty="0">
                          <a:solidFill>
                            <a:srgbClr val="002060"/>
                          </a:solidFill>
                          <a:latin typeface="Cambria" panose="02040503050406030204" pitchFamily="18" charset="0"/>
                          <a:ea typeface="Cambria" panose="02040503050406030204" pitchFamily="18" charset="0"/>
                        </a:rPr>
                        <a:t>Ý </a:t>
                      </a:r>
                      <a:r>
                        <a:rPr lang="en-US" sz="2800" dirty="0" err="1">
                          <a:solidFill>
                            <a:srgbClr val="002060"/>
                          </a:solidFill>
                          <a:latin typeface="Cambria" panose="02040503050406030204" pitchFamily="18" charset="0"/>
                          <a:ea typeface="Cambria" panose="02040503050406030204" pitchFamily="18" charset="0"/>
                        </a:rPr>
                        <a:t>kiến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em</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257186"/>
                  </a:ext>
                </a:extLst>
              </a:tr>
              <a:tr h="70175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Phản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Giải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thích</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136942098"/>
                  </a:ext>
                </a:extLst>
              </a:tr>
              <a:tr h="640549">
                <a:tc>
                  <a:txBody>
                    <a:bodyPr/>
                    <a:lstStyle/>
                    <a:p>
                      <a:pPr algn="ctr"/>
                      <a:r>
                        <a:rPr lang="en-US" sz="2400" dirty="0">
                          <a:latin typeface="Cambria" panose="02040503050406030204" pitchFamily="18" charset="0"/>
                          <a:ea typeface="Cambria" panose="02040503050406030204" pitchFamily="18" charset="0"/>
                        </a:rPr>
                        <a:t>3a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Xoa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viên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3737026"/>
                  </a:ext>
                </a:extLst>
              </a:tr>
              <a:tr h="640549">
                <a:tc>
                  <a:txBody>
                    <a:bodyPr/>
                    <a:lstStyle/>
                    <a:p>
                      <a:pPr algn="ctr"/>
                      <a:r>
                        <a:rPr lang="en-US" sz="2400" dirty="0">
                          <a:latin typeface="Cambria" panose="02040503050406030204" pitchFamily="18" charset="0"/>
                          <a:ea typeface="Cambria" panose="02040503050406030204" pitchFamily="18" charset="0"/>
                        </a:rPr>
                        <a:t>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Nói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thương</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8162410"/>
                  </a:ext>
                </a:extLst>
              </a:tr>
              <a:tr h="640549">
                <a:tc>
                  <a:txBody>
                    <a:bodyPr/>
                    <a:lstStyle/>
                    <a:p>
                      <a:pPr algn="ctr"/>
                      <a:r>
                        <a:rPr lang="en-US" sz="2400" dirty="0">
                          <a:latin typeface="Cambria" panose="02040503050406030204" pitchFamily="18" charset="0"/>
                          <a:ea typeface="Cambria" panose="02040503050406030204" pitchFamily="18" charset="0"/>
                        </a:rPr>
                        <a:t>3c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Trêu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ghẹo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738792"/>
                  </a:ext>
                </a:extLst>
              </a:tr>
              <a:tr h="640549">
                <a:tc>
                  <a:txBody>
                    <a:bodyPr/>
                    <a:lstStyle/>
                    <a:p>
                      <a:pPr algn="ctr"/>
                      <a:r>
                        <a:rPr lang="en-US" sz="2400" dirty="0">
                          <a:latin typeface="Cambria" panose="02040503050406030204" pitchFamily="18" charset="0"/>
                          <a:ea typeface="Cambria" panose="02040503050406030204" pitchFamily="18" charset="0"/>
                        </a:rPr>
                        <a:t>3d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Lắng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tâm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307789"/>
                  </a:ext>
                </a:extLst>
              </a:tr>
              <a:tr h="640549">
                <a:tc>
                  <a:txBody>
                    <a:bodyPr/>
                    <a:lstStyle/>
                    <a:p>
                      <a:pPr algn="ctr"/>
                      <a:r>
                        <a:rPr lang="en-US" sz="2400" dirty="0">
                          <a:latin typeface="Cambria" panose="02040503050406030204" pitchFamily="18" charset="0"/>
                          <a:ea typeface="Cambria" panose="02040503050406030204" pitchFamily="18" charset="0"/>
                        </a:rPr>
                        <a:t>3e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vùng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riêng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14468"/>
                  </a:ext>
                </a:extLst>
              </a:tr>
              <a:tr h="640549">
                <a:tc>
                  <a:txBody>
                    <a:bodyPr/>
                    <a:lstStyle/>
                    <a:p>
                      <a:pPr algn="ctr"/>
                      <a:r>
                        <a:rPr lang="en-US" sz="2400" dirty="0">
                          <a:latin typeface="Cambria" panose="02040503050406030204" pitchFamily="18" charset="0"/>
                          <a:ea typeface="Cambria" panose="02040503050406030204" pitchFamily="18" charset="0"/>
                        </a:rPr>
                        <a:t>3g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dụ</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dỗ</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de </a:t>
                      </a:r>
                      <a:r>
                        <a:rPr lang="en-US" sz="2000" dirty="0" err="1">
                          <a:latin typeface="Cambria" panose="02040503050406030204" pitchFamily="18" charset="0"/>
                          <a:ea typeface="Cambria" panose="02040503050406030204" pitchFamily="18" charset="0"/>
                        </a:rPr>
                        <a:t>doạ</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8947583"/>
                  </a:ext>
                </a:extLst>
              </a:tr>
            </a:tbl>
          </a:graphicData>
        </a:graphic>
      </p:graphicFrame>
      <p:sp>
        <p:nvSpPr>
          <p:cNvPr id="6" name="TextBox 5">
            <a:extLst>
              <a:ext uri="{FF2B5EF4-FFF2-40B4-BE49-F238E27FC236}">
                <a16:creationId xmlns:a16="http://schemas.microsoft.com/office/drawing/2014/main" id="{B71069AE-516B-8E52-4195-AB27917349DD}"/>
              </a:ext>
            </a:extLst>
          </p:cNvPr>
          <p:cNvSpPr txBox="1"/>
          <p:nvPr/>
        </p:nvSpPr>
        <p:spPr>
          <a:xfrm>
            <a:off x="4994910" y="2183130"/>
            <a:ext cx="605790" cy="584775"/>
          </a:xfrm>
          <a:prstGeom prst="rect">
            <a:avLst/>
          </a:prstGeom>
          <a:noFill/>
        </p:spPr>
        <p:txBody>
          <a:bodyPr wrap="square" rtlCol="0">
            <a:spAutoFit/>
          </a:bodyPr>
          <a:lstStyle/>
          <a:p>
            <a:r>
              <a:rPr lang="en-US" sz="3200" dirty="0">
                <a:solidFill>
                  <a:srgbClr val="FF0000"/>
                </a:solidFill>
              </a:rPr>
              <a:t>x</a:t>
            </a:r>
          </a:p>
        </p:txBody>
      </p:sp>
      <p:sp>
        <p:nvSpPr>
          <p:cNvPr id="9" name="TextBox 8">
            <a:extLst>
              <a:ext uri="{FF2B5EF4-FFF2-40B4-BE49-F238E27FC236}">
                <a16:creationId xmlns:a16="http://schemas.microsoft.com/office/drawing/2014/main" id="{6F082991-C6D9-AB06-9C40-E8B5451C8907}"/>
              </a:ext>
            </a:extLst>
          </p:cNvPr>
          <p:cNvSpPr txBox="1"/>
          <p:nvPr/>
        </p:nvSpPr>
        <p:spPr>
          <a:xfrm>
            <a:off x="6137910" y="211455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tinh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thần</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2B3EE03-9114-62FA-5A0A-D16DDA1CA29F}"/>
              </a:ext>
            </a:extLst>
          </p:cNvPr>
          <p:cNvSpPr txBox="1"/>
          <p:nvPr/>
        </p:nvSpPr>
        <p:spPr>
          <a:xfrm>
            <a:off x="5006340" y="2823210"/>
            <a:ext cx="605790" cy="584775"/>
          </a:xfrm>
          <a:prstGeom prst="rect">
            <a:avLst/>
          </a:prstGeom>
          <a:noFill/>
        </p:spPr>
        <p:txBody>
          <a:bodyPr wrap="square" rtlCol="0">
            <a:spAutoFit/>
          </a:bodyPr>
          <a:lstStyle/>
          <a:p>
            <a:r>
              <a:rPr lang="en-US" sz="3200" dirty="0">
                <a:solidFill>
                  <a:srgbClr val="FF0000"/>
                </a:solidFill>
              </a:rPr>
              <a:t>x</a:t>
            </a:r>
          </a:p>
        </p:txBody>
      </p:sp>
      <p:sp>
        <p:nvSpPr>
          <p:cNvPr id="11" name="TextBox 10">
            <a:extLst>
              <a:ext uri="{FF2B5EF4-FFF2-40B4-BE49-F238E27FC236}">
                <a16:creationId xmlns:a16="http://schemas.microsoft.com/office/drawing/2014/main" id="{220A1343-B471-5307-4FAE-D2FE3664BBDC}"/>
              </a:ext>
            </a:extLst>
          </p:cNvPr>
          <p:cNvSpPr txBox="1"/>
          <p:nvPr/>
        </p:nvSpPr>
        <p:spPr>
          <a:xfrm>
            <a:off x="6149340" y="275463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tinh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thần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thể</a:t>
            </a:r>
            <a:endParaRPr lang="en-US" sz="20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DB7EEED-CF4D-5584-8803-4F53CC3BE63E}"/>
              </a:ext>
            </a:extLst>
          </p:cNvPr>
          <p:cNvSpPr txBox="1"/>
          <p:nvPr/>
        </p:nvSpPr>
        <p:spPr>
          <a:xfrm>
            <a:off x="5017770" y="3486150"/>
            <a:ext cx="605790" cy="584775"/>
          </a:xfrm>
          <a:prstGeom prst="rect">
            <a:avLst/>
          </a:prstGeom>
          <a:noFill/>
        </p:spPr>
        <p:txBody>
          <a:bodyPr wrap="square" rtlCol="0">
            <a:spAutoFit/>
          </a:bodyPr>
          <a:lstStyle/>
          <a:p>
            <a:r>
              <a:rPr lang="en-US" sz="3200" dirty="0">
                <a:solidFill>
                  <a:srgbClr val="FF0000"/>
                </a:solidFill>
              </a:rPr>
              <a:t>x</a:t>
            </a:r>
          </a:p>
        </p:txBody>
      </p:sp>
      <p:sp>
        <p:nvSpPr>
          <p:cNvPr id="13" name="TextBox 12">
            <a:extLst>
              <a:ext uri="{FF2B5EF4-FFF2-40B4-BE49-F238E27FC236}">
                <a16:creationId xmlns:a16="http://schemas.microsoft.com/office/drawing/2014/main" id="{53764074-5470-4710-E75C-4D9E2EFD3596}"/>
              </a:ext>
            </a:extLst>
          </p:cNvPr>
          <p:cNvSpPr txBox="1"/>
          <p:nvPr/>
        </p:nvSpPr>
        <p:spPr>
          <a:xfrm>
            <a:off x="6160770" y="341757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riêng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tư</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thể</a:t>
            </a:r>
            <a:endParaRPr lang="en-US" sz="20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747E80F-332D-77D0-2211-3AB572713911}"/>
              </a:ext>
            </a:extLst>
          </p:cNvPr>
          <p:cNvSpPr txBox="1"/>
          <p:nvPr/>
        </p:nvSpPr>
        <p:spPr>
          <a:xfrm>
            <a:off x="5017770" y="4857750"/>
            <a:ext cx="605790" cy="584775"/>
          </a:xfrm>
          <a:prstGeom prst="rect">
            <a:avLst/>
          </a:prstGeom>
          <a:noFill/>
        </p:spPr>
        <p:txBody>
          <a:bodyPr wrap="square" rtlCol="0">
            <a:spAutoFit/>
          </a:bodyPr>
          <a:lstStyle/>
          <a:p>
            <a:r>
              <a:rPr lang="en-US" sz="3200" dirty="0">
                <a:solidFill>
                  <a:srgbClr val="FF0000"/>
                </a:solidFill>
              </a:rPr>
              <a:t>x</a:t>
            </a:r>
          </a:p>
        </p:txBody>
      </p:sp>
      <p:sp>
        <p:nvSpPr>
          <p:cNvPr id="17" name="TextBox 16">
            <a:extLst>
              <a:ext uri="{FF2B5EF4-FFF2-40B4-BE49-F238E27FC236}">
                <a16:creationId xmlns:a16="http://schemas.microsoft.com/office/drawing/2014/main" id="{234449C1-D8EE-D7F7-328C-3975343E86A3}"/>
              </a:ext>
            </a:extLst>
          </p:cNvPr>
          <p:cNvSpPr txBox="1"/>
          <p:nvPr/>
        </p:nvSpPr>
        <p:spPr>
          <a:xfrm>
            <a:off x="6160770" y="478917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riêng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tư</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thể</a:t>
            </a:r>
            <a:endParaRPr lang="en-US" sz="20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5CBEBDE9-9F6A-C5A9-F7A9-571CF6CF6E95}"/>
              </a:ext>
            </a:extLst>
          </p:cNvPr>
          <p:cNvSpPr txBox="1"/>
          <p:nvPr/>
        </p:nvSpPr>
        <p:spPr>
          <a:xfrm>
            <a:off x="5017770" y="5657850"/>
            <a:ext cx="605790" cy="584775"/>
          </a:xfrm>
          <a:prstGeom prst="rect">
            <a:avLst/>
          </a:prstGeom>
          <a:noFill/>
        </p:spPr>
        <p:txBody>
          <a:bodyPr wrap="squar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8806C5F7-5D47-4FB8-7982-29920C2FB077}"/>
              </a:ext>
            </a:extLst>
          </p:cNvPr>
          <p:cNvSpPr txBox="1"/>
          <p:nvPr/>
        </p:nvSpPr>
        <p:spPr>
          <a:xfrm>
            <a:off x="6160770" y="558927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tinh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thần</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27284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wipe(down)">
                                      <p:cBhvr>
                                        <p:cTn id="67" dur="500"/>
                                        <p:tgtEl>
                                          <p:spTgt spid="1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wipe(down)">
                                      <p:cBhvr>
                                        <p:cTn id="8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1033A-466F-A77B-B597-7DF89F27D246}"/>
              </a:ext>
            </a:extLst>
          </p:cNvPr>
          <p:cNvPicPr>
            <a:picLocks noChangeAspect="1"/>
          </p:cNvPicPr>
          <p:nvPr/>
        </p:nvPicPr>
        <p:blipFill>
          <a:blip r:embed="rId2"/>
          <a:stretch>
            <a:fillRect/>
          </a:stretch>
        </p:blipFill>
        <p:spPr>
          <a:xfrm>
            <a:off x="891540" y="1276705"/>
            <a:ext cx="10751820" cy="4600818"/>
          </a:xfrm>
          <a:prstGeom prst="rect">
            <a:avLst/>
          </a:prstGeom>
        </p:spPr>
      </p:pic>
    </p:spTree>
    <p:extLst>
      <p:ext uri="{BB962C8B-B14F-4D97-AF65-F5344CB8AC3E}">
        <p14:creationId xmlns:p14="http://schemas.microsoft.com/office/powerpoint/2010/main" val="15665967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C0E983A4-4964-D57C-9C77-6AC8F48BFA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9048" y="533149"/>
            <a:ext cx="7193903" cy="5791702"/>
          </a:xfrm>
          <a:prstGeom prst="rect">
            <a:avLst/>
          </a:prstGeom>
        </p:spPr>
      </p:pic>
    </p:spTree>
    <p:extLst>
      <p:ext uri="{BB962C8B-B14F-4D97-AF65-F5344CB8AC3E}">
        <p14:creationId xmlns:p14="http://schemas.microsoft.com/office/powerpoint/2010/main" val="2318609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2273874" y="233679"/>
            <a:ext cx="8841166" cy="2081327"/>
            <a:chOff x="1122333" y="3266422"/>
            <a:chExt cx="5177983" cy="662484"/>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71719" y="3351764"/>
              <a:ext cx="4986316" cy="421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Kể tên một số hành động vi phạm quyền được an toàn của trẻ em</a:t>
              </a:r>
              <a:endParaRPr kumimoji="0" 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996582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A9CE821-9612-4ABC-501C-278505B58300}"/>
              </a:ext>
            </a:extLst>
          </p:cNvPr>
          <p:cNvSpPr/>
          <p:nvPr/>
        </p:nvSpPr>
        <p:spPr>
          <a:xfrm>
            <a:off x="1346613" y="1748228"/>
            <a:ext cx="5745480" cy="371983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nhỏ trong hình 1a có cảm giác không  an toàn vì khi đi qua đoạn đường vắng, bạn cảm giác có người đang đi theo mình.</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47051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942975"/>
            <a:ext cx="6880286" cy="1538131"/>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463966"/>
            </a:xfrm>
            <a:prstGeom prst="rect">
              <a:avLst/>
            </a:prstGeom>
            <a:noFill/>
          </p:spPr>
          <p:txBody>
            <a:bodyPr wrap="square" rtlCol="0">
              <a:spAutoFit/>
            </a:bodyPr>
            <a:lstStyle/>
            <a:p>
              <a:pPr marL="0" marR="0" algn="ctr">
                <a:spcBef>
                  <a:spcPts val="0"/>
                </a:spcBef>
                <a:spcAft>
                  <a:spcPts val="0"/>
                </a:spcAft>
              </a:pPr>
              <a:r>
                <a:rPr lang="en-GB" sz="3200" b="1" dirty="0">
                  <a:latin typeface="Cambria" panose="02040503050406030204" pitchFamily="18" charset="0"/>
                  <a:ea typeface="Cambria" panose="02040503050406030204" pitchFamily="18" charset="0"/>
                  <a:cs typeface="Times New Roman" panose="02020603050405020304" pitchFamily="18" charset="0"/>
                </a:rPr>
                <a:t>C</a:t>
              </a:r>
              <a:r>
                <a:rPr lang="en-GB" sz="3200" b="1" dirty="0">
                  <a:effectLst/>
                  <a:latin typeface="Cambria" panose="02040503050406030204" pitchFamily="18" charset="0"/>
                  <a:ea typeface="Cambria" panose="02040503050406030204" pitchFamily="18" charset="0"/>
                  <a:cs typeface="Times New Roman" panose="02020603050405020304" pitchFamily="18" charset="0"/>
                </a:rPr>
                <a:t>hia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sẻ</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với</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các</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bạn</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về</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tình</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huống</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khiến</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em</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cảm</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giác</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như</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
        <p:nvSpPr>
          <p:cNvPr id="2" name="Rectangle: Rounded Corners 1">
            <a:extLst>
              <a:ext uri="{FF2B5EF4-FFF2-40B4-BE49-F238E27FC236}">
                <a16:creationId xmlns:a16="http://schemas.microsoft.com/office/drawing/2014/main" id="{929CAA9D-36EA-E7DB-7711-86EC79FE52B3}"/>
              </a:ext>
            </a:extLst>
          </p:cNvPr>
          <p:cNvSpPr/>
          <p:nvPr/>
        </p:nvSpPr>
        <p:spPr>
          <a:xfrm>
            <a:off x="3969385" y="3282950"/>
            <a:ext cx="7663815" cy="2142489"/>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002060"/>
                </a:solidFill>
                <a:latin typeface="Cambria" panose="02040503050406030204" pitchFamily="18" charset="0"/>
                <a:ea typeface="Cambria" panose="02040503050406030204" pitchFamily="18" charset="0"/>
              </a:rPr>
              <a:t>Vui, phấn khởi hoặc buồn, lo lắng, giận, bực tức</a:t>
            </a:r>
          </a:p>
          <a:p>
            <a:pPr marL="457200" indent="-457200" algn="just">
              <a:buFont typeface="Arial" panose="020B0604020202020204" pitchFamily="34" charset="0"/>
              <a:buChar char="•"/>
            </a:pPr>
            <a:r>
              <a:rPr lang="vi-VN" sz="3600" dirty="0">
                <a:solidFill>
                  <a:srgbClr val="002060"/>
                </a:solidFill>
                <a:latin typeface="Cambria" panose="02040503050406030204" pitchFamily="18" charset="0"/>
                <a:ea typeface="Cambria" panose="02040503050406030204" pitchFamily="18" charset="0"/>
              </a:rPr>
              <a:t>Được tôn trọng hoặc bị coi thường.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27"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C2F235F6-600D-DED1-DFB1-96ACA7516D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20976" y="349957"/>
            <a:ext cx="1626327" cy="1626327"/>
          </a:xfrm>
          <a:prstGeom prst="rect">
            <a:avLst/>
          </a:prstGeom>
        </p:spPr>
      </p:pic>
      <p:pic>
        <p:nvPicPr>
          <p:cNvPr id="7" name="Picture 6">
            <a:extLst>
              <a:ext uri="{FF2B5EF4-FFF2-40B4-BE49-F238E27FC236}">
                <a16:creationId xmlns:a16="http://schemas.microsoft.com/office/drawing/2014/main" id="{50EC02A7-4933-4550-ADE4-2A9EB0518596}"/>
              </a:ext>
            </a:extLst>
          </p:cNvPr>
          <p:cNvPicPr>
            <a:picLocks noChangeAspect="1"/>
          </p:cNvPicPr>
          <p:nvPr/>
        </p:nvPicPr>
        <p:blipFill>
          <a:blip r:embed="rId11"/>
          <a:stretch>
            <a:fillRect/>
          </a:stretch>
        </p:blipFill>
        <p:spPr>
          <a:xfrm>
            <a:off x="1617333" y="1329540"/>
            <a:ext cx="9071634" cy="344453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descr="A green and red letters&#10;&#10;AI-generated content may be incorrect.">
            <a:extLst>
              <a:ext uri="{FF2B5EF4-FFF2-40B4-BE49-F238E27FC236}">
                <a16:creationId xmlns:a16="http://schemas.microsoft.com/office/drawing/2014/main" id="{9CCED9D6-CEAD-DF5A-6E5B-07AAB448D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0524" y="1980358"/>
            <a:ext cx="7138936" cy="1905841"/>
          </a:xfrm>
          <a:prstGeom prst="rect">
            <a:avLst/>
          </a:prstGeom>
        </p:spPr>
      </p:pic>
    </p:spTree>
    <p:extLst>
      <p:ext uri="{BB962C8B-B14F-4D97-AF65-F5344CB8AC3E}">
        <p14:creationId xmlns:p14="http://schemas.microsoft.com/office/powerpoint/2010/main" val="18600090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C4DE2-C2A6-EB29-4741-BBAF241301B0}"/>
              </a:ext>
            </a:extLst>
          </p:cNvPr>
          <p:cNvPicPr/>
          <p:nvPr/>
        </p:nvPicPr>
        <p:blipFill>
          <a:blip r:embed="rId2">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3">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4" name="Cloud 3">
            <a:extLst>
              <a:ext uri="{FF2B5EF4-FFF2-40B4-BE49-F238E27FC236}">
                <a16:creationId xmlns:a16="http://schemas.microsoft.com/office/drawing/2014/main" id="{6D98C0F9-1620-9AE7-C3F1-F7F0DBDA2BBD}"/>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6331D5C-D285-22F0-37BE-C697C80D1C3E}"/>
              </a:ext>
            </a:extLst>
          </p:cNvPr>
          <p:cNvSpPr txBox="1"/>
          <p:nvPr/>
        </p:nvSpPr>
        <p:spPr>
          <a:xfrm>
            <a:off x="4149090" y="2400300"/>
            <a:ext cx="5932170" cy="1569660"/>
          </a:xfrm>
          <a:prstGeom prst="rect">
            <a:avLst/>
          </a:prstGeom>
          <a:noFill/>
        </p:spPr>
        <p:txBody>
          <a:bodyPr wrap="square" rtlCol="0">
            <a:spAutoFit/>
          </a:bodyPr>
          <a:lstStyle/>
          <a:p>
            <a:pPr algn="ctr"/>
            <a:r>
              <a:rPr lang="en-US" sz="4800" dirty="0" err="1"/>
              <a:t>Hoạt</a:t>
            </a:r>
            <a:r>
              <a:rPr lang="en-US" sz="4800" dirty="0"/>
              <a:t> </a:t>
            </a:r>
            <a:r>
              <a:rPr lang="en-US" sz="4800" dirty="0" err="1"/>
              <a:t>động</a:t>
            </a:r>
            <a:r>
              <a:rPr lang="en-US" sz="4800" dirty="0"/>
              <a:t> 1: </a:t>
            </a:r>
            <a:r>
              <a:rPr lang="en-US" sz="4800" dirty="0" err="1"/>
              <a:t>Tìm</a:t>
            </a:r>
            <a:r>
              <a:rPr lang="en-US" sz="4800" dirty="0"/>
              <a:t> </a:t>
            </a:r>
            <a:r>
              <a:rPr lang="en-US" sz="4800" dirty="0" err="1"/>
              <a:t>hiểu</a:t>
            </a:r>
            <a:r>
              <a:rPr lang="en-US" sz="4800" dirty="0"/>
              <a:t> </a:t>
            </a:r>
            <a:r>
              <a:rPr lang="en-US" sz="4800" dirty="0" err="1"/>
              <a:t>về</a:t>
            </a:r>
            <a:r>
              <a:rPr lang="en-US" sz="4800" dirty="0"/>
              <a:t> </a:t>
            </a:r>
            <a:r>
              <a:rPr lang="en-US" sz="4800" dirty="0" err="1"/>
              <a:t>cảm</a:t>
            </a:r>
            <a:r>
              <a:rPr lang="en-US" sz="4800" dirty="0"/>
              <a:t> </a:t>
            </a:r>
            <a:r>
              <a:rPr lang="en-US" sz="4800" dirty="0" err="1"/>
              <a:t>giác</a:t>
            </a:r>
            <a:r>
              <a:rPr lang="en-US" sz="4800" dirty="0"/>
              <a:t> an </a:t>
            </a:r>
            <a:r>
              <a:rPr lang="en-US" sz="4800" dirty="0" err="1"/>
              <a:t>toàn</a:t>
            </a:r>
            <a:endParaRPr lang="en-US" sz="48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EBC0D-0819-46B3-BE18-3C3EF97B12FF}"/>
              </a:ext>
            </a:extLst>
          </p:cNvPr>
          <p:cNvSpPr txBox="1"/>
          <p:nvPr/>
        </p:nvSpPr>
        <p:spPr>
          <a:xfrm>
            <a:off x="855363" y="248190"/>
            <a:ext cx="10260311" cy="1077218"/>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Theo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1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không</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en-US" sz="3200" b="1" dirty="0">
                <a:solidFill>
                  <a:srgbClr val="00206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4DDBE4E8-1849-89B5-9E76-105918AFC1A1}"/>
              </a:ext>
            </a:extLst>
          </p:cNvPr>
          <p:cNvPicPr>
            <a:picLocks noChangeAspect="1"/>
          </p:cNvPicPr>
          <p:nvPr/>
        </p:nvPicPr>
        <p:blipFill>
          <a:blip r:embed="rId2"/>
          <a:stretch>
            <a:fillRect/>
          </a:stretch>
        </p:blipFill>
        <p:spPr>
          <a:xfrm>
            <a:off x="1134427" y="1505902"/>
            <a:ext cx="9826943" cy="448554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143C8C-DE33-A255-0C45-A800A64A68F1}"/>
              </a:ext>
            </a:extLst>
          </p:cNvPr>
          <p:cNvPicPr>
            <a:picLocks noChangeAspect="1"/>
          </p:cNvPicPr>
          <p:nvPr/>
        </p:nvPicPr>
        <p:blipFill>
          <a:blip r:embed="rId2"/>
          <a:stretch>
            <a:fillRect/>
          </a:stretch>
        </p:blipFill>
        <p:spPr>
          <a:xfrm>
            <a:off x="772477" y="1056322"/>
            <a:ext cx="4476552" cy="4498658"/>
          </a:xfrm>
          <a:prstGeom prst="rect">
            <a:avLst/>
          </a:prstGeom>
        </p:spPr>
      </p:pic>
      <p:sp>
        <p:nvSpPr>
          <p:cNvPr id="8" name="Rectangle: Rounded Corners 7">
            <a:extLst>
              <a:ext uri="{FF2B5EF4-FFF2-40B4-BE49-F238E27FC236}">
                <a16:creationId xmlns:a16="http://schemas.microsoft.com/office/drawing/2014/main" id="{4A9CE821-9612-4ABC-501C-278505B58300}"/>
              </a:ext>
            </a:extLst>
          </p:cNvPr>
          <p:cNvSpPr/>
          <p:nvPr/>
        </p:nvSpPr>
        <p:spPr>
          <a:xfrm>
            <a:off x="5737860" y="1503679"/>
            <a:ext cx="5745480" cy="371983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hình 1a có cảm giác không  an toàn vì khi đi qua đoạn đường vắng, bạn cảm giác có người đang đi theo mình.</a:t>
            </a:r>
            <a:endParaRPr lang="vi-VN" sz="36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A9CE821-9612-4ABC-501C-278505B58300}"/>
              </a:ext>
            </a:extLst>
          </p:cNvPr>
          <p:cNvSpPr/>
          <p:nvPr/>
        </p:nvSpPr>
        <p:spPr>
          <a:xfrm>
            <a:off x="5737860" y="1503679"/>
            <a:ext cx="5745480" cy="371983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hình 1b có cảm giác an toàn thì mỗi khi bạn về thăm ông bà, ông bà ra đón và ôm bạn vào lòng</a:t>
            </a: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24FE5A3-BDF3-B3B2-1C66-4658649222A2}"/>
              </a:ext>
            </a:extLst>
          </p:cNvPr>
          <p:cNvPicPr>
            <a:picLocks noChangeAspect="1"/>
          </p:cNvPicPr>
          <p:nvPr/>
        </p:nvPicPr>
        <p:blipFill>
          <a:blip r:embed="rId2"/>
          <a:stretch>
            <a:fillRect/>
          </a:stretch>
        </p:blipFill>
        <p:spPr>
          <a:xfrm>
            <a:off x="658177" y="1503997"/>
            <a:ext cx="4772025" cy="3438525"/>
          </a:xfrm>
          <a:prstGeom prst="rect">
            <a:avLst/>
          </a:prstGeom>
        </p:spPr>
      </p:pic>
    </p:spTree>
    <p:extLst>
      <p:ext uri="{BB962C8B-B14F-4D97-AF65-F5344CB8AC3E}">
        <p14:creationId xmlns:p14="http://schemas.microsoft.com/office/powerpoint/2010/main" val="37381711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522</Words>
  <Application>Microsoft Office PowerPoint</Application>
  <PresentationFormat>Widescreen</PresentationFormat>
  <Paragraphs>48</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字魂37号-波纹乖乖体</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Thao Tran</cp:lastModifiedBy>
  <cp:revision>107</cp:revision>
  <dcterms:created xsi:type="dcterms:W3CDTF">2023-07-22T16:47:00Z</dcterms:created>
  <dcterms:modified xsi:type="dcterms:W3CDTF">2025-03-07T04:09:13Z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