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Lst>
  <p:notesMasterIdLst>
    <p:notesMasterId r:id="rId25"/>
  </p:notesMasterIdLst>
  <p:sldIdLst>
    <p:sldId id="258" r:id="rId4"/>
    <p:sldId id="257" r:id="rId5"/>
    <p:sldId id="259" r:id="rId6"/>
    <p:sldId id="7617" r:id="rId7"/>
    <p:sldId id="260" r:id="rId8"/>
    <p:sldId id="261" r:id="rId9"/>
    <p:sldId id="256" r:id="rId10"/>
    <p:sldId id="368" r:id="rId11"/>
    <p:sldId id="369" r:id="rId12"/>
    <p:sldId id="313" r:id="rId13"/>
    <p:sldId id="371" r:id="rId14"/>
    <p:sldId id="7618" r:id="rId15"/>
    <p:sldId id="7619" r:id="rId16"/>
    <p:sldId id="7620" r:id="rId17"/>
    <p:sldId id="372" r:id="rId18"/>
    <p:sldId id="7610" r:id="rId19"/>
    <p:sldId id="7608" r:id="rId20"/>
    <p:sldId id="7611" r:id="rId21"/>
    <p:sldId id="7612" r:id="rId22"/>
    <p:sldId id="380" r:id="rId23"/>
    <p:sldId id="555"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9D96"/>
    <a:srgbClr val="A40B5D"/>
    <a:srgbClr val="90BF37"/>
    <a:srgbClr val="51347B"/>
    <a:srgbClr val="FDE9E0"/>
    <a:srgbClr val="179FD9"/>
    <a:srgbClr val="FFC776"/>
    <a:srgbClr val="2CA349"/>
    <a:srgbClr val="FFFF00"/>
    <a:srgbClr val="A6D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2" autoAdjust="0"/>
    <p:restoredTop sz="93557" autoAdjust="0"/>
  </p:normalViewPr>
  <p:slideViewPr>
    <p:cSldViewPr snapToGrid="0" showGuides="1">
      <p:cViewPr varScale="1">
        <p:scale>
          <a:sx n="60" d="100"/>
          <a:sy n="60" d="100"/>
        </p:scale>
        <p:origin x="904" y="4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2025/3/4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17</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18</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19</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732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3198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426D0-F3A2-41D6-BD02-43A23AB2FB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0478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47149497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9241632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2"/>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19265354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2511332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479778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53231499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0696914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17297293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73679694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4169807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2025/3/4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10987081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2654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46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7035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176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853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470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2504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596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1358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5431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3783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a:xfrm>
            <a:off x="838200" y="6356350"/>
            <a:ext cx="2743200" cy="365125"/>
          </a:xfrm>
          <a:prstGeom prst="rect">
            <a:avLst/>
          </a:prstGeom>
        </p:spPr>
        <p:txBody>
          <a:bodyPr/>
          <a:lstStyle/>
          <a:p>
            <a:fld id="{9CC68DE5-B4D3-4D65-AA79-156406646F5F}" type="datetimeFigureOut">
              <a:rPr lang="zh-CN" altLang="en-US" smtClean="0"/>
              <a:t>2025/3/4</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a:xfrm>
            <a:off x="8610600" y="6356350"/>
            <a:ext cx="2743200" cy="365125"/>
          </a:xfrm>
          <a:prstGeom prst="rect">
            <a:avLst/>
          </a:prstGeom>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A1ADA33A-DB22-93A6-985E-799FE8F4F6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2025/3/4</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5244888" y="-7670948"/>
            <a:ext cx="1523558" cy="1523558"/>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2102069" y="0"/>
            <a:ext cx="1729311" cy="1729311"/>
          </a:xfrm>
          <a:prstGeom prst="rect">
            <a:avLst/>
          </a:prstGeom>
        </p:spPr>
      </p:pic>
    </p:spTree>
    <p:extLst>
      <p:ext uri="{BB962C8B-B14F-4D97-AF65-F5344CB8AC3E}">
        <p14:creationId xmlns:p14="http://schemas.microsoft.com/office/powerpoint/2010/main" val="19400997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9144800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4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5.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notesSlide" Target="../notesSlides/notesSlide11.xml"/><Relationship Id="rId16" Type="http://schemas.openxmlformats.org/officeDocument/2006/relationships/image" Target="../media/image52.png"/><Relationship Id="rId20" Type="http://schemas.openxmlformats.org/officeDocument/2006/relationships/image" Target="../media/image56.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7.svg"/><Relationship Id="rId5" Type="http://schemas.openxmlformats.org/officeDocument/2006/relationships/image" Target="../media/image44.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sv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5.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52.png"/><Relationship Id="rId20" Type="http://schemas.openxmlformats.org/officeDocument/2006/relationships/image" Target="../media/image56.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7.svg"/><Relationship Id="rId5" Type="http://schemas.openxmlformats.org/officeDocument/2006/relationships/image" Target="../media/image44.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sv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audio" Target="../media/audio1.wav"/><Relationship Id="rId21" Type="http://schemas.openxmlformats.org/officeDocument/2006/relationships/image" Target="../media/image57.png"/><Relationship Id="rId7" Type="http://schemas.openxmlformats.org/officeDocument/2006/relationships/image" Target="../media/image25.png"/><Relationship Id="rId12" Type="http://schemas.openxmlformats.org/officeDocument/2006/relationships/image" Target="../media/image48.gif"/><Relationship Id="rId17" Type="http://schemas.openxmlformats.org/officeDocument/2006/relationships/image" Target="../media/image53.png"/><Relationship Id="rId2" Type="http://schemas.openxmlformats.org/officeDocument/2006/relationships/notesSlide" Target="../notesSlides/notesSlide13.xml"/><Relationship Id="rId16" Type="http://schemas.openxmlformats.org/officeDocument/2006/relationships/image" Target="../media/image52.png"/><Relationship Id="rId20" Type="http://schemas.openxmlformats.org/officeDocument/2006/relationships/image" Target="../media/image56.sv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47.svg"/><Relationship Id="rId5" Type="http://schemas.openxmlformats.org/officeDocument/2006/relationships/image" Target="../media/image44.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audio" Target="../media/audio2.wav"/><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58.sv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29.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7.svg"/><Relationship Id="rId18" Type="http://schemas.openxmlformats.org/officeDocument/2006/relationships/image" Target="../media/image21.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6.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5.sv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19.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1.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7.svg"/><Relationship Id="rId18" Type="http://schemas.openxmlformats.org/officeDocument/2006/relationships/image" Target="../media/image21.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7.svg"/><Relationship Id="rId18" Type="http://schemas.openxmlformats.org/officeDocument/2006/relationships/image" Target="../media/image21.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6.png"/><Relationship Id="rId3" Type="http://schemas.openxmlformats.org/officeDocument/2006/relationships/notesSlide" Target="../notesSlides/notesSlide2.xml"/><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35.png"/><Relationship Id="rId1" Type="http://schemas.openxmlformats.org/officeDocument/2006/relationships/themeOverride" Target="../theme/themeOverride2.xml"/><Relationship Id="rId6" Type="http://schemas.openxmlformats.org/officeDocument/2006/relationships/image" Target="../media/image25.png"/><Relationship Id="rId11" Type="http://schemas.openxmlformats.org/officeDocument/2006/relationships/image" Target="../media/image30.png"/><Relationship Id="rId5" Type="http://schemas.microsoft.com/office/2007/relationships/hdphoto" Target="../media/hdphoto1.wdp"/><Relationship Id="rId15" Type="http://schemas.openxmlformats.org/officeDocument/2006/relationships/image" Target="../media/image34.png"/><Relationship Id="rId10" Type="http://schemas.openxmlformats.org/officeDocument/2006/relationships/image" Target="../media/image29.sv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3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green and yellow text&#10;&#10;Description automatically generated">
            <a:extLst>
              <a:ext uri="{FF2B5EF4-FFF2-40B4-BE49-F238E27FC236}">
                <a16:creationId xmlns:a16="http://schemas.microsoft.com/office/drawing/2014/main" id="{06C55A18-27F4-D923-F42B-ABAFAEAB6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369" y="736270"/>
            <a:ext cx="4828122" cy="4073236"/>
          </a:xfrm>
          <a:prstGeom prst="rect">
            <a:avLst/>
          </a:prstGeom>
        </p:spPr>
      </p:pic>
      <p:pic>
        <p:nvPicPr>
          <p:cNvPr id="4" name="Picture 3" descr="A round pink circle with white text and a black background&#10;&#10;Description automatically generated">
            <a:extLst>
              <a:ext uri="{FF2B5EF4-FFF2-40B4-BE49-F238E27FC236}">
                <a16:creationId xmlns:a16="http://schemas.microsoft.com/office/drawing/2014/main" id="{109949F6-8198-CDB7-E092-B87F4370C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3970318"/>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vi-VN" sz="3600" b="1" i="0" dirty="0">
                <a:solidFill>
                  <a:srgbClr val="FF0000"/>
                </a:solidFill>
                <a:effectLst/>
                <a:latin typeface="Cambria" panose="02040503050406030204" pitchFamily="18" charset="0"/>
                <a:ea typeface="Cambria" panose="02040503050406030204" pitchFamily="18" charset="0"/>
              </a:rPr>
              <a:t> giải:</a:t>
            </a:r>
            <a:endParaRPr lang="vi-VN" sz="3600" b="0" i="0" dirty="0">
              <a:solidFill>
                <a:srgbClr val="FF0000"/>
              </a:solidFill>
              <a:effectLst/>
              <a:latin typeface="Cambria" panose="02040503050406030204" pitchFamily="18" charset="0"/>
              <a:ea typeface="Cambria" panose="02040503050406030204" pitchFamily="18" charset="0"/>
            </a:endParaRPr>
          </a:p>
          <a:p>
            <a:pPr algn="ctr"/>
            <a:r>
              <a:rPr lang="vi-VN" sz="3600" b="0" i="0" dirty="0">
                <a:solidFill>
                  <a:srgbClr val="FF0000"/>
                </a:solidFill>
                <a:effectLst/>
                <a:latin typeface="Cambria" panose="02040503050406030204" pitchFamily="18" charset="0"/>
                <a:ea typeface="Cambria" panose="02040503050406030204" pitchFamily="18" charset="0"/>
              </a:rPr>
              <a:t>Thời gian để người đó đi hết quãng đường là:</a:t>
            </a:r>
          </a:p>
          <a:p>
            <a:pPr algn="ctr"/>
            <a:r>
              <a:rPr lang="vi-VN" sz="3600" b="0" i="0" dirty="0">
                <a:solidFill>
                  <a:srgbClr val="FF0000"/>
                </a:solidFill>
                <a:effectLst/>
                <a:latin typeface="Cambria" panose="02040503050406030204" pitchFamily="18" charset="0"/>
                <a:ea typeface="Cambria" panose="02040503050406030204" pitchFamily="18" charset="0"/>
              </a:rPr>
              <a:t>7,5 : 5 = 1,5 (giờ)</a:t>
            </a:r>
          </a:p>
          <a:p>
            <a:pPr algn="ctr"/>
            <a:r>
              <a:rPr lang="vi-VN" sz="3600" b="0" i="0" dirty="0">
                <a:solidFill>
                  <a:srgbClr val="FF0000"/>
                </a:solidFill>
                <a:effectLst/>
                <a:latin typeface="Cambria" panose="02040503050406030204" pitchFamily="18" charset="0"/>
                <a:ea typeface="Cambria" panose="02040503050406030204" pitchFamily="18" charset="0"/>
              </a:rPr>
              <a:t>Đổi 1,5 giờ = 1 giờ 30 phút</a:t>
            </a:r>
          </a:p>
          <a:p>
            <a:pPr algn="ctr"/>
            <a:r>
              <a:rPr lang="vi-VN" sz="3600" b="0" i="0" dirty="0">
                <a:solidFill>
                  <a:srgbClr val="FF0000"/>
                </a:solidFill>
                <a:effectLst/>
                <a:latin typeface="Cambria" panose="02040503050406030204" pitchFamily="18" charset="0"/>
                <a:ea typeface="Cambria" panose="02040503050406030204" pitchFamily="18" charset="0"/>
              </a:rPr>
              <a:t>Người đó đi hết quãng đường vào thời gian là:</a:t>
            </a:r>
          </a:p>
          <a:p>
            <a:pPr algn="ctr"/>
            <a:r>
              <a:rPr lang="vi-VN" sz="3600" b="0" i="0" dirty="0">
                <a:solidFill>
                  <a:srgbClr val="FF0000"/>
                </a:solidFill>
                <a:effectLst/>
                <a:latin typeface="Cambria" panose="02040503050406030204" pitchFamily="18" charset="0"/>
                <a:ea typeface="Cambria" panose="02040503050406030204" pitchFamily="18" charset="0"/>
              </a:rPr>
              <a:t>15 giờ 30 phút + 1 giờ 30 phút = 17 giờ</a:t>
            </a:r>
          </a:p>
          <a:p>
            <a:pPr algn="r"/>
            <a:r>
              <a:rPr lang="vi-VN" sz="3600" b="0" i="0" dirty="0">
                <a:solidFill>
                  <a:srgbClr val="FF0000"/>
                </a:solidFill>
                <a:effectLst/>
                <a:latin typeface="Cambria" panose="02040503050406030204" pitchFamily="18" charset="0"/>
                <a:ea typeface="Cambria" panose="02040503050406030204" pitchFamily="18" charset="0"/>
              </a:rPr>
              <a:t>Đáp số: 17 giờ</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5" y="114697"/>
            <a:ext cx="8913510" cy="1384995"/>
          </a:xfrm>
          <a:prstGeom prst="rect">
            <a:avLst/>
          </a:prstGeom>
          <a:noFill/>
        </p:spPr>
        <p:txBody>
          <a:bodyPr wrap="square" rtlCol="0">
            <a:spAutoFit/>
          </a:bodyPr>
          <a:lstStyle/>
          <a:p>
            <a:pPr algn="just"/>
            <a:r>
              <a:rPr lang="vi-VN" altLang="zh-CN" sz="2800" dirty="0">
                <a:latin typeface="Cambria" panose="02040503050406030204" pitchFamily="18" charset="0"/>
                <a:ea typeface="Cambria" panose="02040503050406030204" pitchFamily="18" charset="0"/>
              </a:rPr>
              <a:t>Anh Khôi bơi 5 phút được 560 m. Nếu anh Khôi tiếp tục bơi với vận tốc đó thêm 12 phút nữa thì anh Khôi bơi được tất cả bao nhiêu mét?</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4</a:t>
            </a:r>
            <a:endParaRPr lang="zh-CN" altLang="en-US" sz="4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FC172041-A49A-DCB2-27CF-4A2E762232A0}"/>
              </a:ext>
            </a:extLst>
          </p:cNvPr>
          <p:cNvPicPr>
            <a:picLocks noChangeAspect="1"/>
          </p:cNvPicPr>
          <p:nvPr/>
        </p:nvPicPr>
        <p:blipFill>
          <a:blip r:embed="rId6"/>
          <a:stretch>
            <a:fillRect/>
          </a:stretch>
        </p:blipFill>
        <p:spPr>
          <a:xfrm>
            <a:off x="1628112" y="2118537"/>
            <a:ext cx="9105900" cy="3771900"/>
          </a:xfrm>
          <a:prstGeom prst="rect">
            <a:avLst/>
          </a:prstGeom>
        </p:spPr>
      </p:pic>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giải:</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Vận tốc bơi của anh Khôi là:</a:t>
            </a:r>
          </a:p>
          <a:p>
            <a:pPr lvl="0" algn="ctr"/>
            <a:r>
              <a:rPr lang="vi-VN" sz="3600" dirty="0">
                <a:solidFill>
                  <a:srgbClr val="FF0000"/>
                </a:solidFill>
                <a:latin typeface="Cambria" panose="02040503050406030204" pitchFamily="18" charset="0"/>
                <a:ea typeface="Cambria" panose="02040503050406030204" pitchFamily="18" charset="0"/>
              </a:rPr>
              <a:t>560 : 5 = 112 (m/phút)</a:t>
            </a:r>
          </a:p>
          <a:p>
            <a:pPr lvl="0" algn="ctr"/>
            <a:r>
              <a:rPr lang="vi-VN" sz="3600" dirty="0">
                <a:solidFill>
                  <a:srgbClr val="FF0000"/>
                </a:solidFill>
                <a:latin typeface="Cambria" panose="02040503050406030204" pitchFamily="18" charset="0"/>
                <a:ea typeface="Cambria" panose="02040503050406030204" pitchFamily="18" charset="0"/>
              </a:rPr>
              <a:t>Quãng đường anh Khôi bơi được trong 12 phút là:</a:t>
            </a:r>
          </a:p>
          <a:p>
            <a:pPr lvl="0" algn="ctr"/>
            <a:r>
              <a:rPr lang="vi-VN" sz="3600" dirty="0">
                <a:solidFill>
                  <a:srgbClr val="FF0000"/>
                </a:solidFill>
                <a:latin typeface="Cambria" panose="02040503050406030204" pitchFamily="18" charset="0"/>
                <a:ea typeface="Cambria" panose="02040503050406030204" pitchFamily="18" charset="0"/>
              </a:rPr>
              <a:t>112 × 12 = 1 344 (m)</a:t>
            </a:r>
          </a:p>
          <a:p>
            <a:pPr lvl="0" algn="ctr"/>
            <a:r>
              <a:rPr lang="vi-VN" sz="3600" dirty="0">
                <a:solidFill>
                  <a:srgbClr val="FF0000"/>
                </a:solidFill>
                <a:latin typeface="Cambria" panose="02040503050406030204" pitchFamily="18" charset="0"/>
                <a:ea typeface="Cambria" panose="02040503050406030204" pitchFamily="18" charset="0"/>
              </a:rPr>
              <a:t>Anh Khôi bơi được tất cả số mét là:</a:t>
            </a:r>
          </a:p>
          <a:p>
            <a:pPr lvl="0" algn="ctr"/>
            <a:r>
              <a:rPr lang="vi-VN" sz="3600" dirty="0">
                <a:solidFill>
                  <a:srgbClr val="FF0000"/>
                </a:solidFill>
                <a:latin typeface="Cambria" panose="02040503050406030204" pitchFamily="18" charset="0"/>
                <a:ea typeface="Cambria" panose="02040503050406030204" pitchFamily="18" charset="0"/>
              </a:rPr>
              <a:t>560 + 1 344 = 1 904 (m)</a:t>
            </a:r>
          </a:p>
          <a:p>
            <a:pPr lvl="0" algn="r"/>
            <a:r>
              <a:rPr lang="vi-VN" sz="3600" dirty="0">
                <a:solidFill>
                  <a:srgbClr val="FF0000"/>
                </a:solidFill>
                <a:latin typeface="Cambria" panose="02040503050406030204" pitchFamily="18" charset="0"/>
                <a:ea typeface="Cambria" panose="02040503050406030204" pitchFamily="18" charset="0"/>
              </a:rPr>
              <a:t>Đáp số: 1 904 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921622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charRg st="10" end="39"/>
                                            </p:txEl>
                                          </p:spTgt>
                                        </p:tgtEl>
                                        <p:attrNameLst>
                                          <p:attrName>style.visibility</p:attrName>
                                        </p:attrNameLst>
                                      </p:cBhvr>
                                      <p:to>
                                        <p:strVal val="visible"/>
                                      </p:to>
                                    </p:set>
                                    <p:animEffect transition="in" filter="wipe(down)">
                                      <p:cBhvr>
                                        <p:cTn id="12" dur="500"/>
                                        <p:tgtEl>
                                          <p:spTgt spid="4">
                                            <p:txEl>
                                              <p:charRg st="10" end="3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charRg st="39" end="62"/>
                                            </p:txEl>
                                          </p:spTgt>
                                        </p:tgtEl>
                                        <p:attrNameLst>
                                          <p:attrName>style.visibility</p:attrName>
                                        </p:attrNameLst>
                                      </p:cBhvr>
                                      <p:to>
                                        <p:strVal val="visible"/>
                                      </p:to>
                                    </p:set>
                                    <p:animEffect transition="in" filter="wipe(down)">
                                      <p:cBhvr>
                                        <p:cTn id="17" dur="500"/>
                                        <p:tgtEl>
                                          <p:spTgt spid="4">
                                            <p:txEl>
                                              <p:charRg st="39" end="6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charRg st="62" end="110"/>
                                            </p:txEl>
                                          </p:spTgt>
                                        </p:tgtEl>
                                        <p:attrNameLst>
                                          <p:attrName>style.visibility</p:attrName>
                                        </p:attrNameLst>
                                      </p:cBhvr>
                                      <p:to>
                                        <p:strVal val="visible"/>
                                      </p:to>
                                    </p:set>
                                    <p:animEffect transition="in" filter="wipe(down)">
                                      <p:cBhvr>
                                        <p:cTn id="22" dur="500"/>
                                        <p:tgtEl>
                                          <p:spTgt spid="4">
                                            <p:txEl>
                                              <p:charRg st="62" end="1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charRg st="110" end="131"/>
                                            </p:txEl>
                                          </p:spTgt>
                                        </p:tgtEl>
                                        <p:attrNameLst>
                                          <p:attrName>style.visibility</p:attrName>
                                        </p:attrNameLst>
                                      </p:cBhvr>
                                      <p:to>
                                        <p:strVal val="visible"/>
                                      </p:to>
                                    </p:set>
                                    <p:animEffect transition="in" filter="wipe(down)">
                                      <p:cBhvr>
                                        <p:cTn id="27" dur="500"/>
                                        <p:tgtEl>
                                          <p:spTgt spid="4">
                                            <p:txEl>
                                              <p:charRg st="110" end="13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charRg st="131" end="167"/>
                                            </p:txEl>
                                          </p:spTgt>
                                        </p:tgtEl>
                                        <p:attrNameLst>
                                          <p:attrName>style.visibility</p:attrName>
                                        </p:attrNameLst>
                                      </p:cBhvr>
                                      <p:to>
                                        <p:strVal val="visible"/>
                                      </p:to>
                                    </p:set>
                                    <p:animEffect transition="in" filter="wipe(down)">
                                      <p:cBhvr>
                                        <p:cTn id="32" dur="500"/>
                                        <p:tgtEl>
                                          <p:spTgt spid="4">
                                            <p:txEl>
                                              <p:charRg st="131" end="16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charRg st="167" end="191"/>
                                            </p:txEl>
                                          </p:spTgt>
                                        </p:tgtEl>
                                        <p:attrNameLst>
                                          <p:attrName>style.visibility</p:attrName>
                                        </p:attrNameLst>
                                      </p:cBhvr>
                                      <p:to>
                                        <p:strVal val="visible"/>
                                      </p:to>
                                    </p:set>
                                    <p:animEffect transition="in" filter="wipe(down)">
                                      <p:cBhvr>
                                        <p:cTn id="37" dur="500"/>
                                        <p:tgtEl>
                                          <p:spTgt spid="4">
                                            <p:txEl>
                                              <p:charRg st="167" end="19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xEl>
                                              <p:charRg st="191" end="208"/>
                                            </p:txEl>
                                          </p:spTgt>
                                        </p:tgtEl>
                                        <p:attrNameLst>
                                          <p:attrName>style.visibility</p:attrName>
                                        </p:attrNameLst>
                                      </p:cBhvr>
                                      <p:to>
                                        <p:strVal val="visible"/>
                                      </p:to>
                                    </p:set>
                                    <p:animEffect transition="in" filter="wipe(down)">
                                      <p:cBhvr>
                                        <p:cTn id="42" dur="500"/>
                                        <p:tgtEl>
                                          <p:spTgt spid="4">
                                            <p:txEl>
                                              <p:charRg st="191" end="20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706028" y="0"/>
            <a:ext cx="8913510" cy="2246769"/>
          </a:xfrm>
          <a:prstGeom prst="rect">
            <a:avLst/>
          </a:prstGeom>
          <a:noFill/>
        </p:spPr>
        <p:txBody>
          <a:bodyPr wrap="square" rtlCol="0">
            <a:spAutoFit/>
          </a:bodyPr>
          <a:lstStyle/>
          <a:p>
            <a:pPr lvl="0" algn="just"/>
            <a:r>
              <a:rPr lang="vi-VN" altLang="zh-CN" sz="2800" dirty="0">
                <a:solidFill>
                  <a:prstClr val="black"/>
                </a:solidFill>
                <a:latin typeface="Cambria" panose="02040503050406030204" pitchFamily="18" charset="0"/>
                <a:ea typeface="Cambria" panose="02040503050406030204" pitchFamily="18" charset="0"/>
              </a:rPr>
              <a:t>Một tên lửa bay với vận tốc siêu thanh Mach 2 (tức là gấp 2 lần vận tốc âm thanh). Hỏi trong 1 giờ tên lửa đó bay được quãng đường là bao nhiêu ki-lô-mét? Biết vận tốc âm thanh là khoảng 20 600 m/phút.</a:t>
            </a:r>
            <a:endParaRPr lang="en-US" altLang="zh-CN" sz="2800" dirty="0">
              <a:solidFill>
                <a:prstClr val="black"/>
              </a:solidFill>
              <a:latin typeface="Cambria" panose="02040503050406030204" pitchFamily="18" charset="0"/>
              <a:ea typeface="Cambria" panose="02040503050406030204" pitchFamily="18" charset="0"/>
            </a:endParaRPr>
          </a:p>
          <a:p>
            <a:pPr lvl="0" algn="just"/>
            <a:endParaRPr kumimoji="0" lang="zh-CN" altLang="en-US" sz="2800" b="0" i="0" u="none" strike="noStrike" kern="1200" cap="none" spc="0" normalizeH="0" baseline="0" noProof="0" dirty="0">
              <a:ln>
                <a:noFill/>
              </a:ln>
              <a:solidFill>
                <a:prstClr val="black"/>
              </a:solidFill>
              <a:effectLst/>
              <a:uLnTx/>
              <a:uFillTx/>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5" name="Picture 4">
            <a:extLst>
              <a:ext uri="{FF2B5EF4-FFF2-40B4-BE49-F238E27FC236}">
                <a16:creationId xmlns:a16="http://schemas.microsoft.com/office/drawing/2014/main" id="{30E70CB2-0E17-1A34-60A2-C1691809E249}"/>
              </a:ext>
            </a:extLst>
          </p:cNvPr>
          <p:cNvPicPr>
            <a:picLocks noChangeAspect="1"/>
          </p:cNvPicPr>
          <p:nvPr/>
        </p:nvPicPr>
        <p:blipFill>
          <a:blip r:embed="rId6"/>
          <a:stretch>
            <a:fillRect/>
          </a:stretch>
        </p:blipFill>
        <p:spPr>
          <a:xfrm>
            <a:off x="1220528" y="2373875"/>
            <a:ext cx="10795231" cy="3497558"/>
          </a:xfrm>
          <a:prstGeom prst="rect">
            <a:avLst/>
          </a:prstGeom>
        </p:spPr>
      </p:pic>
    </p:spTree>
    <p:extLst>
      <p:ext uri="{BB962C8B-B14F-4D97-AF65-F5344CB8AC3E}">
        <p14:creationId xmlns:p14="http://schemas.microsoft.com/office/powerpoint/2010/main" val="3108002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554CD-D4C3-DE1E-BB35-7D2EAE10E3C5}"/>
              </a:ext>
            </a:extLst>
          </p:cNvPr>
          <p:cNvSpPr txBox="1"/>
          <p:nvPr/>
        </p:nvSpPr>
        <p:spPr>
          <a:xfrm>
            <a:off x="861237" y="1020726"/>
            <a:ext cx="10515600" cy="3970318"/>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vi-VN" sz="3600" b="1" dirty="0">
                <a:solidFill>
                  <a:srgbClr val="FF0000"/>
                </a:solidFill>
                <a:latin typeface="Cambria" panose="02040503050406030204" pitchFamily="18" charset="0"/>
                <a:ea typeface="Cambria" panose="02040503050406030204" pitchFamily="18" charset="0"/>
              </a:rPr>
              <a:t> giải:</a:t>
            </a:r>
          </a:p>
          <a:p>
            <a:pPr lvl="0" algn="ctr"/>
            <a:r>
              <a:rPr lang="vi-VN" sz="3600" b="1" dirty="0">
                <a:solidFill>
                  <a:srgbClr val="FF0000"/>
                </a:solidFill>
                <a:latin typeface="Cambria" panose="02040503050406030204" pitchFamily="18" charset="0"/>
                <a:ea typeface="Cambria" panose="02040503050406030204" pitchFamily="18" charset="0"/>
              </a:rPr>
              <a:t>Vận tốc của tên lửa là:</a:t>
            </a:r>
          </a:p>
          <a:p>
            <a:pPr lvl="0" algn="ctr"/>
            <a:r>
              <a:rPr lang="vi-VN" sz="3600" b="1" dirty="0">
                <a:solidFill>
                  <a:srgbClr val="FF0000"/>
                </a:solidFill>
                <a:latin typeface="Cambria" panose="02040503050406030204" pitchFamily="18" charset="0"/>
                <a:ea typeface="Cambria" panose="02040503050406030204" pitchFamily="18" charset="0"/>
              </a:rPr>
              <a:t>20 600 × 2 = 41 200 (m/phút)</a:t>
            </a:r>
          </a:p>
          <a:p>
            <a:pPr lvl="0" algn="ctr"/>
            <a:r>
              <a:rPr lang="vi-VN" sz="3600" b="1" dirty="0">
                <a:solidFill>
                  <a:srgbClr val="FF0000"/>
                </a:solidFill>
                <a:latin typeface="Cambria" panose="02040503050406030204" pitchFamily="18" charset="0"/>
                <a:ea typeface="Cambria" panose="02040503050406030204" pitchFamily="18" charset="0"/>
              </a:rPr>
              <a:t>Trong 1 giờ quãng đường tên lửa bay được là:</a:t>
            </a:r>
          </a:p>
          <a:p>
            <a:pPr lvl="0" algn="ctr"/>
            <a:r>
              <a:rPr lang="vi-VN" sz="3600" b="1" dirty="0">
                <a:solidFill>
                  <a:srgbClr val="FF0000"/>
                </a:solidFill>
                <a:latin typeface="Cambria" panose="02040503050406030204" pitchFamily="18" charset="0"/>
                <a:ea typeface="Cambria" panose="02040503050406030204" pitchFamily="18" charset="0"/>
              </a:rPr>
              <a:t>41 200 × 60 = 2 472 000 (m)</a:t>
            </a:r>
          </a:p>
          <a:p>
            <a:pPr lvl="0" algn="ctr"/>
            <a:r>
              <a:rPr lang="vi-VN" sz="3600" b="1" dirty="0">
                <a:solidFill>
                  <a:srgbClr val="FF0000"/>
                </a:solidFill>
                <a:latin typeface="Cambria" panose="02040503050406030204" pitchFamily="18" charset="0"/>
                <a:ea typeface="Cambria" panose="02040503050406030204" pitchFamily="18" charset="0"/>
              </a:rPr>
              <a:t>Đổi 2 472 000 m = 2 472 km</a:t>
            </a:r>
          </a:p>
          <a:p>
            <a:pPr lvl="0" algn="r"/>
            <a:r>
              <a:rPr lang="vi-VN" sz="3600" b="1" dirty="0">
                <a:solidFill>
                  <a:srgbClr val="FF0000"/>
                </a:solidFill>
                <a:latin typeface="Cambria" panose="02040503050406030204" pitchFamily="18" charset="0"/>
                <a:ea typeface="Cambria" panose="02040503050406030204" pitchFamily="18" charset="0"/>
              </a:rPr>
              <a:t>Đáp số: 2 472 km.</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9257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3" name="Picture 2" descr="A close up of a black background&#10;&#10;Description automatically generated">
            <a:extLst>
              <a:ext uri="{FF2B5EF4-FFF2-40B4-BE49-F238E27FC236}">
                <a16:creationId xmlns:a16="http://schemas.microsoft.com/office/drawing/2014/main" id="{51F0FD7B-8B1F-9CE7-F6B8-D4F0FA26E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018" y="1402113"/>
            <a:ext cx="12192000" cy="2940592"/>
          </a:xfrm>
          <a:prstGeom prst="rect">
            <a:avLst/>
          </a:prstGeom>
        </p:spPr>
      </p:pic>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862501"/>
            <a:ext cx="6049667" cy="3170099"/>
          </a:xfrm>
          <a:prstGeom prst="rect">
            <a:avLst/>
          </a:prstGeom>
          <a:noFill/>
        </p:spPr>
        <p:txBody>
          <a:bodyPr wrap="square" rtlCol="0">
            <a:spAutoFit/>
          </a:bodyPr>
          <a:lstStyle/>
          <a:p>
            <a:pPr algn="ctr"/>
            <a:r>
              <a:rPr lang="en-US" sz="40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290690" y="5417520"/>
              <a:ext cx="14350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493263" y="5462845"/>
              <a:ext cx="14350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26006" y="5417520"/>
              <a:ext cx="14350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843226"/>
            <a:ext cx="6049667" cy="3093154"/>
          </a:xfrm>
          <a:prstGeom prst="rect">
            <a:avLst/>
          </a:prstGeom>
          <a:noFill/>
        </p:spPr>
        <p:txBody>
          <a:bodyPr wrap="square" rtlCol="0">
            <a:spAutoFit/>
          </a:bodyPr>
          <a:lstStyle/>
          <a:p>
            <a:pPr algn="ctr"/>
            <a:r>
              <a:rPr lang="en-US" sz="3900" b="1">
                <a:solidFill>
                  <a:srgbClr val="C00000"/>
                </a:solidFill>
                <a:latin typeface="Cambria" panose="02040503050406030204" pitchFamily="18" charset="0"/>
                <a:ea typeface="Cambria" panose="02040503050406030204" pitchFamily="18" charset="0"/>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55611" y="5417520"/>
              <a:ext cx="1305165"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06462" y="5462845"/>
              <a:ext cx="1008610"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248723"/>
            <a:ext cx="6049667" cy="2585323"/>
          </a:xfrm>
          <a:prstGeom prst="rect">
            <a:avLst/>
          </a:prstGeom>
          <a:noFill/>
        </p:spPr>
        <p:txBody>
          <a:bodyPr wrap="square" rtlCol="0">
            <a:spAutoFit/>
          </a:bodyPr>
          <a:lstStyle/>
          <a:p>
            <a:pPr algn="ctr">
              <a:lnSpc>
                <a:spcPct val="90000"/>
              </a:lnSpc>
            </a:pP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6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B05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B05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bạn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xe</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đạp</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từ</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với</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vận</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tốc</a:t>
            </a:r>
            <a:r>
              <a:rPr lang="en-US" sz="3600" b="1" dirty="0">
                <a:solidFill>
                  <a:srgbClr val="FFFF00"/>
                </a:solidFill>
                <a:latin typeface="Cambria" panose="02040503050406030204" pitchFamily="18" charset="0"/>
                <a:ea typeface="Cambria" panose="02040503050406030204" pitchFamily="18" charset="0"/>
                <a:cs typeface="#9Slide07 Pattaya" panose="00000500000000000000" pitchFamily="2" charset="-34"/>
              </a:rPr>
              <a:t> 12km/</a:t>
            </a:r>
            <a:r>
              <a:rPr lang="en-US" sz="3600" b="1" dirty="0" err="1">
                <a:solidFill>
                  <a:srgbClr val="FFFF0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Tính</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quãng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đường</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biết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Dũng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đến</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B </a:t>
            </a:r>
            <a:r>
              <a:rPr lang="en-US" sz="3600" b="1" dirty="0" err="1">
                <a:solidFill>
                  <a:srgbClr val="C00000"/>
                </a:solidFill>
                <a:latin typeface="Cambria" panose="02040503050406030204" pitchFamily="18" charset="0"/>
                <a:ea typeface="Cambria" panose="02040503050406030204" pitchFamily="18" charset="0"/>
                <a:cs typeface="#9Slide07 Pattaya" panose="00000500000000000000" pitchFamily="2" charset="-34"/>
              </a:rPr>
              <a:t>lúc</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 </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8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giờ</a:t>
            </a:r>
            <a:r>
              <a:rPr lang="en-US" sz="3600" b="1" dirty="0">
                <a:solidFill>
                  <a:srgbClr val="0070C0"/>
                </a:solidFill>
                <a:latin typeface="Cambria" panose="02040503050406030204" pitchFamily="18" charset="0"/>
                <a:ea typeface="Cambria" panose="02040503050406030204" pitchFamily="18" charset="0"/>
                <a:cs typeface="#9Slide07 Pattaya" panose="00000500000000000000" pitchFamily="2" charset="-34"/>
              </a:rPr>
              <a:t> 30 </a:t>
            </a:r>
            <a:r>
              <a:rPr lang="en-US" sz="3600" b="1" dirty="0" err="1">
                <a:solidFill>
                  <a:srgbClr val="0070C0"/>
                </a:solidFill>
                <a:latin typeface="Cambria" panose="02040503050406030204" pitchFamily="18" charset="0"/>
                <a:ea typeface="Cambria" panose="02040503050406030204" pitchFamily="18" charset="0"/>
                <a:cs typeface="#9Slide07 Pattaya" panose="00000500000000000000" pitchFamily="2" charset="-34"/>
              </a:rPr>
              <a:t>phút</a:t>
            </a:r>
            <a:r>
              <a:rPr lang="en-US" sz="3600" b="1" dirty="0">
                <a:solidFill>
                  <a:srgbClr val="C00000"/>
                </a:solidFill>
                <a:latin typeface="Cambria" panose="02040503050406030204" pitchFamily="18" charset="0"/>
                <a:ea typeface="Cambria" panose="02040503050406030204" pitchFamily="18" charset="0"/>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97289" y="5417520"/>
              <a:ext cx="1221809" cy="523220"/>
            </a:xfrm>
            <a:prstGeom prst="rect">
              <a:avLst/>
            </a:prstGeom>
            <a:noFill/>
          </p:spPr>
          <p:txBody>
            <a:bodyPr wrap="none" rtlCol="0">
              <a:spAutoFit/>
            </a:bodyPr>
            <a:lstStyle/>
            <a:p>
              <a:pPr algn="ctr"/>
              <a:r>
                <a:rPr lang="en-US" sz="2800" b="1">
                  <a:solidFill>
                    <a:schemeClr val="accent4">
                      <a:lumMod val="50000"/>
                    </a:schemeClr>
                  </a:solidFill>
                  <a:latin typeface="Cambria" panose="02040503050406030204" pitchFamily="18" charset="0"/>
                  <a:ea typeface="Cambria" panose="02040503050406030204" pitchFamily="18"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Cambria" panose="02040503050406030204" pitchFamily="18" charset="0"/>
                <a:ea typeface="Cambria" panose="02040503050406030204" pitchFamily="18"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99863" y="5462845"/>
              <a:ext cx="1221809" cy="523220"/>
            </a:xfrm>
            <a:prstGeom prst="rect">
              <a:avLst/>
            </a:prstGeom>
            <a:noFill/>
          </p:spPr>
          <p:txBody>
            <a:bodyPr wrap="none" rtlCol="0">
              <a:spAutoFit/>
            </a:bodyPr>
            <a:lstStyle/>
            <a:p>
              <a:pPr algn="ctr"/>
              <a:r>
                <a:rPr lang="en-US" sz="2800" b="1">
                  <a:solidFill>
                    <a:srgbClr val="002060"/>
                  </a:solidFill>
                  <a:latin typeface="Cambria" panose="02040503050406030204" pitchFamily="18" charset="0"/>
                  <a:ea typeface="Cambria" panose="02040503050406030204" pitchFamily="18"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32606" y="5417520"/>
              <a:ext cx="1221809" cy="523220"/>
            </a:xfrm>
            <a:prstGeom prst="rect">
              <a:avLst/>
            </a:prstGeom>
            <a:noFill/>
          </p:spPr>
          <p:txBody>
            <a:bodyPr wrap="none" rtlCol="0">
              <a:spAutoFit/>
            </a:bodyPr>
            <a:lstStyle/>
            <a:p>
              <a:pPr algn="ctr"/>
              <a:r>
                <a:rPr lang="en-US" sz="2800" b="1">
                  <a:solidFill>
                    <a:schemeClr val="accent2">
                      <a:lumMod val="50000"/>
                    </a:schemeClr>
                  </a:solidFill>
                  <a:latin typeface="Cambria" panose="02040503050406030204" pitchFamily="18" charset="0"/>
                  <a:ea typeface="Cambria" panose="02040503050406030204" pitchFamily="18"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1F95CA6-16D2-5D05-6BCE-5C03124901D7}"/>
              </a:ext>
            </a:extLst>
          </p:cNvPr>
          <p:cNvPicPr>
            <a:picLocks noChangeAspect="1"/>
          </p:cNvPicPr>
          <p:nvPr/>
        </p:nvPicPr>
        <p:blipFill>
          <a:blip r:embed="rId4"/>
          <a:stretch>
            <a:fillRect/>
          </a:stretch>
        </p:blipFill>
        <p:spPr>
          <a:xfrm>
            <a:off x="2454685" y="686138"/>
            <a:ext cx="9528874" cy="4432176"/>
          </a:xfrm>
          <a:prstGeom prst="rect">
            <a:avLst/>
          </a:prstGeom>
        </p:spPr>
      </p:pic>
    </p:spTree>
    <p:extLst>
      <p:ext uri="{BB962C8B-B14F-4D97-AF65-F5344CB8AC3E}">
        <p14:creationId xmlns:p14="http://schemas.microsoft.com/office/powerpoint/2010/main" val="193086301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cstate="email">
            <a:extLst>
              <a:ext uri="{28A0092B-C50C-407E-A947-70E740481C1C}">
                <a14:useLocalDpi xmlns:a14="http://schemas.microsoft.com/office/drawing/2010/main" val="0"/>
              </a:ext>
            </a:extLst>
          </a:blip>
          <a:srcRect b="37333"/>
          <a:stretch/>
        </p:blipFill>
        <p:spPr>
          <a:xfrm>
            <a:off x="0"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257800" y="4008120"/>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3870" y="1217428"/>
            <a:ext cx="6197600" cy="1846659"/>
          </a:xfrm>
          <a:prstGeom prst="rect">
            <a:avLst/>
          </a:prstGeom>
          <a:noFill/>
        </p:spPr>
        <p:txBody>
          <a:bodyPr wrap="square" lIns="0" tIns="0" rIns="0" bIns="0" rtlCol="0">
            <a:spAutoFit/>
          </a:bodyPr>
          <a:lstStyle/>
          <a:p>
            <a:pPr algn="ctr" defTabSz="609630">
              <a:defRPr/>
            </a:pPr>
            <a:r>
              <a:rPr lang="vi-VN" sz="4000">
                <a:solidFill>
                  <a:srgbClr val="15F4FD"/>
                </a:solidFill>
                <a:latin typeface="Cambria" panose="02040503050406030204" pitchFamily="18" charset="0"/>
                <a:ea typeface="Cambria" panose="02040503050406030204" pitchFamily="18" charset="0"/>
              </a:rPr>
              <a:t>Câu 1: Trong 1 giây, viên bi lăn được 9 cm. Vận tốc của viên bi đó là: </a:t>
            </a:r>
            <a:endParaRPr lang="en-US" sz="40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9 m/s</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9 km/h</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9 cm/</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 cm/s</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637" fill="hold"/>
                                        <p:tgtEl>
                                          <p:spTgt spid="31"/>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052725" y="1302488"/>
            <a:ext cx="6197600" cy="1477328"/>
          </a:xfrm>
          <a:prstGeom prst="rect">
            <a:avLst/>
          </a:prstGeom>
          <a:noFill/>
        </p:spPr>
        <p:txBody>
          <a:bodyPr wrap="square" lIns="0" tIns="0" rIns="0" bIns="0" rtlCol="0">
            <a:spAutoFit/>
          </a:bodyPr>
          <a:lstStyle/>
          <a:p>
            <a:pPr algn="ctr" defTabSz="609630">
              <a:defRPr/>
            </a:pPr>
            <a:r>
              <a:rPr lang="vi-VN" sz="3200">
                <a:solidFill>
                  <a:srgbClr val="15F4FD"/>
                </a:solidFill>
                <a:latin typeface="Cambria" panose="02040503050406030204" pitchFamily="18" charset="0"/>
                <a:ea typeface="Cambria" panose="02040503050406030204" pitchFamily="18" charset="0"/>
              </a:rPr>
              <a:t>Câu 2: Một ca nô đi với vận tốc 15,2 km/giờ. Tính quãng đường đi được của ca nô trong 3 giờ. </a:t>
            </a:r>
            <a:endParaRPr lang="en-US" sz="3200" dirty="0">
              <a:solidFill>
                <a:srgbClr val="15F4FD"/>
              </a:solidFill>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46,5 km/h</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45,6 km/h</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46,5 km</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45,6 km</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53"/>
                                        </p:tgtEl>
                                      </p:cBhvr>
                                    </p:cmd>
                                  </p:childTnLst>
                                </p:cTn>
                              </p:par>
                              <p:par>
                                <p:cTn id="33" presetID="1" presetClass="mediacall" presetSubtype="0" fill="hold" nodeType="withEffect">
                                  <p:stCondLst>
                                    <p:cond delay="0"/>
                                  </p:stCondLst>
                                  <p:childTnLst>
                                    <p:cmd type="call" cmd="playFrom(0.0)">
                                      <p:cBhvr>
                                        <p:cTn id="34" dur="11076" fill="hold"/>
                                        <p:tgtEl>
                                          <p:spTgt spid="54"/>
                                        </p:tgtEl>
                                      </p:cBhvr>
                                    </p:cmd>
                                  </p:childTnLst>
                                </p:cTn>
                              </p:par>
                              <p:par>
                                <p:cTn id="35" presetID="1" presetClass="mediacall" presetSubtype="0" fill="hold" nodeType="with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254103" y="1472609"/>
            <a:ext cx="7644810" cy="984885"/>
          </a:xfrm>
          <a:prstGeom prst="rect">
            <a:avLst/>
          </a:prstGeom>
          <a:noFill/>
        </p:spPr>
        <p:txBody>
          <a:bodyPr wrap="square" lIns="0" tIns="0" rIns="0" bIns="0" rtlCol="0">
            <a:spAutoFit/>
          </a:bodyPr>
          <a:lstStyle/>
          <a:p>
            <a:pPr algn="ctr" defTabSz="609630">
              <a:defRPr/>
            </a:pPr>
            <a:r>
              <a:rPr lang="vi-VN" sz="3200" dirty="0">
                <a:solidFill>
                  <a:srgbClr val="15F4FD"/>
                </a:solidFill>
                <a:latin typeface="Cambria" panose="02040503050406030204" pitchFamily="18" charset="0"/>
                <a:ea typeface="Cambria" panose="02040503050406030204" pitchFamily="18" charset="0"/>
              </a:rPr>
              <a:t>Câu 3: Cá heo bơi với vận tốc 120 m/giây được 1200 m. Tính thời gian bơi của cá heo. </a:t>
            </a:r>
            <a:endParaRPr lang="en-US" sz="32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10 </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100 </a:t>
              </a:r>
              <a:r>
                <a:rPr lang="en-US" sz="2133" dirty="0" err="1">
                  <a:solidFill>
                    <a:prstClr val="white"/>
                  </a:solidFill>
                  <a:latin typeface="Cambria" panose="02040503050406030204" pitchFamily="18" charset="0"/>
                  <a:ea typeface="Cambria" panose="02040503050406030204" pitchFamily="18" charset="0"/>
                </a:rPr>
                <a:t>phút</a:t>
              </a:r>
              <a:endParaRPr lang="en-US" sz="2133"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10 </a:t>
              </a:r>
              <a:r>
                <a:rPr lang="en-US" sz="2133" dirty="0" err="1">
                  <a:solidFill>
                    <a:prstClr val="white"/>
                  </a:solidFill>
                  <a:latin typeface="Cambria" panose="02040503050406030204" pitchFamily="18" charset="0"/>
                  <a:ea typeface="Cambria" panose="02040503050406030204" pitchFamily="18" charset="0"/>
                </a:rPr>
                <a:t>giờ</a:t>
              </a:r>
              <a:endParaRPr lang="en-US" sz="2133" dirty="0">
                <a:solidFill>
                  <a:prstClr val="white"/>
                </a:solidFill>
                <a:latin typeface="Cambria" panose="02040503050406030204" pitchFamily="18" charset="0"/>
                <a:ea typeface="Cambria" panose="02040503050406030204" pitchFamily="18" charset="0"/>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10 </a:t>
              </a:r>
              <a:r>
                <a:rPr lang="en-US" sz="2133" dirty="0" err="1">
                  <a:solidFill>
                    <a:prstClr val="white"/>
                  </a:solidFill>
                  <a:latin typeface="Cambria" panose="02040503050406030204" pitchFamily="18" charset="0"/>
                  <a:ea typeface="Cambria" panose="02040503050406030204" pitchFamily="18" charset="0"/>
                </a:rPr>
                <a:t>giây</a:t>
              </a:r>
              <a:endParaRPr lang="en-US" sz="2133" dirty="0">
                <a:solidFill>
                  <a:prstClr val="white"/>
                </a:solidFill>
                <a:latin typeface="Cambria" panose="02040503050406030204" pitchFamily="18" charset="0"/>
                <a:ea typeface="Cambria" panose="02040503050406030204" pitchFamily="18" charset="0"/>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31"/>
                                        </p:tgtEl>
                                      </p:cBhvr>
                                    </p:cmd>
                                  </p:childTnLst>
                                </p:cTn>
                              </p:par>
                              <p:par>
                                <p:cTn id="33" presetID="1" presetClass="mediacall" presetSubtype="0" fill="hold" nodeType="withEffect">
                                  <p:stCondLst>
                                    <p:cond delay="0"/>
                                  </p:stCondLst>
                                  <p:childTnLst>
                                    <p:cmd type="call" cmd="playFrom(0.0)">
                                      <p:cBhvr>
                                        <p:cTn id="34" dur="11076" fill="hold"/>
                                        <p:tgtEl>
                                          <p:spTgt spid="32"/>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99563" y="1238693"/>
            <a:ext cx="6197600" cy="1846659"/>
          </a:xfrm>
          <a:prstGeom prst="rect">
            <a:avLst/>
          </a:prstGeom>
          <a:noFill/>
        </p:spPr>
        <p:txBody>
          <a:bodyPr wrap="square" lIns="0" tIns="0" rIns="0" bIns="0" rtlCol="0">
            <a:spAutoFit/>
          </a:bodyPr>
          <a:lstStyle/>
          <a:p>
            <a:pPr algn="ctr" defTabSz="609630">
              <a:defRPr/>
            </a:pPr>
            <a:r>
              <a:rPr lang="vi-VN" sz="4000">
                <a:solidFill>
                  <a:srgbClr val="15F4FD"/>
                </a:solidFill>
                <a:latin typeface="Cambria" panose="02040503050406030204" pitchFamily="18" charset="0"/>
                <a:ea typeface="Cambria" panose="02040503050406030204" pitchFamily="18" charset="0"/>
              </a:rPr>
              <a:t>Câu 4: Một ô tô trong 4 giờ đi được 170km. Tính vận tốc của ô tô. </a:t>
            </a:r>
            <a:endParaRPr lang="en-US" sz="40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42,5 km</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43 km/h</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43 km</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42,5 km/h</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0637" fill="hold"/>
                                        <p:tgtEl>
                                          <p:spTgt spid="31"/>
                                        </p:tgtEl>
                                      </p:cBhvr>
                                    </p:cmd>
                                  </p:childTnLst>
                                </p:cTn>
                              </p:par>
                              <p:par>
                                <p:cTn id="33" presetID="1" presetClass="mediacall" presetSubtype="0" fill="hold" nodeType="withEffect">
                                  <p:stCondLst>
                                    <p:cond delay="0"/>
                                  </p:stCondLst>
                                  <p:childTnLst>
                                    <p:cmd type="call" cmd="playFrom(0.0)">
                                      <p:cBhvr>
                                        <p:cTn id="34" dur="11076" fill="hold"/>
                                        <p:tgtEl>
                                          <p:spTgt spid="32"/>
                                        </p:tgtEl>
                                      </p:cBhvr>
                                    </p:cmd>
                                  </p:childTnLst>
                                </p:cTn>
                              </p:par>
                              <p:par>
                                <p:cTn id="35" presetID="1" presetClass="mediacall" presetSubtype="0" fill="hold" nodeType="with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5" y="-671535"/>
            <a:ext cx="11722483"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pic>
        <p:nvPicPr>
          <p:cNvPr id="9" name="Picture 8">
            <a:extLst>
              <a:ext uri="{FF2B5EF4-FFF2-40B4-BE49-F238E27FC236}">
                <a16:creationId xmlns:a16="http://schemas.microsoft.com/office/drawing/2014/main" id="{BCC1ACB5-3420-630B-7337-ED2A42B1E0BB}"/>
              </a:ext>
            </a:extLst>
          </p:cNvPr>
          <p:cNvPicPr>
            <a:picLocks noChangeAspect="1"/>
          </p:cNvPicPr>
          <p:nvPr/>
        </p:nvPicPr>
        <p:blipFill>
          <a:blip r:embed="rId16"/>
          <a:stretch>
            <a:fillRect/>
          </a:stretch>
        </p:blipFill>
        <p:spPr>
          <a:xfrm>
            <a:off x="3157283" y="778379"/>
            <a:ext cx="5663675" cy="1097375"/>
          </a:xfrm>
          <a:prstGeom prst="rect">
            <a:avLst/>
          </a:prstGeom>
        </p:spPr>
      </p:pic>
      <p:pic>
        <p:nvPicPr>
          <p:cNvPr id="13" name="Picture 12" descr="A round pink circle with white text and a black background&#10;&#10;Description automatically generated">
            <a:extLst>
              <a:ext uri="{FF2B5EF4-FFF2-40B4-BE49-F238E27FC236}">
                <a16:creationId xmlns:a16="http://schemas.microsoft.com/office/drawing/2014/main" id="{2F2B2235-A394-DC15-C673-C2324D8A0B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20645" y="212305"/>
            <a:ext cx="1525545" cy="1525545"/>
          </a:xfrm>
          <a:prstGeom prst="rect">
            <a:avLst/>
          </a:prstGeom>
        </p:spPr>
      </p:pic>
      <p:pic>
        <p:nvPicPr>
          <p:cNvPr id="14" name="Picture 13" descr="A round pink circle with white text and a black background&#10;&#10;Description automatically generated">
            <a:extLst>
              <a:ext uri="{FF2B5EF4-FFF2-40B4-BE49-F238E27FC236}">
                <a16:creationId xmlns:a16="http://schemas.microsoft.com/office/drawing/2014/main" id="{74406525-EDE3-E377-9B4C-9B91EDBA4F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14383" y="5481220"/>
            <a:ext cx="1199691" cy="1199691"/>
          </a:xfrm>
          <a:prstGeom prst="rect">
            <a:avLst/>
          </a:prstGeom>
        </p:spPr>
      </p:pic>
      <p:pic>
        <p:nvPicPr>
          <p:cNvPr id="2" name="Picture 1">
            <a:extLst>
              <a:ext uri="{FF2B5EF4-FFF2-40B4-BE49-F238E27FC236}">
                <a16:creationId xmlns:a16="http://schemas.microsoft.com/office/drawing/2014/main" id="{18E707D9-6BF8-42C6-02B6-EB390DB0A25C}"/>
              </a:ext>
            </a:extLst>
          </p:cNvPr>
          <p:cNvPicPr>
            <a:picLocks noChangeAspect="1"/>
          </p:cNvPicPr>
          <p:nvPr/>
        </p:nvPicPr>
        <p:blipFill>
          <a:blip r:embed="rId18"/>
          <a:stretch>
            <a:fillRect/>
          </a:stretch>
        </p:blipFill>
        <p:spPr>
          <a:xfrm>
            <a:off x="1775637" y="1937588"/>
            <a:ext cx="7767632" cy="2074397"/>
          </a:xfrm>
          <a:prstGeom prst="rect">
            <a:avLst/>
          </a:prstGeom>
        </p:spPr>
      </p:pic>
      <p:sp>
        <p:nvSpPr>
          <p:cNvPr id="7" name="TextBox 6">
            <a:extLst>
              <a:ext uri="{FF2B5EF4-FFF2-40B4-BE49-F238E27FC236}">
                <a16:creationId xmlns:a16="http://schemas.microsoft.com/office/drawing/2014/main" id="{8DA5E4A4-0067-6FFC-5BAA-472492A0C50E}"/>
              </a:ext>
            </a:extLst>
          </p:cNvPr>
          <p:cNvSpPr txBox="1"/>
          <p:nvPr/>
        </p:nvSpPr>
        <p:spPr>
          <a:xfrm>
            <a:off x="4678325" y="3668233"/>
            <a:ext cx="2402958"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pic>
        <p:nvPicPr>
          <p:cNvPr id="4" name="Picture 3" descr="A blue and red text&#10;&#10;AI-generated content may be incorrect.">
            <a:extLst>
              <a:ext uri="{FF2B5EF4-FFF2-40B4-BE49-F238E27FC236}">
                <a16:creationId xmlns:a16="http://schemas.microsoft.com/office/drawing/2014/main" id="{2EAEF107-972F-D9C2-AB93-98C144E8C6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7684" y="1208845"/>
            <a:ext cx="9406270" cy="4586528"/>
          </a:xfrm>
          <a:prstGeom prst="rect">
            <a:avLst/>
          </a:prstGeom>
        </p:spPr>
      </p:pic>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84995"/>
          </a:xfrm>
          <a:prstGeom prst="rect">
            <a:avLst/>
          </a:prstGeom>
          <a:noFill/>
        </p:spPr>
        <p:txBody>
          <a:bodyPr wrap="square" rtlCol="0">
            <a:spAutoFit/>
          </a:bodyPr>
          <a:lstStyle/>
          <a:p>
            <a:r>
              <a:rPr lang="vi-VN" altLang="zh-CN" sz="2800" dirty="0">
                <a:latin typeface="Cambria" panose="02040503050406030204" pitchFamily="18" charset="0"/>
                <a:ea typeface="Cambria" panose="02040503050406030204" pitchFamily="18" charset="0"/>
              </a:rPr>
              <a:t>Một người đi bộ với vận tốc 5 km/h. Người đó xuất phát lúc 15 giờ 30 phút và đi quãng đường dài 7,5 km. Hỏi người đó đi hết quãng đường vào lúc mấy giờ?</a:t>
            </a:r>
            <a:endParaRPr lang="zh-CN" altLang="en-US" sz="2800" dirty="0">
              <a:latin typeface="Cambria" panose="02040503050406030204" pitchFamily="18"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b="1" dirty="0" err="1">
                <a:solidFill>
                  <a:schemeClr val="bg1"/>
                </a:solidFill>
                <a:latin typeface="Cambria" panose="02040503050406030204" pitchFamily="18" charset="0"/>
                <a:ea typeface="Cambria" panose="02040503050406030204" pitchFamily="18" charset="0"/>
              </a:rPr>
              <a:t>Bài</a:t>
            </a:r>
            <a:r>
              <a:rPr lang="en-US" altLang="zh-CN" sz="4800" b="1" dirty="0">
                <a:solidFill>
                  <a:schemeClr val="bg1"/>
                </a:solidFill>
                <a:latin typeface="Cambria" panose="02040503050406030204" pitchFamily="18" charset="0"/>
                <a:ea typeface="Cambria" panose="02040503050406030204" pitchFamily="18" charset="0"/>
              </a:rPr>
              <a:t> 3</a:t>
            </a:r>
            <a:endParaRPr lang="zh-CN" altLang="en-US" sz="4800" b="1" dirty="0">
              <a:solidFill>
                <a:schemeClr val="bg1"/>
              </a:solidFill>
              <a:latin typeface="Cambria" panose="02040503050406030204" pitchFamily="18" charset="0"/>
            </a:endParaRPr>
          </a:p>
        </p:txBody>
      </p:sp>
      <p:pic>
        <p:nvPicPr>
          <p:cNvPr id="4" name="Picture 3">
            <a:extLst>
              <a:ext uri="{FF2B5EF4-FFF2-40B4-BE49-F238E27FC236}">
                <a16:creationId xmlns:a16="http://schemas.microsoft.com/office/drawing/2014/main" id="{E1C92D47-98BD-E037-4189-C3A9692CDB2C}"/>
              </a:ext>
            </a:extLst>
          </p:cNvPr>
          <p:cNvPicPr>
            <a:picLocks noChangeAspect="1"/>
          </p:cNvPicPr>
          <p:nvPr/>
        </p:nvPicPr>
        <p:blipFill>
          <a:blip r:embed="rId6"/>
          <a:stretch>
            <a:fillRect/>
          </a:stretch>
        </p:blipFill>
        <p:spPr>
          <a:xfrm>
            <a:off x="2637870" y="1971674"/>
            <a:ext cx="7208314" cy="4280269"/>
          </a:xfrm>
          <a:prstGeom prst="rect">
            <a:avLst/>
          </a:prstGeom>
        </p:spPr>
      </p:pic>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3458</TotalTime>
  <Words>829</Words>
  <Application>Microsoft Office PowerPoint</Application>
  <PresentationFormat>Widescreen</PresentationFormat>
  <Paragraphs>84</Paragraphs>
  <Slides>21</Slides>
  <Notes>14</Notes>
  <HiddenSlides>0</HiddenSlides>
  <MMClips>22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等线</vt:lpstr>
      <vt:lpstr>#9Slide03 NguyenHa 01</vt:lpstr>
      <vt:lpstr>Arial</vt:lpstr>
      <vt:lpstr>Calibri</vt:lpstr>
      <vt:lpstr>Cambria</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Thao Tran</cp:lastModifiedBy>
  <cp:revision>103</cp:revision>
  <dcterms:created xsi:type="dcterms:W3CDTF">2020-06-10T16:06:53Z</dcterms:created>
  <dcterms:modified xsi:type="dcterms:W3CDTF">2025-03-04T09:21:21Z</dcterms:modified>
  <cp:category>9Slide.vn</cp:category>
</cp:coreProperties>
</file>