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  <p:sldMasterId id="2147483696" r:id="rId2"/>
  </p:sldMasterIdLst>
  <p:notesMasterIdLst>
    <p:notesMasterId r:id="rId24"/>
  </p:notesMasterIdLst>
  <p:sldIdLst>
    <p:sldId id="323" r:id="rId3"/>
    <p:sldId id="328" r:id="rId4"/>
    <p:sldId id="346" r:id="rId5"/>
    <p:sldId id="304" r:id="rId6"/>
    <p:sldId id="326" r:id="rId7"/>
    <p:sldId id="330" r:id="rId8"/>
    <p:sldId id="331" r:id="rId9"/>
    <p:sldId id="333" r:id="rId10"/>
    <p:sldId id="308" r:id="rId11"/>
    <p:sldId id="334" r:id="rId12"/>
    <p:sldId id="335" r:id="rId13"/>
    <p:sldId id="336" r:id="rId14"/>
    <p:sldId id="337" r:id="rId15"/>
    <p:sldId id="338" r:id="rId16"/>
    <p:sldId id="347" r:id="rId17"/>
    <p:sldId id="348" r:id="rId18"/>
    <p:sldId id="344" r:id="rId19"/>
    <p:sldId id="349" r:id="rId20"/>
    <p:sldId id="345" r:id="rId21"/>
    <p:sldId id="303" r:id="rId22"/>
    <p:sldId id="325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A93"/>
    <a:srgbClr val="FC4A46"/>
    <a:srgbClr val="56C64A"/>
    <a:srgbClr val="FF6600"/>
    <a:srgbClr val="769BE6"/>
    <a:srgbClr val="FD7570"/>
    <a:srgbClr val="7FD476"/>
    <a:srgbClr val="B3E5AD"/>
    <a:srgbClr val="99B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97416A-50E6-4541-9577-810DB99B631C}">
  <a:tblStyle styleId="{E197416A-50E6-4541-9577-810DB99B63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B635E0E-81E5-4C21-A871-06DAA78D40C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24" y="72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3" name="Google Shape;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90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44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4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5200-B097-BF4F-A865-16BC6CD96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85C9D-BF40-1B45-A7FA-8FDEDDC18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199A4-6B2D-DF4E-8382-FB554741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76A50-FC30-F343-A1C2-A55D2C59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436A8-56BD-CB47-82C7-088A3C11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9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07C1-1302-5749-9A3E-C11ADBF1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04EEC-68B7-5647-91A4-473846461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46FAF-9B7F-844A-9B6B-E65C5415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FD23F-5239-0248-9EFB-D49A2C50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578F6-E720-6546-961A-6050C27F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3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8130A2-6446-1244-954C-F215094E3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73C97-9DF6-844F-80FC-D83E87242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74CA0-5919-1D49-B4E8-22C2E6A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B5D18-46C1-F945-B35F-BACFF346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1593F-C06A-1841-AD41-D2B4A5AE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3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51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459" y="0"/>
            <a:ext cx="9168857" cy="5176402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6750" y="1343498"/>
            <a:ext cx="7090500" cy="18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541000" y="3344926"/>
            <a:ext cx="4062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229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9152398" cy="5143483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1100100" y="2301372"/>
            <a:ext cx="6943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4155900" y="1522041"/>
            <a:ext cx="832200" cy="62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2542200" y="3271775"/>
            <a:ext cx="405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5837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9152398" cy="5151713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716888" y="1226180"/>
            <a:ext cx="7704000" cy="31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600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228600" y="1"/>
            <a:ext cx="9380833" cy="5143499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2266350" y="1520550"/>
            <a:ext cx="4611300" cy="25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92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9152398" cy="5168172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409712" y="19028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1999350" y="1631860"/>
            <a:ext cx="5145300" cy="1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195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9152398" cy="5168172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418109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2825850" y="1703683"/>
            <a:ext cx="34923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2424600" y="2797074"/>
            <a:ext cx="4294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8020545" y="3213081"/>
            <a:ext cx="410240" cy="563457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9"/>
          <p:cNvSpPr/>
          <p:nvPr/>
        </p:nvSpPr>
        <p:spPr>
          <a:xfrm>
            <a:off x="7281244" y="3901826"/>
            <a:ext cx="936970" cy="655235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96071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11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44F0-9D45-C242-B80C-6DE446C8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EE2B6-EA34-1348-8205-5EDE206BA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71315-4E15-874D-A76F-05A4893D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5627D-7624-2B42-96D0-24F0C3C1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D20F4-52B0-2E4F-B00C-0FC1067D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32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12" y="-8230"/>
            <a:ext cx="9189249" cy="5168197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176978" y="157315"/>
            <a:ext cx="8770377" cy="486696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2052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13118" y="8231"/>
            <a:ext cx="9169438" cy="5155389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4312735" y="1554480"/>
            <a:ext cx="2630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3684835" y="2130552"/>
            <a:ext cx="3886200" cy="14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271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9152398" cy="5168172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1297850" y="2683697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5103250" y="2683697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5102950" y="2960996"/>
            <a:ext cx="27432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1297850" y="2960988"/>
            <a:ext cx="27426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984673" y="4052262"/>
            <a:ext cx="641392" cy="647057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99930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11" y="-7"/>
            <a:ext cx="9144015" cy="5159969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4" name="Google Shape;1474;p32"/>
          <p:cNvSpPr/>
          <p:nvPr/>
        </p:nvSpPr>
        <p:spPr>
          <a:xfrm>
            <a:off x="7510022" y="3752911"/>
            <a:ext cx="622767" cy="597693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5" name="Google Shape;1475;p32"/>
          <p:cNvSpPr/>
          <p:nvPr/>
        </p:nvSpPr>
        <p:spPr>
          <a:xfrm>
            <a:off x="981076" y="539512"/>
            <a:ext cx="595925" cy="396123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8017079" y="2346285"/>
            <a:ext cx="413685" cy="808723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919369" y="3752908"/>
            <a:ext cx="475521" cy="846521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7795053" y="539498"/>
            <a:ext cx="470719" cy="85922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713225" y="2782278"/>
            <a:ext cx="587940" cy="68579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7901161" y="1613149"/>
            <a:ext cx="476134" cy="585522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673259" y="1719002"/>
            <a:ext cx="451961" cy="857415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24433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11" y="-7"/>
            <a:ext cx="9144015" cy="5159969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409704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6700726" y="3903175"/>
            <a:ext cx="374475" cy="67115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921553" y="501802"/>
            <a:ext cx="466363" cy="804656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7243928" y="3947035"/>
            <a:ext cx="400768" cy="583431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1562799" y="495653"/>
            <a:ext cx="598173" cy="677202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2297142" y="310628"/>
            <a:ext cx="489445" cy="862217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7813429" y="3755348"/>
            <a:ext cx="470719" cy="85922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2008632" y="3947020"/>
            <a:ext cx="733256" cy="753896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7644698" y="659399"/>
            <a:ext cx="641392" cy="647057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713220" y="2647968"/>
            <a:ext cx="410240" cy="563457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7" name="Google Shape;1787;p33"/>
          <p:cNvSpPr/>
          <p:nvPr/>
        </p:nvSpPr>
        <p:spPr>
          <a:xfrm>
            <a:off x="1023319" y="3440889"/>
            <a:ext cx="936970" cy="655235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7716237" y="1467214"/>
            <a:ext cx="665120" cy="388354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4340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F73CE-1F63-034F-9143-7E1EBD0C7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F2EFC-F2ED-7640-B94C-F15F2860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9D203-4C91-9342-8CA3-6441874A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AC273-F881-4B4E-84F1-91142293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EF553-6052-0B41-A8DA-B17DEB64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E0256-5FD0-2B40-BCAF-38838A49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EF280-DA5E-6F4D-8D2F-32969215E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4C2C9-9B6D-5D4D-B3F9-F7322FCBB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40F5C-9542-1847-AC15-C158BD22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19586-0DCC-7840-B0E1-35E71B83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DC684-97AE-824A-8FAB-F8614697F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49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16D48-4A47-C04B-A27E-7FB7D0F3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6AA0E-CE25-3D4E-9173-3F28637CD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67CF2-9AFA-7741-8B01-9E14F6B84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F7AE6-E627-E340-BF24-4DBD004BF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D1142-9171-2341-8D00-29A26A08F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C49A35-C626-A845-9B95-4C7BC6E4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6575A-E012-224B-AD8D-8620174FE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7FBA1B-F6CE-D148-A80B-3D87CA20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9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ADD3-9255-D14E-97C6-16426960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4D90A4-18F5-3041-B916-5ADF7EA5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1A414-7026-FA4F-B89E-E1D639E2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561ED-D07A-EA4B-A228-2A8BB3FF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4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95C2C-5EB5-BC4D-93E0-0BB14C13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646E1-6BC0-5A44-B739-CDF9C4FD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E5FE8-E048-DD40-B0F9-159AE023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21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190A-4762-8349-B971-56C88BDF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FE97E-0EB3-6449-82D1-64C5CFD36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50A7B-6AD0-6C4F-8B2B-FD22C0FFE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E5AF9-BC3C-A04A-99D2-8839C006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4A9B3-0322-6F44-8AB3-5AB0403E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3263D-9A68-E142-83C2-FC0E0FD0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8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A183F-C971-7C48-9B65-5014EA58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3AE131-1FC2-3E41-A61F-80202E516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255BF-DE38-C94C-87FA-07865CC8D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14399-A635-3544-8C5F-E21055FE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5111C-76C4-D345-BE30-E9745E7E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204E8-2DD5-4245-8C40-C0CC8FA4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8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12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133350"/>
            <a:ext cx="1114276" cy="111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85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E85AB1-EF2F-622B-69EE-2A019337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493" y="275099"/>
            <a:ext cx="7973759" cy="3836747"/>
          </a:xfrm>
          <a:prstGeom prst="rect">
            <a:avLst/>
          </a:prstGeom>
        </p:spPr>
      </p:pic>
      <p:pic>
        <p:nvPicPr>
          <p:cNvPr id="7" name="Picture 6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0CFABD17-6B99-3877-80D3-A626CECDE5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63" y="2033453"/>
            <a:ext cx="3438525" cy="25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0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BCAEB-467F-FB03-970A-3484B5D9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B7F6F9-0166-8AA7-1765-15005511DA3F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E1ACD5-BBDB-1BB9-8036-65CF4313EB71}"/>
              </a:ext>
            </a:extLst>
          </p:cNvPr>
          <p:cNvSpPr/>
          <p:nvPr/>
        </p:nvSpPr>
        <p:spPr>
          <a:xfrm>
            <a:off x="739389" y="592003"/>
            <a:ext cx="76652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Một người chạy 100 m trong 16 giây. Tính vận tốc chạy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của người đó.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26" name="Picture 2" descr="Hình ảnh Hoạt Hình Trẻ Em Vui Vẻ Chạy | Công cụ đồ họa PNG Tải xuống miễn  phí - Pikbest">
            <a:extLst>
              <a:ext uri="{FF2B5EF4-FFF2-40B4-BE49-F238E27FC236}">
                <a16:creationId xmlns:a16="http://schemas.microsoft.com/office/drawing/2014/main" id="{277353E7-8207-28DB-1711-E052D4A6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119" y="1223158"/>
            <a:ext cx="3920342" cy="392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58258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1B3E0-E478-94F4-2C5A-1ED0B7530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4D8D1-31B1-A82D-046F-AF70C620E783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B3ACC1-E40E-B5CA-CFD3-00BBFB66BADF}"/>
              </a:ext>
            </a:extLst>
          </p:cNvPr>
          <p:cNvSpPr/>
          <p:nvPr/>
        </p:nvSpPr>
        <p:spPr>
          <a:xfrm>
            <a:off x="739389" y="592003"/>
            <a:ext cx="76652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Một người chạy 100 m trong 16 giây. Tính vận tốc chạy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của người đó.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6EC758-1962-2752-4C21-30CBD4A0C2C0}"/>
              </a:ext>
            </a:extLst>
          </p:cNvPr>
          <p:cNvSpPr/>
          <p:nvPr/>
        </p:nvSpPr>
        <p:spPr>
          <a:xfrm>
            <a:off x="415637" y="1880770"/>
            <a:ext cx="6609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Bài giải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Vận tốc chạy của người đó là: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100 : 16 = 6,25 (m/giây)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	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Đáp số: 6,25 m/giây.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044FC1-FDBF-599F-CC6E-59C930BDB88C}"/>
              </a:ext>
            </a:extLst>
          </p:cNvPr>
          <p:cNvSpPr/>
          <p:nvPr/>
        </p:nvSpPr>
        <p:spPr>
          <a:xfrm>
            <a:off x="6492761" y="1884674"/>
            <a:ext cx="2432670" cy="1636137"/>
          </a:xfrm>
          <a:prstGeom prst="wedgeRoundRectCallout">
            <a:avLst>
              <a:gd name="adj1" fmla="val 21075"/>
              <a:gd name="adj2" fmla="val 783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</a:rPr>
              <a:t>Vận tốc chạy của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vi-VN" sz="2400" b="1">
                <a:solidFill>
                  <a:srgbClr val="002060"/>
                </a:solidFill>
              </a:rPr>
              <a:t>người đó là  6,25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vi-VN" sz="2400" b="1">
                <a:solidFill>
                  <a:srgbClr val="002060"/>
                </a:solidFill>
              </a:rPr>
              <a:t>m/giây</a:t>
            </a:r>
          </a:p>
          <a:p>
            <a:pPr algn="ctr"/>
            <a:r>
              <a:rPr lang="vi-VN" sz="2400" b="1">
                <a:solidFill>
                  <a:srgbClr val="002060"/>
                </a:solidFill>
              </a:rPr>
              <a:t>hay 6,25 m/s.</a:t>
            </a:r>
            <a:endParaRPr lang="en-US" sz="2400" b="1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259D8-5BE1-1602-B42E-FD5C4B0B5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08156" y="3520811"/>
            <a:ext cx="1300348" cy="9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84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A74FE-6BE2-09D7-1FE7-4A345ACA7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5BE4CE40-2B9C-D76B-7C4F-7456A10D5F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10" y="1047377"/>
            <a:ext cx="4309110" cy="4309110"/>
          </a:xfrm>
          <a:prstGeom prst="rect">
            <a:avLst/>
          </a:prstGeom>
        </p:spPr>
      </p:pic>
      <p:pic>
        <p:nvPicPr>
          <p:cNvPr id="5" name="Picture 4" descr="A blue and red text&#10;&#10;AI-generated content may be incorrect.">
            <a:extLst>
              <a:ext uri="{FF2B5EF4-FFF2-40B4-BE49-F238E27FC236}">
                <a16:creationId xmlns:a16="http://schemas.microsoft.com/office/drawing/2014/main" id="{80F55FF8-3EDC-0320-BDE0-8CE3AF8E2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97" y="881802"/>
            <a:ext cx="7434470" cy="36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3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51EE5-0F3A-EE7D-1311-3123FC10E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D64B2D-D488-171E-6DA1-783270065C80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98F3E0-E432-240A-5549-7356985F32C7}"/>
              </a:ext>
            </a:extLst>
          </p:cNvPr>
          <p:cNvSpPr/>
          <p:nvPr/>
        </p:nvSpPr>
        <p:spPr>
          <a:xfrm>
            <a:off x="763325" y="494016"/>
            <a:ext cx="82221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 lời các câu hỏi: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a)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 ô tô đi được 65 km trong một giờ, vận tốc của ô tô đó là bao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nhiêu ki-lô-mét trên giờ (km/h)?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b) Trong 1 giây, viên bi lăn được 9 cm, vận tốc của viên bi đó là bao nhiêu xăng-ti-mét trên giây (cm/giây)?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c) Trong 1 phút, Lân chạy được 300 m, vận tốc của Lân là bao nhiêu mét trên phút (m/phút)?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1B642-0BDC-2B99-8D2B-DAE74F4C7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" y="486903"/>
            <a:ext cx="787496" cy="85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F14B9-7C10-1044-3C03-8DC93E9D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775349-2599-B501-D409-43DF903B03EE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95992D-E2B8-3D17-EF8E-0309A718EBA0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62000" y="1717482"/>
            <a:ext cx="2102904" cy="34260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B61819CE-2524-3E58-6927-1C59A75FA3B4}"/>
              </a:ext>
            </a:extLst>
          </p:cNvPr>
          <p:cNvSpPr/>
          <p:nvPr/>
        </p:nvSpPr>
        <p:spPr>
          <a:xfrm>
            <a:off x="2202512" y="338464"/>
            <a:ext cx="4579952" cy="2563761"/>
          </a:xfrm>
          <a:prstGeom prst="cloudCallout">
            <a:avLst>
              <a:gd name="adj1" fmla="val -55902"/>
              <a:gd name="adj2" fmla="val 13808"/>
            </a:avLst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được 65 km trong một giờ, vận tốc của ô tô đó là bao nhiêu ki-lô-mét trên giờ (km/h)?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28BFF1-D128-A354-D8B3-DAB658BDD0FA}"/>
              </a:ext>
            </a:extLst>
          </p:cNvPr>
          <p:cNvSpPr/>
          <p:nvPr/>
        </p:nvSpPr>
        <p:spPr>
          <a:xfrm>
            <a:off x="3967701" y="3061252"/>
            <a:ext cx="4110824" cy="1280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65km/h.</a:t>
            </a:r>
          </a:p>
        </p:txBody>
      </p:sp>
    </p:spTree>
    <p:extLst>
      <p:ext uri="{BB962C8B-B14F-4D97-AF65-F5344CB8AC3E}">
        <p14:creationId xmlns:p14="http://schemas.microsoft.com/office/powerpoint/2010/main" val="3217074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F14B9-7C10-1044-3C03-8DC93E9D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775349-2599-B501-D409-43DF903B03EE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95992D-E2B8-3D17-EF8E-0309A718EBA0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62000" y="1717482"/>
            <a:ext cx="2102904" cy="34260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B61819CE-2524-3E58-6927-1C59A75FA3B4}"/>
              </a:ext>
            </a:extLst>
          </p:cNvPr>
          <p:cNvSpPr/>
          <p:nvPr/>
        </p:nvSpPr>
        <p:spPr>
          <a:xfrm>
            <a:off x="2202511" y="338464"/>
            <a:ext cx="5120639" cy="2563761"/>
          </a:xfrm>
          <a:prstGeom prst="cloudCallout">
            <a:avLst>
              <a:gd name="adj1" fmla="val -55902"/>
              <a:gd name="adj2" fmla="val 13808"/>
            </a:avLst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1 giây, viên bi lăn được 9 cm, vận tốc của viên bi đó là bao nhiêu xăng-ti-mét trên giây (cm/giây)?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28BFF1-D128-A354-D8B3-DAB658BDD0FA}"/>
              </a:ext>
            </a:extLst>
          </p:cNvPr>
          <p:cNvSpPr/>
          <p:nvPr/>
        </p:nvSpPr>
        <p:spPr>
          <a:xfrm>
            <a:off x="3967701" y="3061252"/>
            <a:ext cx="4110824" cy="1280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cm/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08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F14B9-7C10-1044-3C03-8DC93E9D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775349-2599-B501-D409-43DF903B03EE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95992D-E2B8-3D17-EF8E-0309A718EBA0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62000" y="1717482"/>
            <a:ext cx="2102904" cy="34260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B61819CE-2524-3E58-6927-1C59A75FA3B4}"/>
              </a:ext>
            </a:extLst>
          </p:cNvPr>
          <p:cNvSpPr/>
          <p:nvPr/>
        </p:nvSpPr>
        <p:spPr>
          <a:xfrm>
            <a:off x="2202511" y="338464"/>
            <a:ext cx="5120639" cy="2563761"/>
          </a:xfrm>
          <a:prstGeom prst="cloudCallout">
            <a:avLst>
              <a:gd name="adj1" fmla="val -55902"/>
              <a:gd name="adj2" fmla="val 13808"/>
            </a:avLst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Trong 1 phút, Lân chạy được 300 m, vận tốc của Lân là bao nhiêu mét trên phút (m/phút)?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28BFF1-D128-A354-D8B3-DAB658BDD0FA}"/>
              </a:ext>
            </a:extLst>
          </p:cNvPr>
          <p:cNvSpPr/>
          <p:nvPr/>
        </p:nvSpPr>
        <p:spPr>
          <a:xfrm>
            <a:off x="3967701" y="3061252"/>
            <a:ext cx="4110824" cy="1280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300 m/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2305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FE3D3-9C07-B2DA-5102-2ADD89624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B499A8CD-FCE1-F60A-2C13-BE817E9CF3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10" y="1047377"/>
            <a:ext cx="4309110" cy="4309110"/>
          </a:xfrm>
          <a:prstGeom prst="rect">
            <a:avLst/>
          </a:prstGeom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54CF3693-8529-B8C2-231A-175D6ADEF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465" y="683812"/>
            <a:ext cx="5144346" cy="414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95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1ECA2-84A0-EBDD-DD13-1206A770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DC6CB8-C4E8-1EC9-19E9-79846009D9F1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85A75-B49B-C318-E6F8-B0A6927FE9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25" y="1554313"/>
            <a:ext cx="4374772" cy="430477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7FF85B6-BC2C-C1C3-7433-AD52CBC68C99}"/>
              </a:ext>
            </a:extLst>
          </p:cNvPr>
          <p:cNvSpPr/>
          <p:nvPr/>
        </p:nvSpPr>
        <p:spPr>
          <a:xfrm>
            <a:off x="2158583" y="794479"/>
            <a:ext cx="4601981" cy="1304144"/>
          </a:xfrm>
          <a:prstGeom prst="wedgeRoundRectCallout">
            <a:avLst>
              <a:gd name="adj1" fmla="val -21973"/>
              <a:gd name="adj2" fmla="val 70546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Hãy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nhắc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lại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tính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vận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tốc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174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27F56-F54C-39BF-1E7F-95D6F4326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540456-59A1-5657-5E79-AE6988C3C9F0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BE296F-BDA3-78B0-08D6-F3E760637DEC}"/>
              </a:ext>
            </a:extLst>
          </p:cNvPr>
          <p:cNvSpPr txBox="1"/>
          <p:nvPr/>
        </p:nvSpPr>
        <p:spPr>
          <a:xfrm>
            <a:off x="3116733" y="3343892"/>
            <a:ext cx="3007775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=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69B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315F32-FF32-8690-7E84-BCC790F17A17}"/>
              </a:ext>
            </a:extLst>
          </p:cNvPr>
          <p:cNvSpPr/>
          <p:nvPr/>
        </p:nvSpPr>
        <p:spPr>
          <a:xfrm>
            <a:off x="735448" y="1494529"/>
            <a:ext cx="7676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69BE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7E3B9B7D-DA61-A2D7-E02C-6E3D20A6822C}"/>
              </a:ext>
            </a:extLst>
          </p:cNvPr>
          <p:cNvCxnSpPr>
            <a:cxnSpLocks/>
          </p:cNvCxnSpPr>
          <p:nvPr/>
        </p:nvCxnSpPr>
        <p:spPr>
          <a:xfrm flipV="1">
            <a:off x="6151570" y="1181058"/>
            <a:ext cx="681672" cy="39717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4CB01B2A-A00E-33AF-169A-63AF9D8A0F9C}"/>
              </a:ext>
            </a:extLst>
          </p:cNvPr>
          <p:cNvCxnSpPr>
            <a:cxnSpLocks/>
          </p:cNvCxnSpPr>
          <p:nvPr/>
        </p:nvCxnSpPr>
        <p:spPr>
          <a:xfrm flipV="1">
            <a:off x="3198275" y="1227978"/>
            <a:ext cx="490468" cy="41895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144AF0E-2812-AF4D-6654-61F53F228FF4}"/>
              </a:ext>
            </a:extLst>
          </p:cNvPr>
          <p:cNvSpPr txBox="1"/>
          <p:nvPr/>
        </p:nvSpPr>
        <p:spPr>
          <a:xfrm>
            <a:off x="6769188" y="85441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2954A4B-DC49-7555-460B-64CD712A4FD6}"/>
              </a:ext>
            </a:extLst>
          </p:cNvPr>
          <p:cNvSpPr txBox="1"/>
          <p:nvPr/>
        </p:nvSpPr>
        <p:spPr>
          <a:xfrm>
            <a:off x="2568636" y="2919472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CFA9E2-6F7F-718B-467B-33A9C2F351ED}"/>
              </a:ext>
            </a:extLst>
          </p:cNvPr>
          <p:cNvSpPr txBox="1"/>
          <p:nvPr/>
        </p:nvSpPr>
        <p:spPr>
          <a:xfrm>
            <a:off x="3656517" y="91624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EA931A27-186B-82E4-2D3D-9349FF67B06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97474" y="2592871"/>
            <a:ext cx="441923" cy="386031"/>
          </a:xfrm>
          <a:prstGeom prst="curvedConnector3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7155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1ECA2-84A0-EBDD-DD13-1206A770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DC6CB8-C4E8-1EC9-19E9-79846009D9F1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85A75-B49B-C318-E6F8-B0A6927FE9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25" y="1554313"/>
            <a:ext cx="4374772" cy="430477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7FF85B6-BC2C-C1C3-7433-AD52CBC68C99}"/>
              </a:ext>
            </a:extLst>
          </p:cNvPr>
          <p:cNvSpPr/>
          <p:nvPr/>
        </p:nvSpPr>
        <p:spPr>
          <a:xfrm>
            <a:off x="2158583" y="794479"/>
            <a:ext cx="4601981" cy="1304144"/>
          </a:xfrm>
          <a:prstGeom prst="wedgeRoundRectCallout">
            <a:avLst>
              <a:gd name="adj1" fmla="val -21973"/>
              <a:gd name="adj2" fmla="val 70546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Hãy kể các phương tiện giao thông mà em biết.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41839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1421872" y="495875"/>
            <a:ext cx="6311944" cy="54445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2058740" y="538798"/>
            <a:ext cx="5047904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236910" y="4313089"/>
            <a:ext cx="468846" cy="802022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7339834" y="645734"/>
            <a:ext cx="245856" cy="244739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1521908" y="622142"/>
            <a:ext cx="245856" cy="244739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1309965" y="1420977"/>
            <a:ext cx="6523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Nhớ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ư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khái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1309966" y="3523649"/>
            <a:ext cx="6468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Thực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ư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toán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1309966" y="2472313"/>
            <a:ext cx="6518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ư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thức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751042" y="1615078"/>
            <a:ext cx="426890" cy="5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748240" y="2688173"/>
            <a:ext cx="426890" cy="5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748240" y="3717200"/>
            <a:ext cx="426890" cy="5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9F067FD5-242A-4EDC-D3EC-1DE62F120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 rot="10800000">
            <a:off x="-49210" y="-661013"/>
            <a:ext cx="9193210" cy="5076148"/>
          </a:xfrm>
          <a:prstGeom prst="rect">
            <a:avLst/>
          </a:prstGeom>
        </p:spPr>
      </p:pic>
      <p:pic>
        <p:nvPicPr>
          <p:cNvPr id="21" name="Picture 20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01212E93-8CC1-695F-2331-AE607AEFC7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26" y="2927347"/>
            <a:ext cx="2879357" cy="2159604"/>
          </a:xfrm>
          <a:prstGeom prst="rect">
            <a:avLst/>
          </a:prstGeom>
        </p:spPr>
      </p:pic>
      <p:pic>
        <p:nvPicPr>
          <p:cNvPr id="23" name="Picture 22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B50314CE-16D5-3382-CC50-436ED98B15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630" y="1047377"/>
            <a:ext cx="4309110" cy="4309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DAA68F-A63A-974B-F966-8FB7FB4EE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5159" y="826774"/>
            <a:ext cx="7562744" cy="25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0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1ECA2-84A0-EBDD-DD13-1206A770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DC6CB8-C4E8-1EC9-19E9-79846009D9F1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E4060-D0A8-AA1C-2EAD-C17CAECE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527" y="482205"/>
            <a:ext cx="7150633" cy="332144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EBC56D-AE0A-DBF8-46FF-28DF4E091BD7}"/>
              </a:ext>
            </a:extLst>
          </p:cNvPr>
          <p:cNvSpPr/>
          <p:nvPr/>
        </p:nvSpPr>
        <p:spPr>
          <a:xfrm>
            <a:off x="2122998" y="3864334"/>
            <a:ext cx="5724939" cy="771276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2031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735"/>
            <a:ext cx="91424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7652" y="2750185"/>
            <a:ext cx="1702310" cy="235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793" y="1505140"/>
            <a:ext cx="3048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2109457" y="479834"/>
            <a:ext cx="2326740" cy="1222218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Doraemon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ctr"/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4707806" y="939023"/>
            <a:ext cx="3561337" cy="1222218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Nobita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579463" y="479834"/>
            <a:ext cx="3856735" cy="1222218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n,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4622083" y="939874"/>
            <a:ext cx="3561378" cy="1056715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Nobita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579462" y="493132"/>
            <a:ext cx="3856735" cy="1222218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4655312" y="939023"/>
            <a:ext cx="3561378" cy="1222218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Nobita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590833" y="506430"/>
            <a:ext cx="3856735" cy="1222218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00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00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4655311" y="939023"/>
            <a:ext cx="3561378" cy="1222218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33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sàng</a:t>
            </a:r>
            <a:r>
              <a:rPr lang="en-US" sz="33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E85C1271-9490-988D-BC29-BC4823EEA8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10" y="1047377"/>
            <a:ext cx="4309110" cy="4309110"/>
          </a:xfrm>
          <a:prstGeom prst="rect">
            <a:avLst/>
          </a:prstGeom>
        </p:spPr>
      </p:pic>
      <p:pic>
        <p:nvPicPr>
          <p:cNvPr id="5" name="Picture 4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CC506E80-E33E-66AA-37B3-3AA6A5C4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519" y="1191840"/>
            <a:ext cx="6235908" cy="2119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927F5-F2E3-E32D-F3B2-AE58C2CF7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463" y="153627"/>
            <a:ext cx="1065108" cy="106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78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3B7A0-088E-2160-78AC-ACC43ABFB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F46615-A214-2576-7171-D07F6A738209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8FA5652-2EAD-B631-A8B9-B5610F361A6C}"/>
              </a:ext>
            </a:extLst>
          </p:cNvPr>
          <p:cNvSpPr txBox="1"/>
          <p:nvPr/>
        </p:nvSpPr>
        <p:spPr>
          <a:xfrm>
            <a:off x="314793" y="794479"/>
            <a:ext cx="5666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Một ô tô đi được quãng đường 216 km hết 4 giờ, nghĩa là trung bình mỗi giờ ô tô đó đi được 54 km.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CF6F32E-9B17-63BD-5960-E12E58207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938" y="732469"/>
            <a:ext cx="2944623" cy="199966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58C3871-92FF-44A6-9B70-31BE0C15A256}"/>
              </a:ext>
            </a:extLst>
          </p:cNvPr>
          <p:cNvSpPr txBox="1"/>
          <p:nvPr/>
        </p:nvSpPr>
        <p:spPr>
          <a:xfrm>
            <a:off x="314793" y="1543987"/>
            <a:ext cx="671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</a:rPr>
              <a:t>Ta nói: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Vận tốc trung bình (hay gọi tắt là vận tốc)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của ô tô đó là năm mươi tư ki-lô-mét trên giờ, viết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là: 54 km/giờ.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3A2DF9-0EB6-4669-8576-72374C9FECE8}"/>
              </a:ext>
            </a:extLst>
          </p:cNvPr>
          <p:cNvSpPr txBox="1"/>
          <p:nvPr/>
        </p:nvSpPr>
        <p:spPr>
          <a:xfrm>
            <a:off x="314792" y="2283458"/>
            <a:ext cx="671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Trong các bài toán, người ta thường xem xét các chuyển động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luôn xảy ra với vận tốc không thay đổi (chuyển động đều).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2583471-E365-A82D-2BBC-CAA69AE32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36" y="3124297"/>
            <a:ext cx="7462393" cy="12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657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765FE8-304D-7D9A-E33D-555EBF3C9135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70" name="Google Shape;2070;p40"/>
          <p:cNvSpPr/>
          <p:nvPr/>
        </p:nvSpPr>
        <p:spPr>
          <a:xfrm>
            <a:off x="3434962" y="151316"/>
            <a:ext cx="1677727" cy="726589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1" name="Google Shape;2071;p40"/>
          <p:cNvSpPr txBox="1">
            <a:spLocks/>
          </p:cNvSpPr>
          <p:nvPr/>
        </p:nvSpPr>
        <p:spPr>
          <a:xfrm>
            <a:off x="3295973" y="275377"/>
            <a:ext cx="20232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A7967-6965-038E-7BC5-04D0ACA779A6}"/>
              </a:ext>
            </a:extLst>
          </p:cNvPr>
          <p:cNvSpPr txBox="1"/>
          <p:nvPr/>
        </p:nvSpPr>
        <p:spPr>
          <a:xfrm>
            <a:off x="596348" y="1160890"/>
            <a:ext cx="7657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Nếu quãng đường được xác định theo ki-lô-mét (km), thời gian được xác định theo giờ (h) thì đơn vị của vận tốc là ki-lô-mét trên giờ (km/giờ hoặc km/h).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Nếu quãng đường được xác định theo mét (m), thời gian được xác định theo giây (s) thì vận tốc được xác định theo mét trên giây (m/giây hoặc m/s).</a:t>
            </a:r>
          </a:p>
        </p:txBody>
      </p:sp>
    </p:spTree>
    <p:extLst>
      <p:ext uri="{BB962C8B-B14F-4D97-AF65-F5344CB8AC3E}">
        <p14:creationId xmlns:p14="http://schemas.microsoft.com/office/powerpoint/2010/main" val="1239093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animBg="1"/>
      <p:bldP spid="2071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78FBE-2AEE-C8C2-6881-29A98106C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62BB3D-8D1E-3C2A-DFBE-D2D20E0C5650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70" name="Google Shape;2070;p40"/>
          <p:cNvSpPr/>
          <p:nvPr/>
        </p:nvSpPr>
        <p:spPr>
          <a:xfrm>
            <a:off x="2963836" y="-808866"/>
            <a:ext cx="3331676" cy="726589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1" name="Google Shape;2071;p40"/>
          <p:cNvSpPr txBox="1">
            <a:spLocks/>
          </p:cNvSpPr>
          <p:nvPr/>
        </p:nvSpPr>
        <p:spPr>
          <a:xfrm>
            <a:off x="3559227" y="-700185"/>
            <a:ext cx="2122788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EA78FC-C09F-49E6-A51D-0F8B1E108A83}"/>
              </a:ext>
            </a:extLst>
          </p:cNvPr>
          <p:cNvSpPr txBox="1"/>
          <p:nvPr/>
        </p:nvSpPr>
        <p:spPr>
          <a:xfrm>
            <a:off x="3116733" y="3771403"/>
            <a:ext cx="3007775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769B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94A518-031D-40AA-8D3A-A38E66F80E18}"/>
              </a:ext>
            </a:extLst>
          </p:cNvPr>
          <p:cNvSpPr/>
          <p:nvPr/>
        </p:nvSpPr>
        <p:spPr>
          <a:xfrm>
            <a:off x="735448" y="1922040"/>
            <a:ext cx="7676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3200" dirty="0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769B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DE0605F3-6D62-4D74-907A-D23F19D9FAC4}"/>
              </a:ext>
            </a:extLst>
          </p:cNvPr>
          <p:cNvCxnSpPr>
            <a:cxnSpLocks/>
          </p:cNvCxnSpPr>
          <p:nvPr/>
        </p:nvCxnSpPr>
        <p:spPr>
          <a:xfrm flipV="1">
            <a:off x="6151570" y="1608569"/>
            <a:ext cx="681672" cy="39717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02EA7F34-5653-4CAF-B10D-EE01D482D2D0}"/>
              </a:ext>
            </a:extLst>
          </p:cNvPr>
          <p:cNvCxnSpPr>
            <a:cxnSpLocks/>
          </p:cNvCxnSpPr>
          <p:nvPr/>
        </p:nvCxnSpPr>
        <p:spPr>
          <a:xfrm flipV="1">
            <a:off x="3198275" y="1655489"/>
            <a:ext cx="490468" cy="41895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345DCBA-65AE-4AC3-ACF9-69D7AB4CCDCB}"/>
              </a:ext>
            </a:extLst>
          </p:cNvPr>
          <p:cNvSpPr txBox="1"/>
          <p:nvPr/>
        </p:nvSpPr>
        <p:spPr>
          <a:xfrm>
            <a:off x="6769188" y="128192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3FA464-9E94-4AE2-9D7B-FBC1CAE8B6D3}"/>
              </a:ext>
            </a:extLst>
          </p:cNvPr>
          <p:cNvSpPr txBox="1"/>
          <p:nvPr/>
        </p:nvSpPr>
        <p:spPr>
          <a:xfrm>
            <a:off x="2568636" y="3346983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5B6C31-6069-46CE-B80A-704CCD14E325}"/>
              </a:ext>
            </a:extLst>
          </p:cNvPr>
          <p:cNvSpPr txBox="1"/>
          <p:nvPr/>
        </p:nvSpPr>
        <p:spPr>
          <a:xfrm>
            <a:off x="3656517" y="134375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E518F43B-C769-4834-B23F-8735066818F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97474" y="3020382"/>
            <a:ext cx="441923" cy="386031"/>
          </a:xfrm>
          <a:prstGeom prst="curvedConnector3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2070;p40">
            <a:extLst>
              <a:ext uri="{FF2B5EF4-FFF2-40B4-BE49-F238E27FC236}">
                <a16:creationId xmlns:a16="http://schemas.microsoft.com/office/drawing/2014/main" id="{BDFCDC84-2AB0-4DE5-B8C1-37D3BFDD159C}"/>
              </a:ext>
            </a:extLst>
          </p:cNvPr>
          <p:cNvSpPr/>
          <p:nvPr/>
        </p:nvSpPr>
        <p:spPr>
          <a:xfrm>
            <a:off x="2915215" y="340924"/>
            <a:ext cx="3331676" cy="726589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Google Shape;2071;p40">
            <a:extLst>
              <a:ext uri="{FF2B5EF4-FFF2-40B4-BE49-F238E27FC236}">
                <a16:creationId xmlns:a16="http://schemas.microsoft.com/office/drawing/2014/main" id="{B56A9B94-C16C-477F-9AC6-CF35400A7E07}"/>
              </a:ext>
            </a:extLst>
          </p:cNvPr>
          <p:cNvSpPr txBox="1">
            <a:spLocks/>
          </p:cNvSpPr>
          <p:nvPr/>
        </p:nvSpPr>
        <p:spPr>
          <a:xfrm>
            <a:off x="3560400" y="464985"/>
            <a:ext cx="2023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7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  <p:bldP spid="52" grpId="0"/>
      <p:bldP spid="53" grpId="0"/>
      <p:bldP spid="54" grpId="0"/>
      <p:bldP spid="56" grpId="0" animBg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735"/>
            <a:ext cx="91424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7652" y="2750185"/>
            <a:ext cx="1702310" cy="235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793" y="1505140"/>
            <a:ext cx="3048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901146" y="452476"/>
            <a:ext cx="3307788" cy="1222218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4344042" y="1311432"/>
            <a:ext cx="4305814" cy="1222218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chỉ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sự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nhanh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hay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chậm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của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một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chuyển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động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trong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một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đơn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vị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thời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gian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338864" y="426220"/>
            <a:ext cx="3879566" cy="1222218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cậu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đã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biết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chiếc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xe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nào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chạy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nhanh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hơn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chưa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  <a:endParaRPr lang="en-US" sz="240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4353230" y="1371795"/>
            <a:ext cx="4305814" cy="1056715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Đơn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vị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của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có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thể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là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km/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giờ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km/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phút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m/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giây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cm/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giây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…</a:t>
            </a:r>
            <a:endParaRPr lang="en-US" sz="240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4362418" y="1238250"/>
            <a:ext cx="4305814" cy="1190259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Xe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có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càng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lớn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sẽ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chạy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càng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nhanh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Có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phải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không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nào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  <a:endParaRPr lang="en-US" sz="240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389499" y="439348"/>
            <a:ext cx="3879566" cy="1222218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Chính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xác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Cậu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giỏi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lắm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!</a:t>
            </a:r>
            <a:endParaRPr lang="en-US" sz="240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585</TotalTime>
  <Words>823</Words>
  <Application>Microsoft Office PowerPoint</Application>
  <PresentationFormat>On-screen Show (16:9)</PresentationFormat>
  <Paragraphs>61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Architects Daughter</vt:lpstr>
      <vt:lpstr>Arial</vt:lpstr>
      <vt:lpstr>Baloo 2</vt:lpstr>
      <vt:lpstr>Calibri</vt:lpstr>
      <vt:lpstr>Cambria</vt:lpstr>
      <vt:lpstr>Nunito Light</vt:lpstr>
      <vt:lpstr>Roboto Condensed Light</vt:lpstr>
      <vt:lpstr>UTM Avo</vt:lpstr>
      <vt:lpstr>1_Office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VẬN TỐC</dc:title>
  <dc:subject>9Slide.vn</dc:subject>
  <dc:creator>huong</dc:creator>
  <dc:description>9Slide.vn</dc:description>
  <cp:lastModifiedBy>Thao Tran</cp:lastModifiedBy>
  <cp:revision>80</cp:revision>
  <dcterms:modified xsi:type="dcterms:W3CDTF">2025-03-05T01:35:21Z</dcterms:modified>
  <cp:category>9Slide.vn</cp:category>
</cp:coreProperties>
</file>