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8" r:id="rId1"/>
  </p:sldMasterIdLst>
  <p:notesMasterIdLst>
    <p:notesMasterId r:id="rId12"/>
  </p:notesMasterIdLst>
  <p:sldIdLst>
    <p:sldId id="303" r:id="rId2"/>
    <p:sldId id="360" r:id="rId3"/>
    <p:sldId id="356" r:id="rId4"/>
    <p:sldId id="388" r:id="rId5"/>
    <p:sldId id="389" r:id="rId6"/>
    <p:sldId id="390" r:id="rId7"/>
    <p:sldId id="328" r:id="rId8"/>
    <p:sldId id="315" r:id="rId9"/>
    <p:sldId id="338" r:id="rId10"/>
    <p:sldId id="387" r:id="rId11"/>
  </p:sldIdLst>
  <p:sldSz cx="9144000" cy="6858000" type="screen4x3"/>
  <p:notesSz cx="6858000" cy="9144000"/>
  <p:embeddedFontLst>
    <p:embeddedFont>
      <p:font typeface=".VnTimeH" panose="020B7200000000000000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0000"/>
    <a:srgbClr val="996633"/>
    <a:srgbClr val="0000FF"/>
    <a:srgbClr val="FF6600"/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3" autoAdjust="0"/>
    <p:restoredTop sz="94660"/>
  </p:normalViewPr>
  <p:slideViewPr>
    <p:cSldViewPr>
      <p:cViewPr varScale="1">
        <p:scale>
          <a:sx n="73" d="100"/>
          <a:sy n="73" d="100"/>
        </p:scale>
        <p:origin x="11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EA832351-6B44-44A5-88E5-838F0A05A3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E2D57-9A4D-4AC5-9E4B-632E15A8F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53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C5CC-C0E2-4A5D-A644-D82F53B8C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5705-FE07-4B1F-9EDE-23C6BB5E7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6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1DF35-36EF-4C42-9F0E-C6E58D75E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3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54A00-7942-46C6-937A-AAB0DCA0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1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5677F-FA0A-499C-8438-D8529AF6C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CFBE8-62DB-4121-A30F-E1B448D55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FBB35-464B-43F2-8E3A-43C853A48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C1609-895C-41F5-9461-A2E39F039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4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85EE-E30C-42B5-AB8C-354E3E2FF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A7554-18C7-4963-BC9A-535707F4E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0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D3146-589F-4A03-8793-747DCEAA0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8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8AFEC9C4-F983-46FC-B87D-32ACD46432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oses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62550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rosesl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8750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flowe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49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959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293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05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flowe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483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bug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7905">
            <a:off x="8008144" y="4480719"/>
            <a:ext cx="4079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BUTTER~1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2935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959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24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05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butterfly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72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 descr="bug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35575"/>
            <a:ext cx="542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bug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9873">
            <a:off x="5340350" y="5308600"/>
            <a:ext cx="600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6" descr="bug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9873">
            <a:off x="6781800" y="4857750"/>
            <a:ext cx="600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but2_anm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100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28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53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29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0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31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25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2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1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3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57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4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9734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5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19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 descr="bug6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66">
            <a:off x="4419600" y="607695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219200" y="2286000"/>
            <a:ext cx="7620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Kính chào quý thầy cô giáo và các em học sinh</a:t>
            </a:r>
          </a:p>
        </p:txBody>
      </p:sp>
      <p:graphicFrame>
        <p:nvGraphicFramePr>
          <p:cNvPr id="2077" name="Object 53"/>
          <p:cNvGraphicFramePr>
            <a:graphicFrameLocks noChangeAspect="1"/>
          </p:cNvGraphicFramePr>
          <p:nvPr/>
        </p:nvGraphicFramePr>
        <p:xfrm>
          <a:off x="0" y="0"/>
          <a:ext cx="20574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16" imgW="1278331" imgH="1273759" progId="MS_ClipArt_Gallery.2">
                  <p:embed/>
                </p:oleObj>
              </mc:Choice>
              <mc:Fallback>
                <p:oleObj name="Clip" r:id="rId16" imgW="1278331" imgH="1273759" progId="MS_ClipArt_Gallery.2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74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6059 0.01318 0.72136 0.02636 0.7349 0.07376 C 0.74844 0.12162 0.08872 0.20116 0.08108 0.28555 C 0.07344 0.36971 0.63177 0.60786 0.68889 0.57919 C 0.74601 0.55029 0.46372 0.18913 0.42379 0.11214 C 0.38368 0.03491 0.4165 0.07561 0.44931 0.1163 " pathEditMode="relative" ptsTypes="aaaaaA">
                                      <p:cBhvr>
                                        <p:cTn id="103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584 -0.58266 C -0.37743 -0.56901 -0.00868 -0.55537 0.00521 -0.50635 C 0.01927 -0.45664 -0.65521 -0.37433 -0.6632 -0.2867 C -0.67084 -0.19953 -0.10018 0.0474 -0.04184 0.01758 C 0.01666 -0.01248 -0.27188 -0.38682 -0.31285 -0.46659 C -0.35382 -0.54659 -0.32014 -0.5045 -0.28664 -0.46219 " pathEditMode="relative" rAng="0" ptsTypes="aaaaaA">
                                      <p:cBhvr>
                                        <p:cTn id="106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3149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/>
              <a:t>Cả lớp thực hành trồng cây lưỡi hổ theo nhóm</a:t>
            </a:r>
            <a:endParaRPr lang="vi-VN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>
                <a:solidFill>
                  <a:srgbClr val="FF0000"/>
                </a:solidFill>
                <a:effectLst/>
              </a:rPr>
              <a:t>Trò chơi “Bí mật của hoa”</a:t>
            </a:r>
            <a:endParaRPr lang="vi-VN" altLang="en-US" sz="4800" b="1">
              <a:solidFill>
                <a:srgbClr val="FF0000"/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38450"/>
            <a:ext cx="1924050" cy="2405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3981450"/>
            <a:ext cx="3219450" cy="2522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3981450"/>
            <a:ext cx="3073400" cy="2522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3338" y="1854200"/>
            <a:ext cx="3221037" cy="2185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2313" y="1785938"/>
            <a:ext cx="3074987" cy="2195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Khi trồng hoa trong chậu em cho vật liệu nào vào dưới đáy chậu?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Giá thể		B. Sỏi dăm</a:t>
            </a:r>
          </a:p>
          <a:p>
            <a:pPr algn="just"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C. Nước			D. Cây con</a:t>
            </a:r>
            <a:endParaRPr lang="vi-VN" sz="3600" b="1">
              <a:solidFill>
                <a:srgbClr val="0000CC"/>
              </a:solidFill>
              <a:effectLst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3224213"/>
            <a:ext cx="7848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B. Sỏi dăm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Để cây hoa khỏe mạnh, ta cần: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Cung cấp đủ ánh sáng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Bón phân hằng ngày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Bón phân sát gốc cho cây.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24213"/>
            <a:ext cx="7848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A. Cung cấp đủ ánh sáng cho cây.</a:t>
            </a:r>
          </a:p>
          <a:p>
            <a:pPr algn="just" eaLnBrk="1" hangingPunct="1"/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Cắt tỉa hoa có tác dụng: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Loại bỏ những hoa, cành, lá đã tàn héo hoặc mọc chen chúc.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Cây đẹp hơn.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24213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A. Loại bỏ những hoa, cành, lá đã tàn héo hoặc mọc chen chúc.</a:t>
            </a:r>
          </a:p>
          <a:p>
            <a:pPr algn="just" eaLnBrk="1" hangingPunct="1"/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Khi bón phân cho hoa, cần chú ý: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Cách 10 ngày bón một lần.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Không bón phân sát gốc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Khi cây ra nhiều hoa thì ngừng bón phân.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Cả A, B và C đúng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47990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Đáp án: </a:t>
            </a:r>
          </a:p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D. Cả A, B và C đúng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effectLst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906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 b="1">
                <a:solidFill>
                  <a:srgbClr val="0000CC"/>
                </a:solidFill>
                <a:effectLst/>
              </a:rPr>
              <a:t>CHỦ ĐỀ 1: CÔNG NGHỆ VÀ ĐỜI SỐNG</a:t>
            </a:r>
            <a:endParaRPr lang="en-US" altLang="en-US" sz="2400" b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00318" y="2770478"/>
            <a:ext cx="8432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>
              <a:defRPr/>
            </a:pPr>
            <a:r>
              <a:rPr lang="en-US" sz="4800" b="1">
                <a:solidFill>
                  <a:srgbClr val="0000CC"/>
                </a:solidFill>
                <a:effectLst/>
              </a:rPr>
              <a:t>BÀI 7: TRỒNG VÀ CHĂM SÓC CÂY CẢNH TRONG CHẬU </a:t>
            </a:r>
          </a:p>
          <a:p>
            <a:pPr algn="ctr">
              <a:defRPr/>
            </a:pPr>
            <a:r>
              <a:rPr lang="en-US" sz="4800" b="1">
                <a:solidFill>
                  <a:srgbClr val="0000CC"/>
                </a:solidFill>
                <a:effectLst/>
              </a:rPr>
              <a:t>                                         (Tiết 1)</a:t>
            </a:r>
            <a:endParaRPr lang="vi-VN" sz="4800">
              <a:solidFill>
                <a:srgbClr val="0000CC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3810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232400" y="6049963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1" lang="en-US" altLang="en-US" sz="1200" b="1">
                <a:effectLst/>
                <a:latin typeface=".VnTimeH" panose="020B7200000000000000" pitchFamily="34" charset="0"/>
              </a:rPr>
              <a:t>Gi¸o ¸n ®iÖn tö tin häc líp 4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800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8201" name="Picture 9" descr="4956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4"/>
          <p:cNvSpPr>
            <a:spLocks noChangeArrowheads="1" noChangeShapeType="1" noTextEdit="1"/>
          </p:cNvSpPr>
          <p:nvPr/>
        </p:nvSpPr>
        <p:spPr bwMode="auto">
          <a:xfrm>
            <a:off x="173038" y="152400"/>
            <a:ext cx="8894762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C00000"/>
                </a:solidFill>
                <a:cs typeface="Arial" panose="020B0604020202020204" pitchFamily="34" charset="0"/>
              </a:rPr>
              <a:t>Nhận biết một số vật liệu, vật dụng và dụng cụ trồng cây cảnh trong chậu: 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143000"/>
            <a:ext cx="7067550" cy="3467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4637088"/>
            <a:ext cx="7016750" cy="1809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4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638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cs typeface="Arial" panose="020B0604020202020204" pitchFamily="34" charset="0"/>
              </a:rPr>
              <a:t>Trồng cây lưỡi hổ trong chậu </a:t>
            </a:r>
            <a:endParaRPr lang="en-US" sz="3600" b="1" kern="10">
              <a:cs typeface="Arial" panose="020B0604020202020204" pitchFamily="34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874713"/>
            <a:ext cx="220027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989263"/>
            <a:ext cx="2333625" cy="205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798513"/>
            <a:ext cx="214312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13" y="2946400"/>
            <a:ext cx="2238375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6550" y="746125"/>
            <a:ext cx="2660650" cy="2166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1175" y="3017838"/>
            <a:ext cx="2486025" cy="2047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6975" y="5065713"/>
            <a:ext cx="4124325" cy="179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4549</TotalTime>
  <Words>219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.VnTimeH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HangDuc</dc:creator>
  <cp:lastModifiedBy>Admin</cp:lastModifiedBy>
  <cp:revision>492</cp:revision>
  <dcterms:created xsi:type="dcterms:W3CDTF">2005-07-10T17:04:07Z</dcterms:created>
  <dcterms:modified xsi:type="dcterms:W3CDTF">2023-08-09T14:32:23Z</dcterms:modified>
</cp:coreProperties>
</file>