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79E77F-A9D8-4532-95D0-9F977586A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91F699-FAF1-4DA1-B313-DE26F52FA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BF3410-2EFD-4E2B-8518-69A4909E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0DE080-0CA6-4B5D-BE15-DA45DF0F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15C1E4-E049-4785-BDC5-EAF4F299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A736F5-7134-427B-94A4-78B7B5A2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0C20BC-4B6B-42B1-ADED-0680C88C0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4B5678-82B6-4F1B-A867-9CC9919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7FC471-23A5-4552-A0EC-5C143CA5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378FFE-A648-485B-B3EA-D3674DD7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5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8E99CE0-3999-420A-AA71-263B04C6F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F9A050-7A83-4734-85FD-CD6DCFCCC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089D81-F60A-49D9-91AB-B929EE1C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F349D-32B5-411F-A976-B5F2EE28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A7DD5C-E82C-4B78-B40C-D605DF08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B8E7C2-4C50-4BB1-9A9C-30F23501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AFEC1F-725F-452D-9A96-3BB83B534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5F93AB-5612-4372-94F3-BCABD0CD0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D93015-F4F6-42A3-A1E2-84EDFBCF6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9E1F7B-C18D-456D-97D9-CA5E62C6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8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11697D-B254-4413-88C0-E62BD3FD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8DEAA7-D3C4-4365-88B3-90113982D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E4FE36-E120-4D52-BC29-BCC808FB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9BA62F-C84C-4C07-95AC-D25CDA53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6749F5-05C5-45B7-BB57-00DBB2ED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883500-FEFB-420A-8445-D7F055226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E7E912-0074-49F7-9930-C400B41FC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B36545-8131-4838-A3A3-261F77F5B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083D91-4A60-46D9-8A85-58A5806E3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84CC87-915D-48C9-9F37-DBB0E881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72BA73-34DB-4353-A366-8189DCFF5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9CAD30-9970-4C27-98B5-ED6DB013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050588-DAEB-4AF0-859A-F1D5BD695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43F610-A65F-488C-A50D-23D5657F8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68598A-F18C-4C29-8A04-5FFBB563EF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871DED7-0D3C-4F75-8B41-BB779FAF9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A06B85-09B2-40DB-9409-CCBAB2A3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538613-4D1F-4180-98C9-25950451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712C3F7-2EC3-4B78-8267-29CFDCBD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21263A-8967-4229-BF27-27637EFEE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BFA4DAD-9986-425C-940F-259764F67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DAE106F-6E1E-44B7-AA02-465618427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170162C-FA51-469B-A416-D261B80C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AABCE7-BF85-43EE-A508-FFF429715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3E3751-D484-46AC-A460-16403EBA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7DEEA7-B1F7-43C4-BFA0-205CD32C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0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3680E8-A691-4200-B2B0-C0A8AB4E9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2032D8-9CEE-4146-97DE-08A4E8B5E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ED4952-0AF4-441F-9F9D-CE2894725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28A590-2D77-4B8F-92BD-17DEA2D3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087544-6894-4E69-B7CC-7C506C33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CD5A9B-3EA5-41D2-BE25-F5E90992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8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93C718-EA26-47CE-8A61-B29B05E5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4F029A1-E5F2-46BC-BF6C-6596D79D8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AEF9A-BA98-4761-B289-7283D70D3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E9C2D4-E956-4E23-B59D-8501A81F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26B652-C766-40EB-A825-2D0CB87D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0A5B00-C087-4FBB-A4B5-A20928C6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1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FB0FD5F-B174-4D7D-B558-AC8FB4529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4EE278-FBE0-485D-873D-D9E51F9F3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52B973-B52D-400A-9ECA-7247A1ED8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E187-1F56-41FA-A204-8BCD124C971B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2F9116-4751-431F-A68E-6D024F638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C6B370-870F-431A-A376-F0E9EBA78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F09E3-90EB-4DEA-A456-003402766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D91395-F8B0-443C-85E7-D38B9785CA33}"/>
              </a:ext>
            </a:extLst>
          </p:cNvPr>
          <p:cNvSpPr txBox="1"/>
          <p:nvPr/>
        </p:nvSpPr>
        <p:spPr>
          <a:xfrm>
            <a:off x="2541563" y="558206"/>
            <a:ext cx="7108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 ngày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tháng 3 năm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B5BD96-B353-4C1B-858E-3533FED34BF8}"/>
              </a:ext>
            </a:extLst>
          </p:cNvPr>
          <p:cNvSpPr txBox="1"/>
          <p:nvPr/>
        </p:nvSpPr>
        <p:spPr>
          <a:xfrm>
            <a:off x="3696286" y="1294227"/>
            <a:ext cx="4799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Toán:</a:t>
            </a:r>
            <a:r>
              <a:rPr lang="vi-VN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Ngày - Tháng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80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673CC47-1D7B-467F-9080-A71089BFF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86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1. Ngày tháng SGK Cánh diều tập 2">
            <a:extLst>
              <a:ext uri="{FF2B5EF4-FFF2-40B4-BE49-F238E27FC236}">
                <a16:creationId xmlns:a16="http://schemas.microsoft.com/office/drawing/2014/main" xmlns="" id="{EA663111-F381-4E54-81B7-B5359E678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" y="334108"/>
            <a:ext cx="12041944" cy="618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9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D7F0BFF-610A-4EFB-BF40-5DCDAAD46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45" y="1295175"/>
            <a:ext cx="5941255" cy="538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6129FD10-DCFA-465F-8D6E-765E7D673916}"/>
              </a:ext>
            </a:extLst>
          </p:cNvPr>
          <p:cNvGrpSpPr/>
          <p:nvPr/>
        </p:nvGrpSpPr>
        <p:grpSpPr>
          <a:xfrm>
            <a:off x="490245" y="618976"/>
            <a:ext cx="4869713" cy="689319"/>
            <a:chOff x="490245" y="618976"/>
            <a:chExt cx="4869713" cy="689319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CEADBD30-E487-49B6-926E-1EFC882ED0A1}"/>
                </a:ext>
              </a:extLst>
            </p:cNvPr>
            <p:cNvSpPr txBox="1"/>
            <p:nvPr/>
          </p:nvSpPr>
          <p:spPr>
            <a:xfrm>
              <a:off x="1223889" y="701620"/>
              <a:ext cx="41360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>
                  <a:solidFill>
                    <a:schemeClr val="accent1"/>
                  </a:solidFill>
                </a:rPr>
                <a:t>Đây là tờ lịch tháng 10:</a:t>
              </a:r>
              <a:endParaRPr lang="en-US" sz="2800" b="1">
                <a:solidFill>
                  <a:schemeClr val="accent1"/>
                </a:solidFill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C517CFF7-2166-48F6-B759-B90CC25104DB}"/>
                </a:ext>
              </a:extLst>
            </p:cNvPr>
            <p:cNvSpPr/>
            <p:nvPr/>
          </p:nvSpPr>
          <p:spPr>
            <a:xfrm>
              <a:off x="490245" y="618976"/>
              <a:ext cx="733644" cy="689319"/>
            </a:xfrm>
            <a:prstGeom prst="ellips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b="1"/>
                <a:t>1</a:t>
              </a:r>
              <a:endParaRPr lang="en-US" sz="3600" b="1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BE9F04-005D-4875-A7E0-304C1F59A0AC}"/>
              </a:ext>
            </a:extLst>
          </p:cNvPr>
          <p:cNvSpPr txBox="1"/>
          <p:nvPr/>
        </p:nvSpPr>
        <p:spPr>
          <a:xfrm>
            <a:off x="6093602" y="332009"/>
            <a:ext cx="5360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/>
              <a:t>a) Tháng 10 có bao nhiêu ngày?</a:t>
            </a:r>
            <a:endParaRPr lang="en-US" sz="2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6604B9-45EA-4FE3-87BB-B7BED754A54F}"/>
              </a:ext>
            </a:extLst>
          </p:cNvPr>
          <p:cNvSpPr txBox="1"/>
          <p:nvPr/>
        </p:nvSpPr>
        <p:spPr>
          <a:xfrm>
            <a:off x="6095999" y="1318812"/>
            <a:ext cx="5941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/>
              <a:t>b) Ngày 20 tháng 10 là ngày thứ mấy ?</a:t>
            </a:r>
            <a:endParaRPr lang="en-US" sz="2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3F107F0-8B7A-4C01-9C90-28E64DA597FA}"/>
              </a:ext>
            </a:extLst>
          </p:cNvPr>
          <p:cNvSpPr txBox="1"/>
          <p:nvPr/>
        </p:nvSpPr>
        <p:spPr>
          <a:xfrm>
            <a:off x="6096000" y="2676865"/>
            <a:ext cx="59412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/>
              <a:t>c) Đọc và viết các ngày được khoanh tròn trong tờ lịch bên (theo mẫu):</a:t>
            </a:r>
            <a:endParaRPr lang="en-US" sz="2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10ADF00-72F1-4E42-BD57-F3F02BD99011}"/>
              </a:ext>
            </a:extLst>
          </p:cNvPr>
          <p:cNvSpPr txBox="1"/>
          <p:nvPr/>
        </p:nvSpPr>
        <p:spPr>
          <a:xfrm>
            <a:off x="6217920" y="4061860"/>
            <a:ext cx="1026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/>
              <a:t>Mẫu:</a:t>
            </a:r>
            <a:endParaRPr lang="en-US" sz="2400" b="1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999829FF-EDB5-4F8B-AAA2-AFA8582E3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01896"/>
              </p:ext>
            </p:extLst>
          </p:nvPr>
        </p:nvGraphicFramePr>
        <p:xfrm>
          <a:off x="6316394" y="4523525"/>
          <a:ext cx="5842781" cy="186529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21228">
                  <a:extLst>
                    <a:ext uri="{9D8B030D-6E8A-4147-A177-3AD203B41FA5}">
                      <a16:colId xmlns:a16="http://schemas.microsoft.com/office/drawing/2014/main" xmlns="" val="3611802240"/>
                    </a:ext>
                  </a:extLst>
                </a:gridCol>
                <a:gridCol w="3021553">
                  <a:extLst>
                    <a:ext uri="{9D8B030D-6E8A-4147-A177-3AD203B41FA5}">
                      <a16:colId xmlns:a16="http://schemas.microsoft.com/office/drawing/2014/main" xmlns="" val="2924872243"/>
                    </a:ext>
                  </a:extLst>
                </a:gridCol>
              </a:tblGrid>
              <a:tr h="719542"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Đọc </a:t>
                      </a:r>
                      <a:endParaRPr lang="en-US" sz="28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Viết</a:t>
                      </a:r>
                      <a:endParaRPr lang="en-US" sz="28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3339996"/>
                  </a:ext>
                </a:extLst>
              </a:tr>
              <a:tr h="426213">
                <a:tc>
                  <a:txBody>
                    <a:bodyPr/>
                    <a:lstStyle/>
                    <a:p>
                      <a:pPr algn="l"/>
                      <a:r>
                        <a:rPr lang="vi-VN" sz="2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Ngày ba tháng Mười</a:t>
                      </a:r>
                      <a:endParaRPr lang="en-US" sz="200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Ngày 3 tháng 10</a:t>
                      </a:r>
                      <a:endParaRPr lang="en-US" sz="200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0779382"/>
                  </a:ext>
                </a:extLst>
              </a:tr>
              <a:tr h="719542">
                <a:tc>
                  <a:txBody>
                    <a:bodyPr/>
                    <a:lstStyle/>
                    <a:p>
                      <a:pPr algn="l"/>
                      <a:r>
                        <a:rPr lang="vi-VN" sz="2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Ngày mười lăm</a:t>
                      </a:r>
                    </a:p>
                    <a:p>
                      <a:pPr algn="l"/>
                      <a:r>
                        <a:rPr lang="vi-VN" sz="2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tháng Mười</a:t>
                      </a:r>
                      <a:endParaRPr lang="en-US" sz="200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Ngày 15 tháng 10</a:t>
                      </a:r>
                      <a:endParaRPr lang="en-US" sz="200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7102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AE8D1A8-81AC-40B9-A244-7A9011655F93}"/>
              </a:ext>
            </a:extLst>
          </p:cNvPr>
          <p:cNvSpPr txBox="1"/>
          <p:nvPr/>
        </p:nvSpPr>
        <p:spPr>
          <a:xfrm>
            <a:off x="8041218" y="821552"/>
            <a:ext cx="1524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31 ngày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384E82-B93B-4424-BFD9-31868F993B2C}"/>
              </a:ext>
            </a:extLst>
          </p:cNvPr>
          <p:cNvSpPr txBox="1"/>
          <p:nvPr/>
        </p:nvSpPr>
        <p:spPr>
          <a:xfrm>
            <a:off x="7951450" y="2034946"/>
            <a:ext cx="1721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Thứ năm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0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AB6F451-EEAF-4B19-9F7D-02A9C51756EA}"/>
              </a:ext>
            </a:extLst>
          </p:cNvPr>
          <p:cNvSpPr txBox="1"/>
          <p:nvPr/>
        </p:nvSpPr>
        <p:spPr>
          <a:xfrm>
            <a:off x="1463040" y="851096"/>
            <a:ext cx="8525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/>
              <a:t>a) Nêu các ngày còn thiếu trong tờ lịch tháng 6 dưới đây:</a:t>
            </a: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516AB4A-603C-4080-85EF-1C3045F3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50" y="1298693"/>
            <a:ext cx="11408899" cy="555930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xmlns="" id="{F970B17A-AC38-4B04-9553-D41B056A5009}"/>
              </a:ext>
            </a:extLst>
          </p:cNvPr>
          <p:cNvSpPr/>
          <p:nvPr/>
        </p:nvSpPr>
        <p:spPr>
          <a:xfrm>
            <a:off x="590843" y="182880"/>
            <a:ext cx="872197" cy="773723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/>
              <a:t>2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62844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AFDBC1B-B464-4576-AC54-1D1780FFD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10" y="-126608"/>
            <a:ext cx="10363200" cy="39530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7A7F677-1786-4C78-9E54-4580DC6649DD}"/>
              </a:ext>
            </a:extLst>
          </p:cNvPr>
          <p:cNvSpPr txBox="1"/>
          <p:nvPr/>
        </p:nvSpPr>
        <p:spPr>
          <a:xfrm>
            <a:off x="604910" y="3798280"/>
            <a:ext cx="112682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solidFill>
                  <a:srgbClr val="002060"/>
                </a:solidFill>
              </a:rPr>
              <a:t>b) Xem tờ lịch trên rồi cho biết:</a:t>
            </a:r>
          </a:p>
          <a:p>
            <a:pPr marL="342900" indent="-342900">
              <a:buFontTx/>
              <a:buChar char="-"/>
            </a:pPr>
            <a:r>
              <a:rPr lang="vi-VN" sz="2400"/>
              <a:t>Tháng 6 có bao nhiêu ngày?</a:t>
            </a:r>
          </a:p>
          <a:p>
            <a:pPr marL="342900" indent="-342900">
              <a:buFontTx/>
              <a:buChar char="-"/>
            </a:pPr>
            <a:r>
              <a:rPr lang="vi-VN" sz="2400"/>
              <a:t>Ngày 1 tháng 6 là thứ mấy?</a:t>
            </a:r>
          </a:p>
          <a:p>
            <a:pPr marL="342900" indent="-342900">
              <a:buFontTx/>
              <a:buChar char="-"/>
            </a:pPr>
            <a:r>
              <a:rPr lang="vi-VN" sz="2400"/>
              <a:t>Các ngày thứ bảy trong tháng 6 là những ngày nào?</a:t>
            </a:r>
          </a:p>
          <a:p>
            <a:pPr marL="342900" indent="-342900">
              <a:buFontTx/>
              <a:buChar char="-"/>
            </a:pPr>
            <a:r>
              <a:rPr lang="vi-VN" sz="2400"/>
              <a:t>Nếu thứ Ba tuần này là ngày 14 tháng 6 thì thứ Ba tuần trước là ngày nào? Thứ Ba tuần sau là ngày nào? </a:t>
            </a:r>
          </a:p>
          <a:p>
            <a:pPr marL="342900" indent="-342900">
              <a:buFontTx/>
              <a:buChar char="-"/>
            </a:pPr>
            <a:endParaRPr lang="vi-VN" sz="2400"/>
          </a:p>
          <a:p>
            <a:endParaRPr lang="en-US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9A71D69-2C40-40B2-B5BB-EB73A4FABEAA}"/>
              </a:ext>
            </a:extLst>
          </p:cNvPr>
          <p:cNvSpPr txBox="1"/>
          <p:nvPr/>
        </p:nvSpPr>
        <p:spPr>
          <a:xfrm>
            <a:off x="5059679" y="4178104"/>
            <a:ext cx="1453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30 ngày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0CFC083-3929-4778-A4BE-68E6093A5FB8}"/>
              </a:ext>
            </a:extLst>
          </p:cNvPr>
          <p:cNvSpPr txBox="1"/>
          <p:nvPr/>
        </p:nvSpPr>
        <p:spPr>
          <a:xfrm>
            <a:off x="5059682" y="4529794"/>
            <a:ext cx="107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Thứ 4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2009FF3-21A0-433D-8001-00C93116BA27}"/>
              </a:ext>
            </a:extLst>
          </p:cNvPr>
          <p:cNvSpPr txBox="1"/>
          <p:nvPr/>
        </p:nvSpPr>
        <p:spPr>
          <a:xfrm>
            <a:off x="8482818" y="4874175"/>
            <a:ext cx="1878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4, 11, 18, 25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63D1917-F4FE-4D8A-938B-C638ACCBB291}"/>
              </a:ext>
            </a:extLst>
          </p:cNvPr>
          <p:cNvSpPr txBox="1"/>
          <p:nvPr/>
        </p:nvSpPr>
        <p:spPr>
          <a:xfrm>
            <a:off x="5596598" y="5669888"/>
            <a:ext cx="531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Thứ Ba tuần trước là ngày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87329E-98AE-4AB4-8637-BD56E2B6DF7D}"/>
              </a:ext>
            </a:extLst>
          </p:cNvPr>
          <p:cNvSpPr txBox="1"/>
          <p:nvPr/>
        </p:nvSpPr>
        <p:spPr>
          <a:xfrm>
            <a:off x="5596598" y="6152768"/>
            <a:ext cx="4236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Thứ Ba tuần sau là ngày 21</a:t>
            </a:r>
            <a:endParaRPr 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5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6A04CC8-A047-4250-8E1D-598C7E6B301B}"/>
              </a:ext>
            </a:extLst>
          </p:cNvPr>
          <p:cNvGrpSpPr/>
          <p:nvPr/>
        </p:nvGrpSpPr>
        <p:grpSpPr>
          <a:xfrm>
            <a:off x="520504" y="295422"/>
            <a:ext cx="9777047" cy="815926"/>
            <a:chOff x="520504" y="295422"/>
            <a:chExt cx="9777047" cy="81592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xmlns="" id="{D378DCCA-963A-4F5E-8282-804534C3B242}"/>
                </a:ext>
              </a:extLst>
            </p:cNvPr>
            <p:cNvSpPr/>
            <p:nvPr/>
          </p:nvSpPr>
          <p:spPr>
            <a:xfrm>
              <a:off x="520504" y="295422"/>
              <a:ext cx="801859" cy="8159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400"/>
                <a:t>3</a:t>
              </a:r>
              <a:endParaRPr lang="en-US" sz="440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5D391385-F05D-43C1-9D3A-293B90DDDFA4}"/>
                </a:ext>
              </a:extLst>
            </p:cNvPr>
            <p:cNvSpPr txBox="1"/>
            <p:nvPr/>
          </p:nvSpPr>
          <p:spPr>
            <a:xfrm>
              <a:off x="1603717" y="450166"/>
              <a:ext cx="86938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400" b="1">
                  <a:solidFill>
                    <a:schemeClr val="accent5">
                      <a:lumMod val="75000"/>
                    </a:schemeClr>
                  </a:solidFill>
                </a:rPr>
                <a:t>Xem lịch dự báo thời tiết trong tháng 7, trả lời các câu hỏi:</a:t>
              </a:r>
              <a:endParaRPr lang="en-US" sz="2400" b="1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2625C6D-93CB-4424-A5CC-CB36B6CB3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237957"/>
            <a:ext cx="5903742" cy="54019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B63A0E-3483-474E-9334-DDC40D6B6CB1}"/>
              </a:ext>
            </a:extLst>
          </p:cNvPr>
          <p:cNvSpPr txBox="1"/>
          <p:nvPr/>
        </p:nvSpPr>
        <p:spPr>
          <a:xfrm>
            <a:off x="309489" y="1491175"/>
            <a:ext cx="5065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/>
              <a:t>a) Những ngày nào có thể có mưa?</a:t>
            </a:r>
            <a:endParaRPr lang="en-US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907F1A6-129D-4492-9E03-D5CDCDD2FAED}"/>
              </a:ext>
            </a:extLst>
          </p:cNvPr>
          <p:cNvSpPr txBox="1"/>
          <p:nvPr/>
        </p:nvSpPr>
        <p:spPr>
          <a:xfrm>
            <a:off x="266320" y="3221502"/>
            <a:ext cx="5462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/>
              <a:t>b) Hồng muốn chọn một tuần có nhiều ngày có thể nắng để đi du lịch biển. Hỏi Hồng nên chọn từ ngày nào đến ngày nào?</a:t>
            </a:r>
            <a:endParaRPr lang="en-US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41B9D8F-5551-46C2-B664-80A751DA1D4C}"/>
              </a:ext>
            </a:extLst>
          </p:cNvPr>
          <p:cNvSpPr txBox="1"/>
          <p:nvPr/>
        </p:nvSpPr>
        <p:spPr>
          <a:xfrm>
            <a:off x="520504" y="2270502"/>
            <a:ext cx="5065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>
                <a:solidFill>
                  <a:srgbClr val="FF0000"/>
                </a:solidFill>
              </a:rPr>
              <a:t>1, 2, 3, 4, 9, 17, 27, 28, 29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0819EA9-4982-4EBF-8D5D-E1E5E43A9381}"/>
              </a:ext>
            </a:extLst>
          </p:cNvPr>
          <p:cNvSpPr txBox="1"/>
          <p:nvPr/>
        </p:nvSpPr>
        <p:spPr>
          <a:xfrm>
            <a:off x="647114" y="4843605"/>
            <a:ext cx="5786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Từ ngày 18 đến ngày 24</a:t>
            </a:r>
            <a:endParaRPr 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76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270</Words>
  <Application>Microsoft Office PowerPoint</Application>
  <PresentationFormat>Custom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CTY REDSTAR</cp:lastModifiedBy>
  <cp:revision>16</cp:revision>
  <dcterms:created xsi:type="dcterms:W3CDTF">2024-03-04T08:44:38Z</dcterms:created>
  <dcterms:modified xsi:type="dcterms:W3CDTF">2025-04-01T13:45:04Z</dcterms:modified>
</cp:coreProperties>
</file>