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76" r:id="rId4"/>
    <p:sldId id="277" r:id="rId5"/>
    <p:sldId id="278" r:id="rId6"/>
    <p:sldId id="279" r:id="rId7"/>
    <p:sldId id="280" r:id="rId8"/>
    <p:sldId id="434" r:id="rId9"/>
    <p:sldId id="325" r:id="rId10"/>
    <p:sldId id="326" r:id="rId11"/>
    <p:sldId id="419" r:id="rId12"/>
    <p:sldId id="334" r:id="rId13"/>
    <p:sldId id="335" r:id="rId14"/>
    <p:sldId id="336" r:id="rId15"/>
    <p:sldId id="337" r:id="rId16"/>
    <p:sldId id="281" r:id="rId17"/>
    <p:sldId id="385" r:id="rId18"/>
    <p:sldId id="270" r:id="rId19"/>
  </p:sldIdLst>
  <p:sldSz cx="12192000" cy="6858000"/>
  <p:notesSz cx="6858000" cy="9144000"/>
  <p:custDataLst>
    <p:tags r:id="rId2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activeX/activeX8.xml><?xml version="1.0" encoding="utf-8"?>
<ax:ocx xmlns:ax="http://schemas.microsoft.com/office/2006/activeX" xmlns:r="http://schemas.openxmlformats.org/officeDocument/2006/relationships" ax:classid="{8BD21D10-EC42-11CE-9E0D-00AA006002F3}" ax:persistence="persistStorage" r:id="rId1"/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CD5FB7A0-2E92-4E7A-BED1-CA0A506A358D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F1520FA-AC19-44DC-A64C-351222D2E19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4364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2</a:t>
            </a:fld>
            <a:endParaRPr sz="1200" b="0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185" name="Google Shape;1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6" name="Google Shape;186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UTM Avo" panose="02040603050506020204" pitchFamily="18" charset="0"/>
            </a:endParaRPr>
          </a:p>
        </p:txBody>
      </p:sp>
      <p:sp>
        <p:nvSpPr>
          <p:cNvPr id="282" name="Google Shape;28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57576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83610518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7408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2311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829146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BD93E1-4C1A-47C6-8612-C96E89CB0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862825-F999-48A1-A8CC-DBC54813CE2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0F8C21C-1434-4EC2-B07D-184E9A9CE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052029-953D-49BF-A27A-B628F77C3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FF1ABF-F1A9-490F-94B1-9CBA863E78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01658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011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E7EED9B-E93C-464A-9491-98D9F55AF9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5113E-767D-4B6C-A536-D7BEAB93EC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DF9656-87A1-4099-9730-CA7CA4F623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34862825-F999-48A1-A8CC-DBC54813CE2D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FA484-0020-43C0-B906-C5A595C7E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28AE9-B291-483D-8954-A030AE8F63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UTM Avo" panose="02040603050506020204" pitchFamily="18" charset="0"/>
              </a:defRPr>
            </a:lvl1pPr>
          </a:lstStyle>
          <a:p>
            <a:fld id="{D6FF1ABF-F1A9-490F-94B1-9CBA863E782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257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55" r:id="rId5"/>
    <p:sldLayoutId id="2147483660" r:id="rId6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2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4.xml"/><Relationship Id="rId10" Type="http://schemas.openxmlformats.org/officeDocument/2006/relationships/image" Target="../media/image11.wmf"/><Relationship Id="rId4" Type="http://schemas.openxmlformats.org/officeDocument/2006/relationships/control" Target="../activeX/activeX3.xml"/><Relationship Id="rId9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control" Target="../activeX/activeX6.xml"/><Relationship Id="rId7" Type="http://schemas.openxmlformats.org/officeDocument/2006/relationships/image" Target="../media/image14.png"/><Relationship Id="rId12" Type="http://schemas.openxmlformats.org/officeDocument/2006/relationships/image" Target="../media/image13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4.xml"/><Relationship Id="rId11" Type="http://schemas.openxmlformats.org/officeDocument/2006/relationships/image" Target="../media/image12.wmf"/><Relationship Id="rId5" Type="http://schemas.openxmlformats.org/officeDocument/2006/relationships/control" Target="../activeX/activeX8.xml"/><Relationship Id="rId10" Type="http://schemas.openxmlformats.org/officeDocument/2006/relationships/image" Target="../media/image11.wmf"/><Relationship Id="rId4" Type="http://schemas.openxmlformats.org/officeDocument/2006/relationships/control" Target="../activeX/activeX7.xml"/><Relationship Id="rId9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AAC7166-F503-422D-BDE1-A83D50999971}"/>
              </a:ext>
            </a:extLst>
          </p:cNvPr>
          <p:cNvSpPr/>
          <p:nvPr/>
        </p:nvSpPr>
        <p:spPr>
          <a:xfrm>
            <a:off x="9605590" y="13411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2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101047-25E6-45B1-9FAC-C1D2B827DC01}"/>
              </a:ext>
            </a:extLst>
          </p:cNvPr>
          <p:cNvSpPr/>
          <p:nvPr/>
        </p:nvSpPr>
        <p:spPr>
          <a:xfrm>
            <a:off x="10258353" y="628965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defRPr/>
            </a:pPr>
            <a:r>
              <a:rPr lang="en-US" sz="24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747750" y="1658131"/>
            <a:ext cx="8926098" cy="234692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53: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–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52700255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8BDF53A7-EC66-401F-9DEF-7E6A0F85B31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66FE4EF-4948-41B1-917F-AC7005BC3F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650" t="7223" r="5837" b="70764"/>
          <a:stretch/>
        </p:blipFill>
        <p:spPr>
          <a:xfrm>
            <a:off x="1124745" y="1268960"/>
            <a:ext cx="9942510" cy="127948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374276" y="426236"/>
            <a:ext cx="9443447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2997" t="31355" r="35916" b="54357"/>
          <a:stretch/>
        </p:blipFill>
        <p:spPr>
          <a:xfrm>
            <a:off x="4295775" y="2721112"/>
            <a:ext cx="2943225" cy="70788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924950" y="3544963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4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 x 5 = 4 + 4 + 4 + 4 + 4 = 20.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20 con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gà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73C545-AE95-40BE-B5B4-A711BD32C5B7}"/>
              </a:ext>
            </a:extLst>
          </p:cNvPr>
          <p:cNvSpPr txBox="1"/>
          <p:nvPr/>
        </p:nvSpPr>
        <p:spPr>
          <a:xfrm>
            <a:off x="728537" y="1423797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a)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202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00852" y="288452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3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172458" y="2897839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4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37627" y="2860243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205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601051" y="287251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4878891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17AF47D-1081-4212-B409-43930AC6BA4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00"/>
          <a:stretch/>
        </p:blipFill>
        <p:spPr>
          <a:xfrm>
            <a:off x="0" y="0"/>
            <a:ext cx="12192000" cy="642596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C0A5DBA5-8C11-4E3D-BC9D-270A291C83FF}"/>
              </a:ext>
            </a:extLst>
          </p:cNvPr>
          <p:cNvGrpSpPr/>
          <p:nvPr/>
        </p:nvGrpSpPr>
        <p:grpSpPr>
          <a:xfrm>
            <a:off x="1414536" y="422972"/>
            <a:ext cx="9065243" cy="707886"/>
            <a:chOff x="1423323" y="398039"/>
            <a:chExt cx="8311653" cy="639766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B2AA0CE-D4AC-4A9B-85CD-6514B9B85F98}"/>
                </a:ext>
              </a:extLst>
            </p:cNvPr>
            <p:cNvSpPr/>
            <p:nvPr/>
          </p:nvSpPr>
          <p:spPr>
            <a:xfrm>
              <a:off x="1706389" y="456497"/>
              <a:ext cx="8028587" cy="555483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thích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mỗi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vẽ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: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F91EF16-7A6E-4234-8DF6-1B4F8935BFF6}"/>
                </a:ext>
              </a:extLst>
            </p:cNvPr>
            <p:cNvSpPr/>
            <p:nvPr/>
          </p:nvSpPr>
          <p:spPr>
            <a:xfrm>
              <a:off x="1423323" y="398039"/>
              <a:ext cx="717156" cy="639766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4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413A840A-279A-4DC3-8CA6-F97F843BCD4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2013" t="53858" r="3144" b="1345"/>
          <a:stretch/>
        </p:blipFill>
        <p:spPr>
          <a:xfrm>
            <a:off x="1457325" y="1409699"/>
            <a:ext cx="8979666" cy="221932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1ECB1DD-0C9C-425E-854E-F5BF7AA8413E}"/>
              </a:ext>
            </a:extLst>
          </p:cNvPr>
          <p:cNvSpPr txBox="1"/>
          <p:nvPr/>
        </p:nvSpPr>
        <p:spPr>
          <a:xfrm>
            <a:off x="838714" y="3629024"/>
            <a:ext cx="9990774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,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nhóm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được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lấy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5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lần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.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Ta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phép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nhân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</a:p>
          <a:p>
            <a:pPr algn="ctr">
              <a:spcAft>
                <a:spcPts val="800"/>
              </a:spcAft>
            </a:pP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 x 5 = 2 + 2 + 2 + 2 + 2 = 10. </a:t>
            </a:r>
          </a:p>
          <a:p>
            <a:pPr algn="ctr">
              <a:spcAft>
                <a:spcPts val="800"/>
              </a:spcAft>
            </a:pP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Vậy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có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tất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cả</a:t>
            </a:r>
            <a:r>
              <a:rPr lang="en-US" sz="26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10 </a:t>
            </a:r>
            <a:r>
              <a:rPr lang="en-US" sz="26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bạn</a:t>
            </a:r>
            <a:endParaRPr lang="en-US" sz="26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E84DEF8-D9AD-42E7-9641-101B7B02F392}"/>
              </a:ext>
            </a:extLst>
          </p:cNvPr>
          <p:cNvSpPr txBox="1"/>
          <p:nvPr/>
        </p:nvSpPr>
        <p:spPr>
          <a:xfrm>
            <a:off x="1247774" y="1562099"/>
            <a:ext cx="6191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UTM Avo" panose="02040603050506020204" pitchFamily="18" charset="0"/>
              </a:rPr>
              <a:t>b)</a:t>
            </a: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5466" name="TextBox1" r:id="rId2" imgW="428760" imgH="399960"/>
        </mc:Choice>
        <mc:Fallback>
          <p:control name="TextBox1" r:id="rId2" imgW="428760" imgH="399960">
            <p:pic>
              <p:nvPicPr>
                <p:cNvPr id="5" name="TextBox1">
                  <a:extLst>
                    <a:ext uri="{FF2B5EF4-FFF2-40B4-BE49-F238E27FC236}">
                      <a16:creationId xmlns:a16="http://schemas.microsoft.com/office/drawing/2014/main" id="{009DE157-AC52-414C-A121-E0FE74562DB3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94784" y="3078778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7" name="TextBox2" r:id="rId3" imgW="343080" imgH="371520"/>
        </mc:Choice>
        <mc:Fallback>
          <p:control name="TextBox2" r:id="rId3" imgW="343080" imgH="371520">
            <p:pic>
              <p:nvPicPr>
                <p:cNvPr id="10" name="TextBox2">
                  <a:extLst>
                    <a:ext uri="{FF2B5EF4-FFF2-40B4-BE49-F238E27FC236}">
                      <a16:creationId xmlns:a16="http://schemas.microsoft.com/office/drawing/2014/main" id="{ED20AB7D-9AD2-4EED-A8A2-619070786050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5245184" y="3072790"/>
                  <a:ext cx="342292" cy="376309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8" name="TextBox3" r:id="rId4" imgW="428760" imgH="399960"/>
        </mc:Choice>
        <mc:Fallback>
          <p:control name="TextBox3" r:id="rId4" imgW="428760" imgH="399960">
            <p:pic>
              <p:nvPicPr>
                <p:cNvPr id="18" name="TextBox3">
                  <a:extLst>
                    <a:ext uri="{FF2B5EF4-FFF2-40B4-BE49-F238E27FC236}">
                      <a16:creationId xmlns:a16="http://schemas.microsoft.com/office/drawing/2014/main" id="{D593F85B-F888-43B2-9710-0C88943F1AD7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834101" y="3046145"/>
                  <a:ext cx="427037" cy="401638"/>
                </a:xfrm>
                <a:prstGeom prst="rect">
                  <a:avLst/>
                </a:prstGeom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5469" name="TextBox4" r:id="rId5" imgW="495360" imgH="399960"/>
        </mc:Choice>
        <mc:Fallback>
          <p:control name="TextBox4" r:id="rId5" imgW="495360" imgH="399960">
            <p:pic>
              <p:nvPicPr>
                <p:cNvPr id="19" name="TextBox4">
                  <a:extLst>
                    <a:ext uri="{FF2B5EF4-FFF2-40B4-BE49-F238E27FC236}">
                      <a16:creationId xmlns:a16="http://schemas.microsoft.com/office/drawing/2014/main" id="{F12CEB86-CB48-4E0E-A499-40CC6C8F8E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703967" y="3072790"/>
                  <a:ext cx="495074" cy="40163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12589382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A368485-2AE7-40D1-8491-6B41A2BFF0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7227D05C-AF43-487D-831C-75AE79573886}"/>
              </a:ext>
            </a:extLst>
          </p:cNvPr>
          <p:cNvGrpSpPr/>
          <p:nvPr/>
        </p:nvGrpSpPr>
        <p:grpSpPr>
          <a:xfrm>
            <a:off x="1286800" y="329275"/>
            <a:ext cx="9962835" cy="822374"/>
            <a:chOff x="1300118" y="329275"/>
            <a:chExt cx="9397998" cy="822374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84706FFB-009D-47ED-85A1-58CF568E0217}"/>
                </a:ext>
              </a:extLst>
            </p:cNvPr>
            <p:cNvSpPr/>
            <p:nvPr/>
          </p:nvSpPr>
          <p:spPr>
            <a:xfrm>
              <a:off x="1795185" y="434527"/>
              <a:ext cx="8902931" cy="70788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Xem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tranh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nêu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một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tình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huống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DEA90714-5D30-4850-8A0A-BAE7951C4232}"/>
                </a:ext>
              </a:extLst>
            </p:cNvPr>
            <p:cNvGrpSpPr/>
            <p:nvPr/>
          </p:nvGrpSpPr>
          <p:grpSpPr>
            <a:xfrm>
              <a:off x="1300118" y="329275"/>
              <a:ext cx="824346" cy="822374"/>
              <a:chOff x="4460200" y="981961"/>
              <a:chExt cx="601180" cy="574736"/>
            </a:xfrm>
          </p:grpSpPr>
          <p:sp>
            <p:nvSpPr>
              <p:cNvPr id="3" name="Oval 2">
                <a:extLst>
                  <a:ext uri="{FF2B5EF4-FFF2-40B4-BE49-F238E27FC236}">
                    <a16:creationId xmlns:a16="http://schemas.microsoft.com/office/drawing/2014/main" id="{D2A32251-136C-49B7-A7B7-087C613AA233}"/>
                  </a:ext>
                </a:extLst>
              </p:cNvPr>
              <p:cNvSpPr/>
              <p:nvPr/>
            </p:nvSpPr>
            <p:spPr>
              <a:xfrm>
                <a:off x="4460200" y="981961"/>
                <a:ext cx="601180" cy="574736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accent2"/>
                </a:solidFill>
              </a:ln>
              <a:effectLst>
                <a:outerShdw blurRad="190500" dist="228600" dir="270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glow" dir="t">
                  <a:rot lat="0" lon="0" rev="4800000"/>
                </a:lightRig>
              </a:scene3d>
              <a:sp3d prstMaterial="matte">
                <a:bevelT w="127000" h="635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latin typeface="UTM Avo" panose="02040603050506020204" pitchFamily="18" charset="0"/>
                </a:endParaRPr>
              </a:p>
            </p:txBody>
          </p:sp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A40A05E3-B79F-4740-BFAB-16485BB76C57}"/>
                  </a:ext>
                </a:extLst>
              </p:cNvPr>
              <p:cNvSpPr/>
              <p:nvPr/>
            </p:nvSpPr>
            <p:spPr>
              <a:xfrm>
                <a:off x="4562159" y="1087592"/>
                <a:ext cx="408803" cy="357654"/>
              </a:xfrm>
              <a:prstGeom prst="rect">
                <a:avLst/>
              </a:prstGeom>
              <a:ln>
                <a:noFill/>
              </a:ln>
              <a:effectLst/>
              <a:scene3d>
                <a:camera prst="orthographicFront">
                  <a:rot lat="0" lon="0" rev="0"/>
                </a:camera>
                <a:lightRig rig="glow" dir="t">
                  <a:rot lat="0" lon="0" rev="14100000"/>
                </a:lightRig>
              </a:scene3d>
              <a:sp3d prstMaterial="softEdge">
                <a:bevelT w="127000" prst="artDeco"/>
              </a:sp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latin typeface="UTM Avo" panose="02040603050506020204" pitchFamily="18" charset="0"/>
                    <a:cs typeface="Arial" panose="020B0604020202020204" pitchFamily="34" charset="0"/>
                  </a:rPr>
                  <a:t>5</a:t>
                </a:r>
              </a:p>
            </p:txBody>
          </p:sp>
        </p:grp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6765" y="1444282"/>
            <a:ext cx="7318470" cy="437075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0811946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0B27EA5-8D01-4064-AA8B-D98C04D1A7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697979" y="553518"/>
            <a:ext cx="9685882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79254" y="389506"/>
            <a:ext cx="857356" cy="871898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5814" y="1906122"/>
            <a:ext cx="5688258" cy="33971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75000"/>
              </a:schemeClr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408969" y="1513639"/>
            <a:ext cx="5200105" cy="22467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3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chồng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b="1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251D3B8-20E7-4F83-9430-0E5D351122A7}"/>
              </a:ext>
            </a:extLst>
          </p:cNvPr>
          <p:cNvSpPr txBox="1"/>
          <p:nvPr/>
        </p:nvSpPr>
        <p:spPr>
          <a:xfrm>
            <a:off x="6408969" y="3816403"/>
            <a:ext cx="52001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2 x 3 = 2 + 2 + 2 = 6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6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cái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bánh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chưng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7999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1DA49360-3720-4BF6-A7DF-9A3B626830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890925" y="645021"/>
            <a:ext cx="9417435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146474" y="47560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625" y="1826707"/>
            <a:ext cx="5820051" cy="35378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535469" y="1779773"/>
            <a:ext cx="5091672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4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đĩa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123C64-4E3A-4EF1-BCE9-3888713F658B}"/>
              </a:ext>
            </a:extLst>
          </p:cNvPr>
          <p:cNvSpPr txBox="1"/>
          <p:nvPr/>
        </p:nvSpPr>
        <p:spPr>
          <a:xfrm>
            <a:off x="6535470" y="3358242"/>
            <a:ext cx="5091672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4 = 5 + 5 + 5 + 5 = 20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quả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cam</a:t>
            </a:r>
          </a:p>
        </p:txBody>
      </p:sp>
    </p:spTree>
    <p:extLst>
      <p:ext uri="{BB962C8B-B14F-4D97-AF65-F5344CB8AC3E}">
        <p14:creationId xmlns:p14="http://schemas.microsoft.com/office/powerpoint/2010/main" val="34114193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1B3ED448-9A58-4ACC-A802-89B55F43833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32550"/>
          </a:xfrm>
          <a:prstGeom prst="rect">
            <a:avLst/>
          </a:prstGeom>
        </p:spPr>
      </p:pic>
      <p:sp>
        <p:nvSpPr>
          <p:cNvPr id="8" name="Flowchart: Alternate Process 7">
            <a:extLst>
              <a:ext uri="{FF2B5EF4-FFF2-40B4-BE49-F238E27FC236}">
                <a16:creationId xmlns:a16="http://schemas.microsoft.com/office/drawing/2014/main" id="{84706FFB-009D-47ED-85A1-58CF568E0217}"/>
              </a:ext>
            </a:extLst>
          </p:cNvPr>
          <p:cNvSpPr/>
          <p:nvPr/>
        </p:nvSpPr>
        <p:spPr>
          <a:xfrm>
            <a:off x="1798646" y="603831"/>
            <a:ext cx="9711049" cy="707886"/>
          </a:xfrm>
          <a:prstGeom prst="flowChartAlternateProcess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Xem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tranh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rồi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nêu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một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tình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huống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endParaRPr lang="en-US" sz="2800" b="1" dirty="0">
              <a:solidFill>
                <a:schemeClr val="bg1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EA90714-5D30-4850-8A0A-BAE7951C4232}"/>
              </a:ext>
            </a:extLst>
          </p:cNvPr>
          <p:cNvGrpSpPr/>
          <p:nvPr/>
        </p:nvGrpSpPr>
        <p:grpSpPr>
          <a:xfrm>
            <a:off x="1054196" y="434418"/>
            <a:ext cx="1044864" cy="1046712"/>
            <a:chOff x="4439920" y="965200"/>
            <a:chExt cx="762000" cy="73152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D2A32251-136C-49B7-A7B7-087C613AA233}"/>
                </a:ext>
              </a:extLst>
            </p:cNvPr>
            <p:cNvSpPr/>
            <p:nvPr/>
          </p:nvSpPr>
          <p:spPr>
            <a:xfrm>
              <a:off x="4439920" y="965200"/>
              <a:ext cx="762000" cy="73152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UTM Avo" panose="02040603050506020204" pitchFamily="18" charset="0"/>
              </a:endParaRPr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40A05E3-B79F-4740-BFAB-16485BB76C57}"/>
                </a:ext>
              </a:extLst>
            </p:cNvPr>
            <p:cNvSpPr/>
            <p:nvPr/>
          </p:nvSpPr>
          <p:spPr>
            <a:xfrm>
              <a:off x="4561840" y="1117600"/>
              <a:ext cx="518160" cy="426720"/>
            </a:xfrm>
            <a:prstGeom prst="rect">
              <a:avLst/>
            </a:prstGeom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UTM Avo" panose="02040603050506020204" pitchFamily="18" charset="0"/>
                  <a:cs typeface="Arial" panose="020B0604020202020204" pitchFamily="34" charset="0"/>
                </a:rPr>
                <a:t>5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18DD146-7D41-4AD5-94B0-513570B2A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3369" y="1760701"/>
            <a:ext cx="5646359" cy="337213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6A69A5E-A771-403D-82F8-C666E622E454}"/>
              </a:ext>
            </a:extLst>
          </p:cNvPr>
          <p:cNvSpPr txBox="1"/>
          <p:nvPr/>
        </p:nvSpPr>
        <p:spPr>
          <a:xfrm>
            <a:off x="6654170" y="1688620"/>
            <a:ext cx="5025097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2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,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mỗi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lọ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cắm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5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.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Hỏi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206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?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0A967E-C915-4668-A14C-CDFD76976F87}"/>
              </a:ext>
            </a:extLst>
          </p:cNvPr>
          <p:cNvSpPr txBox="1"/>
          <p:nvPr/>
        </p:nvSpPr>
        <p:spPr>
          <a:xfrm>
            <a:off x="6465115" y="3666467"/>
            <a:ext cx="5403205" cy="2246769"/>
          </a:xfrm>
          <a:prstGeom prst="rect">
            <a:avLst/>
          </a:prstGeom>
          <a:ln w="28575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Muốn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biết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trên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bàn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bao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nhiêu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ta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nhân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:</a:t>
            </a:r>
          </a:p>
          <a:p>
            <a:pPr algn="ctr"/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5 x 2 = 5 + 5 = 10 </a:t>
            </a:r>
          </a:p>
          <a:p>
            <a:pPr algn="ctr"/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Vậy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10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bông</a:t>
            </a:r>
            <a:r>
              <a:rPr lang="en-US" sz="2800" dirty="0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rPr>
              <a:t>hoa</a:t>
            </a:r>
            <a:endParaRPr lang="en-US" sz="2800" dirty="0">
              <a:solidFill>
                <a:srgbClr val="0070C0"/>
              </a:solidFill>
              <a:latin typeface="UTM Avo" panose="02040603050506020204" pitchFamily="18" charset="0"/>
              <a:ea typeface="微软雅黑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849573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6844412-F83F-4451-B59E-B7A15DF556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879"/>
            <a:ext cx="11907297" cy="661644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453D94-F8CB-485B-B2FA-40FF6754D10B}"/>
              </a:ext>
            </a:extLst>
          </p:cNvPr>
          <p:cNvSpPr txBox="1"/>
          <p:nvPr/>
        </p:nvSpPr>
        <p:spPr>
          <a:xfrm>
            <a:off x="2621958" y="3625271"/>
            <a:ext cx="653003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học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hôm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nay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biết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thêm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được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40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D3F467-6705-4C18-9FD1-748EC63802DD}"/>
              </a:ext>
            </a:extLst>
          </p:cNvPr>
          <p:cNvSpPr txBox="1"/>
          <p:nvPr/>
        </p:nvSpPr>
        <p:spPr>
          <a:xfrm>
            <a:off x="1942018" y="3656048"/>
            <a:ext cx="802326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có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thể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làm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tốt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các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bài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tập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trên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em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nhắn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bạn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điều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 </a:t>
            </a:r>
            <a:r>
              <a:rPr lang="en-US" sz="3800" b="1" dirty="0" err="1">
                <a:solidFill>
                  <a:srgbClr val="FFFF00"/>
                </a:solidFill>
                <a:latin typeface="UTM Avo" panose="02040603050506020204" pitchFamily="18" charset="0"/>
              </a:rPr>
              <a:t>gì</a:t>
            </a:r>
            <a:r>
              <a:rPr lang="en-US" sz="3800" b="1" dirty="0">
                <a:solidFill>
                  <a:srgbClr val="FFFF00"/>
                </a:solidFill>
                <a:latin typeface="UTM Avo" panose="020406030505060202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850421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1858E5-1479-4D39-B9DC-FE8756AF24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93442" y="581096"/>
            <a:ext cx="9005116" cy="5804463"/>
          </a:xfrm>
          <a:prstGeom prst="rect">
            <a:avLst/>
          </a:prstGeom>
        </p:spPr>
      </p:pic>
      <p:sp>
        <p:nvSpPr>
          <p:cNvPr id="2" name="Google Shape;290;p7">
            <a:extLst>
              <a:ext uri="{FF2B5EF4-FFF2-40B4-BE49-F238E27FC236}">
                <a16:creationId xmlns:a16="http://schemas.microsoft.com/office/drawing/2014/main" id="{271B6753-F31C-4A20-8DE2-32985CD964D7}"/>
              </a:ext>
            </a:extLst>
          </p:cNvPr>
          <p:cNvSpPr txBox="1"/>
          <p:nvPr/>
        </p:nvSpPr>
        <p:spPr>
          <a:xfrm>
            <a:off x="3368171" y="2676499"/>
            <a:ext cx="5455657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DẶN DÒ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FF5F2D25-62A7-45FE-9A0A-045C359690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165439">
            <a:off x="833474" y="4683561"/>
            <a:ext cx="3151436" cy="151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971935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13359" y="2979737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chúc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các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em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học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 </a:t>
            </a:r>
            <a:r>
              <a:rPr lang="en-US" sz="4800" b="1" dirty="0" err="1">
                <a:solidFill>
                  <a:srgbClr val="FF8119"/>
                </a:solidFill>
                <a:latin typeface="UTM Avo" panose="02040603050506020204" pitchFamily="18" charset="0"/>
              </a:rPr>
              <a:t>tốt</a:t>
            </a:r>
            <a:r>
              <a:rPr lang="en-US" sz="4800" b="1" dirty="0">
                <a:solidFill>
                  <a:srgbClr val="FF8119"/>
                </a:solidFill>
                <a:latin typeface="UTM Avo" panose="020406030505060202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69257824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8B5B3B2-061E-497A-80C3-288E452DA3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70764" y="-86920"/>
            <a:ext cx="12362764" cy="6627303"/>
          </a:xfrm>
          <a:prstGeom prst="rect">
            <a:avLst/>
          </a:prstGeom>
        </p:spPr>
      </p:pic>
      <p:sp>
        <p:nvSpPr>
          <p:cNvPr id="189" name="Google Shape;189;p2"/>
          <p:cNvSpPr txBox="1"/>
          <p:nvPr/>
        </p:nvSpPr>
        <p:spPr>
          <a:xfrm>
            <a:off x="3659766" y="2718920"/>
            <a:ext cx="597079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 i="0" u="none" strike="noStrike" cap="none" dirty="0">
                <a:solidFill>
                  <a:schemeClr val="dk1"/>
                </a:solidFill>
                <a:latin typeface="UTM Avo" panose="02040603050506020204" pitchFamily="18" charset="0"/>
                <a:sym typeface="Arial"/>
              </a:rPr>
              <a:t>KHỞI ĐỘNG</a:t>
            </a:r>
            <a:endParaRPr sz="6000" b="1" i="0" u="none" strike="noStrike" cap="none" dirty="0">
              <a:solidFill>
                <a:schemeClr val="dk1"/>
              </a:solidFill>
              <a:latin typeface="UTM Avo" panose="02040603050506020204" pitchFamily="18" charset="0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B62E197-F0DB-4098-9AA4-0C78A50BD3D3}"/>
              </a:ext>
            </a:extLst>
          </p:cNvPr>
          <p:cNvSpPr/>
          <p:nvPr/>
        </p:nvSpPr>
        <p:spPr>
          <a:xfrm>
            <a:off x="1288012" y="3960217"/>
            <a:ext cx="9445213" cy="81560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7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TRÒ CHƠI: NHANH NHƯ CHỚP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F320CD8-AA9C-4C15-88B9-1204B5EC12E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2" y="1218373"/>
            <a:ext cx="10511176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2 + 2 + 2 = 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838913" y="4885253"/>
            <a:ext cx="2149948" cy="754374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6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  2 x 3 = 6  </a:t>
            </a:r>
            <a:endParaRPr lang="zh-CN" altLang="en-US" sz="36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392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4B5AD94-8039-4995-9C49-ADBEF0FF01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18116" y="1218373"/>
            <a:ext cx="10527952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5 + 5 + 5 + 5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5 x 4 = 20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0950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AF6764-58FA-4A14-87F0-86B00C9D73D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68449" y="1218373"/>
            <a:ext cx="10477619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8 + 8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88000" y="4870429"/>
            <a:ext cx="261046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8 x 2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486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F9EF9CD-FB6A-4318-9C36-859E237C34E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34893" y="1218373"/>
            <a:ext cx="10511175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4 + 4 + 4 + 4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385168" y="4965885"/>
            <a:ext cx="2765301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4 x 4 = 16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488192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0CEC573-6049-440A-ACCB-3A66AB08C48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56"/>
          <a:stretch/>
        </p:blipFill>
        <p:spPr>
          <a:xfrm>
            <a:off x="0" y="1140"/>
            <a:ext cx="12194027" cy="6441605"/>
          </a:xfrm>
          <a:prstGeom prst="rect">
            <a:avLst/>
          </a:prstGeom>
        </p:spPr>
      </p:pic>
      <p:sp>
        <p:nvSpPr>
          <p:cNvPr id="7" name="Hexagon 6">
            <a:extLst>
              <a:ext uri="{FF2B5EF4-FFF2-40B4-BE49-F238E27FC236}">
                <a16:creationId xmlns:a16="http://schemas.microsoft.com/office/drawing/2014/main" id="{02F7D525-28E5-4DA3-B729-BC5399420039}"/>
              </a:ext>
            </a:extLst>
          </p:cNvPr>
          <p:cNvSpPr/>
          <p:nvPr/>
        </p:nvSpPr>
        <p:spPr>
          <a:xfrm>
            <a:off x="209725" y="1218373"/>
            <a:ext cx="10536343" cy="997527"/>
          </a:xfrm>
          <a:prstGeom prst="hexagon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Chuyển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tổng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sau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thành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phép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nhân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tương</a:t>
            </a:r>
            <a:r>
              <a:rPr lang="en-US" altLang="zh-CN" sz="28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 </a:t>
            </a:r>
            <a:r>
              <a:rPr lang="en-US" altLang="zh-CN" sz="2800" b="1" kern="0" dirty="0" err="1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ứng</a:t>
            </a:r>
            <a:endParaRPr lang="zh-CN" altLang="en-US" sz="28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1763DD3-8A7C-4C38-912F-8A2030A382A2}"/>
              </a:ext>
            </a:extLst>
          </p:cNvPr>
          <p:cNvCxnSpPr/>
          <p:nvPr/>
        </p:nvCxnSpPr>
        <p:spPr>
          <a:xfrm>
            <a:off x="4052456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859187B-4DB3-4A6F-9548-E22F651A330A}"/>
              </a:ext>
            </a:extLst>
          </p:cNvPr>
          <p:cNvCxnSpPr/>
          <p:nvPr/>
        </p:nvCxnSpPr>
        <p:spPr>
          <a:xfrm>
            <a:off x="7353301" y="2215900"/>
            <a:ext cx="0" cy="924791"/>
          </a:xfrm>
          <a:prstGeom prst="line">
            <a:avLst/>
          </a:prstGeom>
          <a:ln w="3810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Hexagon 10">
            <a:extLst>
              <a:ext uri="{FF2B5EF4-FFF2-40B4-BE49-F238E27FC236}">
                <a16:creationId xmlns:a16="http://schemas.microsoft.com/office/drawing/2014/main" id="{3F1E9EDB-31BA-4C8A-978C-96AF287DA577}"/>
              </a:ext>
            </a:extLst>
          </p:cNvPr>
          <p:cNvSpPr/>
          <p:nvPr/>
        </p:nvSpPr>
        <p:spPr>
          <a:xfrm>
            <a:off x="2815936" y="3140691"/>
            <a:ext cx="5579915" cy="997527"/>
          </a:xfrm>
          <a:prstGeom prst="hexagon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  <a:cs typeface="Arial" panose="020B0604020202020204" pitchFamily="34" charset="0"/>
              </a:rPr>
              <a:t>3 + 3 + 3 + 3 + 3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  <a:cs typeface="Arial" panose="020B0604020202020204" pitchFamily="34" charset="0"/>
            </a:endParaRPr>
          </a:p>
        </p:txBody>
      </p:sp>
      <p:sp>
        <p:nvSpPr>
          <p:cNvPr id="12" name="矩形 3">
            <a:extLst>
              <a:ext uri="{FF2B5EF4-FFF2-40B4-BE49-F238E27FC236}">
                <a16:creationId xmlns:a16="http://schemas.microsoft.com/office/drawing/2014/main" id="{06DE2DEC-B117-429A-9A58-880F5CA0841F}"/>
              </a:ext>
            </a:extLst>
          </p:cNvPr>
          <p:cNvSpPr/>
          <p:nvPr/>
        </p:nvSpPr>
        <p:spPr>
          <a:xfrm>
            <a:off x="4532582" y="4885253"/>
            <a:ext cx="2681018" cy="661271"/>
          </a:xfrm>
          <a:prstGeom prst="rect">
            <a:avLst/>
          </a:prstGeom>
          <a:solidFill>
            <a:srgbClr val="C000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lvl="0" algn="ctr">
              <a:lnSpc>
                <a:spcPct val="130000"/>
              </a:lnSpc>
              <a:defRPr/>
            </a:pPr>
            <a:r>
              <a:rPr lang="en-US" altLang="zh-CN" sz="3200" b="1" kern="0" dirty="0">
                <a:solidFill>
                  <a:schemeClr val="bg1"/>
                </a:solidFill>
                <a:latin typeface="UTM Avo" panose="02040603050506020204" pitchFamily="18" charset="0"/>
                <a:ea typeface="华康方圆体W7(P)" pitchFamily="82" charset="-122"/>
              </a:rPr>
              <a:t>3 x 5 = 15</a:t>
            </a:r>
            <a:endParaRPr lang="zh-CN" altLang="en-US" sz="3200" b="1" kern="0" dirty="0">
              <a:solidFill>
                <a:schemeClr val="bg1"/>
              </a:solidFill>
              <a:latin typeface="UTM Avo" panose="02040603050506020204" pitchFamily="18" charset="0"/>
              <a:ea typeface="华康方圆体W7(P)" pitchFamily="82" charset="-122"/>
            </a:endParaRP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53C57B0E-43C2-4309-AB33-3708E8E50E3D}"/>
              </a:ext>
            </a:extLst>
          </p:cNvPr>
          <p:cNvSpPr/>
          <p:nvPr/>
        </p:nvSpPr>
        <p:spPr>
          <a:xfrm>
            <a:off x="5522766" y="4196131"/>
            <a:ext cx="490107" cy="631209"/>
          </a:xfrm>
          <a:prstGeom prst="downArrow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93711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855180-4AD5-4C91-B73C-59B15B7398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04" t="-21" r="8888" b="31923"/>
          <a:stretch/>
        </p:blipFill>
        <p:spPr>
          <a:xfrm flipH="1">
            <a:off x="0" y="0"/>
            <a:ext cx="12192000" cy="6411074"/>
          </a:xfrm>
          <a:prstGeom prst="rect">
            <a:avLst/>
          </a:prstGeom>
        </p:spPr>
      </p:pic>
      <p:sp>
        <p:nvSpPr>
          <p:cNvPr id="11" name="Google Shape;290;p7"/>
          <p:cNvSpPr txBox="1"/>
          <p:nvPr/>
        </p:nvSpPr>
        <p:spPr>
          <a:xfrm>
            <a:off x="4396172" y="3216973"/>
            <a:ext cx="885572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LUYỆN TẬP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Times New Roman"/>
              <a:buNone/>
            </a:pPr>
            <a:r>
              <a:rPr lang="en-US" sz="4800" b="1" dirty="0">
                <a:ln w="22225">
                  <a:noFill/>
                  <a:prstDash val="solid"/>
                </a:ln>
                <a:solidFill>
                  <a:srgbClr val="FFFF00"/>
                </a:solidFill>
                <a:latin typeface="UTM Avo" panose="02040603050506020204" pitchFamily="18" charset="0"/>
                <a:ea typeface="Times New Roman"/>
                <a:cs typeface="Times New Roman"/>
                <a:sym typeface="Times New Roman"/>
              </a:rPr>
              <a:t>THỰC HÀNH</a:t>
            </a:r>
            <a:endParaRPr lang="en-US" sz="4400" b="1" dirty="0">
              <a:ln w="22225">
                <a:noFill/>
                <a:prstDash val="solid"/>
              </a:ln>
              <a:solidFill>
                <a:srgbClr val="FFFF00"/>
              </a:solidFill>
              <a:latin typeface="UTM Avo" panose="02040603050506020204" pitchFamily="18" charset="0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288108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06A2E9-1FD0-47F2-9DEB-44C249FF1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273" y="1200229"/>
            <a:ext cx="10952029" cy="502174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71FA4272-4504-4CA1-AED4-BB06AE8650D4}"/>
              </a:ext>
            </a:extLst>
          </p:cNvPr>
          <p:cNvGrpSpPr/>
          <p:nvPr/>
        </p:nvGrpSpPr>
        <p:grpSpPr>
          <a:xfrm>
            <a:off x="3521851" y="162017"/>
            <a:ext cx="7677451" cy="890335"/>
            <a:chOff x="1145582" y="356727"/>
            <a:chExt cx="7099189" cy="804658"/>
          </a:xfrm>
        </p:grpSpPr>
        <p:sp>
          <p:nvSpPr>
            <p:cNvPr id="8" name="Flowchart: Alternate Process 7">
              <a:extLst>
                <a:ext uri="{FF2B5EF4-FFF2-40B4-BE49-F238E27FC236}">
                  <a16:creationId xmlns:a16="http://schemas.microsoft.com/office/drawing/2014/main" id="{29B8D3BD-ECA9-44CA-A0CF-D0C9AD0331E5}"/>
                </a:ext>
              </a:extLst>
            </p:cNvPr>
            <p:cNvSpPr/>
            <p:nvPr/>
          </p:nvSpPr>
          <p:spPr>
            <a:xfrm>
              <a:off x="1706390" y="456498"/>
              <a:ext cx="6538381" cy="639766"/>
            </a:xfrm>
            <a:prstGeom prst="flowChartAlternateProcess">
              <a:avLst/>
            </a:prstGeom>
            <a:ln>
              <a:noFill/>
            </a:ln>
            <a:effectLst>
              <a:outerShdw blurRad="190500" dist="228600" dir="270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glow" dir="t">
                <a:rot lat="0" lon="0" rev="4800000"/>
              </a:lightRig>
            </a:scene3d>
            <a:sp3d prstMaterial="matte">
              <a:bevelT w="127000" h="635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 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Chọn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tổng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ứng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với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bg1"/>
                  </a:solidFill>
                  <a:latin typeface="UTM Avo" panose="02040603050506020204" pitchFamily="18" charset="0"/>
                  <a:ea typeface="微软雅黑" pitchFamily="34" charset="-122"/>
                  <a:cs typeface="Arial" panose="020B0604020202020204" pitchFamily="34" charset="0"/>
                </a:rPr>
                <a:t>nhân</a:t>
              </a:r>
              <a:endParaRPr lang="en-US" sz="2800" b="1" dirty="0">
                <a:solidFill>
                  <a:schemeClr val="bg1"/>
                </a:solidFill>
                <a:latin typeface="UTM Avo" panose="02040603050506020204" pitchFamily="18" charset="0"/>
                <a:ea typeface="微软雅黑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68CD71A5-9B44-4961-B079-29EAF586C02E}"/>
                </a:ext>
              </a:extLst>
            </p:cNvPr>
            <p:cNvSpPr/>
            <p:nvPr/>
          </p:nvSpPr>
          <p:spPr>
            <a:xfrm>
              <a:off x="1145582" y="356727"/>
              <a:ext cx="901994" cy="804658"/>
            </a:xfrm>
            <a:prstGeom prst="ellipse">
              <a:avLst/>
            </a:prstGeom>
            <a:ln/>
            <a:scene3d>
              <a:camera prst="perspectiveFront"/>
              <a:lightRig rig="threePt" dir="t"/>
            </a:scene3d>
            <a:sp3d>
              <a:bevelT w="139700" h="139700" prst="divot"/>
            </a:sp3d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000" b="1" dirty="0">
                  <a:solidFill>
                    <a:schemeClr val="bg1"/>
                  </a:solidFill>
                  <a:latin typeface="UTM Avo" panose="02040603050506020204" pitchFamily="18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2562225" y="3305175"/>
            <a:ext cx="257175" cy="190501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cxnSpLocks/>
          </p:cNvCxnSpPr>
          <p:nvPr/>
        </p:nvCxnSpPr>
        <p:spPr>
          <a:xfrm>
            <a:off x="7924800" y="3848100"/>
            <a:ext cx="200025" cy="1076325"/>
          </a:xfrm>
          <a:prstGeom prst="straightConnector1">
            <a:avLst/>
          </a:prstGeom>
          <a:ln w="38100">
            <a:solidFill>
              <a:srgbClr val="0070C0"/>
            </a:solidFill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7849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213767283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512</Words>
  <Application>Microsoft Office PowerPoint</Application>
  <PresentationFormat>Widescreen</PresentationFormat>
  <Paragraphs>71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Lê Phúc Lâm</dc:creator>
  <cp:lastModifiedBy>Ziczac</cp:lastModifiedBy>
  <cp:revision>109</cp:revision>
  <dcterms:created xsi:type="dcterms:W3CDTF">2021-07-12T03:44:38Z</dcterms:created>
  <dcterms:modified xsi:type="dcterms:W3CDTF">2021-12-14T02:55:59Z</dcterms:modified>
</cp:coreProperties>
</file>