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8" r:id="rId4"/>
    <p:sldMasterId id="2147483711" r:id="rId5"/>
  </p:sldMasterIdLst>
  <p:notesMasterIdLst>
    <p:notesMasterId r:id="rId29"/>
  </p:notesMasterIdLst>
  <p:sldIdLst>
    <p:sldId id="336" r:id="rId6"/>
    <p:sldId id="337" r:id="rId7"/>
    <p:sldId id="283" r:id="rId8"/>
    <p:sldId id="345" r:id="rId9"/>
    <p:sldId id="296" r:id="rId10"/>
    <p:sldId id="363" r:id="rId11"/>
    <p:sldId id="364" r:id="rId12"/>
    <p:sldId id="365" r:id="rId13"/>
    <p:sldId id="282" r:id="rId14"/>
    <p:sldId id="285" r:id="rId15"/>
    <p:sldId id="322" r:id="rId16"/>
    <p:sldId id="349" r:id="rId17"/>
    <p:sldId id="350" r:id="rId18"/>
    <p:sldId id="366" r:id="rId19"/>
    <p:sldId id="367" r:id="rId20"/>
    <p:sldId id="369" r:id="rId21"/>
    <p:sldId id="370" r:id="rId22"/>
    <p:sldId id="368" r:id="rId23"/>
    <p:sldId id="355" r:id="rId24"/>
    <p:sldId id="344" r:id="rId25"/>
    <p:sldId id="271" r:id="rId26"/>
    <p:sldId id="371" r:id="rId27"/>
    <p:sldId id="34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7AA46-7BE4-4A59-82B6-7351348ECDA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8F8E9-DD20-4EA8-A283-6620AD0ED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8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58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8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729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90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0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2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4" cy="37210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2"/>
            <a:ext cx="5522458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0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5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88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971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8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1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3" y="6021040"/>
            <a:ext cx="12472914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2" cy="1355062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3" y="180384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349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A492369-942C-4271-81C8-D57191409B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" b="1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4A1973C-9CE5-4CDD-B090-5D7F83E8A7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74263F-F81E-4C07-AF75-58C9E1FD67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9" y="4377964"/>
            <a:ext cx="2565919" cy="22759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890646E-39AE-478F-93BD-F4B6A7F562E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071" y="204100"/>
            <a:ext cx="1499677" cy="193217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74E8CF3-429E-47A5-8E2E-19AA16097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5" b="5865"/>
          <a:stretch/>
        </p:blipFill>
        <p:spPr>
          <a:xfrm flipH="1">
            <a:off x="0" y="1428750"/>
            <a:ext cx="4840194" cy="5429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C8E660-A3E1-4308-8717-616AC530EEF0}"/>
              </a:ext>
            </a:extLst>
          </p:cNvPr>
          <p:cNvSpPr txBox="1"/>
          <p:nvPr userDrawn="1"/>
        </p:nvSpPr>
        <p:spPr>
          <a:xfrm>
            <a:off x="11178540" y="-82616"/>
            <a:ext cx="118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mangnon</a:t>
            </a:r>
            <a:endParaRPr lang="vi-VN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3F1F2F-E86E-47F4-B540-415200C787C2}"/>
              </a:ext>
            </a:extLst>
          </p:cNvPr>
          <p:cNvSpPr txBox="1"/>
          <p:nvPr userDrawn="1"/>
        </p:nvSpPr>
        <p:spPr>
          <a:xfrm>
            <a:off x="11003280" y="6367184"/>
            <a:ext cx="118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mangnon</a:t>
            </a:r>
            <a:endParaRPr lang="vi-VN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506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00D27E6-D4C4-48DC-9B7B-CBFA0C79F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" b="1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43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65F4A-576E-46A1-B366-DFC7A345A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EAAA91-3183-4474-9944-92C09F6C98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8059EE1-688A-4923-80DD-05A2CEDDF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4A8184-C9E8-4D5C-B99E-148D7C00F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209A3-931B-414A-9E9C-14C0D08FFEB9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CE7D2F7-4267-446A-8EAD-AC12C8C4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49EA843-6EB6-45AA-9B60-408B271F1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F770D-C648-4707-9AA4-F25D2FF25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46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2B98E3-B205-4E22-8B7F-76ECD0C7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781498-3E3E-4DF9-8FCB-F659E705A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B0A7A-B42C-4B52-A24A-8CA4EDD76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1E70C21-0365-43DD-8CDC-26A7F244C6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D87AEA-59AF-4780-8628-F6C1FC76F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AA1300B-8C61-47F3-A38E-CFC6603BC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209A3-931B-414A-9E9C-14C0D08FFEB9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92B9653-8D71-404C-A0E1-763E19D13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092D5EB-2756-4D14-BD50-5CD76FF61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F770D-C648-4707-9AA4-F25D2FF25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42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6FB8EF-7819-42E0-BC12-1665E354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25EF0A6-E26D-4922-A5F4-F7D85EA11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209A3-931B-414A-9E9C-14C0D08FFEB9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EBE104-FBED-40A4-BE78-48F3B8C00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1FCB9C3-020A-4F09-B914-7E9F6F74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F770D-C648-4707-9AA4-F25D2FF25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81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DC2B254-2E42-4552-B1B4-5F095FE8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209A3-931B-414A-9E9C-14C0D08FFEB9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32CCF7B-CC86-45D5-B84E-95808D6BE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701E35-B485-46F0-BDF7-168210D66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F770D-C648-4707-9AA4-F25D2FF25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72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2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2"/>
            <a:ext cx="5522458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55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EEDF9E-64BF-4CEA-8201-5D9E2E766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342CBA-AE5B-40CB-8FE6-248E65BFC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83D3394-B214-4D32-BE25-DC69F295D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7743EA-9582-40B3-B9BE-4C559735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209A3-931B-414A-9E9C-14C0D08FFEB9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88D9EB-207C-4AB6-8A4C-0C1138DFE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2EACB8-A588-4C15-9E64-BD486BCD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F770D-C648-4707-9AA4-F25D2FF25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603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F982BF-FACB-462F-A92D-E23EFD503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5877C9-9332-4E6E-909E-9C6BC061C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E5B016-BD56-414D-B8CD-093DB949A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6CF1B2-9D9C-41D2-BEBA-9BF41B027F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209A3-931B-414A-9E9C-14C0D08FFEB9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F7B400-A124-4437-A259-B08107CB5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E6DFEB-5A45-4191-8F26-84B66FFF0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F770D-C648-4707-9AA4-F25D2FF25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327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A691F5-34BA-495A-A385-04F674428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171D640-F214-43BC-9A19-2ADF3929E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F2DAC4-34A6-4637-9FC5-3BA95AF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209A3-931B-414A-9E9C-14C0D08FFEB9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7121ED-3034-4769-B8E1-DFF58591E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09539F-A775-4DFB-8416-9182A9618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F770D-C648-4707-9AA4-F25D2FF25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701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B11953F-22CF-4E26-9045-919F3E8693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C68CAD-0BFD-4C47-92BE-A3310F1EF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E7B52-96D7-4269-A2C8-9793A5A8B0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6209A3-931B-414A-9E9C-14C0D08FFEB9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592E21-7E33-4860-BF74-7BB61C71B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CEBFEF-55A1-45C3-AE59-C3531F179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F770D-C648-4707-9AA4-F25D2FF25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57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2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4" cy="37210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2"/>
            <a:ext cx="5522458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0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5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2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2"/>
            <a:ext cx="5522458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56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163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063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141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23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7138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520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064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656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861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05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8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1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3" y="6021040"/>
            <a:ext cx="12472914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2" cy="1355062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3" y="180384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96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2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4" cy="37210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2"/>
            <a:ext cx="5522458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0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0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2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2"/>
            <a:ext cx="5522458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35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368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461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2300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3923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340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918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8250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857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5867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4236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8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1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3" y="6021040"/>
            <a:ext cx="12472914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2" cy="1355062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3" y="180384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65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05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67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5793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81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60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89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82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97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3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4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24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905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59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954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639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7C3BE56-2C13-EE3F-9F64-9D84173981A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069" y="218192"/>
            <a:ext cx="1290097" cy="129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4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6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D431B36D-CB86-81D0-87B8-BB3E33BFD3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B61EF2E-9256-468A-98DC-0F16BA252C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" b="1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80A8E06-E9F7-4CE7-8D8C-7A67DBAB1DE4}"/>
              </a:ext>
            </a:extLst>
          </p:cNvPr>
          <p:cNvSpPr/>
          <p:nvPr userDrawn="1"/>
        </p:nvSpPr>
        <p:spPr>
          <a:xfrm>
            <a:off x="352425" y="333375"/>
            <a:ext cx="11487150" cy="619125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49BD534-013E-4DE9-9BB5-1F0A455863AC}"/>
              </a:ext>
            </a:extLst>
          </p:cNvPr>
          <p:cNvSpPr/>
          <p:nvPr userDrawn="1"/>
        </p:nvSpPr>
        <p:spPr>
          <a:xfrm>
            <a:off x="183559" y="301451"/>
            <a:ext cx="11824882" cy="6326691"/>
          </a:xfrm>
          <a:prstGeom prst="roundRect">
            <a:avLst>
              <a:gd name="adj" fmla="val 1215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0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B5CF1721-A7FE-1D66-0C76-C8F11404EED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8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4A1DBB3D-E5AF-D606-4E57-E8443D41F0A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93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22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2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22413B5-DEDE-42F5-8789-247A503CC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262" y="-226971"/>
            <a:ext cx="8805738" cy="79485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698D2-DB7E-C3F8-935B-3EA7CC678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6001" y="450549"/>
            <a:ext cx="6407451" cy="64074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BC92B6-FBFF-6365-4592-F2E7879EE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275" y="222070"/>
            <a:ext cx="3865199" cy="1213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494EF2-A291-4882-35BD-228EF222DA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536" y="2210094"/>
            <a:ext cx="6889077" cy="19996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B5C917-064D-E591-3265-EBF93B53E7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2595" y="4157049"/>
            <a:ext cx="209110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8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323975" y="1914525"/>
            <a:ext cx="89058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Hoạt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động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3: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Phân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biệt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thực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phẩm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an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toàn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và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thực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phẩm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không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an </a:t>
            </a:r>
            <a:r>
              <a:rPr lang="en-US" sz="4400" b="1" dirty="0" err="1">
                <a:solidFill>
                  <a:srgbClr val="0070C0"/>
                </a:solidFill>
                <a:cs typeface="Pattaya" panose="00000500000000000000" pitchFamily="2" charset="-34"/>
              </a:rPr>
              <a:t>toàn</a:t>
            </a:r>
            <a:r>
              <a:rPr lang="en-US" sz="4400" b="1" dirty="0">
                <a:solidFill>
                  <a:srgbClr val="0070C0"/>
                </a:solidFill>
                <a:cs typeface="Pattaya" panose="00000500000000000000" pitchFamily="2" charset="-34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A146F-D9B1-6F27-2C84-F1636EDE70C0}"/>
              </a:ext>
            </a:extLst>
          </p:cNvPr>
          <p:cNvSpPr txBox="1"/>
          <p:nvPr/>
        </p:nvSpPr>
        <p:spPr>
          <a:xfrm>
            <a:off x="144749" y="2073327"/>
            <a:ext cx="53607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Nêu sự khác nhau giữa thực phẩm an toàn và thực phẩm không an toàn trong mỗi hình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32F8CA-BE61-0D78-8D90-9820ADEF6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728" y="666750"/>
            <a:ext cx="5512810" cy="5667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148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5DB1A-6464-2CC3-E16A-E35ADFE3F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795" y="2126005"/>
            <a:ext cx="7329664" cy="41998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C6CA67-9E09-8135-2B67-325000A6BBFA}"/>
              </a:ext>
            </a:extLst>
          </p:cNvPr>
          <p:cNvSpPr txBox="1"/>
          <p:nvPr/>
        </p:nvSpPr>
        <p:spPr>
          <a:xfrm>
            <a:off x="1593954" y="1214203"/>
            <a:ext cx="105980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319526675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C26335-6D51-B406-9C35-73CCA6DB4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" y="676275"/>
            <a:ext cx="4889500" cy="2476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4C2B2-D453-B477-FB1F-0ECCCCC06F2F}"/>
              </a:ext>
            </a:extLst>
          </p:cNvPr>
          <p:cNvSpPr/>
          <p:nvPr/>
        </p:nvSpPr>
        <p:spPr>
          <a:xfrm>
            <a:off x="5658631" y="581025"/>
            <a:ext cx="6057119" cy="2771775"/>
          </a:xfrm>
          <a:prstGeom prst="roundRect">
            <a:avLst/>
          </a:prstGeom>
          <a:solidFill>
            <a:srgbClr val="FFE8B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 phẩm an toàn: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 màu sắc sáng, phần thịt ngon sẽ là màu hồng nhạt hay đỏ nhạt, phần mỡ sẽ có màu trắng trong hơi ngà ngà.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C1A745-8D60-1E82-26DC-686811B6F066}"/>
              </a:ext>
            </a:extLst>
          </p:cNvPr>
          <p:cNvSpPr/>
          <p:nvPr/>
        </p:nvSpPr>
        <p:spPr>
          <a:xfrm>
            <a:off x="5687206" y="3705225"/>
            <a:ext cx="6057119" cy="1952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không an toàn: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thỉ có màu sắc lạ, màu sức nhợt nhạt hoặc màu quá sậm.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B7AE11-E02C-E8C7-58CD-0D78F8772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1" y="3695700"/>
            <a:ext cx="4868588" cy="2162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31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4C2B2-D453-B477-FB1F-0ECCCCC06F2F}"/>
              </a:ext>
            </a:extLst>
          </p:cNvPr>
          <p:cNvSpPr/>
          <p:nvPr/>
        </p:nvSpPr>
        <p:spPr>
          <a:xfrm>
            <a:off x="5658631" y="752475"/>
            <a:ext cx="6057119" cy="2371725"/>
          </a:xfrm>
          <a:prstGeom prst="roundRect">
            <a:avLst/>
          </a:prstGeom>
          <a:solidFill>
            <a:srgbClr val="FFE8B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an toàn: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hạt tròn, đều và bóng, không bị nát, gãy hoặc không có hạt khác nhau.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C1A745-8D60-1E82-26DC-686811B6F066}"/>
              </a:ext>
            </a:extLst>
          </p:cNvPr>
          <p:cNvSpPr/>
          <p:nvPr/>
        </p:nvSpPr>
        <p:spPr>
          <a:xfrm>
            <a:off x="5658631" y="3733800"/>
            <a:ext cx="6057119" cy="1952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không an toàn: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 dấu hiệu chuyển màu ngả vàng hoặc bị mốc.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C7D557-14A5-5F5F-E6A0-655B24D0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714375"/>
            <a:ext cx="4829175" cy="2541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924B33-EBCB-F8A5-DD12-3EC66DFC9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3648075"/>
            <a:ext cx="4494934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394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4C2B2-D453-B477-FB1F-0ECCCCC06F2F}"/>
              </a:ext>
            </a:extLst>
          </p:cNvPr>
          <p:cNvSpPr/>
          <p:nvPr/>
        </p:nvSpPr>
        <p:spPr>
          <a:xfrm>
            <a:off x="5658631" y="390525"/>
            <a:ext cx="6057119" cy="3133725"/>
          </a:xfrm>
          <a:prstGeom prst="roundRect">
            <a:avLst/>
          </a:prstGeom>
          <a:solidFill>
            <a:srgbClr val="FFE8B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an toàn: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lớp vỏ trơn nhẵn, căng bóng, màu sắc còn tươi tắn và đều màu; đặc biệt là phần cuống của của quả còn tươi và bám chắc vào quả, khi cầm cảm giác chắc tay.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C1A745-8D60-1E82-26DC-686811B6F066}"/>
              </a:ext>
            </a:extLst>
          </p:cNvPr>
          <p:cNvSpPr/>
          <p:nvPr/>
        </p:nvSpPr>
        <p:spPr>
          <a:xfrm>
            <a:off x="5677681" y="4067176"/>
            <a:ext cx="6057119" cy="18478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không an toàn: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 có vết nứt, thâm, nẻ, bị héo, mềm nhũn.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AFA384-194B-A44B-8D9C-62F031433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809625"/>
            <a:ext cx="4980590" cy="2124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48B635-1B5C-57E9-EDC7-DE989CD11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4" y="3686176"/>
            <a:ext cx="4943859" cy="2066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231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4C2B2-D453-B477-FB1F-0ECCCCC06F2F}"/>
              </a:ext>
            </a:extLst>
          </p:cNvPr>
          <p:cNvSpPr/>
          <p:nvPr/>
        </p:nvSpPr>
        <p:spPr>
          <a:xfrm>
            <a:off x="5658631" y="390525"/>
            <a:ext cx="6057119" cy="3133725"/>
          </a:xfrm>
          <a:prstGeom prst="roundRect">
            <a:avLst/>
          </a:prstGeom>
          <a:solidFill>
            <a:srgbClr val="FFE8B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an toàn: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màu vàng tươi sáng, cứng nhắc, thẳng và trơn láng; nếu còn cành lá thì chọn loại có cành lá còn tươi xanh.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C1A745-8D60-1E82-26DC-686811B6F066}"/>
              </a:ext>
            </a:extLst>
          </p:cNvPr>
          <p:cNvSpPr/>
          <p:nvPr/>
        </p:nvSpPr>
        <p:spPr>
          <a:xfrm>
            <a:off x="5677681" y="3886200"/>
            <a:ext cx="6057119" cy="2171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không an toàn: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phần vỏ bên ngoài bị sây sát, nứt hay bị dập hoặc mốc; cầm lên thấy nhẹ tay.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91CA9-BF29-AED9-DA4B-8AAC86B8C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" y="700087"/>
            <a:ext cx="4675189" cy="2262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33DCF1-32BA-6198-C8F5-62DFDA002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3771901"/>
            <a:ext cx="4858226" cy="1924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94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4C2B2-D453-B477-FB1F-0ECCCCC06F2F}"/>
              </a:ext>
            </a:extLst>
          </p:cNvPr>
          <p:cNvSpPr/>
          <p:nvPr/>
        </p:nvSpPr>
        <p:spPr>
          <a:xfrm>
            <a:off x="5658631" y="390525"/>
            <a:ext cx="6057119" cy="3133725"/>
          </a:xfrm>
          <a:prstGeom prst="roundRect">
            <a:avLst/>
          </a:prstGeom>
          <a:solidFill>
            <a:srgbClr val="FFE8B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an toàn: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màu xanh nhạt, 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ắng xanh; cầm chắc tay, nặng  cân, lá bện, cuốn chắc vào nhau, đầu dày, khép kín, cuống nhỏ.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C1A745-8D60-1E82-26DC-686811B6F066}"/>
              </a:ext>
            </a:extLst>
          </p:cNvPr>
          <p:cNvSpPr/>
          <p:nvPr/>
        </p:nvSpPr>
        <p:spPr>
          <a:xfrm>
            <a:off x="5677681" y="3886200"/>
            <a:ext cx="6057119" cy="2171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không an toàn: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màu lá vàng, có đốm nâu trên lá, lõi bị nứt, cuống đã chuyển màu nâu.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FAA28C-801F-3151-A37E-D57231EFD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" y="866774"/>
            <a:ext cx="4721849" cy="2028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644666-C28A-06B3-6215-44D89DE1D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" y="3733801"/>
            <a:ext cx="4882387" cy="2138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2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4C2B2-D453-B477-FB1F-0ECCCCC06F2F}"/>
              </a:ext>
            </a:extLst>
          </p:cNvPr>
          <p:cNvSpPr/>
          <p:nvPr/>
        </p:nvSpPr>
        <p:spPr>
          <a:xfrm>
            <a:off x="5658631" y="1066801"/>
            <a:ext cx="6057119" cy="2152650"/>
          </a:xfrm>
          <a:prstGeom prst="roundRect">
            <a:avLst/>
          </a:prstGeom>
          <a:solidFill>
            <a:srgbClr val="FFE8B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an toàn: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 trơn nhẵn, lành lặn; cầm lên thấy chắc tay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C1A745-8D60-1E82-26DC-686811B6F066}"/>
              </a:ext>
            </a:extLst>
          </p:cNvPr>
          <p:cNvSpPr/>
          <p:nvPr/>
        </p:nvSpPr>
        <p:spPr>
          <a:xfrm>
            <a:off x="5677681" y="4038601"/>
            <a:ext cx="6057119" cy="18478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phẩm không an toàn: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 trầy xước hay có đốm đen hoặc đã mọc mầm.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8CFD02-A63C-D0E1-5158-1BCC6F348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942974"/>
            <a:ext cx="4572876" cy="2162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6262B5-ACC4-289A-2161-45EEB68BD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4062412"/>
            <a:ext cx="4610452" cy="1824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759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47B700C-340B-7068-A29F-865D506B9B1D}"/>
              </a:ext>
            </a:extLst>
          </p:cNvPr>
          <p:cNvGrpSpPr/>
          <p:nvPr/>
        </p:nvGrpSpPr>
        <p:grpSpPr>
          <a:xfrm>
            <a:off x="0" y="241368"/>
            <a:ext cx="11858625" cy="1191816"/>
            <a:chOff x="1361967" y="926145"/>
            <a:chExt cx="8195982" cy="119181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CB4B4C-0729-288D-1F48-6C56F1FC410F}"/>
                </a:ext>
              </a:extLst>
            </p:cNvPr>
            <p:cNvSpPr txBox="1"/>
            <p:nvPr/>
          </p:nvSpPr>
          <p:spPr>
            <a:xfrm>
              <a:off x="1809620" y="926145"/>
              <a:ext cx="7748329" cy="1191816"/>
            </a:xfrm>
            <a:prstGeom prst="roundRect">
              <a:avLst/>
            </a:prstGeom>
            <a:solidFill>
              <a:srgbClr val="E0FFC1">
                <a:alpha val="90000"/>
              </a:srgbClr>
            </a:solidFill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Các bạn trong hình dưới đây cần chú ý điều gì để mua được thực phẩm an toàn.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8940C0-8BCD-4B88-E800-3B4DF00E1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1967" y="1003326"/>
              <a:ext cx="666270" cy="80264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C18150B-B0FC-B6F3-7BA1-4BB4B51C2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87" y="1681162"/>
            <a:ext cx="9991725" cy="46196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F00BF8-0839-B33D-DC26-052C8B98E84C}"/>
              </a:ext>
            </a:extLst>
          </p:cNvPr>
          <p:cNvSpPr/>
          <p:nvPr/>
        </p:nvSpPr>
        <p:spPr>
          <a:xfrm>
            <a:off x="1076325" y="5400675"/>
            <a:ext cx="10096500" cy="91440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</a:rPr>
              <a:t>Có nguồn gốc xuất xứ rõ ràng, còn hạn sử dụng, được bảo quản hợp vệ sinh.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327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3CD6FCDD-4165-4122-AB63-1F4E9C1BD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923683"/>
            <a:ext cx="1437367" cy="1796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CB03B6-A001-BCC8-5C7D-11DC8872E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712" y="1134837"/>
            <a:ext cx="7065876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2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5F414E9-D72F-4A97-B1CB-61FC73C66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" y="48658"/>
            <a:ext cx="11345922" cy="626621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BCE8A12-CB47-4322-9BE2-9EAC317B1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24" y="854218"/>
            <a:ext cx="2358331" cy="11489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85714B-660D-CB4C-F971-B72ED5507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8152" y="2742771"/>
            <a:ext cx="4115229" cy="4115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58DC73-D825-AEA0-CC87-0A7A2B58DF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8635" y="2974349"/>
            <a:ext cx="8376630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6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5">
            <a:extLst>
              <a:ext uri="{FF2B5EF4-FFF2-40B4-BE49-F238E27FC236}">
                <a16:creationId xmlns:a16="http://schemas.microsoft.com/office/drawing/2014/main" id="{15D921BD-3BD0-4571-B2A3-CD4B83ED9A48}"/>
              </a:ext>
            </a:extLst>
          </p:cNvPr>
          <p:cNvGrpSpPr/>
          <p:nvPr/>
        </p:nvGrpSpPr>
        <p:grpSpPr>
          <a:xfrm rot="5400000">
            <a:off x="3016885" y="-1746250"/>
            <a:ext cx="6144260" cy="10564495"/>
            <a:chOff x="4982" y="-1603"/>
            <a:chExt cx="10523" cy="15161"/>
          </a:xfrm>
        </p:grpSpPr>
        <p:pic>
          <p:nvPicPr>
            <p:cNvPr id="8" name="图片 4" descr="12_0011_形状-1">
              <a:extLst>
                <a:ext uri="{FF2B5EF4-FFF2-40B4-BE49-F238E27FC236}">
                  <a16:creationId xmlns:a16="http://schemas.microsoft.com/office/drawing/2014/main" id="{6600FB6D-7368-4124-8ACF-58BCBB7FB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-1603"/>
              <a:ext cx="10523" cy="15161"/>
            </a:xfrm>
            <a:prstGeom prst="rect">
              <a:avLst/>
            </a:prstGeom>
          </p:spPr>
        </p:pic>
        <p:pic>
          <p:nvPicPr>
            <p:cNvPr id="9" name="图片 3" descr="12_0010_形状-1-拷贝">
              <a:extLst>
                <a:ext uri="{FF2B5EF4-FFF2-40B4-BE49-F238E27FC236}">
                  <a16:creationId xmlns:a16="http://schemas.microsoft.com/office/drawing/2014/main" id="{0BB787F3-1F4E-4A19-8536-5FB8983FA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6" y="-1170"/>
              <a:ext cx="9795" cy="1429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69CD6B6-9E91-455C-A814-7E7CA20CBE38}"/>
              </a:ext>
            </a:extLst>
          </p:cNvPr>
          <p:cNvSpPr txBox="1"/>
          <p:nvPr/>
        </p:nvSpPr>
        <p:spPr>
          <a:xfrm>
            <a:off x="3539651" y="1490008"/>
            <a:ext cx="6665528" cy="30469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 chia sẻ với các bạn về một số dấu hiệu của thực phẩm không an toàn. Cho ví dụ.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045CDB57-E2BA-498B-879E-BE9E3B1B95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"/>
          <a:stretch/>
        </p:blipFill>
        <p:spPr>
          <a:xfrm flipH="1">
            <a:off x="-324357" y="2571750"/>
            <a:ext cx="4413087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5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ACB4B4C-0729-288D-1F48-6C56F1FC410F}"/>
              </a:ext>
            </a:extLst>
          </p:cNvPr>
          <p:cNvSpPr txBox="1"/>
          <p:nvPr/>
        </p:nvSpPr>
        <p:spPr>
          <a:xfrm>
            <a:off x="647701" y="241368"/>
            <a:ext cx="11210924" cy="715089"/>
          </a:xfrm>
          <a:prstGeom prst="roundRect">
            <a:avLst/>
          </a:prstGeom>
          <a:solidFill>
            <a:srgbClr val="E0FFC1">
              <a:alpha val="90000"/>
            </a:srgb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Một số dấu hiệu của thực phẩm không an toàn: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E4A6C-C3FA-4AC7-C3EA-8210F56AF1BD}"/>
              </a:ext>
            </a:extLst>
          </p:cNvPr>
          <p:cNvSpPr txBox="1"/>
          <p:nvPr/>
        </p:nvSpPr>
        <p:spPr>
          <a:xfrm>
            <a:off x="952500" y="1447800"/>
            <a:ext cx="102584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còn màu, mùi tự nhiên;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hông tươi;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uất hiện nấm mốc;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hông có hạn sử dụng;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hông có cơ sở sản xuất rõ ràng.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024B0B3-68D0-95D6-C9F4-DE019504DD5D}"/>
              </a:ext>
            </a:extLst>
          </p:cNvPr>
          <p:cNvSpPr/>
          <p:nvPr/>
        </p:nvSpPr>
        <p:spPr>
          <a:xfrm>
            <a:off x="904875" y="4867275"/>
            <a:ext cx="10096500" cy="99060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Ví dụ: quả cà chua khi bị hỏng có dấu hiệu héo, chảy nước, có nấm phủ xung quanh và mùi chua khó chịu.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75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6">
            <a:extLst>
              <a:ext uri="{FF2B5EF4-FFF2-40B4-BE49-F238E27FC236}">
                <a16:creationId xmlns:a16="http://schemas.microsoft.com/office/drawing/2014/main" id="{0B137F04-E0A1-441D-10C0-3C3C7BCCC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93" y="0"/>
            <a:ext cx="9390433" cy="6562106"/>
          </a:xfrm>
          <a:prstGeom prst="rect">
            <a:avLst/>
          </a:prstGeom>
        </p:spPr>
      </p:pic>
      <p:pic>
        <p:nvPicPr>
          <p:cNvPr id="14" name="图片 37">
            <a:extLst>
              <a:ext uri="{FF2B5EF4-FFF2-40B4-BE49-F238E27FC236}">
                <a16:creationId xmlns:a16="http://schemas.microsoft.com/office/drawing/2014/main" id="{0FE14722-574E-28F2-F3F5-E653548DB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78" y="1986691"/>
            <a:ext cx="2358331" cy="11489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3613A5-F3DD-A729-D304-99D5470BA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840" y="3123334"/>
            <a:ext cx="6200169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4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6">
            <a:extLst>
              <a:ext uri="{FF2B5EF4-FFF2-40B4-BE49-F238E27FC236}">
                <a16:creationId xmlns:a16="http://schemas.microsoft.com/office/drawing/2014/main" id="{9FE22BF0-3E0D-4E8D-BF7D-D7EE54D87F45}"/>
              </a:ext>
            </a:extLst>
          </p:cNvPr>
          <p:cNvGrpSpPr/>
          <p:nvPr/>
        </p:nvGrpSpPr>
        <p:grpSpPr>
          <a:xfrm>
            <a:off x="-920115" y="-508000"/>
            <a:ext cx="13705205" cy="8098790"/>
            <a:chOff x="-1449" y="-800"/>
            <a:chExt cx="21583" cy="12754"/>
          </a:xfrm>
        </p:grpSpPr>
        <p:pic>
          <p:nvPicPr>
            <p:cNvPr id="6" name="图片 25" descr="千库网_卡通白云白云_元素编号12400997">
              <a:extLst>
                <a:ext uri="{FF2B5EF4-FFF2-40B4-BE49-F238E27FC236}">
                  <a16:creationId xmlns:a16="http://schemas.microsoft.com/office/drawing/2014/main" id="{CB5B26D7-3F15-464F-A83C-EFDDBD6C7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58" y="6198"/>
              <a:ext cx="2742" cy="2742"/>
            </a:xfrm>
            <a:prstGeom prst="rect">
              <a:avLst/>
            </a:prstGeom>
          </p:spPr>
        </p:pic>
        <p:pic>
          <p:nvPicPr>
            <p:cNvPr id="7" name="图片 24" descr="千库网_白云卡通png素材_元素编号11885882">
              <a:extLst>
                <a:ext uri="{FF2B5EF4-FFF2-40B4-BE49-F238E27FC236}">
                  <a16:creationId xmlns:a16="http://schemas.microsoft.com/office/drawing/2014/main" id="{BE6E1843-3CA6-4301-8764-823A35B69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1449" y="5297"/>
              <a:ext cx="6657" cy="6657"/>
            </a:xfrm>
            <a:prstGeom prst="rect">
              <a:avLst/>
            </a:prstGeom>
          </p:spPr>
        </p:pic>
        <p:pic>
          <p:nvPicPr>
            <p:cNvPr id="8" name="图片 23" descr="千库网_卡通白云白云_元素编号12400997">
              <a:extLst>
                <a:ext uri="{FF2B5EF4-FFF2-40B4-BE49-F238E27FC236}">
                  <a16:creationId xmlns:a16="http://schemas.microsoft.com/office/drawing/2014/main" id="{56B37F6E-2EF9-411E-A19F-BC71D4414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029"/>
              <a:ext cx="2742" cy="2742"/>
            </a:xfrm>
            <a:prstGeom prst="rect">
              <a:avLst/>
            </a:prstGeom>
          </p:spPr>
        </p:pic>
        <p:pic>
          <p:nvPicPr>
            <p:cNvPr id="9" name="图片 1" descr="千库网_白云卡通png素材_元素编号11885882">
              <a:extLst>
                <a:ext uri="{FF2B5EF4-FFF2-40B4-BE49-F238E27FC236}">
                  <a16:creationId xmlns:a16="http://schemas.microsoft.com/office/drawing/2014/main" id="{3C185C36-5603-4DF7-AD34-CCB6DFB5E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11" y="437"/>
              <a:ext cx="6097" cy="6097"/>
            </a:xfrm>
            <a:prstGeom prst="rect">
              <a:avLst/>
            </a:prstGeom>
          </p:spPr>
        </p:pic>
        <p:pic>
          <p:nvPicPr>
            <p:cNvPr id="10" name="图片 2" descr="千库网_白云卡通png素材_元素编号11885882">
              <a:extLst>
                <a:ext uri="{FF2B5EF4-FFF2-40B4-BE49-F238E27FC236}">
                  <a16:creationId xmlns:a16="http://schemas.microsoft.com/office/drawing/2014/main" id="{C12FB17F-5940-47BD-9B50-AC42A58B6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7" y="-800"/>
              <a:ext cx="6097" cy="6097"/>
            </a:xfrm>
            <a:prstGeom prst="rect">
              <a:avLst/>
            </a:prstGeom>
          </p:spPr>
        </p:pic>
      </p:grpSp>
      <p:grpSp>
        <p:nvGrpSpPr>
          <p:cNvPr id="11" name="组合 5">
            <a:extLst>
              <a:ext uri="{FF2B5EF4-FFF2-40B4-BE49-F238E27FC236}">
                <a16:creationId xmlns:a16="http://schemas.microsoft.com/office/drawing/2014/main" id="{B9B2F969-BE64-4290-BD61-FA92C51A16E2}"/>
              </a:ext>
            </a:extLst>
          </p:cNvPr>
          <p:cNvGrpSpPr/>
          <p:nvPr/>
        </p:nvGrpSpPr>
        <p:grpSpPr>
          <a:xfrm rot="5400000">
            <a:off x="4710402" y="-589283"/>
            <a:ext cx="5380352" cy="8811903"/>
            <a:chOff x="4982" y="-1603"/>
            <a:chExt cx="10523" cy="15161"/>
          </a:xfrm>
        </p:grpSpPr>
        <p:pic>
          <p:nvPicPr>
            <p:cNvPr id="13" name="图片 4" descr="12_0011_形状-1">
              <a:extLst>
                <a:ext uri="{FF2B5EF4-FFF2-40B4-BE49-F238E27FC236}">
                  <a16:creationId xmlns:a16="http://schemas.microsoft.com/office/drawing/2014/main" id="{AA173514-4FBC-461E-9F83-4203B923B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-1603"/>
              <a:ext cx="10523" cy="15161"/>
            </a:xfrm>
            <a:prstGeom prst="rect">
              <a:avLst/>
            </a:prstGeom>
          </p:spPr>
        </p:pic>
        <p:pic>
          <p:nvPicPr>
            <p:cNvPr id="16" name="图片 3" descr="12_0010_形状-1-拷贝">
              <a:extLst>
                <a:ext uri="{FF2B5EF4-FFF2-40B4-BE49-F238E27FC236}">
                  <a16:creationId xmlns:a16="http://schemas.microsoft.com/office/drawing/2014/main" id="{C9950C57-8676-476B-B569-C4E7B7EE5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6" y="-1170"/>
              <a:ext cx="9795" cy="14296"/>
            </a:xfrm>
            <a:prstGeom prst="rect">
              <a:avLst/>
            </a:prstGeom>
          </p:spPr>
        </p:pic>
      </p:grpSp>
      <p:pic>
        <p:nvPicPr>
          <p:cNvPr id="17" name="图片 8">
            <a:extLst>
              <a:ext uri="{FF2B5EF4-FFF2-40B4-BE49-F238E27FC236}">
                <a16:creationId xmlns:a16="http://schemas.microsoft.com/office/drawing/2014/main" id="{F364E142-6B79-48A0-9A38-199E728C31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>
            <a:fillRect/>
          </a:stretch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44A732-DFFA-5582-0A15-80D7E4F65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547" y="2429516"/>
            <a:ext cx="824250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1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868F150A-CBAA-1902-E2DE-CDC892E9E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262" y="-242888"/>
            <a:ext cx="8805738" cy="79485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5602CB-8311-741E-8E8A-96FB3C0E6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034" y="2454134"/>
            <a:ext cx="598059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6">
            <a:extLst>
              <a:ext uri="{FF2B5EF4-FFF2-40B4-BE49-F238E27FC236}">
                <a16:creationId xmlns:a16="http://schemas.microsoft.com/office/drawing/2014/main" id="{A32BA9B9-96E0-5762-5B1D-90EE551ED6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"/>
          <a:stretch/>
        </p:blipFill>
        <p:spPr>
          <a:xfrm flipH="1">
            <a:off x="96252" y="1611086"/>
            <a:ext cx="5402179" cy="52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8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g 3 nguồn thức ăn thực vật có thành phần dinh dưỡng chi tiết Vua Bánh Hạt">
            <a:extLst>
              <a:ext uri="{FF2B5EF4-FFF2-40B4-BE49-F238E27FC236}">
                <a16:creationId xmlns:a16="http://schemas.microsoft.com/office/drawing/2014/main" id="{053B36A3-0147-81FE-6A7F-0AF5E9129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12" y="1729673"/>
            <a:ext cx="5235571" cy="383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Bảng thành phần dinh dưỡng của các loại thực phẩm Việt Nam">
            <a:extLst>
              <a:ext uri="{FF2B5EF4-FFF2-40B4-BE49-F238E27FC236}">
                <a16:creationId xmlns:a16="http://schemas.microsoft.com/office/drawing/2014/main" id="{9DB58793-985A-4F3A-1D72-DC63EB987C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:a16="http://schemas.microsoft.com/office/drawing/2014/main" id="{5FFA2C1D-53BC-F653-7B65-E9B72367D48C}"/>
              </a:ext>
            </a:extLst>
          </p:cNvPr>
          <p:cNvGrpSpPr/>
          <p:nvPr/>
        </p:nvGrpSpPr>
        <p:grpSpPr>
          <a:xfrm>
            <a:off x="6884981" y="2266950"/>
            <a:ext cx="2820994" cy="3449244"/>
            <a:chOff x="1656283" y="2342932"/>
            <a:chExt cx="2587752" cy="3263934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D83F8EE-528E-B932-862C-1A9BCFD7F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6" name="对">
              <a:extLst>
                <a:ext uri="{FF2B5EF4-FFF2-40B4-BE49-F238E27FC236}">
                  <a16:creationId xmlns:a16="http://schemas.microsoft.com/office/drawing/2014/main" id="{25077F42-02DD-C896-3773-E1A78D91E432}"/>
                </a:ext>
              </a:extLst>
            </p:cNvPr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Bảng thành phần dinh dưỡng của các loại thực phẩm Việt Nam">
            <a:extLst>
              <a:ext uri="{FF2B5EF4-FFF2-40B4-BE49-F238E27FC236}">
                <a16:creationId xmlns:a16="http://schemas.microsoft.com/office/drawing/2014/main" id="{9DB58793-985A-4F3A-1D72-DC63EB987C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59ECD8-42F6-55FD-8F51-FCA72F1D6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337" y="1304925"/>
            <a:ext cx="5400675" cy="4324350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C210D106-EC55-000E-2DA9-28233A8CE2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546" y="2771775"/>
            <a:ext cx="2826926" cy="3090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32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Bảng thành phần dinh dưỡng của các loại thực phẩm Việt Nam">
            <a:extLst>
              <a:ext uri="{FF2B5EF4-FFF2-40B4-BE49-F238E27FC236}">
                <a16:creationId xmlns:a16="http://schemas.microsoft.com/office/drawing/2014/main" id="{9DB58793-985A-4F3A-1D72-DC63EB987C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:a16="http://schemas.microsoft.com/office/drawing/2014/main" id="{5FFA2C1D-53BC-F653-7B65-E9B72367D48C}"/>
              </a:ext>
            </a:extLst>
          </p:cNvPr>
          <p:cNvGrpSpPr/>
          <p:nvPr/>
        </p:nvGrpSpPr>
        <p:grpSpPr>
          <a:xfrm>
            <a:off x="6884981" y="2266950"/>
            <a:ext cx="2820994" cy="3449244"/>
            <a:chOff x="1656283" y="2342932"/>
            <a:chExt cx="2587752" cy="3263934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D83F8EE-528E-B932-862C-1A9BCFD7F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6" name="对">
              <a:extLst>
                <a:ext uri="{FF2B5EF4-FFF2-40B4-BE49-F238E27FC236}">
                  <a16:creationId xmlns:a16="http://schemas.microsoft.com/office/drawing/2014/main" id="{25077F42-02DD-C896-3773-E1A78D91E432}"/>
                </a:ext>
              </a:extLst>
            </p:cNvPr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99EA574-C83A-6ECE-0A4D-A430A92D7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36" y="1638299"/>
            <a:ext cx="6066902" cy="3971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25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Bảng thành phần dinh dưỡng của các loại thực phẩm Việt Nam">
            <a:extLst>
              <a:ext uri="{FF2B5EF4-FFF2-40B4-BE49-F238E27FC236}">
                <a16:creationId xmlns:a16="http://schemas.microsoft.com/office/drawing/2014/main" id="{9DB58793-985A-4F3A-1D72-DC63EB987C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C210D106-EC55-000E-2DA9-28233A8CE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546" y="2771775"/>
            <a:ext cx="2826926" cy="3090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1C1F76-4718-B08B-6E2E-A3C8129F6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1295400"/>
            <a:ext cx="6858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5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5F414E9-D72F-4A97-B1CB-61FC73C66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" y="48658"/>
            <a:ext cx="11345922" cy="626621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BCE8A12-CB47-4322-9BE2-9EAC317B1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24" y="854218"/>
            <a:ext cx="2358331" cy="11489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85714B-660D-CB4C-F971-B72ED5507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8152" y="2742771"/>
            <a:ext cx="4115229" cy="4115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151287-BF90-1064-58B2-433091C09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2910" y="2653547"/>
            <a:ext cx="8376630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3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1_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87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389BF"/>
      </a:accent1>
      <a:accent2>
        <a:srgbClr val="4389B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524</Words>
  <Application>Microsoft Office PowerPoint</Application>
  <PresentationFormat>Widescreen</PresentationFormat>
  <Paragraphs>32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等线 Light</vt:lpstr>
      <vt:lpstr>.VnAristote</vt:lpstr>
      <vt:lpstr>Arial</vt:lpstr>
      <vt:lpstr>Calibri</vt:lpstr>
      <vt:lpstr>Cambria</vt:lpstr>
      <vt:lpstr>1_Office 主题​​</vt:lpstr>
      <vt:lpstr>Office 主题​​</vt:lpstr>
      <vt:lpstr>4_Office 主题​​</vt:lpstr>
      <vt:lpstr>6_Office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17</cp:revision>
  <dcterms:created xsi:type="dcterms:W3CDTF">2024-02-05T06:21:10Z</dcterms:created>
  <dcterms:modified xsi:type="dcterms:W3CDTF">2024-02-05T12:47:44Z</dcterms:modified>
</cp:coreProperties>
</file>