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9" r:id="rId3"/>
    <p:sldMasterId id="2147483711" r:id="rId4"/>
  </p:sldMasterIdLst>
  <p:sldIdLst>
    <p:sldId id="257" r:id="rId5"/>
    <p:sldId id="263" r:id="rId6"/>
    <p:sldId id="293" r:id="rId7"/>
    <p:sldId id="295" r:id="rId8"/>
    <p:sldId id="296" r:id="rId9"/>
    <p:sldId id="292" r:id="rId10"/>
    <p:sldId id="297" r:id="rId11"/>
    <p:sldId id="479" r:id="rId12"/>
    <p:sldId id="340" r:id="rId13"/>
    <p:sldId id="344" r:id="rId14"/>
    <p:sldId id="480" r:id="rId15"/>
    <p:sldId id="343" r:id="rId16"/>
    <p:sldId id="394" r:id="rId17"/>
    <p:sldId id="478" r:id="rId18"/>
    <p:sldId id="327" r:id="rId19"/>
    <p:sldId id="326" r:id="rId20"/>
    <p:sldId id="481" r:id="rId21"/>
    <p:sldId id="395" r:id="rId22"/>
    <p:sldId id="482" r:id="rId23"/>
    <p:sldId id="483" r:id="rId24"/>
    <p:sldId id="484" r:id="rId25"/>
    <p:sldId id="32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8" name="Picture 4" descr="Du lịch Tây Nguyên: Cẩm nang du lịch Tây Nguyên từ A -Z">
            <a:extLst>
              <a:ext uri="{FF2B5EF4-FFF2-40B4-BE49-F238E27FC236}">
                <a16:creationId xmlns:a16="http://schemas.microsoft.com/office/drawing/2014/main" id="{06D7D238-F667-247C-A826-4F7F9A9AF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88087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334C6-0E81-094D-60A4-FC3F169B1F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48534F-CD1C-B4BA-EC9C-C44976BA5E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FA424-4BF0-0E60-6916-C224E5B192A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2/17/2024</a:t>
            </a:fld>
            <a:endParaRPr lang="en-US"/>
          </a:p>
        </p:txBody>
      </p:sp>
      <p:sp>
        <p:nvSpPr>
          <p:cNvPr id="5" name="Footer Placeholder 4">
            <a:extLst>
              <a:ext uri="{FF2B5EF4-FFF2-40B4-BE49-F238E27FC236}">
                <a16:creationId xmlns:a16="http://schemas.microsoft.com/office/drawing/2014/main" id="{C684C957-A74F-5148-22A2-D192FB9BBA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555D7F-3244-34C1-BF96-4639B05FE96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96427363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4E2D49-F371-AE7F-1479-7A287BC9CE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9EF11-CDAD-CD6D-30D9-F76155BE8B8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05FB6-6369-6B01-5DC7-65D30103EE83}"/>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2/17/2024</a:t>
            </a:fld>
            <a:endParaRPr lang="en-US"/>
          </a:p>
        </p:txBody>
      </p:sp>
      <p:sp>
        <p:nvSpPr>
          <p:cNvPr id="5" name="Footer Placeholder 4">
            <a:extLst>
              <a:ext uri="{FF2B5EF4-FFF2-40B4-BE49-F238E27FC236}">
                <a16:creationId xmlns:a16="http://schemas.microsoft.com/office/drawing/2014/main" id="{39069F18-2773-0C45-8E38-F639A9BE03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3AFA43-C514-94BC-E443-53E30CD8161E}"/>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91922533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33504" y="304801"/>
            <a:ext cx="11524615" cy="58467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6514011" y="2070735"/>
            <a:ext cx="5451566" cy="5447030"/>
          </a:xfrm>
          <a:prstGeom prst="rect">
            <a:avLst/>
          </a:prstGeom>
        </p:spPr>
      </p:pic>
      <p:pic>
        <p:nvPicPr>
          <p:cNvPr id="13" name="图片 12" descr="7"/>
          <p:cNvPicPr>
            <a:picLocks noChangeAspect="1"/>
          </p:cNvPicPr>
          <p:nvPr userDrawn="1"/>
        </p:nvPicPr>
        <p:blipFill>
          <a:blip r:embed="rId4"/>
          <a:srcRect t="64676"/>
          <a:stretch>
            <a:fillRect/>
          </a:stretch>
        </p:blipFill>
        <p:spPr>
          <a:xfrm>
            <a:off x="-12441" y="4076700"/>
            <a:ext cx="12204065" cy="2781300"/>
          </a:xfrm>
          <a:prstGeom prst="rect">
            <a:avLst/>
          </a:prstGeom>
        </p:spPr>
      </p:pic>
    </p:spTree>
    <p:extLst>
      <p:ext uri="{BB962C8B-B14F-4D97-AF65-F5344CB8AC3E}">
        <p14:creationId xmlns:p14="http://schemas.microsoft.com/office/powerpoint/2010/main" val="3887966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888" y="-78595"/>
            <a:ext cx="12217400" cy="6911853"/>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53397" y="5179695"/>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397942" y="5453380"/>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420994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927377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7551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7988826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50461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2024/2/17</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92343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735035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050" name="Picture 2" descr="Biển Hồ – Tơ Nưng vẻ đẹp quyễn rũ ở Gia Lai">
            <a:extLst>
              <a:ext uri="{FF2B5EF4-FFF2-40B4-BE49-F238E27FC236}">
                <a16:creationId xmlns:a16="http://schemas.microsoft.com/office/drawing/2014/main" id="{1C50BCDB-5B02-51BF-9A3A-4349E01BD5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4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420"/>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525072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1553236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104851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30811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2024/2/17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862143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9324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09000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2/17/2024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813329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781073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2/17/2024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9613707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7505-A360-B487-CC44-CBC848A1A3D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24AA8-203E-1FFF-B5F8-FF1F11F1AD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0788A-FC2E-DBFA-5A3C-C4616B8B6A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2/17/2024</a:t>
            </a:fld>
            <a:endParaRPr lang="en-US"/>
          </a:p>
        </p:txBody>
      </p:sp>
      <p:sp>
        <p:nvSpPr>
          <p:cNvPr id="5" name="Footer Placeholder 4">
            <a:extLst>
              <a:ext uri="{FF2B5EF4-FFF2-40B4-BE49-F238E27FC236}">
                <a16:creationId xmlns:a16="http://schemas.microsoft.com/office/drawing/2014/main" id="{1F42FE1F-3532-3287-3B32-291CD21AF0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64E221-4F1E-40C6-03C5-394F9E7F053A}"/>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4114214887"/>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31085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3843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2/17/2024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5550539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65445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802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2/17/2024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591253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257923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1132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2/17/2024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268672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77198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A8EE-F0C2-D9EA-9455-E38986E57E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063988-486D-18BF-71B2-3F2A1F3476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34EF84-2CB1-248C-A1CE-CFAA759903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F3C6E6-6865-DBCD-6FCB-57A31C84600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2/17/2024</a:t>
            </a:fld>
            <a:endParaRPr lang="en-US"/>
          </a:p>
        </p:txBody>
      </p:sp>
      <p:sp>
        <p:nvSpPr>
          <p:cNvPr id="6" name="Footer Placeholder 5">
            <a:extLst>
              <a:ext uri="{FF2B5EF4-FFF2-40B4-BE49-F238E27FC236}">
                <a16:creationId xmlns:a16="http://schemas.microsoft.com/office/drawing/2014/main" id="{8C09B19F-7C4C-3F01-FC27-1106EEB450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6E3E63-402F-51DB-FA5A-EB129215CDCF}"/>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386044245"/>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275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2/17/2024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69735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2/17/2024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32476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2/17/2024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849658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813366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2/17/2024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1258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2/17/2024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5695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2/17/2024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301024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2/17/2024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46952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B4C5F-A0A4-B4CD-325E-88F37F41C0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7F23DF-6C8B-B4D8-77E7-7FD4C6B9F8E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6663EC-83B2-3F69-3601-0F954668DDA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2/17/2024</a:t>
            </a:fld>
            <a:endParaRPr lang="en-US"/>
          </a:p>
        </p:txBody>
      </p:sp>
      <p:sp>
        <p:nvSpPr>
          <p:cNvPr id="5" name="Footer Placeholder 4">
            <a:extLst>
              <a:ext uri="{FF2B5EF4-FFF2-40B4-BE49-F238E27FC236}">
                <a16:creationId xmlns:a16="http://schemas.microsoft.com/office/drawing/2014/main" id="{F18639C5-EFF6-93E5-508A-8CE24197C5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247F4D-2A51-92E6-B813-0B2E2F5266CC}"/>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686666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A3F0-D0C9-7CB6-E7DD-BCD7BF2B11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4AA42B0-2F0D-0ECA-42CC-6131E3E92E1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0B9643-D5DD-48B2-5CA1-7AE8DD73E4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E364F-75EC-DAEF-551A-519D6C2F70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6330B-59C1-C3E4-9166-F10CBC9623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1CD58-C022-7DD0-B840-B488087150C1}"/>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2/17/2024</a:t>
            </a:fld>
            <a:endParaRPr lang="en-US"/>
          </a:p>
        </p:txBody>
      </p:sp>
      <p:sp>
        <p:nvSpPr>
          <p:cNvPr id="8" name="Footer Placeholder 7">
            <a:extLst>
              <a:ext uri="{FF2B5EF4-FFF2-40B4-BE49-F238E27FC236}">
                <a16:creationId xmlns:a16="http://schemas.microsoft.com/office/drawing/2014/main" id="{B1799514-5A83-ADEA-E937-347C7A558E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81D6281-25C0-90A3-276B-B7DA7E5F0214}"/>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1252113680"/>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3158-9DB5-05D5-BEF8-9B07E5FFD1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5929-FC50-0EB6-F0B1-52860F485E4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76A73-489F-C2A0-06D6-3EE71B89AE2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2/17/2024</a:t>
            </a:fld>
            <a:endParaRPr lang="en-US"/>
          </a:p>
        </p:txBody>
      </p:sp>
      <p:sp>
        <p:nvSpPr>
          <p:cNvPr id="5" name="Footer Placeholder 4">
            <a:extLst>
              <a:ext uri="{FF2B5EF4-FFF2-40B4-BE49-F238E27FC236}">
                <a16:creationId xmlns:a16="http://schemas.microsoft.com/office/drawing/2014/main" id="{F0E7C583-A5DB-F7D0-4353-15FF26429D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DAD501-AD74-67D8-2B61-CBDA55EBFE0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5685248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9D98-E8D2-1722-9D2E-18D83D2568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1A017-CA3B-4612-8690-8E2F616D66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BE9E97-AA70-203C-5268-BEC7058D614A}"/>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2/17/2024</a:t>
            </a:fld>
            <a:endParaRPr lang="en-US"/>
          </a:p>
        </p:txBody>
      </p:sp>
      <p:sp>
        <p:nvSpPr>
          <p:cNvPr id="5" name="Footer Placeholder 4">
            <a:extLst>
              <a:ext uri="{FF2B5EF4-FFF2-40B4-BE49-F238E27FC236}">
                <a16:creationId xmlns:a16="http://schemas.microsoft.com/office/drawing/2014/main" id="{07DA9C83-920C-3DAD-FA61-F4AD77383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0715-B0D7-4123-AE44-104AAA1FB6B0}"/>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574743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226-1E2C-6616-C4A0-3C01371175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F6FF6-A6CA-7160-6509-B21C9585BBB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F1A8BA-1E62-85F4-0FC9-25DBCEC9B6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4D0414-272F-66DE-06CE-BB3FC201A47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2/17/2024</a:t>
            </a:fld>
            <a:endParaRPr lang="en-US"/>
          </a:p>
        </p:txBody>
      </p:sp>
      <p:sp>
        <p:nvSpPr>
          <p:cNvPr id="6" name="Footer Placeholder 5">
            <a:extLst>
              <a:ext uri="{FF2B5EF4-FFF2-40B4-BE49-F238E27FC236}">
                <a16:creationId xmlns:a16="http://schemas.microsoft.com/office/drawing/2014/main" id="{7D7C65E4-21F0-3DAC-5EE2-EA40E59797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74827-DD42-3237-9CA9-06BCF1CBE26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4819881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654A-B482-88D5-E3F3-4E0F8F663CE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FC9DE55-5577-A255-10FF-0D15A44E5A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95428C-06C2-1F4E-526F-58A0B7C0BEE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63FE09-C6AB-AAF3-FCE5-375A9BC15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1B23D-79B2-6E8C-D352-324849BA2D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867D4-01DA-5205-4609-EA1E5DEB7197}"/>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2/17/2024</a:t>
            </a:fld>
            <a:endParaRPr lang="en-US"/>
          </a:p>
        </p:txBody>
      </p:sp>
      <p:sp>
        <p:nvSpPr>
          <p:cNvPr id="8" name="Footer Placeholder 7">
            <a:extLst>
              <a:ext uri="{FF2B5EF4-FFF2-40B4-BE49-F238E27FC236}">
                <a16:creationId xmlns:a16="http://schemas.microsoft.com/office/drawing/2014/main" id="{0D659C7F-01DD-68F6-1471-733BC5942D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EE1BA1C-48A3-5EDE-6627-25FB8C1C327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374945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7903-D450-1213-7B8B-DFEF954230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8AF8F9-56AA-0C1B-7799-F132184EDC56}"/>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2/17/2024</a:t>
            </a:fld>
            <a:endParaRPr lang="en-US"/>
          </a:p>
        </p:txBody>
      </p:sp>
      <p:sp>
        <p:nvSpPr>
          <p:cNvPr id="4" name="Footer Placeholder 3">
            <a:extLst>
              <a:ext uri="{FF2B5EF4-FFF2-40B4-BE49-F238E27FC236}">
                <a16:creationId xmlns:a16="http://schemas.microsoft.com/office/drawing/2014/main" id="{4A7307DE-351C-36D3-13DA-7C15610569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4A34D2C-78E2-CEE1-48A1-0C02F19266DB}"/>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9249113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AA5DD-A59A-9C17-B619-DCC559629BC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2/17/2024</a:t>
            </a:fld>
            <a:endParaRPr lang="en-US"/>
          </a:p>
        </p:txBody>
      </p:sp>
      <p:sp>
        <p:nvSpPr>
          <p:cNvPr id="3" name="Footer Placeholder 2">
            <a:extLst>
              <a:ext uri="{FF2B5EF4-FFF2-40B4-BE49-F238E27FC236}">
                <a16:creationId xmlns:a16="http://schemas.microsoft.com/office/drawing/2014/main" id="{E6717164-33EB-8601-E5E6-FF2A13C278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3ECC7A-045A-A997-F542-3F6EBDF92097}"/>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7083548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E9C7-FF7F-C55B-33C6-946302A68D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5CF35D-CF3C-35AA-3D06-C8CE4EA673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B4F8C-986E-76FF-9BE3-9DC5E0B686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AF8C2-8A33-4C4F-E129-BD73B233CFDF}"/>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2/17/2024</a:t>
            </a:fld>
            <a:endParaRPr lang="en-US"/>
          </a:p>
        </p:txBody>
      </p:sp>
      <p:sp>
        <p:nvSpPr>
          <p:cNvPr id="6" name="Footer Placeholder 5">
            <a:extLst>
              <a:ext uri="{FF2B5EF4-FFF2-40B4-BE49-F238E27FC236}">
                <a16:creationId xmlns:a16="http://schemas.microsoft.com/office/drawing/2014/main" id="{E54D94FB-FFF1-09B8-A6E9-72A0AFD701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68C9945-1D2C-7F72-E525-D46882B178C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11215865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FC92E-4AAE-060C-C60B-51730E1E39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E4A7DE-4A97-AA2D-0F28-457FD518E2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057949-4A79-A250-72C8-ED8CD4D944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43768B-0014-D2A3-F53E-F8DC1C75A4CB}"/>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2/17/2024</a:t>
            </a:fld>
            <a:endParaRPr lang="en-US"/>
          </a:p>
        </p:txBody>
      </p:sp>
      <p:sp>
        <p:nvSpPr>
          <p:cNvPr id="6" name="Footer Placeholder 5">
            <a:extLst>
              <a:ext uri="{FF2B5EF4-FFF2-40B4-BE49-F238E27FC236}">
                <a16:creationId xmlns:a16="http://schemas.microsoft.com/office/drawing/2014/main" id="{FA8CF373-DEF4-D596-33B1-48554B9C7E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D6BDDD-B2D0-10EE-EAD0-4CE09FD56CDA}"/>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2781099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3F34-735F-D06E-FF57-343861D85B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8A678-B80E-9B28-6033-C9A0F0A47C5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5CFF3-0BDD-BE8B-45A7-2DD01768CBBD}"/>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2/17/2024</a:t>
            </a:fld>
            <a:endParaRPr lang="en-US"/>
          </a:p>
        </p:txBody>
      </p:sp>
      <p:sp>
        <p:nvSpPr>
          <p:cNvPr id="5" name="Footer Placeholder 4">
            <a:extLst>
              <a:ext uri="{FF2B5EF4-FFF2-40B4-BE49-F238E27FC236}">
                <a16:creationId xmlns:a16="http://schemas.microsoft.com/office/drawing/2014/main" id="{FE5C2871-EC04-EDA1-3921-AC33114B60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FBDE84-E9EF-18F3-DB90-21B6A9F7B09D}"/>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3793064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085CA-D63B-BC3B-7F3E-BA2462DE480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97D35-5446-959F-BBA4-C139E607D3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E639C-747B-2ED1-9C00-B1AAE0276C09}"/>
              </a:ext>
            </a:extLst>
          </p:cNvPr>
          <p:cNvSpPr>
            <a:spLocks noGrp="1"/>
          </p:cNvSpPr>
          <p:nvPr>
            <p:ph type="dt" sz="half" idx="10"/>
          </p:nvPr>
        </p:nvSpPr>
        <p:spPr>
          <a:xfrm>
            <a:off x="838200" y="6356350"/>
            <a:ext cx="2743200" cy="365125"/>
          </a:xfrm>
          <a:prstGeom prst="rect">
            <a:avLst/>
          </a:prstGeom>
        </p:spPr>
        <p:txBody>
          <a:bodyPr/>
          <a:lstStyle/>
          <a:p>
            <a:fld id="{C0EDE66A-9429-4323-8B40-E0F06A1EED67}" type="datetimeFigureOut">
              <a:rPr lang="en-US" smtClean="0"/>
              <a:t>2/17/2024</a:t>
            </a:fld>
            <a:endParaRPr lang="en-US"/>
          </a:p>
        </p:txBody>
      </p:sp>
      <p:sp>
        <p:nvSpPr>
          <p:cNvPr id="5" name="Footer Placeholder 4">
            <a:extLst>
              <a:ext uri="{FF2B5EF4-FFF2-40B4-BE49-F238E27FC236}">
                <a16:creationId xmlns:a16="http://schemas.microsoft.com/office/drawing/2014/main" id="{406C413F-721C-D3F9-1AB7-5E3E3122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6F2DBA-0BCC-0C24-2179-9434F1574064}"/>
              </a:ext>
            </a:extLst>
          </p:cNvPr>
          <p:cNvSpPr>
            <a:spLocks noGrp="1"/>
          </p:cNvSpPr>
          <p:nvPr>
            <p:ph type="sldNum" sz="quarter" idx="12"/>
          </p:nvPr>
        </p:nvSpPr>
        <p:spPr>
          <a:xfrm>
            <a:off x="8610600" y="6356350"/>
            <a:ext cx="2743200" cy="365125"/>
          </a:xfrm>
          <a:prstGeom prst="rect">
            <a:avLst/>
          </a:prstGeom>
        </p:spPr>
        <p:txBody>
          <a:bodyPr/>
          <a:lstStyle/>
          <a:p>
            <a:fld id="{14B4963B-3E37-4074-A78D-7A91927B9F5E}" type="slidenum">
              <a:rPr lang="en-US" smtClean="0"/>
              <a:t>‹#›</a:t>
            </a:fld>
            <a:endParaRPr lang="en-US"/>
          </a:p>
        </p:txBody>
      </p:sp>
    </p:spTree>
    <p:extLst>
      <p:ext uri="{BB962C8B-B14F-4D97-AF65-F5344CB8AC3E}">
        <p14:creationId xmlns:p14="http://schemas.microsoft.com/office/powerpoint/2010/main" val="4061344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3D710-0B59-75BF-AC20-E015E3399A0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9F8C4E9-F5C0-C61F-E05B-E064D646627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2/17/2024</a:t>
            </a:fld>
            <a:endParaRPr lang="en-US"/>
          </a:p>
        </p:txBody>
      </p:sp>
      <p:sp>
        <p:nvSpPr>
          <p:cNvPr id="4" name="Footer Placeholder 3">
            <a:extLst>
              <a:ext uri="{FF2B5EF4-FFF2-40B4-BE49-F238E27FC236}">
                <a16:creationId xmlns:a16="http://schemas.microsoft.com/office/drawing/2014/main" id="{396A7685-0BE3-B804-321D-8B8FFA1C1B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83FA42D-8E53-22EB-C925-18184C5D0228}"/>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65714795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F05CE-5C7F-DF9A-0C90-9DB7476E270C}"/>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2/17/2024</a:t>
            </a:fld>
            <a:endParaRPr lang="en-US"/>
          </a:p>
        </p:txBody>
      </p:sp>
      <p:sp>
        <p:nvSpPr>
          <p:cNvPr id="3" name="Footer Placeholder 2">
            <a:extLst>
              <a:ext uri="{FF2B5EF4-FFF2-40B4-BE49-F238E27FC236}">
                <a16:creationId xmlns:a16="http://schemas.microsoft.com/office/drawing/2014/main" id="{9A9A0C39-785D-6522-99D3-17E6EC40BB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BA8671-8A5F-C0C9-A8A2-071C4F7D5221}"/>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pic>
        <p:nvPicPr>
          <p:cNvPr id="5" name="Picture 4" descr="Du lịch Tây Nguyên: Cẩm nang du lịch Tây Nguyên từ A -Z">
            <a:extLst>
              <a:ext uri="{FF2B5EF4-FFF2-40B4-BE49-F238E27FC236}">
                <a16:creationId xmlns:a16="http://schemas.microsoft.com/office/drawing/2014/main" id="{BA4D4A25-E611-B703-82F0-C1440A28B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3813"/>
            <a:ext cx="12192000" cy="681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1691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53FD-F013-7FCE-2A3E-51B9729845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544452-E862-8925-E701-37656EACC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2FF3C2-E63F-551F-C2BB-52F74D63E4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F0F985-8D4F-8C94-1788-8EEF724D0739}"/>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2/17/2024</a:t>
            </a:fld>
            <a:endParaRPr lang="en-US"/>
          </a:p>
        </p:txBody>
      </p:sp>
      <p:sp>
        <p:nvSpPr>
          <p:cNvPr id="6" name="Footer Placeholder 5">
            <a:extLst>
              <a:ext uri="{FF2B5EF4-FFF2-40B4-BE49-F238E27FC236}">
                <a16:creationId xmlns:a16="http://schemas.microsoft.com/office/drawing/2014/main" id="{B00535F9-1EC3-8036-2F8A-43F310ADE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1868AE-E731-168A-2B40-CC71E639C9F0}"/>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329920124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768A1-1124-5F7E-1295-BAF3A896F3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28B902-DD88-5D50-8BC7-F389D7B40B6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E06FDE-9916-2154-8BC1-9CDEC26726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FB6C-9BB9-0E09-EFC1-51EDDB81848A}"/>
              </a:ext>
            </a:extLst>
          </p:cNvPr>
          <p:cNvSpPr>
            <a:spLocks noGrp="1"/>
          </p:cNvSpPr>
          <p:nvPr>
            <p:ph type="dt" sz="half" idx="10"/>
          </p:nvPr>
        </p:nvSpPr>
        <p:spPr>
          <a:xfrm>
            <a:off x="838200" y="6356350"/>
            <a:ext cx="2743200" cy="365125"/>
          </a:xfrm>
          <a:prstGeom prst="rect">
            <a:avLst/>
          </a:prstGeom>
        </p:spPr>
        <p:txBody>
          <a:bodyPr/>
          <a:lstStyle/>
          <a:p>
            <a:fld id="{EE5826FC-4EAD-4644-A49B-342AA0396663}" type="datetimeFigureOut">
              <a:rPr lang="en-US" smtClean="0"/>
              <a:t>2/17/2024</a:t>
            </a:fld>
            <a:endParaRPr lang="en-US"/>
          </a:p>
        </p:txBody>
      </p:sp>
      <p:sp>
        <p:nvSpPr>
          <p:cNvPr id="6" name="Footer Placeholder 5">
            <a:extLst>
              <a:ext uri="{FF2B5EF4-FFF2-40B4-BE49-F238E27FC236}">
                <a16:creationId xmlns:a16="http://schemas.microsoft.com/office/drawing/2014/main" id="{3FDCB1B4-FB58-8452-E94B-C468092D6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7C0BCF-EDC7-54B3-8B5D-9453D3295899}"/>
              </a:ext>
            </a:extLst>
          </p:cNvPr>
          <p:cNvSpPr>
            <a:spLocks noGrp="1"/>
          </p:cNvSpPr>
          <p:nvPr>
            <p:ph type="sldNum" sz="quarter" idx="12"/>
          </p:nvPr>
        </p:nvSpPr>
        <p:spPr>
          <a:xfrm>
            <a:off x="8610600" y="6356350"/>
            <a:ext cx="2743200" cy="365125"/>
          </a:xfrm>
          <a:prstGeom prst="rect">
            <a:avLst/>
          </a:prstGeom>
        </p:spPr>
        <p:txBody>
          <a:bodyPr/>
          <a:lstStyle/>
          <a:p>
            <a:fld id="{D049FA5A-906E-4C3E-B880-C68629C39BDE}" type="slidenum">
              <a:rPr lang="en-US" smtClean="0"/>
              <a:t>‹#›</a:t>
            </a:fld>
            <a:endParaRPr lang="en-US"/>
          </a:p>
        </p:txBody>
      </p:sp>
    </p:spTree>
    <p:extLst>
      <p:ext uri="{BB962C8B-B14F-4D97-AF65-F5344CB8AC3E}">
        <p14:creationId xmlns:p14="http://schemas.microsoft.com/office/powerpoint/2010/main" val="203300659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10.jp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013873-9CDA-2E07-015F-0635452C7A6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70581" y="86216"/>
            <a:ext cx="1303452" cy="1303452"/>
          </a:xfrm>
          <a:prstGeom prst="rect">
            <a:avLst/>
          </a:prstGeom>
        </p:spPr>
      </p:pic>
    </p:spTree>
    <p:extLst>
      <p:ext uri="{BB962C8B-B14F-4D97-AF65-F5344CB8AC3E}">
        <p14:creationId xmlns:p14="http://schemas.microsoft.com/office/powerpoint/2010/main" val="254766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C8F83-4220-9202-2919-B63B437558F0}"/>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470581" y="86216"/>
            <a:ext cx="1303452" cy="1303452"/>
          </a:xfrm>
          <a:prstGeom prst="rect">
            <a:avLst/>
          </a:prstGeom>
        </p:spPr>
      </p:pic>
    </p:spTree>
    <p:extLst>
      <p:ext uri="{BB962C8B-B14F-4D97-AF65-F5344CB8AC3E}">
        <p14:creationId xmlns:p14="http://schemas.microsoft.com/office/powerpoint/2010/main" val="40372163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06634CD-D211-4092-E9D8-506C0A16489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298772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7D404-99BE-FB9D-66CB-71966A030F4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61155" y="76789"/>
            <a:ext cx="1265745" cy="1265745"/>
          </a:xfrm>
          <a:prstGeom prst="rect">
            <a:avLst/>
          </a:prstGeom>
        </p:spPr>
      </p:pic>
    </p:spTree>
    <p:extLst>
      <p:ext uri="{BB962C8B-B14F-4D97-AF65-F5344CB8AC3E}">
        <p14:creationId xmlns:p14="http://schemas.microsoft.com/office/powerpoint/2010/main" val="33724840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50.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3074" name="Picture 2" descr="Dân tộc Gia Rai | Tóc, Tóc giả, Viết">
            <a:extLst>
              <a:ext uri="{FF2B5EF4-FFF2-40B4-BE49-F238E27FC236}">
                <a16:creationId xmlns:a16="http://schemas.microsoft.com/office/drawing/2014/main" id="{65BE7D42-E6FF-3305-8EB4-90C11B628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339" y="793427"/>
            <a:ext cx="5970286" cy="29851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9923662-1EE5-9E6A-BFA2-A96E16F9A940}"/>
              </a:ext>
            </a:extLst>
          </p:cNvPr>
          <p:cNvPicPr>
            <a:picLocks noChangeAspect="1"/>
          </p:cNvPicPr>
          <p:nvPr/>
        </p:nvPicPr>
        <p:blipFill>
          <a:blip r:embed="rId5"/>
          <a:stretch>
            <a:fillRect/>
          </a:stretch>
        </p:blipFill>
        <p:spPr>
          <a:xfrm>
            <a:off x="5332155" y="271095"/>
            <a:ext cx="7395089" cy="40298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admin – Trang 21 – Trung tâm giáo dục hòa nhập trẻ em">
            <a:extLst>
              <a:ext uri="{FF2B5EF4-FFF2-40B4-BE49-F238E27FC236}">
                <a16:creationId xmlns:a16="http://schemas.microsoft.com/office/drawing/2014/main" id="{4DFB9937-ED7F-849B-528A-A0905FB97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2995613"/>
            <a:ext cx="4111767" cy="2738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3163EF-3068-0230-38DE-86DE28B1BAF0}"/>
              </a:ext>
            </a:extLst>
          </p:cNvPr>
          <p:cNvSpPr txBox="1"/>
          <p:nvPr/>
        </p:nvSpPr>
        <p:spPr>
          <a:xfrm>
            <a:off x="5000626" y="1177936"/>
            <a:ext cx="6486524"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Nhóm 1, 2: Kể lại câu chuyện về nhân vật N’Trang Lơng.</a:t>
            </a:r>
          </a:p>
        </p:txBody>
      </p:sp>
      <p:sp>
        <p:nvSpPr>
          <p:cNvPr id="3" name="TextBox 2">
            <a:extLst>
              <a:ext uri="{FF2B5EF4-FFF2-40B4-BE49-F238E27FC236}">
                <a16:creationId xmlns:a16="http://schemas.microsoft.com/office/drawing/2014/main" id="{8A2523E1-ACCF-7E9E-30DB-791CE1C6D107}"/>
              </a:ext>
            </a:extLst>
          </p:cNvPr>
          <p:cNvSpPr txBox="1"/>
          <p:nvPr/>
        </p:nvSpPr>
        <p:spPr>
          <a:xfrm>
            <a:off x="5067301" y="3197236"/>
            <a:ext cx="6486524"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Nhóm 3,</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4:  Kể lại câu chuyện về nhân vật Đinh Núp.</a:t>
            </a:r>
          </a:p>
        </p:txBody>
      </p:sp>
    </p:spTree>
    <p:extLst>
      <p:ext uri="{BB962C8B-B14F-4D97-AF65-F5344CB8AC3E}">
        <p14:creationId xmlns:p14="http://schemas.microsoft.com/office/powerpoint/2010/main" val="1607583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424EEE0-82AD-9311-9732-3D9692502033}"/>
              </a:ext>
            </a:extLst>
          </p:cNvPr>
          <p:cNvGrpSpPr/>
          <p:nvPr/>
        </p:nvGrpSpPr>
        <p:grpSpPr>
          <a:xfrm>
            <a:off x="2495551" y="327469"/>
            <a:ext cx="6038850" cy="634556"/>
            <a:chOff x="927517" y="279844"/>
            <a:chExt cx="8965939" cy="2069008"/>
          </a:xfrm>
        </p:grpSpPr>
        <p:grpSp>
          <p:nvGrpSpPr>
            <p:cNvPr id="2" name="Group 4">
              <a:extLst>
                <a:ext uri="{FF2B5EF4-FFF2-40B4-BE49-F238E27FC236}">
                  <a16:creationId xmlns:a16="http://schemas.microsoft.com/office/drawing/2014/main" id="{1B28533C-C208-F26C-1EFC-501153320018}"/>
                </a:ext>
              </a:extLst>
            </p:cNvPr>
            <p:cNvGrpSpPr/>
            <p:nvPr/>
          </p:nvGrpSpPr>
          <p:grpSpPr>
            <a:xfrm>
              <a:off x="927517" y="279844"/>
              <a:ext cx="8965939" cy="2069008"/>
              <a:chOff x="0" y="0"/>
              <a:chExt cx="12956587" cy="4320406"/>
            </a:xfrm>
          </p:grpSpPr>
          <p:sp>
            <p:nvSpPr>
              <p:cNvPr id="3" name="Freeform 5">
                <a:extLst>
                  <a:ext uri="{FF2B5EF4-FFF2-40B4-BE49-F238E27FC236}">
                    <a16:creationId xmlns:a16="http://schemas.microsoft.com/office/drawing/2014/main" id="{87FCFC1E-F464-894F-21E9-4EFBDB74FAEF}"/>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9" name="Text Box 9">
              <a:extLst>
                <a:ext uri="{FF2B5EF4-FFF2-40B4-BE49-F238E27FC236}">
                  <a16:creationId xmlns:a16="http://schemas.microsoft.com/office/drawing/2014/main" id="{842FD356-98F0-8EDF-D0F0-2736B9C2705A}"/>
                </a:ext>
              </a:extLst>
            </p:cNvPr>
            <p:cNvSpPr txBox="1">
              <a:spLocks noChangeArrowheads="1"/>
            </p:cNvSpPr>
            <p:nvPr/>
          </p:nvSpPr>
          <p:spPr bwMode="auto">
            <a:xfrm>
              <a:off x="1119574" y="424299"/>
              <a:ext cx="8557018" cy="10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3200" b="1" kern="0" dirty="0">
                  <a:solidFill>
                    <a:srgbClr val="002060"/>
                  </a:solidFill>
                  <a:latin typeface="Cambria" panose="02040503050406030204" pitchFamily="18" charset="0"/>
                  <a:ea typeface="Cambria" panose="02040503050406030204" pitchFamily="18" charset="0"/>
                </a:rPr>
                <a:t>Hoàn </a:t>
              </a:r>
              <a:r>
                <a:rPr lang="en-US" altLang="en-US" sz="3200" b="1" kern="0" dirty="0" err="1">
                  <a:solidFill>
                    <a:srgbClr val="002060"/>
                  </a:solidFill>
                  <a:latin typeface="Cambria" panose="02040503050406030204" pitchFamily="18" charset="0"/>
                  <a:ea typeface="Cambria" panose="02040503050406030204" pitchFamily="18" charset="0"/>
                </a:rPr>
                <a:t>thành</a:t>
              </a:r>
              <a:r>
                <a:rPr lang="en-US" altLang="en-US" sz="3200" b="1" kern="0" dirty="0">
                  <a:solidFill>
                    <a:srgbClr val="002060"/>
                  </a:solidFill>
                  <a:latin typeface="Cambria" panose="02040503050406030204" pitchFamily="18" charset="0"/>
                  <a:ea typeface="Cambria" panose="02040503050406030204" pitchFamily="18" charset="0"/>
                </a:rPr>
                <a:t> </a:t>
              </a:r>
              <a:r>
                <a:rPr lang="en-US" altLang="en-US" sz="3200" b="1" kern="0" dirty="0" err="1">
                  <a:solidFill>
                    <a:srgbClr val="002060"/>
                  </a:solidFill>
                  <a:latin typeface="Cambria" panose="02040503050406030204" pitchFamily="18" charset="0"/>
                  <a:ea typeface="Cambria" panose="02040503050406030204" pitchFamily="18" charset="0"/>
                </a:rPr>
                <a:t>phiếu</a:t>
              </a:r>
              <a:r>
                <a:rPr lang="en-US" altLang="en-US" sz="3200" b="1" kern="0" dirty="0">
                  <a:solidFill>
                    <a:srgbClr val="002060"/>
                  </a:solidFill>
                  <a:latin typeface="Cambria" panose="02040503050406030204" pitchFamily="18" charset="0"/>
                  <a:ea typeface="Cambria" panose="02040503050406030204" pitchFamily="18" charset="0"/>
                </a:rPr>
                <a:t> </a:t>
              </a:r>
              <a:r>
                <a:rPr lang="en-US" altLang="en-US" sz="3200" b="1" kern="0" dirty="0" err="1">
                  <a:solidFill>
                    <a:srgbClr val="002060"/>
                  </a:solidFill>
                  <a:latin typeface="Cambria" panose="02040503050406030204" pitchFamily="18" charset="0"/>
                  <a:ea typeface="Cambria" panose="02040503050406030204" pitchFamily="18" charset="0"/>
                </a:rPr>
                <a:t>học</a:t>
              </a:r>
              <a:r>
                <a:rPr lang="en-US" altLang="en-US" sz="3200" b="1" kern="0" dirty="0">
                  <a:solidFill>
                    <a:srgbClr val="002060"/>
                  </a:solidFill>
                  <a:latin typeface="Cambria" panose="02040503050406030204" pitchFamily="18" charset="0"/>
                  <a:ea typeface="Cambria" panose="02040503050406030204" pitchFamily="18" charset="0"/>
                </a:rPr>
                <a:t> </a:t>
              </a:r>
              <a:r>
                <a:rPr lang="en-US" altLang="en-US" sz="3200" b="1" kern="0" dirty="0" err="1">
                  <a:solidFill>
                    <a:srgbClr val="002060"/>
                  </a:solidFill>
                  <a:latin typeface="Cambria" panose="02040503050406030204" pitchFamily="18" charset="0"/>
                  <a:ea typeface="Cambria" panose="02040503050406030204" pitchFamily="18" charset="0"/>
                </a:rPr>
                <a:t>tập</a:t>
              </a:r>
              <a:endParaRPr kumimoji="0" lang="en-US" alt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sp>
        <p:nvSpPr>
          <p:cNvPr id="6" name="Oval 5">
            <a:extLst>
              <a:ext uri="{FF2B5EF4-FFF2-40B4-BE49-F238E27FC236}">
                <a16:creationId xmlns:a16="http://schemas.microsoft.com/office/drawing/2014/main" id="{3DAEC2C7-ADAC-F4D8-3462-AC27FD05F005}"/>
              </a:ext>
            </a:extLst>
          </p:cNvPr>
          <p:cNvSpPr/>
          <p:nvPr/>
        </p:nvSpPr>
        <p:spPr>
          <a:xfrm>
            <a:off x="4886326" y="3648075"/>
            <a:ext cx="1685924" cy="100012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rPr>
              <a:t>Tên</a:t>
            </a:r>
            <a:r>
              <a:rPr lang="en-US" b="1" dirty="0">
                <a:solidFill>
                  <a:srgbClr val="002060"/>
                </a:solidFill>
              </a:rPr>
              <a:t> </a:t>
            </a:r>
            <a:r>
              <a:rPr lang="en-US" b="1" dirty="0" err="1">
                <a:solidFill>
                  <a:srgbClr val="002060"/>
                </a:solidFill>
              </a:rPr>
              <a:t>nhân</a:t>
            </a:r>
            <a:r>
              <a:rPr lang="en-US" b="1" dirty="0">
                <a:solidFill>
                  <a:srgbClr val="002060"/>
                </a:solidFill>
              </a:rPr>
              <a:t> </a:t>
            </a:r>
            <a:r>
              <a:rPr lang="en-US" b="1" dirty="0" err="1">
                <a:solidFill>
                  <a:srgbClr val="002060"/>
                </a:solidFill>
              </a:rPr>
              <a:t>vật</a:t>
            </a:r>
            <a:r>
              <a:rPr lang="en-US" b="1" dirty="0">
                <a:solidFill>
                  <a:srgbClr val="002060"/>
                </a:solidFill>
              </a:rPr>
              <a:t> </a:t>
            </a:r>
            <a:r>
              <a:rPr lang="en-US" b="1" dirty="0" err="1">
                <a:solidFill>
                  <a:srgbClr val="002060"/>
                </a:solidFill>
              </a:rPr>
              <a:t>lịch</a:t>
            </a:r>
            <a:r>
              <a:rPr lang="en-US" b="1" dirty="0">
                <a:solidFill>
                  <a:srgbClr val="002060"/>
                </a:solidFill>
              </a:rPr>
              <a:t> </a:t>
            </a:r>
            <a:r>
              <a:rPr lang="en-US" b="1" dirty="0" err="1">
                <a:solidFill>
                  <a:srgbClr val="002060"/>
                </a:solidFill>
              </a:rPr>
              <a:t>sử</a:t>
            </a:r>
            <a:endParaRPr lang="en-US" b="1" dirty="0">
              <a:solidFill>
                <a:srgbClr val="002060"/>
              </a:solidFill>
            </a:endParaRPr>
          </a:p>
        </p:txBody>
      </p:sp>
      <p:sp>
        <p:nvSpPr>
          <p:cNvPr id="7" name="Oval 6">
            <a:extLst>
              <a:ext uri="{FF2B5EF4-FFF2-40B4-BE49-F238E27FC236}">
                <a16:creationId xmlns:a16="http://schemas.microsoft.com/office/drawing/2014/main" id="{B548CAAB-5CDB-FA27-19B5-48101958DD22}"/>
              </a:ext>
            </a:extLst>
          </p:cNvPr>
          <p:cNvSpPr/>
          <p:nvPr/>
        </p:nvSpPr>
        <p:spPr>
          <a:xfrm>
            <a:off x="5010151" y="2133600"/>
            <a:ext cx="1343024" cy="100012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2060"/>
                </a:solidFill>
              </a:rPr>
              <a:t>Người</a:t>
            </a:r>
            <a:r>
              <a:rPr lang="en-US" b="1" dirty="0">
                <a:solidFill>
                  <a:srgbClr val="002060"/>
                </a:solidFill>
              </a:rPr>
              <a:t> </a:t>
            </a:r>
            <a:r>
              <a:rPr lang="en-US" b="1" dirty="0" err="1">
                <a:solidFill>
                  <a:srgbClr val="002060"/>
                </a:solidFill>
              </a:rPr>
              <a:t>dân</a:t>
            </a:r>
            <a:r>
              <a:rPr lang="en-US" b="1" dirty="0">
                <a:solidFill>
                  <a:srgbClr val="002060"/>
                </a:solidFill>
              </a:rPr>
              <a:t> </a:t>
            </a:r>
            <a:r>
              <a:rPr lang="en-US" b="1" dirty="0" err="1">
                <a:solidFill>
                  <a:srgbClr val="002060"/>
                </a:solidFill>
              </a:rPr>
              <a:t>tộc</a:t>
            </a:r>
            <a:r>
              <a:rPr lang="en-US" b="1" dirty="0">
                <a:solidFill>
                  <a:srgbClr val="002060"/>
                </a:solidFill>
              </a:rPr>
              <a:t> </a:t>
            </a:r>
            <a:r>
              <a:rPr lang="en-US" b="1" dirty="0" err="1">
                <a:solidFill>
                  <a:srgbClr val="002060"/>
                </a:solidFill>
              </a:rPr>
              <a:t>nào</a:t>
            </a:r>
            <a:endParaRPr lang="en-US" b="1" dirty="0">
              <a:solidFill>
                <a:srgbClr val="002060"/>
              </a:solidFill>
            </a:endParaRPr>
          </a:p>
        </p:txBody>
      </p:sp>
      <p:sp>
        <p:nvSpPr>
          <p:cNvPr id="8" name="Arc 7">
            <a:extLst>
              <a:ext uri="{FF2B5EF4-FFF2-40B4-BE49-F238E27FC236}">
                <a16:creationId xmlns:a16="http://schemas.microsoft.com/office/drawing/2014/main" id="{D358F112-6787-97BE-66BE-8B73B6A39BA2}"/>
              </a:ext>
            </a:extLst>
          </p:cNvPr>
          <p:cNvSpPr/>
          <p:nvPr/>
        </p:nvSpPr>
        <p:spPr>
          <a:xfrm>
            <a:off x="5114924" y="2466975"/>
            <a:ext cx="2619375" cy="1866899"/>
          </a:xfrm>
          <a:prstGeom prst="arc">
            <a:avLst>
              <a:gd name="adj1" fmla="val 16200000"/>
              <a:gd name="adj2" fmla="val 28681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E2918550-29C4-B428-143A-82620FAA021C}"/>
              </a:ext>
            </a:extLst>
          </p:cNvPr>
          <p:cNvSpPr/>
          <p:nvPr/>
        </p:nvSpPr>
        <p:spPr>
          <a:xfrm>
            <a:off x="6981826" y="3514725"/>
            <a:ext cx="1343024" cy="100012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Sinh </a:t>
            </a:r>
            <a:r>
              <a:rPr lang="en-US" b="1" dirty="0" err="1">
                <a:solidFill>
                  <a:srgbClr val="002060"/>
                </a:solidFill>
              </a:rPr>
              <a:t>ra</a:t>
            </a:r>
            <a:r>
              <a:rPr lang="en-US" b="1" dirty="0">
                <a:solidFill>
                  <a:srgbClr val="002060"/>
                </a:solidFill>
              </a:rPr>
              <a:t> ở </a:t>
            </a:r>
            <a:r>
              <a:rPr lang="en-US" b="1" dirty="0" err="1">
                <a:solidFill>
                  <a:srgbClr val="002060"/>
                </a:solidFill>
              </a:rPr>
              <a:t>đâu</a:t>
            </a:r>
            <a:r>
              <a:rPr lang="en-US" b="1" dirty="0">
                <a:solidFill>
                  <a:srgbClr val="002060"/>
                </a:solidFill>
              </a:rPr>
              <a:t>?</a:t>
            </a:r>
          </a:p>
        </p:txBody>
      </p:sp>
      <p:sp>
        <p:nvSpPr>
          <p:cNvPr id="11" name="Arc 10">
            <a:extLst>
              <a:ext uri="{FF2B5EF4-FFF2-40B4-BE49-F238E27FC236}">
                <a16:creationId xmlns:a16="http://schemas.microsoft.com/office/drawing/2014/main" id="{3AF74477-694C-0097-0BE1-C0C229DF8406}"/>
              </a:ext>
            </a:extLst>
          </p:cNvPr>
          <p:cNvSpPr/>
          <p:nvPr/>
        </p:nvSpPr>
        <p:spPr>
          <a:xfrm rot="5658478">
            <a:off x="5686425" y="3676649"/>
            <a:ext cx="2457450" cy="1552575"/>
          </a:xfrm>
          <a:prstGeom prst="arc">
            <a:avLst>
              <a:gd name="adj1" fmla="val 16200000"/>
              <a:gd name="adj2" fmla="val 26145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a:extLst>
              <a:ext uri="{FF2B5EF4-FFF2-40B4-BE49-F238E27FC236}">
                <a16:creationId xmlns:a16="http://schemas.microsoft.com/office/drawing/2014/main" id="{952C11AE-C1FE-D6E9-8778-E7017A72F2EF}"/>
              </a:ext>
            </a:extLst>
          </p:cNvPr>
          <p:cNvSpPr/>
          <p:nvPr/>
        </p:nvSpPr>
        <p:spPr>
          <a:xfrm>
            <a:off x="5505451" y="4895850"/>
            <a:ext cx="1343024" cy="100012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Sinh </a:t>
            </a:r>
            <a:r>
              <a:rPr lang="en-US" b="1" dirty="0" err="1">
                <a:solidFill>
                  <a:srgbClr val="002060"/>
                </a:solidFill>
              </a:rPr>
              <a:t>ra</a:t>
            </a:r>
            <a:r>
              <a:rPr lang="en-US" b="1" dirty="0">
                <a:solidFill>
                  <a:srgbClr val="002060"/>
                </a:solidFill>
              </a:rPr>
              <a:t> ở </a:t>
            </a:r>
            <a:r>
              <a:rPr lang="en-US" b="1" dirty="0" err="1">
                <a:solidFill>
                  <a:srgbClr val="002060"/>
                </a:solidFill>
              </a:rPr>
              <a:t>đâu</a:t>
            </a:r>
            <a:r>
              <a:rPr lang="en-US" b="1" dirty="0">
                <a:solidFill>
                  <a:srgbClr val="002060"/>
                </a:solidFill>
              </a:rPr>
              <a:t>?</a:t>
            </a:r>
          </a:p>
        </p:txBody>
      </p:sp>
      <p:sp>
        <p:nvSpPr>
          <p:cNvPr id="13" name="Arc 12">
            <a:extLst>
              <a:ext uri="{FF2B5EF4-FFF2-40B4-BE49-F238E27FC236}">
                <a16:creationId xmlns:a16="http://schemas.microsoft.com/office/drawing/2014/main" id="{A5F1FB56-765D-3625-EFB9-138D60B20B49}"/>
              </a:ext>
            </a:extLst>
          </p:cNvPr>
          <p:cNvSpPr/>
          <p:nvPr/>
        </p:nvSpPr>
        <p:spPr>
          <a:xfrm rot="11665688">
            <a:off x="4210539" y="4069937"/>
            <a:ext cx="2800727" cy="1658183"/>
          </a:xfrm>
          <a:prstGeom prst="arc">
            <a:avLst>
              <a:gd name="adj1" fmla="val 15306526"/>
              <a:gd name="adj2" fmla="val 8626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53C58D5C-FA21-A192-A42E-C83722EE3B24}"/>
              </a:ext>
            </a:extLst>
          </p:cNvPr>
          <p:cNvSpPr/>
          <p:nvPr/>
        </p:nvSpPr>
        <p:spPr>
          <a:xfrm rot="16591316">
            <a:off x="3519177" y="2895261"/>
            <a:ext cx="2576874" cy="1658183"/>
          </a:xfrm>
          <a:prstGeom prst="arc">
            <a:avLst>
              <a:gd name="adj1" fmla="val 16200000"/>
              <a:gd name="adj2" fmla="val 523039"/>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a:extLst>
              <a:ext uri="{FF2B5EF4-FFF2-40B4-BE49-F238E27FC236}">
                <a16:creationId xmlns:a16="http://schemas.microsoft.com/office/drawing/2014/main" id="{6F1DBF9F-4F31-7EE7-BFAD-994102FB826F}"/>
              </a:ext>
            </a:extLst>
          </p:cNvPr>
          <p:cNvSpPr/>
          <p:nvPr/>
        </p:nvSpPr>
        <p:spPr>
          <a:xfrm>
            <a:off x="3114675" y="3524250"/>
            <a:ext cx="1724025" cy="1000125"/>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Em </a:t>
            </a:r>
            <a:r>
              <a:rPr lang="en-US" b="1" dirty="0" err="1">
                <a:solidFill>
                  <a:srgbClr val="002060"/>
                </a:solidFill>
              </a:rPr>
              <a:t>học</a:t>
            </a:r>
            <a:r>
              <a:rPr lang="en-US" b="1" dirty="0">
                <a:solidFill>
                  <a:srgbClr val="002060"/>
                </a:solidFill>
              </a:rPr>
              <a:t> </a:t>
            </a:r>
            <a:r>
              <a:rPr lang="en-US" b="1" dirty="0" err="1">
                <a:solidFill>
                  <a:srgbClr val="002060"/>
                </a:solidFill>
              </a:rPr>
              <a:t>được</a:t>
            </a:r>
            <a:r>
              <a:rPr lang="en-US" b="1" dirty="0">
                <a:solidFill>
                  <a:srgbClr val="002060"/>
                </a:solidFill>
              </a:rPr>
              <a:t> </a:t>
            </a:r>
            <a:r>
              <a:rPr lang="en-US" b="1" dirty="0" err="1">
                <a:solidFill>
                  <a:srgbClr val="002060"/>
                </a:solidFill>
              </a:rPr>
              <a:t>gì</a:t>
            </a:r>
            <a:r>
              <a:rPr lang="en-US" b="1" dirty="0">
                <a:solidFill>
                  <a:srgbClr val="002060"/>
                </a:solidFill>
              </a:rPr>
              <a:t> </a:t>
            </a:r>
            <a:r>
              <a:rPr lang="en-US" b="1" dirty="0" err="1">
                <a:solidFill>
                  <a:srgbClr val="002060"/>
                </a:solidFill>
              </a:rPr>
              <a:t>từ</a:t>
            </a:r>
            <a:r>
              <a:rPr lang="en-US" b="1" dirty="0">
                <a:solidFill>
                  <a:srgbClr val="002060"/>
                </a:solidFill>
              </a:rPr>
              <a:t> </a:t>
            </a:r>
            <a:r>
              <a:rPr lang="en-US" b="1" dirty="0" err="1">
                <a:solidFill>
                  <a:srgbClr val="002060"/>
                </a:solidFill>
              </a:rPr>
              <a:t>nhân</a:t>
            </a:r>
            <a:r>
              <a:rPr lang="en-US" b="1" dirty="0">
                <a:solidFill>
                  <a:srgbClr val="002060"/>
                </a:solidFill>
              </a:rPr>
              <a:t> </a:t>
            </a:r>
            <a:r>
              <a:rPr lang="en-US" b="1" dirty="0" err="1">
                <a:solidFill>
                  <a:srgbClr val="002060"/>
                </a:solidFill>
              </a:rPr>
              <a:t>vật</a:t>
            </a:r>
            <a:endParaRPr lang="en-US" b="1" dirty="0">
              <a:solidFill>
                <a:srgbClr val="002060"/>
              </a:solidFill>
            </a:endParaRPr>
          </a:p>
        </p:txBody>
      </p:sp>
      <p:grpSp>
        <p:nvGrpSpPr>
          <p:cNvPr id="24" name="Group 23">
            <a:extLst>
              <a:ext uri="{FF2B5EF4-FFF2-40B4-BE49-F238E27FC236}">
                <a16:creationId xmlns:a16="http://schemas.microsoft.com/office/drawing/2014/main" id="{638D38BE-3A53-A2E8-E419-369423410D50}"/>
              </a:ext>
            </a:extLst>
          </p:cNvPr>
          <p:cNvGrpSpPr/>
          <p:nvPr/>
        </p:nvGrpSpPr>
        <p:grpSpPr>
          <a:xfrm>
            <a:off x="4314825" y="1104900"/>
            <a:ext cx="2962275" cy="838200"/>
            <a:chOff x="4314825" y="1104900"/>
            <a:chExt cx="2962275" cy="838200"/>
          </a:xfrm>
        </p:grpSpPr>
        <p:sp>
          <p:nvSpPr>
            <p:cNvPr id="20" name="Rectangle: Rounded Corners 19">
              <a:extLst>
                <a:ext uri="{FF2B5EF4-FFF2-40B4-BE49-F238E27FC236}">
                  <a16:creationId xmlns:a16="http://schemas.microsoft.com/office/drawing/2014/main" id="{AD62F637-8B30-BB54-8D27-D43966608FFB}"/>
                </a:ext>
              </a:extLst>
            </p:cNvPr>
            <p:cNvSpPr/>
            <p:nvPr/>
          </p:nvSpPr>
          <p:spPr>
            <a:xfrm>
              <a:off x="4314825" y="1104900"/>
              <a:ext cx="2962275" cy="8382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99C0BB3-0DAB-D485-A4EC-B0E9D1FE9F25}"/>
                </a:ext>
              </a:extLst>
            </p:cNvPr>
            <p:cNvCxnSpPr/>
            <p:nvPr/>
          </p:nvCxnSpPr>
          <p:spPr>
            <a:xfrm>
              <a:off x="4495800" y="135255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9336A4-605A-411F-B17D-F52C1B7A222A}"/>
                </a:ext>
              </a:extLst>
            </p:cNvPr>
            <p:cNvCxnSpPr/>
            <p:nvPr/>
          </p:nvCxnSpPr>
          <p:spPr>
            <a:xfrm>
              <a:off x="4438650" y="167640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1E6768B9-3305-B496-FFA3-E62521CB27CD}"/>
              </a:ext>
            </a:extLst>
          </p:cNvPr>
          <p:cNvGrpSpPr/>
          <p:nvPr/>
        </p:nvGrpSpPr>
        <p:grpSpPr>
          <a:xfrm>
            <a:off x="323850" y="3590925"/>
            <a:ext cx="2514600" cy="838200"/>
            <a:chOff x="4314825" y="1104900"/>
            <a:chExt cx="2962275" cy="838200"/>
          </a:xfrm>
        </p:grpSpPr>
        <p:sp>
          <p:nvSpPr>
            <p:cNvPr id="26" name="Rectangle: Rounded Corners 25">
              <a:extLst>
                <a:ext uri="{FF2B5EF4-FFF2-40B4-BE49-F238E27FC236}">
                  <a16:creationId xmlns:a16="http://schemas.microsoft.com/office/drawing/2014/main" id="{420BC472-DB70-15AE-AD91-A1B1928AE079}"/>
                </a:ext>
              </a:extLst>
            </p:cNvPr>
            <p:cNvSpPr/>
            <p:nvPr/>
          </p:nvSpPr>
          <p:spPr>
            <a:xfrm>
              <a:off x="4314825" y="1104900"/>
              <a:ext cx="2962275" cy="8382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276CEF72-2B66-D829-E977-AFC1FE35FF6F}"/>
                </a:ext>
              </a:extLst>
            </p:cNvPr>
            <p:cNvCxnSpPr/>
            <p:nvPr/>
          </p:nvCxnSpPr>
          <p:spPr>
            <a:xfrm>
              <a:off x="4495800" y="135255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4D05BC9-1F8A-1CB6-5208-8050A0798178}"/>
                </a:ext>
              </a:extLst>
            </p:cNvPr>
            <p:cNvCxnSpPr/>
            <p:nvPr/>
          </p:nvCxnSpPr>
          <p:spPr>
            <a:xfrm>
              <a:off x="4438650" y="167640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65C20159-7D78-FCA3-50D6-73DA29AC4FBF}"/>
              </a:ext>
            </a:extLst>
          </p:cNvPr>
          <p:cNvGrpSpPr/>
          <p:nvPr/>
        </p:nvGrpSpPr>
        <p:grpSpPr>
          <a:xfrm>
            <a:off x="4962525" y="5915025"/>
            <a:ext cx="2514600" cy="838200"/>
            <a:chOff x="4314825" y="1104900"/>
            <a:chExt cx="2962275" cy="838200"/>
          </a:xfrm>
        </p:grpSpPr>
        <p:sp>
          <p:nvSpPr>
            <p:cNvPr id="30" name="Rectangle: Rounded Corners 29">
              <a:extLst>
                <a:ext uri="{FF2B5EF4-FFF2-40B4-BE49-F238E27FC236}">
                  <a16:creationId xmlns:a16="http://schemas.microsoft.com/office/drawing/2014/main" id="{8738FD73-1974-1EEA-C775-C31BFE2DD886}"/>
                </a:ext>
              </a:extLst>
            </p:cNvPr>
            <p:cNvSpPr/>
            <p:nvPr/>
          </p:nvSpPr>
          <p:spPr>
            <a:xfrm>
              <a:off x="4314825" y="1104900"/>
              <a:ext cx="2962275" cy="8382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EDB4B10B-138D-1273-3F79-4B9339DFCF61}"/>
                </a:ext>
              </a:extLst>
            </p:cNvPr>
            <p:cNvCxnSpPr/>
            <p:nvPr/>
          </p:nvCxnSpPr>
          <p:spPr>
            <a:xfrm>
              <a:off x="4495800" y="135255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DF52E77-ED8D-8342-8157-33645874D9BC}"/>
                </a:ext>
              </a:extLst>
            </p:cNvPr>
            <p:cNvCxnSpPr/>
            <p:nvPr/>
          </p:nvCxnSpPr>
          <p:spPr>
            <a:xfrm>
              <a:off x="4438650" y="167640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090D79E7-95BF-0CEC-0AB2-39DE2FFA37BD}"/>
              </a:ext>
            </a:extLst>
          </p:cNvPr>
          <p:cNvGrpSpPr/>
          <p:nvPr/>
        </p:nvGrpSpPr>
        <p:grpSpPr>
          <a:xfrm>
            <a:off x="8582025" y="3543300"/>
            <a:ext cx="2514600" cy="838200"/>
            <a:chOff x="4314825" y="1104900"/>
            <a:chExt cx="2962275" cy="838200"/>
          </a:xfrm>
        </p:grpSpPr>
        <p:sp>
          <p:nvSpPr>
            <p:cNvPr id="34" name="Rectangle: Rounded Corners 33">
              <a:extLst>
                <a:ext uri="{FF2B5EF4-FFF2-40B4-BE49-F238E27FC236}">
                  <a16:creationId xmlns:a16="http://schemas.microsoft.com/office/drawing/2014/main" id="{E6D3578B-F2AC-E132-2D9E-C4CD48A77895}"/>
                </a:ext>
              </a:extLst>
            </p:cNvPr>
            <p:cNvSpPr/>
            <p:nvPr/>
          </p:nvSpPr>
          <p:spPr>
            <a:xfrm>
              <a:off x="4314825" y="1104900"/>
              <a:ext cx="2962275" cy="838200"/>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56346154-30B4-A2FA-3AC5-338F18F47616}"/>
                </a:ext>
              </a:extLst>
            </p:cNvPr>
            <p:cNvCxnSpPr/>
            <p:nvPr/>
          </p:nvCxnSpPr>
          <p:spPr>
            <a:xfrm>
              <a:off x="4495800" y="135255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DDF0DE0-F84B-A772-0079-191A2113A93D}"/>
                </a:ext>
              </a:extLst>
            </p:cNvPr>
            <p:cNvCxnSpPr/>
            <p:nvPr/>
          </p:nvCxnSpPr>
          <p:spPr>
            <a:xfrm>
              <a:off x="4438650" y="1676400"/>
              <a:ext cx="2590800"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7410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00A44B-AF59-C60F-3DDE-BBC74CA3ABD8}"/>
              </a:ext>
            </a:extLst>
          </p:cNvPr>
          <p:cNvSpPr/>
          <p:nvPr/>
        </p:nvSpPr>
        <p:spPr>
          <a:xfrm>
            <a:off x="646611" y="856387"/>
            <a:ext cx="10746378" cy="4647426"/>
          </a:xfrm>
          <a:prstGeom prst="rect">
            <a:avLst/>
          </a:prstGeom>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Ví</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Đinh Núp là người dân tộc Bana, sinh ra và lớn lên ở làng Stor (huyện Kbang, tỉnh Gia Lai). Em thích Đinh Núp dùng nỏ phục kích, bắn chảy máu lính Pháp; lãnh đạo nhân dân các buôn làng tham gia các tổ du kích, xây dựng làng chiến đấu và chống lại sự càn quét của thực dân Pháp. Em rất khâm phục và tự hào về anh hùng Núp.</a:t>
            </a:r>
            <a:endParaRPr kumimoji="0" lang="vi-VN"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27752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2EDDA30B-EC22-E423-6017-3B67821507A2}"/>
              </a:ext>
            </a:extLst>
          </p:cNvPr>
          <p:cNvSpPr txBox="1"/>
          <p:nvPr/>
        </p:nvSpPr>
        <p:spPr>
          <a:xfrm>
            <a:off x="2162175" y="3846761"/>
            <a:ext cx="813434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Trình</a:t>
            </a:r>
            <a:r>
              <a:rPr kumimoji="0" lang="en-US" sz="72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 </a:t>
            </a:r>
            <a:r>
              <a:rPr kumimoji="0" lang="en-US" sz="7200" b="1" i="0" u="none" strike="noStrike" kern="1200" cap="none" spc="0" normalizeH="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bày</a:t>
            </a:r>
            <a:r>
              <a:rPr kumimoji="0" lang="en-US" sz="72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 </a:t>
            </a:r>
            <a:r>
              <a:rPr kumimoji="0" lang="en-US" sz="7200" b="1" i="0" u="none" strike="noStrike" kern="1200" cap="none" spc="0" normalizeH="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trước</a:t>
            </a:r>
            <a:r>
              <a:rPr kumimoji="0" lang="en-US" sz="7200" b="1" i="0" u="none" strike="noStrike" kern="1200" cap="none" spc="0" normalizeH="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 </a:t>
            </a:r>
            <a:r>
              <a:rPr kumimoji="0" lang="en-US" sz="7200" b="1" i="0" u="none" strike="noStrike" kern="1200" cap="none" spc="0" normalizeH="0" noProof="0" dirty="0" err="1">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rPr>
              <a:t>lớp</a:t>
            </a:r>
            <a:endParaRPr kumimoji="0" lang="en-US" sz="7200" b="1" i="0" u="none" strike="noStrike" kern="1200" cap="none" spc="0" normalizeH="0" baseline="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cs typeface="+mn-cs"/>
            </a:endParaRPr>
          </a:p>
        </p:txBody>
      </p:sp>
    </p:spTree>
    <p:extLst>
      <p:ext uri="{BB962C8B-B14F-4D97-AF65-F5344CB8AC3E}">
        <p14:creationId xmlns:p14="http://schemas.microsoft.com/office/powerpoint/2010/main" val="476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4B58E8-B5D4-85AF-FCA1-CF01EFE2B64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143000"/>
                    </a14:imgEffect>
                  </a14:imgLayer>
                </a14:imgProps>
              </a:ext>
            </a:extLst>
          </a:blip>
          <a:srcRect t="2904" b="2904"/>
          <a:stretch/>
        </p:blipFill>
        <p:spPr>
          <a:xfrm>
            <a:off x="4" y="3"/>
            <a:ext cx="12191995" cy="6857997"/>
          </a:xfrm>
          <a:prstGeom prst="rect">
            <a:avLst/>
          </a:prstGeom>
        </p:spPr>
      </p:pic>
      <p:pic>
        <p:nvPicPr>
          <p:cNvPr id="17" name="Picture 16">
            <a:extLst>
              <a:ext uri="{FF2B5EF4-FFF2-40B4-BE49-F238E27FC236}">
                <a16:creationId xmlns:a16="http://schemas.microsoft.com/office/drawing/2014/main" id="{0EA622D3-E546-85EF-DC37-96D87F3E0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3" y="-34317"/>
            <a:ext cx="12147550" cy="6858000"/>
          </a:xfrm>
          <a:prstGeom prst="rect">
            <a:avLst/>
          </a:prstGeom>
        </p:spPr>
      </p:pic>
      <p:sp>
        <p:nvSpPr>
          <p:cNvPr id="18" name="Rectangle: Rounded Corners 6">
            <a:extLst>
              <a:ext uri="{FF2B5EF4-FFF2-40B4-BE49-F238E27FC236}">
                <a16:creationId xmlns:a16="http://schemas.microsoft.com/office/drawing/2014/main" id="{81B69954-129A-B80C-67B7-51BBCB446E20}"/>
              </a:ext>
            </a:extLst>
          </p:cNvPr>
          <p:cNvSpPr/>
          <p:nvPr/>
        </p:nvSpPr>
        <p:spPr>
          <a:xfrm>
            <a:off x="2384422" y="212993"/>
            <a:ext cx="7309885" cy="1103986"/>
          </a:xfrm>
          <a:custGeom>
            <a:avLst/>
            <a:gdLst>
              <a:gd name="connsiteX0" fmla="*/ 0 w 7126014"/>
              <a:gd name="connsiteY0" fmla="*/ 399393 h 798786"/>
              <a:gd name="connsiteX1" fmla="*/ 399393 w 7126014"/>
              <a:gd name="connsiteY1" fmla="*/ 0 h 798786"/>
              <a:gd name="connsiteX2" fmla="*/ 6726621 w 7126014"/>
              <a:gd name="connsiteY2" fmla="*/ 0 h 798786"/>
              <a:gd name="connsiteX3" fmla="*/ 7126014 w 7126014"/>
              <a:gd name="connsiteY3" fmla="*/ 399393 h 798786"/>
              <a:gd name="connsiteX4" fmla="*/ 7126014 w 7126014"/>
              <a:gd name="connsiteY4" fmla="*/ 399393 h 798786"/>
              <a:gd name="connsiteX5" fmla="*/ 6726621 w 7126014"/>
              <a:gd name="connsiteY5" fmla="*/ 798786 h 798786"/>
              <a:gd name="connsiteX6" fmla="*/ 399393 w 7126014"/>
              <a:gd name="connsiteY6" fmla="*/ 798786 h 798786"/>
              <a:gd name="connsiteX7" fmla="*/ 0 w 7126014"/>
              <a:gd name="connsiteY7" fmla="*/ 399393 h 798786"/>
              <a:gd name="connsiteX0" fmla="*/ 0 w 7255554"/>
              <a:gd name="connsiteY0" fmla="*/ 399393 h 798786"/>
              <a:gd name="connsiteX1" fmla="*/ 528933 w 7255554"/>
              <a:gd name="connsiteY1" fmla="*/ 0 h 798786"/>
              <a:gd name="connsiteX2" fmla="*/ 6856161 w 7255554"/>
              <a:gd name="connsiteY2" fmla="*/ 0 h 798786"/>
              <a:gd name="connsiteX3" fmla="*/ 7255554 w 7255554"/>
              <a:gd name="connsiteY3" fmla="*/ 399393 h 798786"/>
              <a:gd name="connsiteX4" fmla="*/ 7255554 w 7255554"/>
              <a:gd name="connsiteY4" fmla="*/ 399393 h 798786"/>
              <a:gd name="connsiteX5" fmla="*/ 6856161 w 7255554"/>
              <a:gd name="connsiteY5" fmla="*/ 798786 h 798786"/>
              <a:gd name="connsiteX6" fmla="*/ 528933 w 7255554"/>
              <a:gd name="connsiteY6" fmla="*/ 798786 h 798786"/>
              <a:gd name="connsiteX7" fmla="*/ 0 w 7255554"/>
              <a:gd name="connsiteY7" fmla="*/ 399393 h 798786"/>
              <a:gd name="connsiteX0" fmla="*/ 182 w 7255736"/>
              <a:gd name="connsiteY0" fmla="*/ 399393 h 798786"/>
              <a:gd name="connsiteX1" fmla="*/ 529115 w 7255736"/>
              <a:gd name="connsiteY1" fmla="*/ 0 h 798786"/>
              <a:gd name="connsiteX2" fmla="*/ 6856343 w 7255736"/>
              <a:gd name="connsiteY2" fmla="*/ 0 h 798786"/>
              <a:gd name="connsiteX3" fmla="*/ 7255736 w 7255736"/>
              <a:gd name="connsiteY3" fmla="*/ 399393 h 798786"/>
              <a:gd name="connsiteX4" fmla="*/ 7255736 w 7255736"/>
              <a:gd name="connsiteY4" fmla="*/ 399393 h 798786"/>
              <a:gd name="connsiteX5" fmla="*/ 6856343 w 7255736"/>
              <a:gd name="connsiteY5" fmla="*/ 798786 h 798786"/>
              <a:gd name="connsiteX6" fmla="*/ 582455 w 7255736"/>
              <a:gd name="connsiteY6" fmla="*/ 791741 h 798786"/>
              <a:gd name="connsiteX7" fmla="*/ 182 w 7255736"/>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856177 w 7255570"/>
              <a:gd name="connsiteY5" fmla="*/ 79878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16 w 7255570"/>
              <a:gd name="connsiteY0" fmla="*/ 399393 h 798786"/>
              <a:gd name="connsiteX1" fmla="*/ 528949 w 7255570"/>
              <a:gd name="connsiteY1" fmla="*/ 0 h 798786"/>
              <a:gd name="connsiteX2" fmla="*/ 6856177 w 7255570"/>
              <a:gd name="connsiteY2" fmla="*/ 0 h 798786"/>
              <a:gd name="connsiteX3" fmla="*/ 7255570 w 7255570"/>
              <a:gd name="connsiteY3" fmla="*/ 399393 h 798786"/>
              <a:gd name="connsiteX4" fmla="*/ 7255570 w 7255570"/>
              <a:gd name="connsiteY4" fmla="*/ 399393 h 798786"/>
              <a:gd name="connsiteX5" fmla="*/ 6734257 w 7255570"/>
              <a:gd name="connsiteY5" fmla="*/ 756516 h 798786"/>
              <a:gd name="connsiteX6" fmla="*/ 544189 w 7255570"/>
              <a:gd name="connsiteY6" fmla="*/ 798786 h 798786"/>
              <a:gd name="connsiteX7" fmla="*/ 16 w 7255570"/>
              <a:gd name="connsiteY7" fmla="*/ 399393 h 798786"/>
              <a:gd name="connsiteX0" fmla="*/ 34 w 7255588"/>
              <a:gd name="connsiteY0" fmla="*/ 399393 h 798786"/>
              <a:gd name="connsiteX1" fmla="*/ 528967 w 7255588"/>
              <a:gd name="connsiteY1" fmla="*/ 0 h 798786"/>
              <a:gd name="connsiteX2" fmla="*/ 6856195 w 7255588"/>
              <a:gd name="connsiteY2" fmla="*/ 0 h 798786"/>
              <a:gd name="connsiteX3" fmla="*/ 7255588 w 7255588"/>
              <a:gd name="connsiteY3" fmla="*/ 399393 h 798786"/>
              <a:gd name="connsiteX4" fmla="*/ 7255588 w 7255588"/>
              <a:gd name="connsiteY4" fmla="*/ 399393 h 798786"/>
              <a:gd name="connsiteX5" fmla="*/ 6734275 w 7255588"/>
              <a:gd name="connsiteY5" fmla="*/ 756516 h 798786"/>
              <a:gd name="connsiteX6" fmla="*/ 544207 w 7255588"/>
              <a:gd name="connsiteY6" fmla="*/ 798786 h 798786"/>
              <a:gd name="connsiteX7" fmla="*/ 34 w 7255588"/>
              <a:gd name="connsiteY7" fmla="*/ 399393 h 798786"/>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452622 h 852015"/>
              <a:gd name="connsiteX1" fmla="*/ 528967 w 7255588"/>
              <a:gd name="connsiteY1" fmla="*/ 53229 h 852015"/>
              <a:gd name="connsiteX2" fmla="*/ 6856195 w 7255588"/>
              <a:gd name="connsiteY2" fmla="*/ 53229 h 852015"/>
              <a:gd name="connsiteX3" fmla="*/ 7255588 w 7255588"/>
              <a:gd name="connsiteY3" fmla="*/ 452622 h 852015"/>
              <a:gd name="connsiteX4" fmla="*/ 7255588 w 7255588"/>
              <a:gd name="connsiteY4" fmla="*/ 452622 h 852015"/>
              <a:gd name="connsiteX5" fmla="*/ 6734275 w 7255588"/>
              <a:gd name="connsiteY5" fmla="*/ 809745 h 852015"/>
              <a:gd name="connsiteX6" fmla="*/ 544207 w 7255588"/>
              <a:gd name="connsiteY6" fmla="*/ 852015 h 852015"/>
              <a:gd name="connsiteX7" fmla="*/ 34 w 7255588"/>
              <a:gd name="connsiteY7" fmla="*/ 452622 h 852015"/>
              <a:gd name="connsiteX0" fmla="*/ 34 w 7255588"/>
              <a:gd name="connsiteY0" fmla="*/ 612310 h 1011703"/>
              <a:gd name="connsiteX1" fmla="*/ 528967 w 7255588"/>
              <a:gd name="connsiteY1" fmla="*/ 212917 h 1011703"/>
              <a:gd name="connsiteX2" fmla="*/ 6856195 w 7255588"/>
              <a:gd name="connsiteY2" fmla="*/ 212917 h 1011703"/>
              <a:gd name="connsiteX3" fmla="*/ 7255588 w 7255588"/>
              <a:gd name="connsiteY3" fmla="*/ 612310 h 1011703"/>
              <a:gd name="connsiteX4" fmla="*/ 7255588 w 7255588"/>
              <a:gd name="connsiteY4" fmla="*/ 612310 h 1011703"/>
              <a:gd name="connsiteX5" fmla="*/ 6734275 w 7255588"/>
              <a:gd name="connsiteY5" fmla="*/ 969433 h 1011703"/>
              <a:gd name="connsiteX6" fmla="*/ 544207 w 7255588"/>
              <a:gd name="connsiteY6" fmla="*/ 1011703 h 1011703"/>
              <a:gd name="connsiteX7" fmla="*/ 34 w 7255588"/>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25 w 7308919"/>
              <a:gd name="connsiteY0" fmla="*/ 612310 h 1011703"/>
              <a:gd name="connsiteX1" fmla="*/ 582298 w 7308919"/>
              <a:gd name="connsiteY1" fmla="*/ 212917 h 1011703"/>
              <a:gd name="connsiteX2" fmla="*/ 6909526 w 7308919"/>
              <a:gd name="connsiteY2" fmla="*/ 212917 h 1011703"/>
              <a:gd name="connsiteX3" fmla="*/ 7308919 w 7308919"/>
              <a:gd name="connsiteY3" fmla="*/ 612310 h 1011703"/>
              <a:gd name="connsiteX4" fmla="*/ 7308919 w 7308919"/>
              <a:gd name="connsiteY4" fmla="*/ 612310 h 1011703"/>
              <a:gd name="connsiteX5" fmla="*/ 6787606 w 7308919"/>
              <a:gd name="connsiteY5" fmla="*/ 969433 h 1011703"/>
              <a:gd name="connsiteX6" fmla="*/ 597538 w 7308919"/>
              <a:gd name="connsiteY6" fmla="*/ 1011703 h 1011703"/>
              <a:gd name="connsiteX7" fmla="*/ 25 w 7308919"/>
              <a:gd name="connsiteY7" fmla="*/ 612310 h 1011703"/>
              <a:gd name="connsiteX0" fmla="*/ 878 w 7309772"/>
              <a:gd name="connsiteY0" fmla="*/ 612310 h 1011703"/>
              <a:gd name="connsiteX1" fmla="*/ 583151 w 7309772"/>
              <a:gd name="connsiteY1" fmla="*/ 212917 h 1011703"/>
              <a:gd name="connsiteX2" fmla="*/ 6910379 w 7309772"/>
              <a:gd name="connsiteY2" fmla="*/ 212917 h 1011703"/>
              <a:gd name="connsiteX3" fmla="*/ 7309772 w 7309772"/>
              <a:gd name="connsiteY3" fmla="*/ 612310 h 1011703"/>
              <a:gd name="connsiteX4" fmla="*/ 7309772 w 7309772"/>
              <a:gd name="connsiteY4" fmla="*/ 612310 h 1011703"/>
              <a:gd name="connsiteX5" fmla="*/ 6788459 w 7309772"/>
              <a:gd name="connsiteY5" fmla="*/ 969433 h 1011703"/>
              <a:gd name="connsiteX6" fmla="*/ 598391 w 7309772"/>
              <a:gd name="connsiteY6" fmla="*/ 1011703 h 1011703"/>
              <a:gd name="connsiteX7" fmla="*/ 878 w 7309772"/>
              <a:gd name="connsiteY7" fmla="*/ 612310 h 1011703"/>
              <a:gd name="connsiteX0" fmla="*/ 1218 w 7310112"/>
              <a:gd name="connsiteY0" fmla="*/ 622808 h 1022201"/>
              <a:gd name="connsiteX1" fmla="*/ 507291 w 7310112"/>
              <a:gd name="connsiteY1" fmla="*/ 209325 h 1022201"/>
              <a:gd name="connsiteX2" fmla="*/ 6910719 w 7310112"/>
              <a:gd name="connsiteY2" fmla="*/ 223415 h 1022201"/>
              <a:gd name="connsiteX3" fmla="*/ 7310112 w 7310112"/>
              <a:gd name="connsiteY3" fmla="*/ 622808 h 1022201"/>
              <a:gd name="connsiteX4" fmla="*/ 7310112 w 7310112"/>
              <a:gd name="connsiteY4" fmla="*/ 622808 h 1022201"/>
              <a:gd name="connsiteX5" fmla="*/ 6788799 w 7310112"/>
              <a:gd name="connsiteY5" fmla="*/ 979931 h 1022201"/>
              <a:gd name="connsiteX6" fmla="*/ 598731 w 7310112"/>
              <a:gd name="connsiteY6" fmla="*/ 1022201 h 1022201"/>
              <a:gd name="connsiteX7" fmla="*/ 1218 w 7310112"/>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133 w 7309027"/>
              <a:gd name="connsiteY0" fmla="*/ 622808 h 1022201"/>
              <a:gd name="connsiteX1" fmla="*/ 506206 w 7309027"/>
              <a:gd name="connsiteY1" fmla="*/ 209325 h 1022201"/>
              <a:gd name="connsiteX2" fmla="*/ 6909634 w 7309027"/>
              <a:gd name="connsiteY2" fmla="*/ 223415 h 1022201"/>
              <a:gd name="connsiteX3" fmla="*/ 7309027 w 7309027"/>
              <a:gd name="connsiteY3" fmla="*/ 622808 h 1022201"/>
              <a:gd name="connsiteX4" fmla="*/ 7309027 w 7309027"/>
              <a:gd name="connsiteY4" fmla="*/ 622808 h 1022201"/>
              <a:gd name="connsiteX5" fmla="*/ 6787714 w 7309027"/>
              <a:gd name="connsiteY5" fmla="*/ 979931 h 1022201"/>
              <a:gd name="connsiteX6" fmla="*/ 597646 w 7309027"/>
              <a:gd name="connsiteY6" fmla="*/ 1022201 h 1022201"/>
              <a:gd name="connsiteX7" fmla="*/ 133 w 7309027"/>
              <a:gd name="connsiteY7" fmla="*/ 622808 h 1022201"/>
              <a:gd name="connsiteX0" fmla="*/ 991 w 7309885"/>
              <a:gd name="connsiteY0" fmla="*/ 622808 h 1022201"/>
              <a:gd name="connsiteX1" fmla="*/ 514684 w 7309885"/>
              <a:gd name="connsiteY1" fmla="*/ 209325 h 1022201"/>
              <a:gd name="connsiteX2" fmla="*/ 6910492 w 7309885"/>
              <a:gd name="connsiteY2" fmla="*/ 223415 h 1022201"/>
              <a:gd name="connsiteX3" fmla="*/ 7309885 w 7309885"/>
              <a:gd name="connsiteY3" fmla="*/ 622808 h 1022201"/>
              <a:gd name="connsiteX4" fmla="*/ 7309885 w 7309885"/>
              <a:gd name="connsiteY4" fmla="*/ 622808 h 1022201"/>
              <a:gd name="connsiteX5" fmla="*/ 6788572 w 7309885"/>
              <a:gd name="connsiteY5" fmla="*/ 979931 h 1022201"/>
              <a:gd name="connsiteX6" fmla="*/ 598504 w 7309885"/>
              <a:gd name="connsiteY6" fmla="*/ 1022201 h 1022201"/>
              <a:gd name="connsiteX7" fmla="*/ 991 w 7309885"/>
              <a:gd name="connsiteY7" fmla="*/ 622808 h 1022201"/>
              <a:gd name="connsiteX0" fmla="*/ 991 w 7309885"/>
              <a:gd name="connsiteY0" fmla="*/ 621297 h 1020690"/>
              <a:gd name="connsiteX1" fmla="*/ 514684 w 7309885"/>
              <a:gd name="connsiteY1" fmla="*/ 207814 h 1020690"/>
              <a:gd name="connsiteX2" fmla="*/ 6910492 w 7309885"/>
              <a:gd name="connsiteY2" fmla="*/ 221904 h 1020690"/>
              <a:gd name="connsiteX3" fmla="*/ 7309885 w 7309885"/>
              <a:gd name="connsiteY3" fmla="*/ 621297 h 1020690"/>
              <a:gd name="connsiteX4" fmla="*/ 7309885 w 7309885"/>
              <a:gd name="connsiteY4" fmla="*/ 621297 h 1020690"/>
              <a:gd name="connsiteX5" fmla="*/ 6788572 w 7309885"/>
              <a:gd name="connsiteY5" fmla="*/ 978420 h 1020690"/>
              <a:gd name="connsiteX6" fmla="*/ 598504 w 7309885"/>
              <a:gd name="connsiteY6" fmla="*/ 1020690 h 1020690"/>
              <a:gd name="connsiteX7" fmla="*/ 991 w 7309885"/>
              <a:gd name="connsiteY7" fmla="*/ 621297 h 102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9885" h="1020690">
                <a:moveTo>
                  <a:pt x="991" y="621297"/>
                </a:moveTo>
                <a:cubicBezTo>
                  <a:pt x="-12979" y="485818"/>
                  <a:pt x="118845" y="214859"/>
                  <a:pt x="514684" y="207814"/>
                </a:cubicBezTo>
                <a:cubicBezTo>
                  <a:pt x="4140140" y="-271251"/>
                  <a:pt x="6843576" y="228949"/>
                  <a:pt x="6910492" y="221904"/>
                </a:cubicBezTo>
                <a:cubicBezTo>
                  <a:pt x="7131071" y="221904"/>
                  <a:pt x="7309885" y="400718"/>
                  <a:pt x="7309885" y="621297"/>
                </a:cubicBezTo>
                <a:lnTo>
                  <a:pt x="7309885" y="621297"/>
                </a:lnTo>
                <a:cubicBezTo>
                  <a:pt x="7309885" y="841876"/>
                  <a:pt x="7009151" y="978420"/>
                  <a:pt x="6788572" y="978420"/>
                </a:cubicBezTo>
                <a:lnTo>
                  <a:pt x="598504" y="1020690"/>
                </a:lnTo>
                <a:cubicBezTo>
                  <a:pt x="316965" y="978420"/>
                  <a:pt x="14961" y="756776"/>
                  <a:pt x="991" y="621297"/>
                </a:cubicBezTo>
                <a:close/>
              </a:path>
            </a:pathLst>
          </a:custGeom>
          <a:gradFill>
            <a:gsLst>
              <a:gs pos="4000">
                <a:srgbClr val="FF7697"/>
              </a:gs>
              <a:gs pos="100000">
                <a:srgbClr val="FF4D7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Rounded Corners 11">
            <a:extLst>
              <a:ext uri="{FF2B5EF4-FFF2-40B4-BE49-F238E27FC236}">
                <a16:creationId xmlns:a16="http://schemas.microsoft.com/office/drawing/2014/main" id="{84752702-A161-183B-69A3-B3FBD9985B1B}"/>
              </a:ext>
            </a:extLst>
          </p:cNvPr>
          <p:cNvSpPr/>
          <p:nvPr/>
        </p:nvSpPr>
        <p:spPr>
          <a:xfrm>
            <a:off x="868380" y="3394683"/>
            <a:ext cx="10222523" cy="689576"/>
          </a:xfrm>
          <a:custGeom>
            <a:avLst/>
            <a:gdLst>
              <a:gd name="connsiteX0" fmla="*/ 0 w 10222523"/>
              <a:gd name="connsiteY0" fmla="*/ 114932 h 689576"/>
              <a:gd name="connsiteX1" fmla="*/ 114932 w 10222523"/>
              <a:gd name="connsiteY1" fmla="*/ 0 h 689576"/>
              <a:gd name="connsiteX2" fmla="*/ 10107591 w 10222523"/>
              <a:gd name="connsiteY2" fmla="*/ 0 h 689576"/>
              <a:gd name="connsiteX3" fmla="*/ 10222523 w 10222523"/>
              <a:gd name="connsiteY3" fmla="*/ 114932 h 689576"/>
              <a:gd name="connsiteX4" fmla="*/ 10222523 w 10222523"/>
              <a:gd name="connsiteY4" fmla="*/ 574644 h 689576"/>
              <a:gd name="connsiteX5" fmla="*/ 10107591 w 10222523"/>
              <a:gd name="connsiteY5" fmla="*/ 689576 h 689576"/>
              <a:gd name="connsiteX6" fmla="*/ 114932 w 10222523"/>
              <a:gd name="connsiteY6" fmla="*/ 689576 h 689576"/>
              <a:gd name="connsiteX7" fmla="*/ 0 w 10222523"/>
              <a:gd name="connsiteY7" fmla="*/ 574644 h 689576"/>
              <a:gd name="connsiteX8" fmla="*/ 0 w 10222523"/>
              <a:gd name="connsiteY8" fmla="*/ 114932 h 6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2523" h="689576" extrusionOk="0">
                <a:moveTo>
                  <a:pt x="0" y="114932"/>
                </a:moveTo>
                <a:cubicBezTo>
                  <a:pt x="-223" y="50688"/>
                  <a:pt x="46114" y="4327"/>
                  <a:pt x="114932" y="0"/>
                </a:cubicBezTo>
                <a:cubicBezTo>
                  <a:pt x="3050444" y="-95379"/>
                  <a:pt x="7413854" y="58096"/>
                  <a:pt x="10107591" y="0"/>
                </a:cubicBezTo>
                <a:cubicBezTo>
                  <a:pt x="10168801" y="-1594"/>
                  <a:pt x="10213518" y="44985"/>
                  <a:pt x="10222523" y="114932"/>
                </a:cubicBezTo>
                <a:cubicBezTo>
                  <a:pt x="10205078" y="255847"/>
                  <a:pt x="10231158" y="483694"/>
                  <a:pt x="10222523" y="574644"/>
                </a:cubicBezTo>
                <a:cubicBezTo>
                  <a:pt x="10230622" y="628492"/>
                  <a:pt x="10162921" y="681463"/>
                  <a:pt x="10107591" y="689576"/>
                </a:cubicBezTo>
                <a:cubicBezTo>
                  <a:pt x="6880952" y="629670"/>
                  <a:pt x="2343911" y="772090"/>
                  <a:pt x="114932" y="689576"/>
                </a:cubicBezTo>
                <a:cubicBezTo>
                  <a:pt x="49009" y="690181"/>
                  <a:pt x="-751" y="638881"/>
                  <a:pt x="0" y="574644"/>
                </a:cubicBezTo>
                <a:cubicBezTo>
                  <a:pt x="39482" y="377457"/>
                  <a:pt x="4959" y="272691"/>
                  <a:pt x="0" y="114932"/>
                </a:cubicBez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a:rPr>
              <a:t>T</a:t>
            </a:r>
            <a:r>
              <a:rPr lang="en-US" sz="4400" b="1" dirty="0">
                <a:solidFill>
                  <a:prstClr val="black"/>
                </a:solidFill>
                <a:latin typeface="Calibri" panose="020F0502020204030204"/>
              </a:rPr>
              <a:t>   </a:t>
            </a:r>
            <a:r>
              <a:rPr lang="vi-VN" sz="4400" b="1" dirty="0">
                <a:solidFill>
                  <a:prstClr val="black"/>
                </a:solidFill>
                <a:latin typeface="Calibri" panose="020F0502020204030204"/>
              </a:rPr>
              <a:t>rong lịch sử cách mạng Việt Nam, đồng bào các dân tộc Tây Nguyên luôn thể hiện tinh thần yêu nước và đấu tranh anh dũng với nhiều tấm gương tiêu biểu như: N’Trang Lơng, Đinh Núp, Ama Jhao, Y Jut, Vua Lửa Ôi Ất, Sawm Brăm</a:t>
            </a:r>
            <a:r>
              <a:rPr lang="en-US" sz="4400" b="1" dirty="0">
                <a:solidFill>
                  <a:prstClr val="black"/>
                </a:solidFill>
                <a:latin typeface="Calibri" panose="020F0502020204030204"/>
              </a:rPr>
              <a:t>…</a:t>
            </a:r>
            <a:r>
              <a:rPr lang="vi-VN" sz="4400" b="1" dirty="0">
                <a:solidFill>
                  <a:prstClr val="black"/>
                </a:solidFill>
                <a:latin typeface="Calibri" panose="020F0502020204030204"/>
              </a:rPr>
              <a:t> </a:t>
            </a:r>
            <a:endPar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9797217-7936-9D7E-D13B-D089339CE2D9}"/>
              </a:ext>
            </a:extLst>
          </p:cNvPr>
          <p:cNvPicPr>
            <a:picLocks noChangeAspect="1"/>
          </p:cNvPicPr>
          <p:nvPr/>
        </p:nvPicPr>
        <p:blipFill>
          <a:blip r:embed="rId5"/>
          <a:stretch>
            <a:fillRect/>
          </a:stretch>
        </p:blipFill>
        <p:spPr>
          <a:xfrm>
            <a:off x="2860444" y="0"/>
            <a:ext cx="6267231" cy="1444877"/>
          </a:xfrm>
          <a:prstGeom prst="rect">
            <a:avLst/>
          </a:prstGeom>
        </p:spPr>
      </p:pic>
    </p:spTree>
    <p:extLst>
      <p:ext uri="{BB962C8B-B14F-4D97-AF65-F5344CB8AC3E}">
        <p14:creationId xmlns:p14="http://schemas.microsoft.com/office/powerpoint/2010/main" val="341490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75" y="1504950"/>
            <a:ext cx="5954360" cy="2585323"/>
          </a:xfrm>
          <a:prstGeom prst="rect">
            <a:avLst/>
          </a:prstGeom>
          <a:noFill/>
        </p:spPr>
        <p:txBody>
          <a:bodyPr wrap="square" rtlCol="0">
            <a:spAutoFit/>
          </a:bodyPr>
          <a:lstStyle/>
          <a:p>
            <a:pPr lvl="0" algn="ctr">
              <a:defRPr/>
            </a:pPr>
            <a:r>
              <a:rPr lang="vi-VN" sz="5400" b="1" dirty="0">
                <a:solidFill>
                  <a:srgbClr val="FF0000"/>
                </a:solidFill>
                <a:latin typeface="Cambria" panose="02040503050406030204" pitchFamily="18" charset="0"/>
                <a:ea typeface="Cambria" panose="02040503050406030204" pitchFamily="18" charset="0"/>
              </a:rPr>
              <a:t>Noi gương người dân Tây Nguyên các em cần làm gì?</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2508"/>
          <a:stretch/>
        </p:blipFill>
        <p:spPr>
          <a:xfrm>
            <a:off x="6589898" y="838200"/>
            <a:ext cx="5771253" cy="5376456"/>
          </a:xfrm>
          <a:prstGeom prst="rect">
            <a:avLst/>
          </a:prstGeom>
        </p:spPr>
      </p:pic>
    </p:spTree>
    <p:extLst>
      <p:ext uri="{BB962C8B-B14F-4D97-AF65-F5344CB8AC3E}">
        <p14:creationId xmlns:p14="http://schemas.microsoft.com/office/powerpoint/2010/main" val="3501870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8430" b="100000" l="0" r="28042"/>
                    </a14:imgEffect>
                  </a14:imgLayer>
                </a14:imgProps>
              </a:ext>
              <a:ext uri="{28A0092B-C50C-407E-A947-70E740481C1C}">
                <a14:useLocalDpi xmlns:a14="http://schemas.microsoft.com/office/drawing/2010/main" val="0"/>
              </a:ext>
            </a:extLst>
          </a:blip>
          <a:srcRect t="28125" r="71769"/>
          <a:stretch/>
        </p:blipFill>
        <p:spPr>
          <a:xfrm>
            <a:off x="0" y="227092"/>
            <a:ext cx="3587932" cy="58480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086" y="304206"/>
            <a:ext cx="3612424" cy="5770975"/>
          </a:xfrm>
          <a:prstGeom prst="rect">
            <a:avLst/>
          </a:prstGeom>
          <a:effectLst>
            <a:outerShdw blurRad="63500" sx="102000" sy="102000" algn="ctr" rotWithShape="0">
              <a:prstClr val="black">
                <a:alpha val="40000"/>
              </a:prstClr>
            </a:outerShdw>
          </a:effectLst>
        </p:spPr>
      </p:pic>
      <p:pic>
        <p:nvPicPr>
          <p:cNvPr id="24" name="图片 12" descr="7"/>
          <p:cNvPicPr>
            <a:picLocks noChangeAspect="1"/>
          </p:cNvPicPr>
          <p:nvPr/>
        </p:nvPicPr>
        <p:blipFill>
          <a:blip r:embed="rId6"/>
          <a:srcRect t="64676"/>
          <a:stretch>
            <a:fillRect/>
          </a:stretch>
        </p:blipFill>
        <p:spPr>
          <a:xfrm flipH="1">
            <a:off x="0" y="4076700"/>
            <a:ext cx="12204065" cy="2781300"/>
          </a:xfrm>
          <a:prstGeom prst="rect">
            <a:avLst/>
          </a:prstGeom>
        </p:spPr>
      </p:pic>
      <p:pic>
        <p:nvPicPr>
          <p:cNvPr id="3" name="Picture 2">
            <a:extLst>
              <a:ext uri="{FF2B5EF4-FFF2-40B4-BE49-F238E27FC236}">
                <a16:creationId xmlns:a16="http://schemas.microsoft.com/office/drawing/2014/main" id="{33FD2056-C89E-8F5C-4949-407CE91096CE}"/>
              </a:ext>
            </a:extLst>
          </p:cNvPr>
          <p:cNvPicPr>
            <a:picLocks noChangeAspect="1"/>
          </p:cNvPicPr>
          <p:nvPr/>
        </p:nvPicPr>
        <p:blipFill>
          <a:blip r:embed="rId7"/>
          <a:stretch>
            <a:fillRect/>
          </a:stretch>
        </p:blipFill>
        <p:spPr>
          <a:xfrm>
            <a:off x="4829992" y="444409"/>
            <a:ext cx="7523116" cy="5035732"/>
          </a:xfrm>
          <a:prstGeom prst="rect">
            <a:avLst/>
          </a:prstGeom>
        </p:spPr>
      </p:pic>
    </p:spTree>
    <p:custDataLst>
      <p:tags r:id="rId1"/>
    </p:custDataLst>
    <p:extLst>
      <p:ext uri="{BB962C8B-B14F-4D97-AF65-F5344CB8AC3E}">
        <p14:creationId xmlns:p14="http://schemas.microsoft.com/office/powerpoint/2010/main" val="4093857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2508"/>
          <a:stretch/>
        </p:blipFill>
        <p:spPr>
          <a:xfrm>
            <a:off x="6589898" y="838200"/>
            <a:ext cx="5771253" cy="5376456"/>
          </a:xfrm>
          <a:prstGeom prst="rect">
            <a:avLst/>
          </a:prstGeom>
        </p:spPr>
      </p:pic>
      <p:sp>
        <p:nvSpPr>
          <p:cNvPr id="4" name="Rectangle: Rounded Corners 3">
            <a:extLst>
              <a:ext uri="{FF2B5EF4-FFF2-40B4-BE49-F238E27FC236}">
                <a16:creationId xmlns:a16="http://schemas.microsoft.com/office/drawing/2014/main" id="{32CAD631-A8CB-489D-85D0-82EF9D5AB106}"/>
              </a:ext>
            </a:extLst>
          </p:cNvPr>
          <p:cNvSpPr/>
          <p:nvPr/>
        </p:nvSpPr>
        <p:spPr>
          <a:xfrm>
            <a:off x="552449" y="752475"/>
            <a:ext cx="7658101" cy="229552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914309">
              <a:defRPr/>
            </a:pPr>
            <a:r>
              <a:rPr lang="en-US" sz="3600" b="1" dirty="0">
                <a:solidFill>
                  <a:srgbClr val="002060"/>
                </a:solidFill>
                <a:latin typeface="Cambria" panose="02040503050406030204" pitchFamily="18" charset="0"/>
                <a:ea typeface="Cambria" panose="02040503050406030204" pitchFamily="18" charset="0"/>
              </a:rPr>
              <a:t>Em </a:t>
            </a:r>
            <a:r>
              <a:rPr lang="en-US" sz="3600" b="1" dirty="0" err="1">
                <a:solidFill>
                  <a:srgbClr val="002060"/>
                </a:solidFill>
                <a:latin typeface="Cambria" panose="02040503050406030204" pitchFamily="18" charset="0"/>
                <a:ea typeface="Cambria" panose="02040503050406030204" pitchFamily="18" charset="0"/>
              </a:rPr>
              <a:t>hãy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vi-VN" sz="3600" b="1" dirty="0">
                <a:solidFill>
                  <a:srgbClr val="002060"/>
                </a:solidFill>
                <a:latin typeface="Cambria" panose="02040503050406030204" pitchFamily="18" charset="0"/>
                <a:ea typeface="Cambria" panose="02040503050406030204" pitchFamily="18" charset="0"/>
              </a:rPr>
              <a:t> những hành động thể hiện tinh thần yêu nước, đấu tranh bất khuất, kiên cường của người dân Tây Nguyên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84815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F663DC2-DD06-8D3C-C8EE-4F448FC192D3}"/>
              </a:ext>
            </a:extLst>
          </p:cNvPr>
          <p:cNvSpPr/>
          <p:nvPr/>
        </p:nvSpPr>
        <p:spPr>
          <a:xfrm>
            <a:off x="200025" y="95250"/>
            <a:ext cx="11772900" cy="6638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cxnSp>
        <p:nvCxnSpPr>
          <p:cNvPr id="2" name="Straight Connector 1">
            <a:extLst>
              <a:ext uri="{FF2B5EF4-FFF2-40B4-BE49-F238E27FC236}">
                <a16:creationId xmlns:a16="http://schemas.microsoft.com/office/drawing/2014/main" id="{5D5D5ACA-9482-04E7-3298-695F45227AFF}"/>
              </a:ext>
            </a:extLst>
          </p:cNvPr>
          <p:cNvCxnSpPr>
            <a:cxnSpLocks/>
            <a:endCxn id="3" idx="0"/>
          </p:cNvCxnSpPr>
          <p:nvPr/>
        </p:nvCxnSpPr>
        <p:spPr>
          <a:xfrm flipH="1">
            <a:off x="2900362" y="1419225"/>
            <a:ext cx="2995613" cy="80021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A0E38D11-636C-2557-5857-99099E0755EF}"/>
              </a:ext>
            </a:extLst>
          </p:cNvPr>
          <p:cNvSpPr/>
          <p:nvPr/>
        </p:nvSpPr>
        <p:spPr>
          <a:xfrm>
            <a:off x="866774" y="2219436"/>
            <a:ext cx="4067175" cy="310503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just" defTabSz="914309">
              <a:defRPr/>
            </a:pPr>
            <a:r>
              <a:rPr lang="vi-VN" sz="3200" b="1" dirty="0">
                <a:solidFill>
                  <a:prstClr val="black"/>
                </a:solidFill>
                <a:latin typeface="Cambria" panose="02040503050406030204" pitchFamily="18" charset="0"/>
                <a:ea typeface="Cambria" panose="02040503050406030204" pitchFamily="18" charset="0"/>
              </a:rPr>
              <a:t>Người dân Tây Nguyên luôn sẵn sàng tham gia các cuộc khởi nghĩa chống quân xâm lược.</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8546FBCC-D1AA-899D-4DD0-23C4D69E2603}"/>
              </a:ext>
            </a:extLst>
          </p:cNvPr>
          <p:cNvCxnSpPr>
            <a:cxnSpLocks/>
          </p:cNvCxnSpPr>
          <p:nvPr/>
        </p:nvCxnSpPr>
        <p:spPr>
          <a:xfrm>
            <a:off x="6143581" y="1457534"/>
            <a:ext cx="4143419" cy="63796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5B8EDB44-A762-6960-94E4-505A1F8BBAF6}"/>
              </a:ext>
            </a:extLst>
          </p:cNvPr>
          <p:cNvSpPr/>
          <p:nvPr/>
        </p:nvSpPr>
        <p:spPr>
          <a:xfrm>
            <a:off x="7400925" y="2143230"/>
            <a:ext cx="4181475" cy="330506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lvl="0" algn="ctr" defTabSz="914309">
              <a:defRPr/>
            </a:pPr>
            <a:r>
              <a:rPr lang="vi-VN" sz="3200" b="1">
                <a:solidFill>
                  <a:prstClr val="black"/>
                </a:solidFill>
                <a:latin typeface="Cambria" panose="02040503050406030204" pitchFamily="18" charset="0"/>
                <a:ea typeface="Cambria" panose="02040503050406030204" pitchFamily="18" charset="0"/>
              </a:rPr>
              <a:t>Có nhiều anh hùng đứng ra đấu tranh chống thực dân Pháp, đế quốc Mĩ như anh hùng: Núp, N’Trang Lơng,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2EDF280F-087B-435B-D6A2-C21384B0786B}"/>
              </a:ext>
            </a:extLst>
          </p:cNvPr>
          <p:cNvSpPr/>
          <p:nvPr/>
        </p:nvSpPr>
        <p:spPr>
          <a:xfrm>
            <a:off x="1781175" y="324198"/>
            <a:ext cx="8724900" cy="1133329"/>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defTabSz="914309">
              <a:defRPr/>
            </a:pPr>
            <a:r>
              <a:rPr lang="en-US" sz="2400" b="1" dirty="0">
                <a:solidFill>
                  <a:srgbClr val="FF0000"/>
                </a:solidFill>
                <a:latin typeface="Cambria" panose="02040503050406030204" pitchFamily="18" charset="0"/>
                <a:ea typeface="Cambria" panose="02040503050406030204" pitchFamily="18" charset="0"/>
              </a:rPr>
              <a:t>N</a:t>
            </a:r>
            <a:r>
              <a:rPr lang="vi-VN" sz="2400" b="1" dirty="0">
                <a:solidFill>
                  <a:srgbClr val="FF0000"/>
                </a:solidFill>
                <a:latin typeface="Cambria" panose="02040503050406030204" pitchFamily="18" charset="0"/>
                <a:ea typeface="Cambria" panose="02040503050406030204" pitchFamily="18" charset="0"/>
              </a:rPr>
              <a:t>hững hành động thể hiện tinh thần yêu nước, đấu tranh bất khuất, kiên cường của người dân Tây Nguyên.</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567441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8430" b="100000" l="0" r="28042"/>
                    </a14:imgEffect>
                  </a14:imgLayer>
                </a14:imgProps>
              </a:ext>
              <a:ext uri="{28A0092B-C50C-407E-A947-70E740481C1C}">
                <a14:useLocalDpi xmlns:a14="http://schemas.microsoft.com/office/drawing/2010/main" val="0"/>
              </a:ext>
            </a:extLst>
          </a:blip>
          <a:srcRect t="28125" r="71769"/>
          <a:stretch/>
        </p:blipFill>
        <p:spPr>
          <a:xfrm>
            <a:off x="0" y="227092"/>
            <a:ext cx="3587932" cy="58480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5086" y="304206"/>
            <a:ext cx="3612424" cy="5770975"/>
          </a:xfrm>
          <a:prstGeom prst="rect">
            <a:avLst/>
          </a:prstGeom>
          <a:effectLst>
            <a:outerShdw blurRad="63500" sx="102000" sy="102000" algn="ctr" rotWithShape="0">
              <a:prstClr val="black">
                <a:alpha val="40000"/>
              </a:prstClr>
            </a:outerShdw>
          </a:effectLst>
        </p:spPr>
      </p:pic>
      <p:pic>
        <p:nvPicPr>
          <p:cNvPr id="24" name="图片 12" descr="7"/>
          <p:cNvPicPr>
            <a:picLocks noChangeAspect="1"/>
          </p:cNvPicPr>
          <p:nvPr/>
        </p:nvPicPr>
        <p:blipFill>
          <a:blip r:embed="rId6"/>
          <a:srcRect t="64676"/>
          <a:stretch>
            <a:fillRect/>
          </a:stretch>
        </p:blipFill>
        <p:spPr>
          <a:xfrm flipH="1">
            <a:off x="0" y="4076700"/>
            <a:ext cx="12204065" cy="2781300"/>
          </a:xfrm>
          <a:prstGeom prst="rect">
            <a:avLst/>
          </a:prstGeom>
        </p:spPr>
      </p:pic>
      <p:pic>
        <p:nvPicPr>
          <p:cNvPr id="4" name="Picture 3">
            <a:extLst>
              <a:ext uri="{FF2B5EF4-FFF2-40B4-BE49-F238E27FC236}">
                <a16:creationId xmlns:a16="http://schemas.microsoft.com/office/drawing/2014/main" id="{D961A268-CC6B-13AA-8AE7-C29EC2C1CA02}"/>
              </a:ext>
            </a:extLst>
          </p:cNvPr>
          <p:cNvPicPr>
            <a:picLocks noChangeAspect="1"/>
          </p:cNvPicPr>
          <p:nvPr/>
        </p:nvPicPr>
        <p:blipFill>
          <a:blip r:embed="rId7"/>
          <a:stretch>
            <a:fillRect/>
          </a:stretch>
        </p:blipFill>
        <p:spPr>
          <a:xfrm>
            <a:off x="4693980" y="103370"/>
            <a:ext cx="7395089" cy="6041660"/>
          </a:xfrm>
          <a:prstGeom prst="rect">
            <a:avLst/>
          </a:prstGeom>
        </p:spPr>
      </p:pic>
    </p:spTree>
    <p:custDataLst>
      <p:tags r:id="rId1"/>
    </p:custDataLst>
    <p:extLst>
      <p:ext uri="{BB962C8B-B14F-4D97-AF65-F5344CB8AC3E}">
        <p14:creationId xmlns:p14="http://schemas.microsoft.com/office/powerpoint/2010/main" val="40781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06284" y="1242695"/>
            <a:ext cx="1051124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rPr>
              <a:t>CHỌN ĐÂU CHO ĐÚNG?</a:t>
            </a:r>
          </a:p>
        </p:txBody>
      </p:sp>
      <p:sp>
        <p:nvSpPr>
          <p:cNvPr id="20" name="TextBox 19"/>
          <p:cNvSpPr txBox="1"/>
          <p:nvPr/>
        </p:nvSpPr>
        <p:spPr>
          <a:xfrm>
            <a:off x="309153" y="749412"/>
            <a:ext cx="4171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rPr>
              <a:t>Trò chơi</a:t>
            </a:r>
          </a:p>
        </p:txBody>
      </p:sp>
      <p:sp>
        <p:nvSpPr>
          <p:cNvPr id="13" name="TextBox 12"/>
          <p:cNvSpPr txBox="1"/>
          <p:nvPr/>
        </p:nvSpPr>
        <p:spPr>
          <a:xfrm>
            <a:off x="518158" y="2443024"/>
            <a:ext cx="1108165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Hãy đọc câu hỏi và </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chọn cánh cửa ĐÚNG hay SAI</a:t>
            </a:r>
            <a:r>
              <a:rPr kumimoji="0" lang="en-US" sz="4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cho phù hợp để giúp bạn nhỏ Tây Nguyên  H'Mari về nhà nhé! Các em </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chỉ có 5 giây </a:t>
            </a:r>
            <a:r>
              <a:rPr kumimoji="0" lang="en-US" sz="4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để suy nghĩ và trả lời mà thôi.</a:t>
            </a:r>
          </a:p>
        </p:txBody>
      </p:sp>
      <p:pic>
        <p:nvPicPr>
          <p:cNvPr id="22" name="图片 14" descr="图层 7 拷贝"/>
          <p:cNvPicPr>
            <a:picLocks noChangeAspect="1"/>
          </p:cNvPicPr>
          <p:nvPr/>
        </p:nvPicPr>
        <p:blipFill>
          <a:blip r:embed="rId3"/>
          <a:stretch>
            <a:fillRect/>
          </a:stretch>
        </p:blipFill>
        <p:spPr>
          <a:xfrm flipH="1">
            <a:off x="1963737" y="5666752"/>
            <a:ext cx="1628775" cy="1182370"/>
          </a:xfrm>
          <a:prstGeom prst="rect">
            <a:avLst/>
          </a:prstGeom>
        </p:spPr>
      </p:pic>
      <p:pic>
        <p:nvPicPr>
          <p:cNvPr id="23" name="图片 15" descr="图层 9 拷贝"/>
          <p:cNvPicPr>
            <a:picLocks noChangeAspect="1"/>
          </p:cNvPicPr>
          <p:nvPr/>
        </p:nvPicPr>
        <p:blipFill>
          <a:blip r:embed="rId4"/>
          <a:stretch>
            <a:fillRect/>
          </a:stretch>
        </p:blipFill>
        <p:spPr>
          <a:xfrm>
            <a:off x="2923540" y="5179695"/>
            <a:ext cx="4750435" cy="1664335"/>
          </a:xfrm>
          <a:prstGeom prst="rect">
            <a:avLst/>
          </a:prstGeom>
        </p:spPr>
      </p:pic>
      <p:pic>
        <p:nvPicPr>
          <p:cNvPr id="25" name="图片 16" descr="图层 7 拷贝"/>
          <p:cNvPicPr>
            <a:picLocks noChangeAspect="1"/>
          </p:cNvPicPr>
          <p:nvPr/>
        </p:nvPicPr>
        <p:blipFill>
          <a:blip r:embed="rId3"/>
          <a:stretch>
            <a:fillRect/>
          </a:stretch>
        </p:blipFill>
        <p:spPr>
          <a:xfrm>
            <a:off x="-58309" y="5218308"/>
            <a:ext cx="2254885" cy="1638300"/>
          </a:xfrm>
          <a:prstGeom prst="rect">
            <a:avLst/>
          </a:prstGeom>
        </p:spPr>
      </p:pic>
      <p:pic>
        <p:nvPicPr>
          <p:cNvPr id="26" name="图片 22" descr="02"/>
          <p:cNvPicPr>
            <a:picLocks noChangeAspect="1"/>
          </p:cNvPicPr>
          <p:nvPr/>
        </p:nvPicPr>
        <p:blipFill>
          <a:blip r:embed="rId5"/>
          <a:srcRect l="43349" t="64262" r="16065" b="661"/>
          <a:stretch>
            <a:fillRect/>
          </a:stretch>
        </p:blipFill>
        <p:spPr>
          <a:xfrm>
            <a:off x="5883910" y="3352165"/>
            <a:ext cx="6308090" cy="3491865"/>
          </a:xfrm>
          <a:prstGeom prst="rect">
            <a:avLst/>
          </a:prstGeom>
        </p:spPr>
      </p:pic>
      <p:pic>
        <p:nvPicPr>
          <p:cNvPr id="27" name="图片 23" descr="图层 7 拷贝"/>
          <p:cNvPicPr>
            <a:picLocks noChangeAspect="1"/>
          </p:cNvPicPr>
          <p:nvPr/>
        </p:nvPicPr>
        <p:blipFill>
          <a:blip r:embed="rId3"/>
          <a:stretch>
            <a:fillRect/>
          </a:stretch>
        </p:blipFill>
        <p:spPr>
          <a:xfrm flipH="1">
            <a:off x="10300561" y="4810003"/>
            <a:ext cx="2816225" cy="20466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52F65D-7C52-280E-4177-A4D9FC8FA941}"/>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3454F80D-2CBB-165F-AE93-9E5FCA928F1F}"/>
              </a:ext>
            </a:extLst>
          </p:cNvPr>
          <p:cNvSpPr txBox="1"/>
          <p:nvPr/>
        </p:nvSpPr>
        <p:spPr>
          <a:xfrm>
            <a:off x="2162175" y="3846761"/>
            <a:ext cx="8134349"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err="1">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Trò</a:t>
            </a:r>
            <a:r>
              <a:rPr lang="en-US" sz="72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a:t>
            </a:r>
            <a:r>
              <a:rPr lang="en-US" sz="7200" b="1" dirty="0" err="1">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chơi</a:t>
            </a:r>
            <a:r>
              <a:rPr lang="en-US" sz="72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“Ai </a:t>
            </a:r>
            <a:r>
              <a:rPr lang="en-US" sz="7200" b="1" dirty="0" err="1">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là</a:t>
            </a:r>
            <a:r>
              <a:rPr lang="en-US" sz="72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a:t>
            </a:r>
            <a:r>
              <a:rPr lang="en-US" sz="7200" b="1" dirty="0" err="1">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nhà</a:t>
            </a:r>
            <a:r>
              <a:rPr lang="en-US" sz="72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a:t>
            </a:r>
            <a:r>
              <a:rPr lang="en-US" sz="7200" b="1" dirty="0" err="1">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thông</a:t>
            </a:r>
            <a:r>
              <a:rPr lang="en-US" sz="72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 </a:t>
            </a:r>
            <a:r>
              <a:rPr lang="en-US" sz="7200" b="1" dirty="0" err="1">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thái</a:t>
            </a:r>
            <a:r>
              <a:rPr lang="en-US" sz="7200" b="1" dirty="0">
                <a:ln w="19050">
                  <a:noFill/>
                </a:ln>
                <a:solidFill>
                  <a:srgbClr val="FFFF00"/>
                </a:solidFill>
                <a:effectLst>
                  <a:outerShdw blurRad="38100" dist="38100" dir="2700000" algn="tl">
                    <a:srgbClr val="000000">
                      <a:alpha val="43137"/>
                    </a:srgbClr>
                  </a:outerShdw>
                </a:effectLst>
                <a:latin typeface="Calibri"/>
                <a:ea typeface="Cambria" panose="02040503050406030204" pitchFamily="18" charset="0"/>
              </a:rPr>
              <a:t>”</a:t>
            </a:r>
            <a:endParaRPr kumimoji="0" lang="en-US" sz="7200" b="1" i="0" u="none" strike="noStrike" kern="1200" cap="none" spc="0" normalizeH="0" baseline="0" noProof="0" dirty="0">
              <a:ln w="19050">
                <a:noFill/>
              </a:ln>
              <a:solidFill>
                <a:srgbClr val="FFFF00"/>
              </a:solidFill>
              <a:effectLst>
                <a:outerShdw blurRad="38100" dist="38100" dir="2700000" algn="tl">
                  <a:srgbClr val="000000">
                    <a:alpha val="43137"/>
                  </a:srgbClr>
                </a:outerShdw>
              </a:effectLst>
              <a:uLnTx/>
              <a:uFillTx/>
              <a:latin typeface="Calibri"/>
              <a:ea typeface="Cambria" panose="02040503050406030204" pitchFamily="18" charset="0"/>
            </a:endParaRPr>
          </a:p>
        </p:txBody>
      </p:sp>
    </p:spTree>
    <p:extLst>
      <p:ext uri="{BB962C8B-B14F-4D97-AF65-F5344CB8AC3E}">
        <p14:creationId xmlns:p14="http://schemas.microsoft.com/office/powerpoint/2010/main" val="900979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2508"/>
          <a:stretch/>
        </p:blipFill>
        <p:spPr>
          <a:xfrm>
            <a:off x="8715375" y="2818278"/>
            <a:ext cx="3645776" cy="3396378"/>
          </a:xfrm>
          <a:prstGeom prst="rect">
            <a:avLst/>
          </a:prstGeom>
        </p:spPr>
      </p:pic>
      <p:sp>
        <p:nvSpPr>
          <p:cNvPr id="4" name="Rectangle: Rounded Corners 3">
            <a:extLst>
              <a:ext uri="{FF2B5EF4-FFF2-40B4-BE49-F238E27FC236}">
                <a16:creationId xmlns:a16="http://schemas.microsoft.com/office/drawing/2014/main" id="{32CAD631-A8CB-489D-85D0-82EF9D5AB106}"/>
              </a:ext>
            </a:extLst>
          </p:cNvPr>
          <p:cNvSpPr/>
          <p:nvPr/>
        </p:nvSpPr>
        <p:spPr>
          <a:xfrm>
            <a:off x="581024" y="742950"/>
            <a:ext cx="9286876" cy="38100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just" defTabSz="914309">
              <a:defRPr/>
            </a:pPr>
            <a:r>
              <a:rPr lang="vi-VN" sz="3600" b="1" dirty="0">
                <a:solidFill>
                  <a:srgbClr val="002060"/>
                </a:solidFill>
                <a:latin typeface="Cambria" panose="02040503050406030204" pitchFamily="18" charset="0"/>
                <a:ea typeface="Cambria" panose="02040503050406030204" pitchFamily="18" charset="0"/>
              </a:rPr>
              <a:t>Luật chơi: </a:t>
            </a:r>
            <a:r>
              <a:rPr lang="vi-VN" sz="3600" dirty="0">
                <a:solidFill>
                  <a:srgbClr val="002060"/>
                </a:solidFill>
                <a:latin typeface="Cambria" panose="02040503050406030204" pitchFamily="18" charset="0"/>
                <a:ea typeface="Cambria" panose="02040503050406030204" pitchFamily="18" charset="0"/>
              </a:rPr>
              <a:t>chơi theo tổ, mỗi tổ cử một bạn tham gia. Trong thời gian 2-3 phút, </a:t>
            </a:r>
            <a:r>
              <a:rPr lang="en-US" sz="3600" dirty="0" err="1">
                <a:solidFill>
                  <a:srgbClr val="002060"/>
                </a:solidFill>
                <a:latin typeface="Cambria" panose="02040503050406030204" pitchFamily="18" charset="0"/>
                <a:ea typeface="Cambria" panose="02040503050406030204" pitchFamily="18" charset="0"/>
              </a:rPr>
              <a:t>em</a:t>
            </a:r>
            <a:r>
              <a:rPr lang="vi-VN" sz="3600" dirty="0">
                <a:solidFill>
                  <a:srgbClr val="002060"/>
                </a:solidFill>
                <a:latin typeface="Cambria" panose="02040503050406030204" pitchFamily="18" charset="0"/>
                <a:ea typeface="Cambria" panose="02040503050406030204" pitchFamily="18" charset="0"/>
              </a:rPr>
              <a:t> hãy giới thiệu về một nhân vật lịch sử mà em ấn tượng nhất trong phong trào đấu tranh yêu nước và cách mạng của đồng bào Tây Nguyên mà em đã tìm hiểu. </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4641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B134A6-FEF5-7E9C-AE5F-86D5A6C363BB}"/>
              </a:ext>
            </a:extLst>
          </p:cNvPr>
          <p:cNvPicPr>
            <a:picLocks noChangeAspect="1"/>
          </p:cNvPicPr>
          <p:nvPr/>
        </p:nvPicPr>
        <p:blipFill>
          <a:blip r:embed="rId3"/>
          <a:stretch>
            <a:fillRect/>
          </a:stretch>
        </p:blipFill>
        <p:spPr>
          <a:xfrm>
            <a:off x="1755272" y="1102781"/>
            <a:ext cx="8681456" cy="4938188"/>
          </a:xfrm>
          <a:prstGeom prst="rect">
            <a:avLst/>
          </a:prstGeom>
        </p:spPr>
      </p:pic>
    </p:spTree>
    <p:extLst>
      <p:ext uri="{BB962C8B-B14F-4D97-AF65-F5344CB8AC3E}">
        <p14:creationId xmlns:p14="http://schemas.microsoft.com/office/powerpoint/2010/main" val="1515686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1525" y="768272"/>
            <a:ext cx="8086725" cy="1323439"/>
          </a:xfrm>
          <a:prstGeom prst="rect">
            <a:avLst/>
          </a:prstGeom>
          <a:noFill/>
        </p:spPr>
        <p:txBody>
          <a:bodyPr wrap="square" rtlCol="0">
            <a:spAutoFit/>
          </a:bodyPr>
          <a:lstStyle/>
          <a:p>
            <a:pPr lvl="0" algn="ctr"/>
            <a:r>
              <a:rPr lang="vi-VN" sz="4000" b="1" i="1" dirty="0">
                <a:solidFill>
                  <a:srgbClr val="002060"/>
                </a:solidFill>
                <a:latin typeface="Cambria" panose="02040503050406030204" pitchFamily="18" charset="0"/>
                <a:ea typeface="Cambria" panose="02040503050406030204" pitchFamily="18" charset="0"/>
              </a:rPr>
              <a:t>Nhà rông là ngôi nhà </a:t>
            </a:r>
            <a:r>
              <a:rPr lang="en-US" sz="4000" b="1" i="1" dirty="0" err="1">
                <a:solidFill>
                  <a:srgbClr val="002060"/>
                </a:solidFill>
                <a:latin typeface="Cambria" panose="02040503050406030204" pitchFamily="18" charset="0"/>
                <a:ea typeface="Cambria" panose="02040503050406030204" pitchFamily="18" charset="0"/>
              </a:rPr>
              <a:t>rộng</a:t>
            </a:r>
            <a:r>
              <a:rPr lang="en-US" sz="4000" b="1" i="1" dirty="0">
                <a:solidFill>
                  <a:srgbClr val="002060"/>
                </a:solidFill>
                <a:latin typeface="Cambria" panose="02040503050406030204" pitchFamily="18" charset="0"/>
                <a:ea typeface="Cambria" panose="02040503050406030204" pitchFamily="18" charset="0"/>
              </a:rPr>
              <a:t>, </a:t>
            </a:r>
            <a:r>
              <a:rPr lang="en-US" sz="4000" b="1" i="1" dirty="0" err="1">
                <a:solidFill>
                  <a:srgbClr val="002060"/>
                </a:solidFill>
                <a:latin typeface="Cambria" panose="02040503050406030204" pitchFamily="18" charset="0"/>
                <a:ea typeface="Cambria" panose="02040503050406030204" pitchFamily="18" charset="0"/>
              </a:rPr>
              <a:t>làm</a:t>
            </a:r>
            <a:r>
              <a:rPr lang="en-US" sz="4000" b="1" i="1" dirty="0">
                <a:solidFill>
                  <a:srgbClr val="002060"/>
                </a:solidFill>
                <a:latin typeface="Cambria" panose="02040503050406030204" pitchFamily="18" charset="0"/>
                <a:ea typeface="Cambria" panose="02040503050406030204" pitchFamily="18" charset="0"/>
              </a:rPr>
              <a:t> </a:t>
            </a:r>
            <a:r>
              <a:rPr lang="en-US" sz="4000" b="1" i="1" dirty="0" err="1">
                <a:solidFill>
                  <a:srgbClr val="002060"/>
                </a:solidFill>
                <a:latin typeface="Cambria" panose="02040503050406030204" pitchFamily="18" charset="0"/>
                <a:ea typeface="Cambria" panose="02040503050406030204" pitchFamily="18" charset="0"/>
              </a:rPr>
              <a:t>bằng</a:t>
            </a:r>
            <a:r>
              <a:rPr lang="en-US" sz="4000" b="1" i="1" dirty="0">
                <a:solidFill>
                  <a:srgbClr val="002060"/>
                </a:solidFill>
                <a:latin typeface="Cambria" panose="02040503050406030204" pitchFamily="18" charset="0"/>
                <a:ea typeface="Cambria" panose="02040503050406030204" pitchFamily="18" charset="0"/>
              </a:rPr>
              <a:t> </a:t>
            </a:r>
            <a:r>
              <a:rPr lang="en-US" sz="4000" b="1" i="1" dirty="0" err="1">
                <a:solidFill>
                  <a:srgbClr val="002060"/>
                </a:solidFill>
                <a:latin typeface="Cambria" panose="02040503050406030204" pitchFamily="18" charset="0"/>
                <a:ea typeface="Cambria" panose="02040503050406030204" pitchFamily="18" charset="0"/>
              </a:rPr>
              <a:t>gạch</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11" name="Group 10"/>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SVN-Bango" panose="02000000000000000000" pitchFamily="50" charset="0"/>
                  <a:ea typeface="+mn-ea"/>
                  <a:cs typeface="+mn-cs"/>
                </a:rPr>
                <a:t>ĐÚNG</a:t>
              </a:r>
            </a:p>
          </p:txBody>
        </p:sp>
      </p:grpSp>
      <p:grpSp>
        <p:nvGrpSpPr>
          <p:cNvPr id="12" name="Group 11"/>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SVN-Bango" panose="02000000000000000000" pitchFamily="50" charset="0"/>
                  <a:ea typeface="+mn-ea"/>
                  <a:cs typeface="+mn-cs"/>
                </a:rPr>
                <a:t>SAI</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extLst>
      <p:ext uri="{BB962C8B-B14F-4D97-AF65-F5344CB8AC3E}">
        <p14:creationId xmlns:p14="http://schemas.microsoft.com/office/powerpoint/2010/main" val="1230829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3655" y="698021"/>
            <a:ext cx="82339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Câu 2:</a:t>
            </a:r>
            <a:r>
              <a:rPr kumimoji="0" lang="en-US" sz="36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Vùng Tây Nguyên giáp với Lào và Cam-pu-chia.</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7611" y="768273"/>
            <a:ext cx="3612424" cy="5770975"/>
          </a:xfrm>
          <a:prstGeom prst="rect">
            <a:avLst/>
          </a:prstGeom>
          <a:effectLst>
            <a:outerShdw blurRad="63500" sx="102000" sy="102000" algn="ctr" rotWithShape="0">
              <a:prstClr val="black">
                <a:alpha val="40000"/>
              </a:prstClr>
            </a:outerShdw>
          </a:effectLst>
        </p:spPr>
      </p:pic>
      <p:grpSp>
        <p:nvGrpSpPr>
          <p:cNvPr id="2" name="Group 1"/>
          <p:cNvGrpSpPr/>
          <p:nvPr/>
        </p:nvGrpSpPr>
        <p:grpSpPr>
          <a:xfrm>
            <a:off x="91438" y="1420106"/>
            <a:ext cx="5390181" cy="4997222"/>
            <a:chOff x="91438" y="1420106"/>
            <a:chExt cx="5390181" cy="4997222"/>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8" y="1420106"/>
              <a:ext cx="5390181" cy="499722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993271" y="4001073"/>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ĐÚNG</a:t>
              </a:r>
            </a:p>
          </p:txBody>
        </p:sp>
      </p:grpSp>
      <p:grpSp>
        <p:nvGrpSpPr>
          <p:cNvPr id="4" name="Group 3"/>
          <p:cNvGrpSpPr/>
          <p:nvPr/>
        </p:nvGrpSpPr>
        <p:grpSpPr>
          <a:xfrm>
            <a:off x="3918855" y="1420106"/>
            <a:ext cx="5390181" cy="4997222"/>
            <a:chOff x="3918855" y="1420106"/>
            <a:chExt cx="5390181" cy="4997222"/>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55" y="1420106"/>
              <a:ext cx="5390181" cy="4997222"/>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4936076" y="4001073"/>
              <a:ext cx="26851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SAI</a:t>
              </a:r>
            </a:p>
          </p:txBody>
        </p:sp>
      </p:grpSp>
      <p:pic>
        <p:nvPicPr>
          <p:cNvPr id="1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6888" y="881074"/>
            <a:ext cx="487363" cy="487363"/>
          </a:xfrm>
          <a:prstGeom prst="rect">
            <a:avLst/>
          </a:prstGeom>
        </p:spPr>
      </p:pic>
    </p:spTree>
    <p:extLst>
      <p:ext uri="{BB962C8B-B14F-4D97-AF65-F5344CB8AC3E}">
        <p14:creationId xmlns:p14="http://schemas.microsoft.com/office/powerpoint/2010/main" val="474642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1" fill="hold" nodeType="clickEffect">
                                  <p:stCondLst>
                                    <p:cond delay="0"/>
                                  </p:stCondLst>
                                  <p:childTnLst>
                                    <p:animEffect transition="out" filter="wipe(up)">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 presetClass="mediacall" presetSubtype="0" fill="hold" nodeType="withEffect">
                                  <p:stCondLst>
                                    <p:cond delay="0"/>
                                  </p:stCondLst>
                                  <p:childTnLst>
                                    <p:cmd type="call" cmd="playFrom(0.0)">
                                      <p:cBhvr>
                                        <p:cTn id="25" dur="527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D99878-0A4F-E7D0-0A3E-EB785AB074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0033" y="606897"/>
            <a:ext cx="5028230" cy="5644206"/>
          </a:xfrm>
          <a:prstGeom prst="rect">
            <a:avLst/>
          </a:prstGeom>
          <a:solidFill>
            <a:schemeClr val="bg1"/>
          </a:solidFill>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788" y="705394"/>
            <a:ext cx="3612424" cy="5770975"/>
          </a:xfrm>
          <a:prstGeom prst="rect">
            <a:avLst/>
          </a:prstGeom>
          <a:effectLst>
            <a:outerShdw blurRad="63500" sx="102000" sy="102000" algn="ctr" rotWithShape="0">
              <a:prstClr val="black">
                <a:alpha val="40000"/>
              </a:prstClr>
            </a:outerShdw>
          </a:effectLst>
        </p:spPr>
      </p:pic>
      <p:sp>
        <p:nvSpPr>
          <p:cNvPr id="3" name="Oval 2"/>
          <p:cNvSpPr/>
          <p:nvPr/>
        </p:nvSpPr>
        <p:spPr>
          <a:xfrm>
            <a:off x="2396019" y="826078"/>
            <a:ext cx="1052030" cy="848541"/>
          </a:xfrm>
          <a:prstGeom prst="ellipse">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p:cNvSpPr/>
          <p:nvPr/>
        </p:nvSpPr>
        <p:spPr>
          <a:xfrm>
            <a:off x="2080032" y="3590881"/>
            <a:ext cx="1368017" cy="654775"/>
          </a:xfrm>
          <a:prstGeom prst="ellipse">
            <a:avLst/>
          </a:prstGeom>
          <a:no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93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6" presetClass="emph" presetSubtype="0" repeatCount="indefinite" fill="hold" grpId="1" nodeType="withEffect">
                                  <p:stCondLst>
                                    <p:cond delay="0"/>
                                  </p:stCondLst>
                                  <p:childTnLst>
                                    <p:animScale>
                                      <p:cBhvr>
                                        <p:cTn id="16" dur="2000" fill="hold"/>
                                        <p:tgtEl>
                                          <p:spTgt spid="3"/>
                                        </p:tgtEl>
                                      </p:cBhvr>
                                      <p:by x="150000" y="150000"/>
                                    </p:animScale>
                                  </p:childTnLst>
                                </p:cTn>
                              </p:par>
                              <p:par>
                                <p:cTn id="17" presetID="6" presetClass="emph" presetSubtype="0" repeatCount="indefinite" fill="hold" grpId="1" nodeType="withEffect">
                                  <p:stCondLst>
                                    <p:cond delay="0"/>
                                  </p:stCondLst>
                                  <p:childTnLst>
                                    <p:animScale>
                                      <p:cBhvr>
                                        <p:cTn id="1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8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E609810-79C6-1738-0377-B988BB4BF420}"/>
              </a:ext>
            </a:extLst>
          </p:cNvPr>
          <p:cNvSpPr/>
          <p:nvPr/>
        </p:nvSpPr>
        <p:spPr>
          <a:xfrm>
            <a:off x="885825" y="1419225"/>
            <a:ext cx="10648950" cy="3467100"/>
          </a:xfrm>
          <a:prstGeom prst="roundRect">
            <a:avLst/>
          </a:prstGeom>
          <a:solidFill>
            <a:schemeClr val="lt1">
              <a:alpha val="79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D6335CFC-CAD2-F7AC-1A54-382A344ABAE4}"/>
              </a:ext>
            </a:extLst>
          </p:cNvPr>
          <p:cNvPicPr>
            <a:picLocks noChangeAspect="1"/>
          </p:cNvPicPr>
          <p:nvPr/>
        </p:nvPicPr>
        <p:blipFill>
          <a:blip r:embed="rId3"/>
          <a:stretch>
            <a:fillRect/>
          </a:stretch>
        </p:blipFill>
        <p:spPr>
          <a:xfrm>
            <a:off x="499000" y="2431464"/>
            <a:ext cx="11327350" cy="1804572"/>
          </a:xfrm>
          <a:prstGeom prst="rect">
            <a:avLst/>
          </a:prstGeom>
        </p:spPr>
      </p:pic>
      <p:pic>
        <p:nvPicPr>
          <p:cNvPr id="8" name="Picture 7">
            <a:extLst>
              <a:ext uri="{FF2B5EF4-FFF2-40B4-BE49-F238E27FC236}">
                <a16:creationId xmlns:a16="http://schemas.microsoft.com/office/drawing/2014/main" id="{D37E5B76-C800-7E63-F9C3-D2296CE8D61D}"/>
              </a:ext>
            </a:extLst>
          </p:cNvPr>
          <p:cNvPicPr>
            <a:picLocks noChangeAspect="1"/>
          </p:cNvPicPr>
          <p:nvPr/>
        </p:nvPicPr>
        <p:blipFill>
          <a:blip r:embed="rId4"/>
          <a:stretch>
            <a:fillRect/>
          </a:stretch>
        </p:blipFill>
        <p:spPr>
          <a:xfrm>
            <a:off x="4446482" y="1665694"/>
            <a:ext cx="3889585" cy="859611"/>
          </a:xfrm>
          <a:prstGeom prst="rect">
            <a:avLst/>
          </a:prstGeom>
        </p:spPr>
      </p:pic>
    </p:spTree>
    <p:extLst>
      <p:ext uri="{BB962C8B-B14F-4D97-AF65-F5344CB8AC3E}">
        <p14:creationId xmlns:p14="http://schemas.microsoft.com/office/powerpoint/2010/main" val="1134938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2" descr="7"/>
          <p:cNvPicPr>
            <a:picLocks noChangeAspect="1"/>
          </p:cNvPicPr>
          <p:nvPr/>
        </p:nvPicPr>
        <p:blipFill>
          <a:blip r:embed="rId3"/>
          <a:srcRect t="64676"/>
          <a:stretch>
            <a:fillRect/>
          </a:stretch>
        </p:blipFill>
        <p:spPr>
          <a:xfrm flipH="1">
            <a:off x="6220" y="4120830"/>
            <a:ext cx="12204065" cy="2781300"/>
          </a:xfrm>
          <a:prstGeom prst="rect">
            <a:avLst/>
          </a:prstGeom>
        </p:spPr>
      </p:pic>
      <p:pic>
        <p:nvPicPr>
          <p:cNvPr id="4098" name="Picture 2" descr="H'Hen Niê - &quot;Và tôi biết, tôi phải nói lời cảm ơn Cho tôi... | Facebook">
            <a:extLst>
              <a:ext uri="{FF2B5EF4-FFF2-40B4-BE49-F238E27FC236}">
                <a16:creationId xmlns:a16="http://schemas.microsoft.com/office/drawing/2014/main" id="{84AEBEC4-862F-DD88-1756-70164245A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88" y="648495"/>
            <a:ext cx="2252662" cy="34723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2834673-C9E6-107A-B5F7-F64296511BB4}"/>
              </a:ext>
            </a:extLst>
          </p:cNvPr>
          <p:cNvPicPr>
            <a:picLocks noChangeAspect="1"/>
          </p:cNvPicPr>
          <p:nvPr/>
        </p:nvPicPr>
        <p:blipFill>
          <a:blip r:embed="rId5"/>
          <a:stretch>
            <a:fillRect/>
          </a:stretch>
        </p:blipFill>
        <p:spPr>
          <a:xfrm>
            <a:off x="4933950" y="-283660"/>
            <a:ext cx="7949873" cy="6041660"/>
          </a:xfrm>
          <a:prstGeom prst="rect">
            <a:avLst/>
          </a:prstGeom>
        </p:spPr>
      </p:pic>
    </p:spTree>
    <p:custDataLst>
      <p:tags r:id="rId1"/>
    </p:custDataLst>
    <p:extLst>
      <p:ext uri="{BB962C8B-B14F-4D97-AF65-F5344CB8AC3E}">
        <p14:creationId xmlns:p14="http://schemas.microsoft.com/office/powerpoint/2010/main" val="4216603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876300" y="666750"/>
            <a:ext cx="10725150" cy="2286000"/>
          </a:xfrm>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87665" y="340521"/>
                  <a:pt x="503488" y="242129"/>
                  <a:pt x="1053064" y="0"/>
                </a:cubicBezTo>
                <a:cubicBezTo>
                  <a:pt x="3898593" y="542446"/>
                  <a:pt x="7912346" y="745047"/>
                  <a:pt x="9672083" y="0"/>
                </a:cubicBezTo>
                <a:cubicBezTo>
                  <a:pt x="10283700" y="60320"/>
                  <a:pt x="10774345" y="263076"/>
                  <a:pt x="10725150" y="471721"/>
                </a:cubicBezTo>
                <a:cubicBezTo>
                  <a:pt x="10554568" y="1598730"/>
                  <a:pt x="10481876" y="2285532"/>
                  <a:pt x="10725150" y="2652476"/>
                </a:cubicBezTo>
                <a:cubicBezTo>
                  <a:pt x="10870332" y="3046108"/>
                  <a:pt x="10021487" y="3015925"/>
                  <a:pt x="9672083" y="3124200"/>
                </a:cubicBezTo>
                <a:cubicBezTo>
                  <a:pt x="8949361" y="3386991"/>
                  <a:pt x="5397281" y="4328939"/>
                  <a:pt x="1053064" y="3124200"/>
                </a:cubicBezTo>
                <a:cubicBezTo>
                  <a:pt x="345169" y="3146439"/>
                  <a:pt x="2301" y="2795331"/>
                  <a:pt x="0" y="2652476"/>
                </a:cubicBezTo>
                <a:cubicBezTo>
                  <a:pt x="-21806" y="1721641"/>
                  <a:pt x="1966" y="976067"/>
                  <a:pt x="0" y="471721"/>
                </a:cubicBezTo>
                <a:close/>
              </a:path>
              <a:path w="10725150" h="3124200" stroke="0" extrusionOk="0">
                <a:moveTo>
                  <a:pt x="0" y="471721"/>
                </a:moveTo>
                <a:cubicBezTo>
                  <a:pt x="24022" y="392918"/>
                  <a:pt x="421464" y="84473"/>
                  <a:pt x="1053064" y="0"/>
                </a:cubicBezTo>
                <a:cubicBezTo>
                  <a:pt x="2985213" y="117101"/>
                  <a:pt x="8310394" y="360260"/>
                  <a:pt x="9672083" y="0"/>
                </a:cubicBezTo>
                <a:cubicBezTo>
                  <a:pt x="10264041" y="-19509"/>
                  <a:pt x="10621988" y="272831"/>
                  <a:pt x="10725150" y="471721"/>
                </a:cubicBezTo>
                <a:cubicBezTo>
                  <a:pt x="10868271" y="1170737"/>
                  <a:pt x="10516655" y="2422355"/>
                  <a:pt x="10725150" y="2652476"/>
                </a:cubicBezTo>
                <a:cubicBezTo>
                  <a:pt x="10629813" y="2852349"/>
                  <a:pt x="10266725" y="3369169"/>
                  <a:pt x="9672083" y="3124200"/>
                </a:cubicBezTo>
                <a:cubicBezTo>
                  <a:pt x="6316867" y="3439454"/>
                  <a:pt x="4389038" y="3287053"/>
                  <a:pt x="1053064" y="3124200"/>
                </a:cubicBezTo>
                <a:cubicBezTo>
                  <a:pt x="434448" y="3206415"/>
                  <a:pt x="-27532" y="2838085"/>
                  <a:pt x="0" y="2652476"/>
                </a:cubicBezTo>
                <a:cubicBezTo>
                  <a:pt x="-75239" y="2272698"/>
                  <a:pt x="-75457" y="1319901"/>
                  <a:pt x="0" y="471721"/>
                </a:cubicBezTo>
                <a:close/>
              </a:path>
              <a:path w="10725150" h="3124200" fill="none" stroke="0" extrusionOk="0">
                <a:moveTo>
                  <a:pt x="0" y="471721"/>
                </a:moveTo>
                <a:cubicBezTo>
                  <a:pt x="80852" y="343954"/>
                  <a:pt x="532793" y="58427"/>
                  <a:pt x="1053064" y="0"/>
                </a:cubicBezTo>
                <a:cubicBezTo>
                  <a:pt x="4450195" y="292699"/>
                  <a:pt x="7961601" y="61302"/>
                  <a:pt x="9672083" y="0"/>
                </a:cubicBezTo>
                <a:cubicBezTo>
                  <a:pt x="10311520" y="21700"/>
                  <a:pt x="10692386" y="161395"/>
                  <a:pt x="10725150" y="471721"/>
                </a:cubicBezTo>
                <a:cubicBezTo>
                  <a:pt x="10544628" y="1399033"/>
                  <a:pt x="10671602" y="2307917"/>
                  <a:pt x="10725150" y="2652476"/>
                </a:cubicBezTo>
                <a:cubicBezTo>
                  <a:pt x="10917535" y="2851403"/>
                  <a:pt x="10319663" y="3179754"/>
                  <a:pt x="9672083" y="3124200"/>
                </a:cubicBezTo>
                <a:cubicBezTo>
                  <a:pt x="7372795" y="3519800"/>
                  <a:pt x="4875709" y="2073202"/>
                  <a:pt x="1053064" y="3124200"/>
                </a:cubicBezTo>
                <a:cubicBezTo>
                  <a:pt x="358916" y="3158729"/>
                  <a:pt x="-23491" y="2811213"/>
                  <a:pt x="0" y="2652476"/>
                </a:cubicBezTo>
                <a:cubicBezTo>
                  <a:pt x="73058" y="1641478"/>
                  <a:pt x="-35266" y="922263"/>
                  <a:pt x="0" y="471721"/>
                </a:cubicBezTo>
                <a:close/>
              </a:path>
              <a:path w="10725150" h="3124200" fill="none" stroke="0" extrusionOk="0">
                <a:moveTo>
                  <a:pt x="0" y="471721"/>
                </a:moveTo>
                <a:cubicBezTo>
                  <a:pt x="10587" y="354949"/>
                  <a:pt x="496812" y="206265"/>
                  <a:pt x="1053064" y="0"/>
                </a:cubicBezTo>
                <a:cubicBezTo>
                  <a:pt x="4053403" y="208126"/>
                  <a:pt x="8025180" y="163837"/>
                  <a:pt x="9672083" y="0"/>
                </a:cubicBezTo>
                <a:cubicBezTo>
                  <a:pt x="10287960" y="-11491"/>
                  <a:pt x="10739904" y="231734"/>
                  <a:pt x="10725150" y="471721"/>
                </a:cubicBezTo>
                <a:cubicBezTo>
                  <a:pt x="10654929" y="1511161"/>
                  <a:pt x="10684243" y="2177061"/>
                  <a:pt x="10725150" y="2652476"/>
                </a:cubicBezTo>
                <a:cubicBezTo>
                  <a:pt x="10944815" y="2984922"/>
                  <a:pt x="10059029" y="3045624"/>
                  <a:pt x="9672083" y="3124200"/>
                </a:cubicBezTo>
                <a:cubicBezTo>
                  <a:pt x="8043833" y="3456734"/>
                  <a:pt x="5093313" y="4141769"/>
                  <a:pt x="1053064" y="3124200"/>
                </a:cubicBezTo>
                <a:cubicBezTo>
                  <a:pt x="352049" y="3150642"/>
                  <a:pt x="-32015" y="2840540"/>
                  <a:pt x="0" y="2652476"/>
                </a:cubicBezTo>
                <a:cubicBezTo>
                  <a:pt x="20261" y="1627475"/>
                  <a:pt x="64926" y="953746"/>
                  <a:pt x="0" y="471721"/>
                </a:cubicBezTo>
                <a:close/>
              </a:path>
              <a:path w="10725150" h="3124200" fill="none" stroke="0" extrusionOk="0">
                <a:moveTo>
                  <a:pt x="0" y="471721"/>
                </a:moveTo>
                <a:cubicBezTo>
                  <a:pt x="45405" y="319596"/>
                  <a:pt x="491864" y="226534"/>
                  <a:pt x="1053064" y="0"/>
                </a:cubicBezTo>
                <a:cubicBezTo>
                  <a:pt x="4215754" y="658359"/>
                  <a:pt x="7934169" y="556746"/>
                  <a:pt x="9672083" y="0"/>
                </a:cubicBezTo>
                <a:cubicBezTo>
                  <a:pt x="10306824" y="33794"/>
                  <a:pt x="10775283" y="221938"/>
                  <a:pt x="10725150" y="471721"/>
                </a:cubicBezTo>
                <a:cubicBezTo>
                  <a:pt x="10603022" y="1537896"/>
                  <a:pt x="10555210" y="2228731"/>
                  <a:pt x="10725150" y="2652476"/>
                </a:cubicBezTo>
                <a:cubicBezTo>
                  <a:pt x="10909359" y="3024770"/>
                  <a:pt x="10000035" y="3069120"/>
                  <a:pt x="9672083" y="3124200"/>
                </a:cubicBezTo>
                <a:cubicBezTo>
                  <a:pt x="8310440" y="3623707"/>
                  <a:pt x="5465389" y="4008393"/>
                  <a:pt x="1053064" y="3124200"/>
                </a:cubicBezTo>
                <a:cubicBezTo>
                  <a:pt x="350984" y="3154379"/>
                  <a:pt x="-9890" y="2807714"/>
                  <a:pt x="0" y="2652476"/>
                </a:cubicBezTo>
                <a:cubicBezTo>
                  <a:pt x="13771" y="1739646"/>
                  <a:pt x="14192" y="946885"/>
                  <a:pt x="0" y="4717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 name="connsiteX0" fmla="*/ 0 w 10725150"/>
                      <a:gd name="connsiteY0" fmla="*/ 345161 h 2286000"/>
                      <a:gd name="connsiteX1" fmla="*/ 1053064 w 10725150"/>
                      <a:gd name="connsiteY1" fmla="*/ 0 h 2286000"/>
                      <a:gd name="connsiteX2" fmla="*/ 9672083 w 10725150"/>
                      <a:gd name="connsiteY2" fmla="*/ 0 h 2286000"/>
                      <a:gd name="connsiteX3" fmla="*/ 10725150 w 10725150"/>
                      <a:gd name="connsiteY3" fmla="*/ 345161 h 2286000"/>
                      <a:gd name="connsiteX4" fmla="*/ 10725150 w 10725150"/>
                      <a:gd name="connsiteY4" fmla="*/ 1940836 h 2286000"/>
                      <a:gd name="connsiteX5" fmla="*/ 9672083 w 10725150"/>
                      <a:gd name="connsiteY5" fmla="*/ 2286000 h 2286000"/>
                      <a:gd name="connsiteX6" fmla="*/ 1053064 w 10725150"/>
                      <a:gd name="connsiteY6" fmla="*/ 2286000 h 2286000"/>
                      <a:gd name="connsiteX7" fmla="*/ 0 w 10725150"/>
                      <a:gd name="connsiteY7" fmla="*/ 1940836 h 2286000"/>
                      <a:gd name="connsiteX8" fmla="*/ 0 w 10725150"/>
                      <a:gd name="connsiteY8" fmla="*/ 345161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2286000" fill="none" extrusionOk="0">
                        <a:moveTo>
                          <a:pt x="0" y="345161"/>
                        </a:moveTo>
                        <a:cubicBezTo>
                          <a:pt x="-111303" y="297826"/>
                          <a:pt x="514542" y="278176"/>
                          <a:pt x="1053064" y="0"/>
                        </a:cubicBezTo>
                        <a:cubicBezTo>
                          <a:pt x="3767325" y="555850"/>
                          <a:pt x="8067237" y="822104"/>
                          <a:pt x="9672083" y="0"/>
                        </a:cubicBezTo>
                        <a:cubicBezTo>
                          <a:pt x="10292652" y="66774"/>
                          <a:pt x="10791684" y="215381"/>
                          <a:pt x="10725150" y="345161"/>
                        </a:cubicBezTo>
                        <a:cubicBezTo>
                          <a:pt x="10536180" y="1210292"/>
                          <a:pt x="10458719" y="1676848"/>
                          <a:pt x="10725150" y="1940836"/>
                        </a:cubicBezTo>
                        <a:cubicBezTo>
                          <a:pt x="10897642" y="2257432"/>
                          <a:pt x="10011347" y="2200702"/>
                          <a:pt x="9672083" y="2286000"/>
                        </a:cubicBezTo>
                        <a:cubicBezTo>
                          <a:pt x="9286597" y="2827805"/>
                          <a:pt x="5525358" y="3433606"/>
                          <a:pt x="1053064" y="2286000"/>
                        </a:cubicBezTo>
                        <a:cubicBezTo>
                          <a:pt x="330051" y="2306301"/>
                          <a:pt x="2560" y="2026360"/>
                          <a:pt x="0" y="1940836"/>
                        </a:cubicBezTo>
                        <a:cubicBezTo>
                          <a:pt x="-20900" y="1309091"/>
                          <a:pt x="4534" y="734391"/>
                          <a:pt x="0" y="345161"/>
                        </a:cubicBezTo>
                        <a:close/>
                      </a:path>
                      <a:path w="10725150" h="2286000" stroke="0" extrusionOk="0">
                        <a:moveTo>
                          <a:pt x="0" y="345161"/>
                        </a:moveTo>
                        <a:cubicBezTo>
                          <a:pt x="7008" y="373077"/>
                          <a:pt x="365939" y="112446"/>
                          <a:pt x="1053064" y="0"/>
                        </a:cubicBezTo>
                        <a:cubicBezTo>
                          <a:pt x="3242346" y="107143"/>
                          <a:pt x="8499864" y="415400"/>
                          <a:pt x="9672083" y="0"/>
                        </a:cubicBezTo>
                        <a:cubicBezTo>
                          <a:pt x="10234785" y="-19891"/>
                          <a:pt x="10619006" y="201570"/>
                          <a:pt x="10725150" y="345161"/>
                        </a:cubicBezTo>
                        <a:cubicBezTo>
                          <a:pt x="10899150" y="832038"/>
                          <a:pt x="10502898" y="1790735"/>
                          <a:pt x="10725150" y="1940836"/>
                        </a:cubicBezTo>
                        <a:cubicBezTo>
                          <a:pt x="10572204" y="2064753"/>
                          <a:pt x="10287103" y="2529563"/>
                          <a:pt x="9672083" y="2286000"/>
                        </a:cubicBezTo>
                        <a:cubicBezTo>
                          <a:pt x="6280360" y="2769044"/>
                          <a:pt x="4357417" y="2416620"/>
                          <a:pt x="1053064" y="2286000"/>
                        </a:cubicBezTo>
                        <a:cubicBezTo>
                          <a:pt x="438075" y="2353739"/>
                          <a:pt x="-25721" y="2067848"/>
                          <a:pt x="0" y="1940836"/>
                        </a:cubicBezTo>
                        <a:cubicBezTo>
                          <a:pt x="-48172" y="1680323"/>
                          <a:pt x="-110672" y="1017360"/>
                          <a:pt x="0" y="345161"/>
                        </a:cubicBezTo>
                        <a:close/>
                      </a:path>
                      <a:path w="10725150" h="2286000" fill="none" stroke="0" extrusionOk="0">
                        <a:moveTo>
                          <a:pt x="0" y="345161"/>
                        </a:moveTo>
                        <a:cubicBezTo>
                          <a:pt x="87905" y="262189"/>
                          <a:pt x="551398" y="18866"/>
                          <a:pt x="1053064" y="0"/>
                        </a:cubicBezTo>
                        <a:cubicBezTo>
                          <a:pt x="4486306" y="90928"/>
                          <a:pt x="8131833" y="41853"/>
                          <a:pt x="9672083" y="0"/>
                        </a:cubicBezTo>
                        <a:cubicBezTo>
                          <a:pt x="10315317" y="20180"/>
                          <a:pt x="10651977" y="97715"/>
                          <a:pt x="10725150" y="345161"/>
                        </a:cubicBezTo>
                        <a:cubicBezTo>
                          <a:pt x="10510493" y="1006129"/>
                          <a:pt x="10676660" y="1703137"/>
                          <a:pt x="10725150" y="1940836"/>
                        </a:cubicBezTo>
                        <a:cubicBezTo>
                          <a:pt x="10992844" y="1998677"/>
                          <a:pt x="10380655" y="2340816"/>
                          <a:pt x="9672083" y="2286000"/>
                        </a:cubicBezTo>
                        <a:cubicBezTo>
                          <a:pt x="6981872" y="2584873"/>
                          <a:pt x="4846084" y="1382071"/>
                          <a:pt x="1053064" y="2286000"/>
                        </a:cubicBezTo>
                        <a:cubicBezTo>
                          <a:pt x="340244" y="2323224"/>
                          <a:pt x="-29302" y="2040126"/>
                          <a:pt x="0" y="1940836"/>
                        </a:cubicBezTo>
                        <a:cubicBezTo>
                          <a:pt x="85501" y="1202431"/>
                          <a:pt x="-44460" y="682296"/>
                          <a:pt x="0" y="345161"/>
                        </a:cubicBezTo>
                        <a:close/>
                      </a:path>
                      <a:path w="10725150" h="2286000" fill="none" stroke="0" extrusionOk="0">
                        <a:moveTo>
                          <a:pt x="0" y="345161"/>
                        </a:moveTo>
                        <a:cubicBezTo>
                          <a:pt x="19832" y="326162"/>
                          <a:pt x="512926" y="213832"/>
                          <a:pt x="1053064" y="0"/>
                        </a:cubicBezTo>
                        <a:cubicBezTo>
                          <a:pt x="3835354" y="67039"/>
                          <a:pt x="7988714" y="-142563"/>
                          <a:pt x="9672083" y="0"/>
                        </a:cubicBezTo>
                        <a:cubicBezTo>
                          <a:pt x="10290297" y="-14293"/>
                          <a:pt x="10726178" y="181612"/>
                          <a:pt x="10725150" y="345161"/>
                        </a:cubicBezTo>
                        <a:cubicBezTo>
                          <a:pt x="10663556" y="1112384"/>
                          <a:pt x="10705863" y="1576020"/>
                          <a:pt x="10725150" y="1940836"/>
                        </a:cubicBezTo>
                        <a:cubicBezTo>
                          <a:pt x="10976470" y="2186102"/>
                          <a:pt x="10071579" y="2152468"/>
                          <a:pt x="9672083" y="2286000"/>
                        </a:cubicBezTo>
                        <a:cubicBezTo>
                          <a:pt x="7503702" y="2477860"/>
                          <a:pt x="5082823" y="3119833"/>
                          <a:pt x="1053064" y="2286000"/>
                        </a:cubicBezTo>
                        <a:cubicBezTo>
                          <a:pt x="338248" y="2285218"/>
                          <a:pt x="-34277" y="2078279"/>
                          <a:pt x="0" y="1940836"/>
                        </a:cubicBezTo>
                        <a:cubicBezTo>
                          <a:pt x="54096" y="1164478"/>
                          <a:pt x="113932" y="735049"/>
                          <a:pt x="0" y="345161"/>
                        </a:cubicBezTo>
                        <a:close/>
                      </a:path>
                      <a:path w="10725150" h="2286000" fill="none" stroke="0" extrusionOk="0">
                        <a:moveTo>
                          <a:pt x="0" y="345161"/>
                        </a:moveTo>
                        <a:cubicBezTo>
                          <a:pt x="76389" y="265821"/>
                          <a:pt x="449769" y="155201"/>
                          <a:pt x="1053064" y="0"/>
                        </a:cubicBezTo>
                        <a:cubicBezTo>
                          <a:pt x="4501528" y="415902"/>
                          <a:pt x="7894023" y="755082"/>
                          <a:pt x="9672083" y="0"/>
                        </a:cubicBezTo>
                        <a:cubicBezTo>
                          <a:pt x="10303079" y="24002"/>
                          <a:pt x="10755749" y="147132"/>
                          <a:pt x="10725150" y="345161"/>
                        </a:cubicBezTo>
                        <a:cubicBezTo>
                          <a:pt x="10630027" y="1170006"/>
                          <a:pt x="10542584" y="1621971"/>
                          <a:pt x="10725150" y="1940836"/>
                        </a:cubicBezTo>
                        <a:cubicBezTo>
                          <a:pt x="10884890" y="2252736"/>
                          <a:pt x="9944626" y="2274706"/>
                          <a:pt x="9672083" y="2286000"/>
                        </a:cubicBezTo>
                        <a:cubicBezTo>
                          <a:pt x="8191808" y="2745220"/>
                          <a:pt x="5565656" y="3118733"/>
                          <a:pt x="1053064" y="2286000"/>
                        </a:cubicBezTo>
                        <a:cubicBezTo>
                          <a:pt x="354207" y="2309639"/>
                          <a:pt x="5536" y="2065193"/>
                          <a:pt x="0" y="1940836"/>
                        </a:cubicBezTo>
                        <a:cubicBezTo>
                          <a:pt x="33885" y="1250115"/>
                          <a:pt x="11839" y="698115"/>
                          <a:pt x="0" y="345161"/>
                        </a:cubicBezTo>
                        <a:close/>
                      </a:path>
                      <a:path w="10725150" h="2286000" fill="none" stroke="0" extrusionOk="0">
                        <a:moveTo>
                          <a:pt x="0" y="345161"/>
                        </a:moveTo>
                        <a:cubicBezTo>
                          <a:pt x="-12510" y="279413"/>
                          <a:pt x="498134" y="251712"/>
                          <a:pt x="1053064" y="0"/>
                        </a:cubicBezTo>
                        <a:cubicBezTo>
                          <a:pt x="3957296" y="563444"/>
                          <a:pt x="8118142" y="531942"/>
                          <a:pt x="9672083" y="0"/>
                        </a:cubicBezTo>
                        <a:cubicBezTo>
                          <a:pt x="10290928" y="42932"/>
                          <a:pt x="10780710" y="164485"/>
                          <a:pt x="10725150" y="345161"/>
                        </a:cubicBezTo>
                        <a:cubicBezTo>
                          <a:pt x="10570967" y="1151145"/>
                          <a:pt x="10474225" y="1627424"/>
                          <a:pt x="10725150" y="1940836"/>
                        </a:cubicBezTo>
                        <a:cubicBezTo>
                          <a:pt x="10927749" y="2239694"/>
                          <a:pt x="9995698" y="2238283"/>
                          <a:pt x="9672083" y="2286000"/>
                        </a:cubicBezTo>
                        <a:cubicBezTo>
                          <a:pt x="8465994" y="3004103"/>
                          <a:pt x="5787704" y="2706657"/>
                          <a:pt x="1053064" y="2286000"/>
                        </a:cubicBezTo>
                        <a:cubicBezTo>
                          <a:pt x="334131" y="2315515"/>
                          <a:pt x="337" y="2043162"/>
                          <a:pt x="0" y="1940836"/>
                        </a:cubicBezTo>
                        <a:cubicBezTo>
                          <a:pt x="14835" y="1310770"/>
                          <a:pt x="19943" y="725253"/>
                          <a:pt x="0" y="3451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238250" y="1148228"/>
            <a:ext cx="9953625" cy="1938992"/>
          </a:xfrm>
          <a:prstGeom prst="rect">
            <a:avLst/>
          </a:prstGeom>
          <a:noFill/>
        </p:spPr>
        <p:txBody>
          <a:bodyPr wrap="square">
            <a:spAutoFit/>
          </a:bodyPr>
          <a:lstStyle/>
          <a:p>
            <a:pPr lvl="0" algn="ctr">
              <a:defRPr/>
            </a:pPr>
            <a:r>
              <a:rPr lang="vi-VN" sz="4000" b="1" dirty="0">
                <a:solidFill>
                  <a:srgbClr val="003399"/>
                </a:solidFill>
                <a:latin typeface="Calibri"/>
              </a:rPr>
              <a:t>Hoạt động 8: Tìm hiểu về truyền thống yêu nước và đấu tranh cách mạng của đồng bào các dân tộc Tây Nguyên</a:t>
            </a:r>
            <a:endParaRPr kumimoji="0" lang="en-US" sz="4000" b="1" i="0" u="none" strike="noStrike" kern="1200" cap="none" spc="0" normalizeH="0" baseline="0" noProof="0" dirty="0">
              <a:ln>
                <a:noFill/>
              </a:ln>
              <a:solidFill>
                <a:srgbClr val="003399"/>
              </a:solidFill>
              <a:effectLst/>
              <a:uLnTx/>
              <a:uFillTx/>
              <a:latin typeface="Calibri"/>
              <a:ea typeface="+mn-ea"/>
              <a:cs typeface="+mn-cs"/>
            </a:endParaRPr>
          </a:p>
        </p:txBody>
      </p:sp>
    </p:spTree>
    <p:extLst>
      <p:ext uri="{BB962C8B-B14F-4D97-AF65-F5344CB8AC3E}">
        <p14:creationId xmlns:p14="http://schemas.microsoft.com/office/powerpoint/2010/main" val="12205076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424EEE0-82AD-9311-9732-3D9692502033}"/>
              </a:ext>
            </a:extLst>
          </p:cNvPr>
          <p:cNvGrpSpPr/>
          <p:nvPr/>
        </p:nvGrpSpPr>
        <p:grpSpPr>
          <a:xfrm>
            <a:off x="314325" y="279844"/>
            <a:ext cx="11687175" cy="1110806"/>
            <a:chOff x="927517" y="279844"/>
            <a:chExt cx="8965939" cy="2069008"/>
          </a:xfrm>
        </p:grpSpPr>
        <p:grpSp>
          <p:nvGrpSpPr>
            <p:cNvPr id="2" name="Group 4">
              <a:extLst>
                <a:ext uri="{FF2B5EF4-FFF2-40B4-BE49-F238E27FC236}">
                  <a16:creationId xmlns:a16="http://schemas.microsoft.com/office/drawing/2014/main" id="{1B28533C-C208-F26C-1EFC-501153320018}"/>
                </a:ext>
              </a:extLst>
            </p:cNvPr>
            <p:cNvGrpSpPr/>
            <p:nvPr/>
          </p:nvGrpSpPr>
          <p:grpSpPr>
            <a:xfrm>
              <a:off x="927517" y="279844"/>
              <a:ext cx="8965939" cy="2069008"/>
              <a:chOff x="0" y="0"/>
              <a:chExt cx="12956587" cy="4320406"/>
            </a:xfrm>
          </p:grpSpPr>
          <p:sp>
            <p:nvSpPr>
              <p:cNvPr id="3" name="Freeform 5">
                <a:extLst>
                  <a:ext uri="{FF2B5EF4-FFF2-40B4-BE49-F238E27FC236}">
                    <a16:creationId xmlns:a16="http://schemas.microsoft.com/office/drawing/2014/main" id="{87FCFC1E-F464-894F-21E9-4EFBDB74FAEF}"/>
                  </a:ext>
                </a:extLst>
              </p:cNvPr>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a:ln>
                <a:solidFill>
                  <a:schemeClr val="tx1"/>
                </a:solidFill>
                <a:prstDash val="lgDash"/>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9" name="Text Box 9">
              <a:extLst>
                <a:ext uri="{FF2B5EF4-FFF2-40B4-BE49-F238E27FC236}">
                  <a16:creationId xmlns:a16="http://schemas.microsoft.com/office/drawing/2014/main" id="{842FD356-98F0-8EDF-D0F0-2736B9C2705A}"/>
                </a:ext>
              </a:extLst>
            </p:cNvPr>
            <p:cNvSpPr txBox="1">
              <a:spLocks noChangeArrowheads="1"/>
            </p:cNvSpPr>
            <p:nvPr/>
          </p:nvSpPr>
          <p:spPr bwMode="auto">
            <a:xfrm>
              <a:off x="1119574" y="424299"/>
              <a:ext cx="8557018" cy="177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sát hình 7, 8 trang 89, đọc thông tin tư liệu để tìm hiểu, kể lại câu chuyện lịch sử về các nhân vật Đinh Núp, N’Trang Lơng </a:t>
              </a:r>
              <a:endPar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4 Tinos Bold" panose="02020803070505020304" pitchFamily="18" charset="0"/>
              </a:endParaRPr>
            </a:p>
          </p:txBody>
        </p:sp>
      </p:grpSp>
      <p:pic>
        <p:nvPicPr>
          <p:cNvPr id="5" name="Picture 4">
            <a:extLst>
              <a:ext uri="{FF2B5EF4-FFF2-40B4-BE49-F238E27FC236}">
                <a16:creationId xmlns:a16="http://schemas.microsoft.com/office/drawing/2014/main" id="{385AA416-F34D-3835-1083-7070DBA83A3B}"/>
              </a:ext>
            </a:extLst>
          </p:cNvPr>
          <p:cNvPicPr>
            <a:picLocks noChangeAspect="1"/>
          </p:cNvPicPr>
          <p:nvPr/>
        </p:nvPicPr>
        <p:blipFill>
          <a:blip r:embed="rId2"/>
          <a:stretch>
            <a:fillRect/>
          </a:stretch>
        </p:blipFill>
        <p:spPr>
          <a:xfrm>
            <a:off x="962025" y="1662010"/>
            <a:ext cx="4705350" cy="4276827"/>
          </a:xfrm>
          <a:prstGeom prst="rect">
            <a:avLst/>
          </a:prstGeom>
        </p:spPr>
      </p:pic>
      <p:pic>
        <p:nvPicPr>
          <p:cNvPr id="15" name="Picture 14">
            <a:extLst>
              <a:ext uri="{FF2B5EF4-FFF2-40B4-BE49-F238E27FC236}">
                <a16:creationId xmlns:a16="http://schemas.microsoft.com/office/drawing/2014/main" id="{41236F1A-1F78-632E-2027-25442C04375E}"/>
              </a:ext>
            </a:extLst>
          </p:cNvPr>
          <p:cNvPicPr>
            <a:picLocks noChangeAspect="1"/>
          </p:cNvPicPr>
          <p:nvPr/>
        </p:nvPicPr>
        <p:blipFill>
          <a:blip r:embed="rId3"/>
          <a:stretch>
            <a:fillRect/>
          </a:stretch>
        </p:blipFill>
        <p:spPr>
          <a:xfrm>
            <a:off x="6843712" y="1776412"/>
            <a:ext cx="2663812" cy="4081463"/>
          </a:xfrm>
          <a:prstGeom prst="rect">
            <a:avLst/>
          </a:prstGeom>
        </p:spPr>
      </p:pic>
    </p:spTree>
    <p:extLst>
      <p:ext uri="{BB962C8B-B14F-4D97-AF65-F5344CB8AC3E}">
        <p14:creationId xmlns:p14="http://schemas.microsoft.com/office/powerpoint/2010/main" val="2846728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508</Words>
  <Application>Microsoft Office PowerPoint</Application>
  <PresentationFormat>Widescreen</PresentationFormat>
  <Paragraphs>30</Paragraphs>
  <Slides>22</Slides>
  <Notes>0</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22</vt:i4>
      </vt:variant>
    </vt:vector>
  </HeadingPairs>
  <TitlesOfParts>
    <vt:vector size="34" baseType="lpstr">
      <vt:lpstr>等线</vt:lpstr>
      <vt:lpstr>iCiel Altus</vt:lpstr>
      <vt:lpstr>印品黑体</vt:lpstr>
      <vt:lpstr>Arial</vt:lpstr>
      <vt:lpstr>Calibri</vt:lpstr>
      <vt:lpstr>Calibri Light</vt:lpstr>
      <vt:lpstr>Cambria</vt:lpstr>
      <vt:lpstr>SVN-Bango</vt:lpstr>
      <vt:lpstr>1_Office Theme</vt:lpstr>
      <vt:lpstr>Office 主题​​</vt:lpstr>
      <vt:lpstr>2_Office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12</cp:revision>
  <dcterms:created xsi:type="dcterms:W3CDTF">2024-02-16T08:28:24Z</dcterms:created>
  <dcterms:modified xsi:type="dcterms:W3CDTF">2024-02-17T07:32:17Z</dcterms:modified>
</cp:coreProperties>
</file>