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59" r:id="rId4"/>
    <p:sldId id="260" r:id="rId5"/>
    <p:sldId id="262" r:id="rId6"/>
    <p:sldId id="267" r:id="rId7"/>
    <p:sldId id="268" r:id="rId8"/>
    <p:sldId id="269" r:id="rId9"/>
    <p:sldId id="270" r:id="rId10"/>
    <p:sldId id="263" r:id="rId1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60"/>
  </p:normalViewPr>
  <p:slideViewPr>
    <p:cSldViewPr>
      <p:cViewPr varScale="1">
        <p:scale>
          <a:sx n="70" d="100"/>
          <a:sy n="70" d="100"/>
        </p:scale>
        <p:origin x="118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F5692-0303-4B61-A7DA-5F7E7F0FFBED}" type="datetimeFigureOut">
              <a:rPr lang="vi-VN" smtClean="0"/>
              <a:t>31/03/2025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2FC43-712C-4803-830F-683686AE4BE8}" type="slidenum">
              <a:rPr lang="vi-VN" smtClean="0"/>
              <a:t>‹#›</a:t>
            </a:fld>
            <a:endParaRPr lang="vi-VN"/>
          </a:p>
        </p:txBody>
      </p:sp>
    </p:spTree>
    <p:extLst>
      <p:ext uri="{BB962C8B-B14F-4D97-AF65-F5344CB8AC3E}">
        <p14:creationId xmlns:p14="http://schemas.microsoft.com/office/powerpoint/2010/main" val="13871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3C562A9-486F-4FAB-A2CD-1867765F7E60}" type="datetimeFigureOut">
              <a:rPr lang="vi-VN" smtClean="0"/>
              <a:t>31/03/2025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230789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3C562A9-486F-4FAB-A2CD-1867765F7E60}" type="datetimeFigureOut">
              <a:rPr lang="vi-VN" smtClean="0"/>
              <a:t>31/03/2025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329327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3C562A9-486F-4FAB-A2CD-1867765F7E60}" type="datetimeFigureOut">
              <a:rPr lang="vi-VN" smtClean="0"/>
              <a:t>31/03/2025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32877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3C562A9-486F-4FAB-A2CD-1867765F7E60}" type="datetimeFigureOut">
              <a:rPr lang="vi-VN" smtClean="0"/>
              <a:t>31/03/2025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191174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562A9-486F-4FAB-A2CD-1867765F7E60}" type="datetimeFigureOut">
              <a:rPr lang="vi-VN" smtClean="0"/>
              <a:t>31/03/2025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60373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3C562A9-486F-4FAB-A2CD-1867765F7E60}" type="datetimeFigureOut">
              <a:rPr lang="vi-VN" smtClean="0"/>
              <a:t>31/03/2025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381543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3C562A9-486F-4FAB-A2CD-1867765F7E60}" type="datetimeFigureOut">
              <a:rPr lang="vi-VN" smtClean="0"/>
              <a:t>31/03/2025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11321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3C562A9-486F-4FAB-A2CD-1867765F7E60}" type="datetimeFigureOut">
              <a:rPr lang="vi-VN" smtClean="0"/>
              <a:t>31/03/2025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225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562A9-486F-4FAB-A2CD-1867765F7E60}" type="datetimeFigureOut">
              <a:rPr lang="vi-VN" smtClean="0"/>
              <a:t>31/03/2025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76387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C562A9-486F-4FAB-A2CD-1867765F7E60}" type="datetimeFigureOut">
              <a:rPr lang="vi-VN" smtClean="0"/>
              <a:t>31/03/2025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304334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C562A9-486F-4FAB-A2CD-1867765F7E60}" type="datetimeFigureOut">
              <a:rPr lang="vi-VN" smtClean="0"/>
              <a:t>31/03/2025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BDAB82E-BCC2-4C79-AC37-0025F75C20B3}" type="slidenum">
              <a:rPr lang="vi-VN" smtClean="0"/>
              <a:t>‹#›</a:t>
            </a:fld>
            <a:endParaRPr lang="vi-VN"/>
          </a:p>
        </p:txBody>
      </p:sp>
    </p:spTree>
    <p:extLst>
      <p:ext uri="{BB962C8B-B14F-4D97-AF65-F5344CB8AC3E}">
        <p14:creationId xmlns:p14="http://schemas.microsoft.com/office/powerpoint/2010/main" val="231753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562A9-486F-4FAB-A2CD-1867765F7E60}" type="datetimeFigureOut">
              <a:rPr lang="vi-VN" smtClean="0"/>
              <a:t>31/03/2025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B82E-BCC2-4C79-AC37-0025F75C20B3}" type="slidenum">
              <a:rPr lang="vi-VN" smtClean="0"/>
              <a:t>‹#›</a:t>
            </a:fld>
            <a:endParaRPr lang="vi-VN"/>
          </a:p>
        </p:txBody>
      </p:sp>
    </p:spTree>
    <p:extLst>
      <p:ext uri="{BB962C8B-B14F-4D97-AF65-F5344CB8AC3E}">
        <p14:creationId xmlns:p14="http://schemas.microsoft.com/office/powerpoint/2010/main" val="336309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0" y="-27384"/>
            <a:ext cx="9134440" cy="6885384"/>
          </a:xfrm>
          <a:prstGeom prst="rect">
            <a:avLst/>
          </a:prstGeom>
          <a:noFill/>
          <a:ln>
            <a:noFill/>
          </a:ln>
        </p:spPr>
      </p:pic>
      <p:sp>
        <p:nvSpPr>
          <p:cNvPr id="4" name="Rectangle 3">
            <a:extLst>
              <a:ext uri="{FF2B5EF4-FFF2-40B4-BE49-F238E27FC236}">
                <a16:creationId xmlns:a16="http://schemas.microsoft.com/office/drawing/2014/main" id="{BDA144B1-BC48-4FB5-81A0-5EEE0F41D92F}"/>
              </a:ext>
            </a:extLst>
          </p:cNvPr>
          <p:cNvSpPr/>
          <p:nvPr/>
        </p:nvSpPr>
        <p:spPr>
          <a:xfrm>
            <a:off x="862913" y="1270789"/>
            <a:ext cx="7434919" cy="3570208"/>
          </a:xfrm>
          <a:prstGeom prst="rect">
            <a:avLst/>
          </a:prstGeom>
        </p:spPr>
        <p:txBody>
          <a:bodyPr wrap="none">
            <a:spAutoFit/>
          </a:bodyPr>
          <a:lstStyle/>
          <a:p>
            <a:pPr algn="ctr" defTabSz="914377">
              <a:spcAft>
                <a:spcPts val="600"/>
              </a:spcAft>
              <a:defRPr/>
            </a:pPr>
            <a:r>
              <a:rPr lang="en-US" sz="5400" b="1" dirty="0" err="1">
                <a:solidFill>
                  <a:srgbClr val="002060"/>
                </a:solidFill>
                <a:latin typeface="UTM Avo" panose="02040603050506020204" pitchFamily="18" charset="0"/>
                <a:cs typeface="Arial" panose="020B0604020202020204" pitchFamily="34" charset="0"/>
              </a:rPr>
              <a:t>Tuần</a:t>
            </a:r>
            <a:r>
              <a:rPr lang="en-US" sz="5400" b="1" dirty="0">
                <a:solidFill>
                  <a:srgbClr val="002060"/>
                </a:solidFill>
                <a:latin typeface="UTM Avo" panose="02040603050506020204" pitchFamily="18" charset="0"/>
                <a:cs typeface="Arial" panose="020B0604020202020204" pitchFamily="34" charset="0"/>
              </a:rPr>
              <a:t> 27 </a:t>
            </a:r>
            <a:r>
              <a:rPr lang="en-US" sz="5400" b="1" dirty="0" err="1">
                <a:solidFill>
                  <a:srgbClr val="002060"/>
                </a:solidFill>
                <a:latin typeface="UTM Avo" panose="02040603050506020204" pitchFamily="18" charset="0"/>
                <a:cs typeface="Arial" panose="020B0604020202020204" pitchFamily="34" charset="0"/>
              </a:rPr>
              <a:t>Lớp</a:t>
            </a:r>
            <a:r>
              <a:rPr lang="en-US" sz="5400" b="1" dirty="0">
                <a:solidFill>
                  <a:srgbClr val="002060"/>
                </a:solidFill>
                <a:latin typeface="UTM Avo" panose="02040603050506020204" pitchFamily="18" charset="0"/>
                <a:cs typeface="Arial" panose="020B0604020202020204" pitchFamily="34" charset="0"/>
              </a:rPr>
              <a:t> 4A</a:t>
            </a:r>
          </a:p>
          <a:p>
            <a:pPr algn="ctr" defTabSz="914377">
              <a:spcAft>
                <a:spcPts val="600"/>
              </a:spcAft>
              <a:defRPr/>
            </a:pPr>
            <a:r>
              <a:rPr lang="en-US" sz="5400" b="1" dirty="0" err="1">
                <a:solidFill>
                  <a:srgbClr val="002060"/>
                </a:solidFill>
                <a:latin typeface="UTM Avo" panose="02040603050506020204" pitchFamily="18" charset="0"/>
                <a:cs typeface="Arial" panose="020B0604020202020204" pitchFamily="34" charset="0"/>
              </a:rPr>
              <a:t>Năm</a:t>
            </a:r>
            <a:r>
              <a:rPr lang="en-US" sz="5400" b="1" dirty="0">
                <a:solidFill>
                  <a:srgbClr val="002060"/>
                </a:solidFill>
                <a:latin typeface="UTM Avo" panose="02040603050506020204" pitchFamily="18" charset="0"/>
                <a:cs typeface="Arial" panose="020B0604020202020204" pitchFamily="34" charset="0"/>
              </a:rPr>
              <a:t> </a:t>
            </a:r>
            <a:r>
              <a:rPr lang="en-US" sz="5400" b="1" dirty="0" err="1">
                <a:solidFill>
                  <a:srgbClr val="002060"/>
                </a:solidFill>
                <a:latin typeface="UTM Avo" panose="02040603050506020204" pitchFamily="18" charset="0"/>
                <a:cs typeface="Arial" panose="020B0604020202020204" pitchFamily="34" charset="0"/>
              </a:rPr>
              <a:t>học</a:t>
            </a:r>
            <a:r>
              <a:rPr lang="en-US" sz="5400" b="1">
                <a:solidFill>
                  <a:srgbClr val="002060"/>
                </a:solidFill>
                <a:latin typeface="UTM Avo" panose="02040603050506020204" pitchFamily="18" charset="0"/>
                <a:cs typeface="Arial" panose="020B0604020202020204" pitchFamily="34" charset="0"/>
              </a:rPr>
              <a:t>: 2024 - 2025</a:t>
            </a:r>
            <a:endParaRPr lang="en-US" sz="5400" b="1" dirty="0">
              <a:solidFill>
                <a:srgbClr val="002060"/>
              </a:solidFill>
              <a:latin typeface="UTM Avo" panose="02040603050506020204" pitchFamily="18" charset="0"/>
              <a:cs typeface="Arial" panose="020B0604020202020204" pitchFamily="34" charset="0"/>
            </a:endParaRPr>
          </a:p>
          <a:p>
            <a:pPr algn="ctr" defTabSz="914377">
              <a:spcAft>
                <a:spcPts val="600"/>
              </a:spcAft>
              <a:defRPr/>
            </a:pPr>
            <a:r>
              <a:rPr lang="en-US" sz="6000" b="1" dirty="0">
                <a:solidFill>
                  <a:srgbClr val="002060"/>
                </a:solidFill>
                <a:latin typeface="UTM Avo" panose="02040603050506020204" pitchFamily="18" charset="0"/>
                <a:cs typeface="Arial" panose="020B0604020202020204" pitchFamily="34" charset="0"/>
              </a:rPr>
              <a:t>ÔN TẬP GIỮA HỌC KÌ II</a:t>
            </a:r>
            <a:br>
              <a:rPr lang="en-US" sz="6000" b="1" dirty="0">
                <a:solidFill>
                  <a:srgbClr val="002060"/>
                </a:solidFill>
                <a:latin typeface="UTM Avo" panose="02040603050506020204" pitchFamily="18" charset="0"/>
                <a:cs typeface="Arial" panose="020B0604020202020204" pitchFamily="34" charset="0"/>
              </a:rPr>
            </a:br>
            <a:r>
              <a:rPr lang="en-US" sz="4800" dirty="0">
                <a:solidFill>
                  <a:srgbClr val="002060"/>
                </a:solidFill>
                <a:latin typeface="UTM Avo" panose="02040603050506020204" pitchFamily="18" charset="0"/>
                <a:cs typeface="Arial" panose="020B0604020202020204" pitchFamily="34" charset="0"/>
              </a:rPr>
              <a:t>(</a:t>
            </a:r>
            <a:r>
              <a:rPr lang="en-US" sz="4800" dirty="0" err="1">
                <a:solidFill>
                  <a:srgbClr val="002060"/>
                </a:solidFill>
                <a:latin typeface="UTM Avo" panose="02040603050506020204" pitchFamily="18" charset="0"/>
                <a:cs typeface="Arial" panose="020B0604020202020204" pitchFamily="34" charset="0"/>
              </a:rPr>
              <a:t>Tiết</a:t>
            </a:r>
            <a:r>
              <a:rPr lang="en-US" sz="4800" dirty="0">
                <a:solidFill>
                  <a:srgbClr val="002060"/>
                </a:solidFill>
                <a:latin typeface="UTM Avo" panose="02040603050506020204" pitchFamily="18" charset="0"/>
                <a:cs typeface="Arial" panose="020B0604020202020204" pitchFamily="34" charset="0"/>
              </a:rPr>
              <a:t> 6)</a:t>
            </a:r>
            <a:endParaRPr lang="en-US" sz="6000" dirty="0">
              <a:solidFill>
                <a:srgbClr val="00206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93006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35396"/>
            <a:ext cx="9134440" cy="6885384"/>
          </a:xfrm>
          <a:prstGeom prst="rect">
            <a:avLst/>
          </a:prstGeom>
          <a:noFill/>
          <a:ln>
            <a:noFill/>
          </a:ln>
        </p:spPr>
      </p:pic>
      <p:pic>
        <p:nvPicPr>
          <p:cNvPr id="5" name="Picture 4">
            <a:extLst>
              <a:ext uri="{FF2B5EF4-FFF2-40B4-BE49-F238E27FC236}">
                <a16:creationId xmlns:a16="http://schemas.microsoft.com/office/drawing/2014/main" id="{EEB30C65-DE30-CC42-00BD-D6A63FDF193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99392"/>
            <a:ext cx="8460432" cy="4172767"/>
          </a:xfrm>
          <a:prstGeom prst="rect">
            <a:avLst/>
          </a:prstGeom>
        </p:spPr>
      </p:pic>
      <p:pic>
        <p:nvPicPr>
          <p:cNvPr id="6" name="Picture 5">
            <a:extLst>
              <a:ext uri="{FF2B5EF4-FFF2-40B4-BE49-F238E27FC236}">
                <a16:creationId xmlns:a16="http://schemas.microsoft.com/office/drawing/2014/main" id="{40E87497-5AB8-C581-483D-5CB96F6036AF}"/>
              </a:ext>
            </a:extLst>
          </p:cNvPr>
          <p:cNvPicPr/>
          <p:nvPr/>
        </p:nvPicPr>
        <p:blipFill>
          <a:blip r:embed="rId5"/>
          <a:srcRect/>
          <a:stretch>
            <a:fillRect/>
          </a:stretch>
        </p:blipFill>
        <p:spPr>
          <a:xfrm>
            <a:off x="35496" y="3501008"/>
            <a:ext cx="7560840" cy="4176464"/>
          </a:xfrm>
          <a:prstGeom prst="rect">
            <a:avLst/>
          </a:prstGeom>
        </p:spPr>
      </p:pic>
      <p:sp>
        <p:nvSpPr>
          <p:cNvPr id="7" name="Rectangle 6"/>
          <p:cNvSpPr/>
          <p:nvPr/>
        </p:nvSpPr>
        <p:spPr>
          <a:xfrm>
            <a:off x="1979712" y="4073375"/>
            <a:ext cx="6704015" cy="923330"/>
          </a:xfrm>
          <a:prstGeom prst="rect">
            <a:avLst/>
          </a:prstGeom>
          <a:noFill/>
          <a:ln>
            <a:solidFill>
              <a:srgbClr val="00B0F0"/>
            </a:solidFill>
          </a:ln>
        </p:spPr>
        <p:txBody>
          <a:bodyPr wrap="none" lIns="91440" tIns="45720" rIns="91440" bIns="45720">
            <a:spAutoFit/>
          </a:bodyPr>
          <a:lstStyle/>
          <a:p>
            <a:pPr algn="ctr"/>
            <a:r>
              <a:rPr lang="en-US" sz="5400" b="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TẠM BIỆT CÁC EM NHÉ</a:t>
            </a:r>
          </a:p>
        </p:txBody>
      </p:sp>
    </p:spTree>
    <p:extLst>
      <p:ext uri="{BB962C8B-B14F-4D97-AF65-F5344CB8AC3E}">
        <p14:creationId xmlns:p14="http://schemas.microsoft.com/office/powerpoint/2010/main" val="88199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4"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000"/>
                                        <p:tgtEl>
                                          <p:spTgt spid="7"/>
                                        </p:tgtEl>
                                      </p:cBhvr>
                                    </p:animEffect>
                                  </p:childTnLst>
                                </p:cTn>
                              </p:par>
                            </p:childTnLst>
                          </p:cTn>
                        </p:par>
                        <p:par>
                          <p:cTn id="12" fill="hold">
                            <p:stCondLst>
                              <p:cond delay="4000"/>
                            </p:stCondLst>
                            <p:childTnLst>
                              <p:par>
                                <p:cTn id="13" presetID="7" presetClass="emph" presetSubtype="2" fill="hold" nodeType="afterEffect">
                                  <p:stCondLst>
                                    <p:cond delay="0"/>
                                  </p:stCondLst>
                                  <p:childTnLst>
                                    <p:animClr clrSpc="rgb" dir="cw">
                                      <p:cBhvr>
                                        <p:cTn id="14" dur="2000" fill="hold"/>
                                        <p:tgtEl>
                                          <p:spTgt spid="7"/>
                                        </p:tgtEl>
                                        <p:attrNameLst>
                                          <p:attrName>stroke.color</p:attrName>
                                        </p:attrNameLst>
                                      </p:cBhvr>
                                      <p:to>
                                        <a:schemeClr val="accent2"/>
                                      </p:to>
                                    </p:animClr>
                                    <p:set>
                                      <p:cBhvr>
                                        <p:cTn id="15" dur="2000" fill="hold"/>
                                        <p:tgtEl>
                                          <p:spTgt spid="7"/>
                                        </p:tgtEl>
                                        <p:attrNameLst>
                                          <p:attrName>stroke.on</p:attrName>
                                        </p:attrNameLst>
                                      </p:cBhvr>
                                      <p:to>
                                        <p:strVal val="true"/>
                                      </p:to>
                                    </p:set>
                                  </p:childTnLst>
                                </p:cTn>
                              </p:par>
                            </p:childTnLst>
                          </p:cTn>
                        </p:par>
                        <p:par>
                          <p:cTn id="16" fill="hold">
                            <p:stCondLst>
                              <p:cond delay="6000"/>
                            </p:stCondLst>
                            <p:childTnLst>
                              <p:par>
                                <p:cTn id="17" presetID="8" presetClass="emph" presetSubtype="0" fill="hold" grpId="0" nodeType="afterEffect">
                                  <p:stCondLst>
                                    <p:cond delay="0"/>
                                  </p:stCondLst>
                                  <p:childTnLst>
                                    <p:animRot by="21600000">
                                      <p:cBhvr>
                                        <p:cTn id="1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88495_102a38b0218770355f9b3223c99eaf7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p:spPr>
      </p:pic>
      <p:pic>
        <p:nvPicPr>
          <p:cNvPr id="3" name="khoi do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4073"/>
            <a:ext cx="9289114" cy="6853927"/>
          </a:xfrm>
          <a:prstGeom prst="rect">
            <a:avLst/>
          </a:prstGeom>
        </p:spPr>
      </p:pic>
    </p:spTree>
    <p:extLst>
      <p:ext uri="{BB962C8B-B14F-4D97-AF65-F5344CB8AC3E}">
        <p14:creationId xmlns:p14="http://schemas.microsoft.com/office/powerpoint/2010/main" val="6269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86" y="-27384"/>
            <a:ext cx="9134440" cy="6885384"/>
          </a:xfrm>
          <a:prstGeom prst="rect">
            <a:avLst/>
          </a:prstGeom>
          <a:noFill/>
          <a:ln>
            <a:noFill/>
          </a:ln>
        </p:spPr>
      </p:pic>
      <p:sp>
        <p:nvSpPr>
          <p:cNvPr id="3" name="Rectangle 2"/>
          <p:cNvSpPr/>
          <p:nvPr/>
        </p:nvSpPr>
        <p:spPr>
          <a:xfrm>
            <a:off x="16406" y="1340768"/>
            <a:ext cx="4572000" cy="4524315"/>
          </a:xfrm>
          <a:prstGeom prst="rect">
            <a:avLst/>
          </a:prstGeom>
        </p:spPr>
        <p:txBody>
          <a:bodyPr>
            <a:spAutoFit/>
          </a:bodyPr>
          <a:lstStyle/>
          <a:p>
            <a:r>
              <a:rPr lang="vi-VN" sz="3200" b="0" i="0">
                <a:solidFill>
                  <a:srgbClr val="000000"/>
                </a:solidFill>
                <a:effectLst/>
                <a:latin typeface="AVIO"/>
              </a:rPr>
              <a:t>Con chim chiền chiện</a:t>
            </a:r>
          </a:p>
          <a:p>
            <a:r>
              <a:rPr lang="vi-VN" sz="3200" b="0" i="0">
                <a:solidFill>
                  <a:srgbClr val="000000"/>
                </a:solidFill>
                <a:effectLst/>
                <a:latin typeface="AVIO"/>
              </a:rPr>
              <a:t>Bay vút, vút cao</a:t>
            </a:r>
          </a:p>
          <a:p>
            <a:r>
              <a:rPr lang="vi-VN" sz="3200" b="0" i="0">
                <a:solidFill>
                  <a:srgbClr val="000000"/>
                </a:solidFill>
                <a:effectLst/>
                <a:latin typeface="AVIO"/>
              </a:rPr>
              <a:t>Lòng đầy yêu mến</a:t>
            </a:r>
          </a:p>
          <a:p>
            <a:r>
              <a:rPr lang="vi-VN" sz="3200" b="0" i="0">
                <a:solidFill>
                  <a:srgbClr val="000000"/>
                </a:solidFill>
                <a:effectLst/>
                <a:latin typeface="AVIO"/>
              </a:rPr>
              <a:t>Khúc hát ngọt ngào.</a:t>
            </a:r>
            <a:br>
              <a:rPr lang="vi-VN" sz="3200" b="0" i="0">
                <a:solidFill>
                  <a:srgbClr val="000000"/>
                </a:solidFill>
                <a:effectLst/>
                <a:latin typeface="AVIO"/>
              </a:rPr>
            </a:br>
            <a:endParaRPr lang="vi-VN" sz="3200" b="0" i="0">
              <a:solidFill>
                <a:srgbClr val="000000"/>
              </a:solidFill>
              <a:effectLst/>
              <a:latin typeface="AVIO"/>
            </a:endParaRPr>
          </a:p>
          <a:p>
            <a:pPr algn="just"/>
            <a:r>
              <a:rPr lang="vi-VN" sz="3200" b="0" i="0">
                <a:solidFill>
                  <a:srgbClr val="000000"/>
                </a:solidFill>
                <a:effectLst/>
                <a:latin typeface="AVIO"/>
              </a:rPr>
              <a:t>Cánh đập trời xanh</a:t>
            </a:r>
          </a:p>
          <a:p>
            <a:pPr algn="just"/>
            <a:r>
              <a:rPr lang="vi-VN" sz="3200" b="0" i="0">
                <a:solidFill>
                  <a:srgbClr val="000000"/>
                </a:solidFill>
                <a:effectLst/>
                <a:latin typeface="AVIO"/>
              </a:rPr>
              <a:t>Cao hoài, cao vợi</a:t>
            </a:r>
          </a:p>
          <a:p>
            <a:pPr algn="just"/>
            <a:r>
              <a:rPr lang="vi-VN" sz="3200" b="0" i="0">
                <a:solidFill>
                  <a:srgbClr val="000000"/>
                </a:solidFill>
                <a:effectLst/>
                <a:latin typeface="AVIO"/>
              </a:rPr>
              <a:t>Tiếng hát long lanh </a:t>
            </a:r>
          </a:p>
          <a:p>
            <a:pPr algn="just"/>
            <a:r>
              <a:rPr lang="vi-VN" sz="3200" b="0" i="0">
                <a:solidFill>
                  <a:srgbClr val="000000"/>
                </a:solidFill>
                <a:effectLst/>
                <a:latin typeface="AVIO"/>
              </a:rPr>
              <a:t>Như cành sương chói.</a:t>
            </a:r>
          </a:p>
        </p:txBody>
      </p:sp>
      <p:sp>
        <p:nvSpPr>
          <p:cNvPr id="4" name="Rectangle 3"/>
          <p:cNvSpPr/>
          <p:nvPr/>
        </p:nvSpPr>
        <p:spPr>
          <a:xfrm>
            <a:off x="1111741" y="221739"/>
            <a:ext cx="6556603" cy="830997"/>
          </a:xfrm>
          <a:prstGeom prst="rect">
            <a:avLst/>
          </a:prstGeom>
        </p:spPr>
        <p:txBody>
          <a:bodyPr wrap="none">
            <a:spAutoFit/>
          </a:bodyPr>
          <a:lstStyle/>
          <a:p>
            <a:pPr lvl="0" algn="just"/>
            <a:r>
              <a:rPr lang="vi-VN" sz="4800" b="1">
                <a:solidFill>
                  <a:srgbClr val="FF0000"/>
                </a:solidFill>
                <a:latin typeface="AVIO"/>
              </a:rPr>
              <a:t>Con chim chiền chiện</a:t>
            </a:r>
            <a:endParaRPr lang="vi-VN" sz="4800">
              <a:solidFill>
                <a:srgbClr val="FF0000"/>
              </a:solidFill>
              <a:latin typeface="AVIO"/>
            </a:endParaRPr>
          </a:p>
        </p:txBody>
      </p:sp>
      <p:sp>
        <p:nvSpPr>
          <p:cNvPr id="5" name="Rectangle 4"/>
          <p:cNvSpPr/>
          <p:nvPr/>
        </p:nvSpPr>
        <p:spPr>
          <a:xfrm>
            <a:off x="4499992" y="1340768"/>
            <a:ext cx="4788024" cy="5509200"/>
          </a:xfrm>
          <a:prstGeom prst="rect">
            <a:avLst/>
          </a:prstGeom>
        </p:spPr>
        <p:txBody>
          <a:bodyPr wrap="square">
            <a:spAutoFit/>
          </a:bodyPr>
          <a:lstStyle/>
          <a:p>
            <a:pPr lvl="0"/>
            <a:r>
              <a:rPr lang="vi-VN" sz="3200">
                <a:solidFill>
                  <a:srgbClr val="000000"/>
                </a:solidFill>
                <a:latin typeface="AVIO"/>
              </a:rPr>
              <a:t>Chim ơi, chim nói</a:t>
            </a:r>
          </a:p>
          <a:p>
            <a:pPr lvl="0"/>
            <a:r>
              <a:rPr lang="vi-VN" sz="3200">
                <a:solidFill>
                  <a:srgbClr val="000000"/>
                </a:solidFill>
                <a:latin typeface="AVIO"/>
              </a:rPr>
              <a:t>Chuyện chi, chuyện chi? </a:t>
            </a:r>
          </a:p>
          <a:p>
            <a:pPr lvl="0"/>
            <a:r>
              <a:rPr lang="vi-VN" sz="3200">
                <a:solidFill>
                  <a:srgbClr val="000000"/>
                </a:solidFill>
                <a:latin typeface="AVIO"/>
              </a:rPr>
              <a:t>Lòng vui bối rối</a:t>
            </a:r>
          </a:p>
          <a:p>
            <a:pPr lvl="0"/>
            <a:r>
              <a:rPr lang="vi-VN" sz="3200">
                <a:solidFill>
                  <a:srgbClr val="000000"/>
                </a:solidFill>
                <a:latin typeface="AVIO"/>
              </a:rPr>
              <a:t>Đời lên đến thì.</a:t>
            </a:r>
          </a:p>
          <a:p>
            <a:pPr lvl="0"/>
            <a:endParaRPr lang="vi-VN" sz="3200">
              <a:solidFill>
                <a:srgbClr val="000000"/>
              </a:solidFill>
              <a:latin typeface="AVIO"/>
            </a:endParaRPr>
          </a:p>
          <a:p>
            <a:pPr lvl="0"/>
            <a:r>
              <a:rPr lang="vi-VN" sz="3200">
                <a:solidFill>
                  <a:srgbClr val="000000"/>
                </a:solidFill>
                <a:latin typeface="AVIO"/>
              </a:rPr>
              <a:t>Tiếng ngọc trong veo</a:t>
            </a:r>
          </a:p>
          <a:p>
            <a:pPr lvl="0"/>
            <a:r>
              <a:rPr lang="vi-VN" sz="3200">
                <a:solidFill>
                  <a:srgbClr val="000000"/>
                </a:solidFill>
                <a:latin typeface="AVIO"/>
              </a:rPr>
              <a:t>Chim reo từng chuỗi</a:t>
            </a:r>
          </a:p>
          <a:p>
            <a:pPr lvl="0"/>
            <a:r>
              <a:rPr lang="vi-VN" sz="3200">
                <a:solidFill>
                  <a:srgbClr val="000000"/>
                </a:solidFill>
                <a:latin typeface="AVIO"/>
              </a:rPr>
              <a:t>Lòng chim vui nhiều</a:t>
            </a:r>
          </a:p>
          <a:p>
            <a:pPr lvl="0"/>
            <a:r>
              <a:rPr lang="vi-VN" sz="3200">
                <a:solidFill>
                  <a:srgbClr val="000000"/>
                </a:solidFill>
                <a:latin typeface="AVIO"/>
              </a:rPr>
              <a:t>Hát không biết mỏi</a:t>
            </a:r>
          </a:p>
          <a:p>
            <a:pPr lvl="0"/>
            <a:br>
              <a:rPr lang="vi-VN" sz="3200">
                <a:solidFill>
                  <a:srgbClr val="000000"/>
                </a:solidFill>
                <a:latin typeface="AVIO"/>
              </a:rPr>
            </a:br>
            <a:endParaRPr lang="vi-VN" sz="3200">
              <a:solidFill>
                <a:srgbClr val="000000"/>
              </a:solidFill>
              <a:latin typeface="AVIO"/>
            </a:endParaRPr>
          </a:p>
        </p:txBody>
      </p:sp>
    </p:spTree>
    <p:extLst>
      <p:ext uri="{BB962C8B-B14F-4D97-AF65-F5344CB8AC3E}">
        <p14:creationId xmlns:p14="http://schemas.microsoft.com/office/powerpoint/2010/main" val="15105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6" y="-27384"/>
            <a:ext cx="9134440" cy="6885384"/>
          </a:xfrm>
          <a:prstGeom prst="rect">
            <a:avLst/>
          </a:prstGeom>
          <a:noFill/>
          <a:ln>
            <a:noFill/>
          </a:ln>
        </p:spPr>
      </p:pic>
      <p:sp>
        <p:nvSpPr>
          <p:cNvPr id="3" name="Rectangle 2"/>
          <p:cNvSpPr/>
          <p:nvPr/>
        </p:nvSpPr>
        <p:spPr>
          <a:xfrm>
            <a:off x="16406" y="1340768"/>
            <a:ext cx="4572000" cy="4524315"/>
          </a:xfrm>
          <a:prstGeom prst="rect">
            <a:avLst/>
          </a:prstGeom>
        </p:spPr>
        <p:txBody>
          <a:bodyPr>
            <a:spAutoFit/>
          </a:bodyPr>
          <a:lstStyle/>
          <a:p>
            <a:r>
              <a:rPr lang="vi-VN" sz="3200" b="0" i="0">
                <a:solidFill>
                  <a:srgbClr val="000000"/>
                </a:solidFill>
                <a:effectLst/>
                <a:latin typeface="AVIO"/>
              </a:rPr>
              <a:t>Chim bay, chim sà</a:t>
            </a:r>
          </a:p>
          <a:p>
            <a:r>
              <a:rPr lang="vi-VN" sz="3200" b="0" i="0">
                <a:solidFill>
                  <a:srgbClr val="000000"/>
                </a:solidFill>
                <a:effectLst/>
                <a:latin typeface="AVIO"/>
              </a:rPr>
              <a:t>Lúa tròn bụng sữa</a:t>
            </a:r>
          </a:p>
          <a:p>
            <a:r>
              <a:rPr lang="vi-VN" sz="3200" b="0" i="0">
                <a:solidFill>
                  <a:srgbClr val="000000"/>
                </a:solidFill>
                <a:effectLst/>
                <a:latin typeface="AVIO"/>
              </a:rPr>
              <a:t>Đồng quê chan chứa</a:t>
            </a:r>
          </a:p>
          <a:p>
            <a:r>
              <a:rPr lang="vi-VN" sz="3200" b="0" i="0">
                <a:solidFill>
                  <a:srgbClr val="000000"/>
                </a:solidFill>
                <a:effectLst/>
                <a:latin typeface="AVIO"/>
              </a:rPr>
              <a:t>Những lời chim ca</a:t>
            </a:r>
          </a:p>
          <a:p>
            <a:endParaRPr lang="vi-VN" sz="3200" b="0" i="0">
              <a:solidFill>
                <a:srgbClr val="000000"/>
              </a:solidFill>
              <a:effectLst/>
              <a:latin typeface="AVIO"/>
            </a:endParaRPr>
          </a:p>
          <a:p>
            <a:r>
              <a:rPr lang="vi-VN" sz="3200" b="0" i="0">
                <a:solidFill>
                  <a:srgbClr val="000000"/>
                </a:solidFill>
                <a:effectLst/>
                <a:latin typeface="AVIO"/>
              </a:rPr>
              <a:t>Bay cao, bay vút</a:t>
            </a:r>
          </a:p>
          <a:p>
            <a:r>
              <a:rPr lang="vi-VN" sz="3200" b="0" i="0">
                <a:solidFill>
                  <a:srgbClr val="000000"/>
                </a:solidFill>
                <a:effectLst/>
                <a:latin typeface="AVIO"/>
              </a:rPr>
              <a:t>Chim biến mất rồi</a:t>
            </a:r>
          </a:p>
          <a:p>
            <a:r>
              <a:rPr lang="vi-VN" sz="3200" b="0" i="0">
                <a:solidFill>
                  <a:srgbClr val="000000"/>
                </a:solidFill>
                <a:effectLst/>
                <a:latin typeface="AVIO"/>
              </a:rPr>
              <a:t>Chỉ còn tiếng hót</a:t>
            </a:r>
          </a:p>
          <a:p>
            <a:r>
              <a:rPr lang="vi-VN" sz="3200" b="0" i="0">
                <a:solidFill>
                  <a:srgbClr val="000000"/>
                </a:solidFill>
                <a:effectLst/>
                <a:latin typeface="AVIO"/>
              </a:rPr>
              <a:t>Làm xanh da trời.</a:t>
            </a:r>
          </a:p>
        </p:txBody>
      </p:sp>
      <p:sp>
        <p:nvSpPr>
          <p:cNvPr id="4" name="Rectangle 3"/>
          <p:cNvSpPr/>
          <p:nvPr/>
        </p:nvSpPr>
        <p:spPr>
          <a:xfrm>
            <a:off x="1111741" y="221739"/>
            <a:ext cx="6556603" cy="830997"/>
          </a:xfrm>
          <a:prstGeom prst="rect">
            <a:avLst/>
          </a:prstGeom>
        </p:spPr>
        <p:txBody>
          <a:bodyPr wrap="none">
            <a:spAutoFit/>
          </a:bodyPr>
          <a:lstStyle/>
          <a:p>
            <a:pPr lvl="0" algn="just"/>
            <a:r>
              <a:rPr lang="vi-VN" sz="4800" b="1">
                <a:solidFill>
                  <a:srgbClr val="FF0000"/>
                </a:solidFill>
                <a:latin typeface="AVIO"/>
              </a:rPr>
              <a:t>Con chim chiền chiện</a:t>
            </a:r>
            <a:endParaRPr lang="vi-VN" sz="4800">
              <a:solidFill>
                <a:srgbClr val="FF0000"/>
              </a:solidFill>
              <a:latin typeface="AVIO"/>
            </a:endParaRPr>
          </a:p>
        </p:txBody>
      </p:sp>
      <p:sp>
        <p:nvSpPr>
          <p:cNvPr id="5" name="Rectangle 4"/>
          <p:cNvSpPr/>
          <p:nvPr/>
        </p:nvSpPr>
        <p:spPr>
          <a:xfrm>
            <a:off x="4499992" y="1340768"/>
            <a:ext cx="4788024" cy="2554545"/>
          </a:xfrm>
          <a:prstGeom prst="rect">
            <a:avLst/>
          </a:prstGeom>
        </p:spPr>
        <p:txBody>
          <a:bodyPr wrap="square">
            <a:spAutoFit/>
          </a:bodyPr>
          <a:lstStyle/>
          <a:p>
            <a:pPr lvl="0"/>
            <a:r>
              <a:rPr lang="vi-VN" sz="3200">
                <a:solidFill>
                  <a:srgbClr val="000000"/>
                </a:solidFill>
                <a:latin typeface="AVIO"/>
              </a:rPr>
              <a:t>Con chim chiền chiện</a:t>
            </a:r>
          </a:p>
          <a:p>
            <a:pPr lvl="0"/>
            <a:r>
              <a:rPr lang="vi-VN" sz="3200">
                <a:solidFill>
                  <a:srgbClr val="000000"/>
                </a:solidFill>
                <a:latin typeface="AVIO"/>
              </a:rPr>
              <a:t>Hồn xanh quê nhà</a:t>
            </a:r>
          </a:p>
          <a:p>
            <a:pPr lvl="0"/>
            <a:r>
              <a:rPr lang="vi-VN" sz="3200">
                <a:solidFill>
                  <a:srgbClr val="000000"/>
                </a:solidFill>
                <a:latin typeface="AVIO"/>
              </a:rPr>
              <a:t>Sáng nay lại hót</a:t>
            </a:r>
          </a:p>
          <a:p>
            <a:pPr lvl="0"/>
            <a:r>
              <a:rPr lang="vi-VN" sz="3200">
                <a:solidFill>
                  <a:srgbClr val="000000"/>
                </a:solidFill>
                <a:latin typeface="AVIO"/>
              </a:rPr>
              <a:t>Tưng bừng lòng ta.</a:t>
            </a:r>
            <a:br>
              <a:rPr lang="vi-VN" sz="3200">
                <a:solidFill>
                  <a:srgbClr val="000000"/>
                </a:solidFill>
                <a:latin typeface="AVIO"/>
              </a:rPr>
            </a:br>
            <a:r>
              <a:rPr lang="vi-VN" sz="3200">
                <a:solidFill>
                  <a:srgbClr val="000000"/>
                </a:solidFill>
                <a:latin typeface="AVIO"/>
              </a:rPr>
              <a:t>                        HUY CẬN</a:t>
            </a:r>
          </a:p>
        </p:txBody>
      </p:sp>
    </p:spTree>
    <p:extLst>
      <p:ext uri="{BB962C8B-B14F-4D97-AF65-F5344CB8AC3E}">
        <p14:creationId xmlns:p14="http://schemas.microsoft.com/office/powerpoint/2010/main" val="36431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27384"/>
            <a:ext cx="9134440" cy="6885384"/>
          </a:xfrm>
          <a:prstGeom prst="rect">
            <a:avLst/>
          </a:prstGeom>
          <a:noFill/>
          <a:ln>
            <a:noFill/>
          </a:ln>
        </p:spPr>
      </p:pic>
      <p:sp>
        <p:nvSpPr>
          <p:cNvPr id="3" name="Rectangle 2"/>
          <p:cNvSpPr/>
          <p:nvPr/>
        </p:nvSpPr>
        <p:spPr>
          <a:xfrm>
            <a:off x="-22664" y="11430"/>
            <a:ext cx="7258960" cy="1569660"/>
          </a:xfrm>
          <a:prstGeom prst="rect">
            <a:avLst/>
          </a:prstGeom>
        </p:spPr>
        <p:txBody>
          <a:bodyPr wrap="square">
            <a:spAutoFit/>
          </a:bodyPr>
          <a:lstStyle/>
          <a:p>
            <a:pPr algn="just"/>
            <a:r>
              <a:rPr lang="en-US" sz="3200">
                <a:effectLst/>
                <a:latin typeface="AVIO"/>
                <a:ea typeface="Calibri"/>
              </a:rPr>
              <a:t>Câu 1: Tìm những dòng thơ tả con chim chiền chiện đang bay lượn giữa không gian cao rộng.</a:t>
            </a:r>
            <a:endParaRPr lang="vi-VN" sz="3200">
              <a:latin typeface="AVIO"/>
            </a:endParaRPr>
          </a:p>
        </p:txBody>
      </p:sp>
      <p:sp>
        <p:nvSpPr>
          <p:cNvPr id="4" name="Vertical Scroll 3"/>
          <p:cNvSpPr/>
          <p:nvPr/>
        </p:nvSpPr>
        <p:spPr>
          <a:xfrm>
            <a:off x="1529368" y="1700808"/>
            <a:ext cx="6048672" cy="4968552"/>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effectLst/>
                <a:latin typeface="AVIO"/>
                <a:ea typeface="Calibri"/>
              </a:rPr>
              <a:t>Bay vút, vút cao</a:t>
            </a:r>
          </a:p>
          <a:p>
            <a:pPr algn="ctr"/>
            <a:r>
              <a:rPr lang="en-US" sz="3200">
                <a:solidFill>
                  <a:schemeClr val="tx1"/>
                </a:solidFill>
                <a:effectLst/>
                <a:latin typeface="AVIO"/>
                <a:ea typeface="Calibri"/>
              </a:rPr>
              <a:t> Cánh đập trời xanh</a:t>
            </a:r>
          </a:p>
          <a:p>
            <a:pPr algn="ctr"/>
            <a:r>
              <a:rPr lang="en-US" sz="3200">
                <a:solidFill>
                  <a:schemeClr val="tx1"/>
                </a:solidFill>
                <a:effectLst/>
                <a:latin typeface="AVIO"/>
                <a:ea typeface="Calibri"/>
              </a:rPr>
              <a:t> Cao hoài, cao vợi</a:t>
            </a:r>
          </a:p>
          <a:p>
            <a:pPr algn="ctr"/>
            <a:r>
              <a:rPr lang="en-US" sz="3200">
                <a:solidFill>
                  <a:schemeClr val="tx1"/>
                </a:solidFill>
                <a:effectLst/>
                <a:latin typeface="AVIO"/>
                <a:ea typeface="Calibri"/>
              </a:rPr>
              <a:t>Chim bay, chim sà</a:t>
            </a:r>
          </a:p>
          <a:p>
            <a:pPr algn="ctr"/>
            <a:r>
              <a:rPr lang="en-US" sz="3200">
                <a:solidFill>
                  <a:schemeClr val="tx1"/>
                </a:solidFill>
                <a:effectLst/>
                <a:latin typeface="AVIO"/>
                <a:ea typeface="Calibri"/>
              </a:rPr>
              <a:t>Bay cao, cao vút</a:t>
            </a:r>
          </a:p>
          <a:p>
            <a:pPr algn="ctr"/>
            <a:r>
              <a:rPr lang="en-US" sz="3200">
                <a:solidFill>
                  <a:schemeClr val="tx1"/>
                </a:solidFill>
                <a:effectLst/>
                <a:latin typeface="AVIO"/>
                <a:ea typeface="Calibri"/>
              </a:rPr>
              <a:t>Chim biến mất rồi</a:t>
            </a:r>
          </a:p>
          <a:p>
            <a:pPr algn="ctr"/>
            <a:r>
              <a:rPr lang="en-US" sz="3200">
                <a:solidFill>
                  <a:schemeClr val="tx1"/>
                </a:solidFill>
                <a:effectLst/>
                <a:latin typeface="AVIO"/>
                <a:ea typeface="Calibri"/>
              </a:rPr>
              <a:t>Chỉ còn tiếng hót</a:t>
            </a:r>
          </a:p>
          <a:p>
            <a:pPr algn="ctr"/>
            <a:r>
              <a:rPr lang="en-US" sz="3200">
                <a:solidFill>
                  <a:schemeClr val="tx1"/>
                </a:solidFill>
                <a:effectLst/>
                <a:latin typeface="AVIO"/>
                <a:ea typeface="Calibri"/>
              </a:rPr>
              <a:t> Làm xanh da trời.</a:t>
            </a:r>
            <a:endParaRPr lang="vi-VN" sz="3200">
              <a:solidFill>
                <a:schemeClr val="tx1"/>
              </a:solidFill>
              <a:latin typeface="AVIO"/>
            </a:endParaRPr>
          </a:p>
        </p:txBody>
      </p:sp>
    </p:spTree>
    <p:extLst>
      <p:ext uri="{BB962C8B-B14F-4D97-AF65-F5344CB8AC3E}">
        <p14:creationId xmlns:p14="http://schemas.microsoft.com/office/powerpoint/2010/main" val="88199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up)">
                                      <p:cBhvr>
                                        <p:cTn id="15" dur="2000"/>
                                        <p:tgtEl>
                                          <p:spTgt spid="4">
                                            <p:txEl>
                                              <p:pRg st="0" end="0"/>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up)">
                                      <p:cBhvr>
                                        <p:cTn id="18" dur="2000"/>
                                        <p:tgtEl>
                                          <p:spTgt spid="4">
                                            <p:txEl>
                                              <p:pRg st="1" end="1"/>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up)">
                                      <p:cBhvr>
                                        <p:cTn id="21" dur="2000"/>
                                        <p:tgtEl>
                                          <p:spTgt spid="4">
                                            <p:txEl>
                                              <p:pRg st="2" end="2"/>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up)">
                                      <p:cBhvr>
                                        <p:cTn id="24" dur="2000"/>
                                        <p:tgtEl>
                                          <p:spTgt spid="4">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2000"/>
                                        <p:tgtEl>
                                          <p:spTgt spid="4">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2000"/>
                                        <p:tgtEl>
                                          <p:spTgt spid="4">
                                            <p:txEl>
                                              <p:pRg st="5" end="5"/>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up)">
                                      <p:cBhvr>
                                        <p:cTn id="33" dur="2000"/>
                                        <p:tgtEl>
                                          <p:spTgt spid="4">
                                            <p:txEl>
                                              <p:pRg st="6" end="6"/>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wipe(up)">
                                      <p:cBhvr>
                                        <p:cTn id="36"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27384"/>
            <a:ext cx="9134440" cy="6885384"/>
          </a:xfrm>
          <a:prstGeom prst="rect">
            <a:avLst/>
          </a:prstGeom>
          <a:noFill/>
          <a:ln>
            <a:noFill/>
          </a:ln>
        </p:spPr>
      </p:pic>
      <p:sp>
        <p:nvSpPr>
          <p:cNvPr id="3" name="Rectangle 2"/>
          <p:cNvSpPr/>
          <p:nvPr/>
        </p:nvSpPr>
        <p:spPr>
          <a:xfrm>
            <a:off x="-22664" y="11430"/>
            <a:ext cx="7258960" cy="1077218"/>
          </a:xfrm>
          <a:prstGeom prst="rect">
            <a:avLst/>
          </a:prstGeom>
        </p:spPr>
        <p:txBody>
          <a:bodyPr wrap="square">
            <a:spAutoFit/>
          </a:bodyPr>
          <a:lstStyle/>
          <a:p>
            <a:pPr algn="just"/>
            <a:r>
              <a:rPr lang="vi-VN" sz="3200">
                <a:effectLst/>
                <a:latin typeface="AVIO"/>
                <a:ea typeface="Calibri"/>
              </a:rPr>
              <a:t>Câu 2: Em thích những từ ngữ nào trong bài thơ? Vì sao?</a:t>
            </a:r>
            <a:endParaRPr lang="vi-VN" sz="3200">
              <a:latin typeface="AVIO"/>
            </a:endParaRPr>
          </a:p>
        </p:txBody>
      </p:sp>
      <p:sp>
        <p:nvSpPr>
          <p:cNvPr id="5" name="Horizontal Scroll 4"/>
          <p:cNvSpPr/>
          <p:nvPr/>
        </p:nvSpPr>
        <p:spPr>
          <a:xfrm>
            <a:off x="515606" y="1058942"/>
            <a:ext cx="7992888" cy="5616624"/>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effectLst/>
                <a:latin typeface="AVIO"/>
                <a:ea typeface="Calibri"/>
              </a:rPr>
              <a:t>Em thích hình ảnh:</a:t>
            </a:r>
          </a:p>
          <a:p>
            <a:pPr algn="just"/>
            <a:r>
              <a:rPr lang="en-US" sz="3200">
                <a:solidFill>
                  <a:schemeClr val="tx1"/>
                </a:solidFill>
                <a:effectLst/>
                <a:latin typeface="AVIO"/>
                <a:ea typeface="Calibri"/>
              </a:rPr>
              <a:t> Tiếng hót long lanh.</a:t>
            </a:r>
          </a:p>
          <a:p>
            <a:pPr algn="just"/>
            <a:r>
              <a:rPr lang="en-US" sz="3200">
                <a:solidFill>
                  <a:schemeClr val="tx1"/>
                </a:solidFill>
                <a:effectLst/>
                <a:latin typeface="AVIO"/>
                <a:ea typeface="Calibri"/>
              </a:rPr>
              <a:t> Như cành sương chói </a:t>
            </a:r>
          </a:p>
          <a:p>
            <a:pPr algn="just"/>
            <a:r>
              <a:rPr lang="en-US" sz="3200">
                <a:solidFill>
                  <a:schemeClr val="tx1"/>
                </a:solidFill>
                <a:latin typeface="AVIO"/>
                <a:ea typeface="Calibri"/>
              </a:rPr>
              <a:t>V</a:t>
            </a:r>
            <a:r>
              <a:rPr lang="en-US" sz="3200">
                <a:solidFill>
                  <a:schemeClr val="tx1"/>
                </a:solidFill>
                <a:effectLst/>
                <a:latin typeface="AVIO"/>
                <a:ea typeface="Calibri"/>
              </a:rPr>
              <a:t>ì hình ảnh rất đẹp; tác giả so sánh tiếng chim hót với những giọt sương.</a:t>
            </a:r>
            <a:endParaRPr lang="vi-VN" sz="3200">
              <a:solidFill>
                <a:schemeClr val="tx1"/>
              </a:solidFill>
              <a:latin typeface="AVIO"/>
            </a:endParaRPr>
          </a:p>
        </p:txBody>
      </p:sp>
    </p:spTree>
    <p:extLst>
      <p:ext uri="{BB962C8B-B14F-4D97-AF65-F5344CB8AC3E}">
        <p14:creationId xmlns:p14="http://schemas.microsoft.com/office/powerpoint/2010/main" val="350219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circle(in)">
                                      <p:cBhvr>
                                        <p:cTn id="20" dur="2000"/>
                                        <p:tgtEl>
                                          <p:spTgt spid="5">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ircle(in)">
                                      <p:cBhvr>
                                        <p:cTn id="23" dur="2000"/>
                                        <p:tgtEl>
                                          <p:spTgt spid="5">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circle(in)">
                                      <p:cBhvr>
                                        <p:cTn id="2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27384"/>
            <a:ext cx="9134440" cy="6885384"/>
          </a:xfrm>
          <a:prstGeom prst="rect">
            <a:avLst/>
          </a:prstGeom>
          <a:noFill/>
          <a:ln>
            <a:noFill/>
          </a:ln>
        </p:spPr>
      </p:pic>
      <p:sp>
        <p:nvSpPr>
          <p:cNvPr id="3" name="Rectangle 2"/>
          <p:cNvSpPr/>
          <p:nvPr/>
        </p:nvSpPr>
        <p:spPr>
          <a:xfrm>
            <a:off x="-22664" y="11430"/>
            <a:ext cx="7258960" cy="1569660"/>
          </a:xfrm>
          <a:prstGeom prst="rect">
            <a:avLst/>
          </a:prstGeom>
        </p:spPr>
        <p:txBody>
          <a:bodyPr wrap="square">
            <a:spAutoFit/>
          </a:bodyPr>
          <a:lstStyle/>
          <a:p>
            <a:pPr algn="just"/>
            <a:r>
              <a:rPr lang="vi-VN" sz="3200">
                <a:effectLst/>
                <a:latin typeface="AVIO"/>
                <a:ea typeface="Calibri"/>
              </a:rPr>
              <a:t>Câu 3: Những khổ thơ nào tả đan xen cánh chim bay lượn và tiếng hót của chim? </a:t>
            </a:r>
            <a:endParaRPr lang="vi-VN" sz="3200">
              <a:latin typeface="AVIO"/>
            </a:endParaRPr>
          </a:p>
        </p:txBody>
      </p:sp>
      <p:sp>
        <p:nvSpPr>
          <p:cNvPr id="5" name="Horizontal Scroll 4"/>
          <p:cNvSpPr/>
          <p:nvPr/>
        </p:nvSpPr>
        <p:spPr>
          <a:xfrm>
            <a:off x="-108520" y="1077158"/>
            <a:ext cx="7992888" cy="5616624"/>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tx1"/>
                </a:solidFill>
                <a:latin typeface="AVIO"/>
              </a:rPr>
              <a:t>Đó là các khổ thơ 1, 2, 5,6. </a:t>
            </a:r>
          </a:p>
          <a:p>
            <a:pPr algn="just"/>
            <a:r>
              <a:rPr lang="vi-VN" sz="3200">
                <a:solidFill>
                  <a:schemeClr val="tx1"/>
                </a:solidFill>
                <a:latin typeface="AVIO"/>
              </a:rPr>
              <a:t>Trong khổ thơ 4, mặc dù không có từ ngữ nào tả cánh chim bay nhưng từ </a:t>
            </a:r>
            <a:r>
              <a:rPr lang="vi-VN" sz="3200">
                <a:solidFill>
                  <a:srgbClr val="FF0000"/>
                </a:solidFill>
                <a:latin typeface="AVIO"/>
              </a:rPr>
              <a:t>veo</a:t>
            </a:r>
            <a:r>
              <a:rPr lang="vi-VN" sz="3200">
                <a:solidFill>
                  <a:schemeClr val="tx1"/>
                </a:solidFill>
                <a:latin typeface="AVIO"/>
              </a:rPr>
              <a:t> gợi ra hình ảnh tiếng chim vọng từ trên cao xuống.</a:t>
            </a:r>
          </a:p>
        </p:txBody>
      </p:sp>
    </p:spTree>
    <p:extLst>
      <p:ext uri="{BB962C8B-B14F-4D97-AF65-F5344CB8AC3E}">
        <p14:creationId xmlns:p14="http://schemas.microsoft.com/office/powerpoint/2010/main" val="21442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27384"/>
            <a:ext cx="9134440" cy="6885384"/>
          </a:xfrm>
          <a:prstGeom prst="rect">
            <a:avLst/>
          </a:prstGeom>
          <a:noFill/>
          <a:ln>
            <a:noFill/>
          </a:ln>
        </p:spPr>
      </p:pic>
      <p:sp>
        <p:nvSpPr>
          <p:cNvPr id="3" name="Rectangle 2"/>
          <p:cNvSpPr/>
          <p:nvPr/>
        </p:nvSpPr>
        <p:spPr>
          <a:xfrm>
            <a:off x="-22664" y="11430"/>
            <a:ext cx="7258960" cy="2062103"/>
          </a:xfrm>
          <a:prstGeom prst="rect">
            <a:avLst/>
          </a:prstGeom>
        </p:spPr>
        <p:txBody>
          <a:bodyPr wrap="square">
            <a:spAutoFit/>
          </a:bodyPr>
          <a:lstStyle/>
          <a:p>
            <a:pPr algn="just"/>
            <a:r>
              <a:rPr lang="vi-VN" sz="3200">
                <a:effectLst/>
                <a:latin typeface="AVIO"/>
                <a:ea typeface="Calibri"/>
              </a:rPr>
              <a:t>- Câu 4: Tiếng hót của chim chiền chiện gợi cho tác giả cảm xúc gì và những cảm nhận gì (về đồng quê, bầu trời)?</a:t>
            </a:r>
          </a:p>
        </p:txBody>
      </p:sp>
      <p:sp>
        <p:nvSpPr>
          <p:cNvPr id="5" name="Horizontal Scroll 4"/>
          <p:cNvSpPr/>
          <p:nvPr/>
        </p:nvSpPr>
        <p:spPr>
          <a:xfrm>
            <a:off x="1193324" y="1268760"/>
            <a:ext cx="7992888" cy="5616624"/>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tx1"/>
                </a:solidFill>
                <a:latin typeface="AVIO"/>
              </a:rPr>
              <a:t>- Tiếng hót của chim chiền chiện mang lại niềm vui cho tác giả. Tác giả cảm thấy đồng quê như chan chứa những lời chim ca, còn bầu trời thì xanh hơn.</a:t>
            </a:r>
          </a:p>
        </p:txBody>
      </p:sp>
    </p:spTree>
    <p:extLst>
      <p:ext uri="{BB962C8B-B14F-4D97-AF65-F5344CB8AC3E}">
        <p14:creationId xmlns:p14="http://schemas.microsoft.com/office/powerpoint/2010/main" val="9983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z4626609792771_7586890fdb55a73636859aa03c542b6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72" y="-27384"/>
            <a:ext cx="9134440" cy="6885384"/>
          </a:xfrm>
          <a:prstGeom prst="rect">
            <a:avLst/>
          </a:prstGeom>
          <a:noFill/>
          <a:ln>
            <a:noFill/>
          </a:ln>
        </p:spPr>
      </p:pic>
      <p:sp>
        <p:nvSpPr>
          <p:cNvPr id="3" name="Rectangle 2"/>
          <p:cNvSpPr/>
          <p:nvPr/>
        </p:nvSpPr>
        <p:spPr>
          <a:xfrm>
            <a:off x="-22664" y="11430"/>
            <a:ext cx="7258960" cy="1077218"/>
          </a:xfrm>
          <a:prstGeom prst="rect">
            <a:avLst/>
          </a:prstGeom>
        </p:spPr>
        <p:txBody>
          <a:bodyPr wrap="square">
            <a:spAutoFit/>
          </a:bodyPr>
          <a:lstStyle/>
          <a:p>
            <a:pPr algn="just"/>
            <a:r>
              <a:rPr lang="vi-VN" sz="3200">
                <a:effectLst/>
                <a:latin typeface="AVIO"/>
                <a:ea typeface="Calibri"/>
              </a:rPr>
              <a:t>- Câu 5: Nêu cảm nghĩ của em về bài thơ. </a:t>
            </a:r>
          </a:p>
        </p:txBody>
      </p:sp>
      <p:sp>
        <p:nvSpPr>
          <p:cNvPr id="5" name="Horizontal Scroll 4"/>
          <p:cNvSpPr/>
          <p:nvPr/>
        </p:nvSpPr>
        <p:spPr>
          <a:xfrm>
            <a:off x="35496" y="980728"/>
            <a:ext cx="7992888" cy="561662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tx1"/>
                </a:solidFill>
                <a:latin typeface="AVIO"/>
              </a:rPr>
              <a:t>Bài thơ nói về một chú chim chiền chiện nhỏ bé, tung cánh bay giữa trời cao. Tiếng chim hót trong veo, lảnh lót mang tiếng niềm vui cho con người.</a:t>
            </a:r>
          </a:p>
        </p:txBody>
      </p:sp>
    </p:spTree>
    <p:extLst>
      <p:ext uri="{BB962C8B-B14F-4D97-AF65-F5344CB8AC3E}">
        <p14:creationId xmlns:p14="http://schemas.microsoft.com/office/powerpoint/2010/main" val="5274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453</Words>
  <Application>Microsoft Office PowerPoint</Application>
  <PresentationFormat>On-screen Show (4:3)</PresentationFormat>
  <Paragraphs>58</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AVIO</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27</dc:title>
  <dc:creator>Admin</dc:creator>
  <cp:lastModifiedBy>Administrator</cp:lastModifiedBy>
  <cp:revision>18</cp:revision>
  <dcterms:created xsi:type="dcterms:W3CDTF">2024-01-07T15:34:12Z</dcterms:created>
  <dcterms:modified xsi:type="dcterms:W3CDTF">2025-03-31T02:14:19Z</dcterms:modified>
</cp:coreProperties>
</file>