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7" r:id="rId3"/>
    <p:sldId id="259" r:id="rId4"/>
    <p:sldId id="311" r:id="rId5"/>
    <p:sldId id="312" r:id="rId6"/>
    <p:sldId id="313" r:id="rId7"/>
    <p:sldId id="314" r:id="rId8"/>
    <p:sldId id="264" r:id="rId9"/>
    <p:sldId id="265" r:id="rId10"/>
    <p:sldId id="266" r:id="rId11"/>
    <p:sldId id="267" r:id="rId12"/>
    <p:sldId id="268" r:id="rId13"/>
    <p:sldId id="269" r:id="rId14"/>
    <p:sldId id="270" r:id="rId15"/>
    <p:sldId id="271" r:id="rId16"/>
    <p:sldId id="272" r:id="rId17"/>
    <p:sldId id="273" r:id="rId18"/>
    <p:sldId id="299" r:id="rId19"/>
    <p:sldId id="315" r:id="rId20"/>
    <p:sldId id="318" r:id="rId21"/>
    <p:sldId id="319" r:id="rId22"/>
    <p:sldId id="275"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C7E6A4"/>
    <a:srgbClr val="69C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660"/>
  </p:normalViewPr>
  <p:slideViewPr>
    <p:cSldViewPr>
      <p:cViewPr varScale="1">
        <p:scale>
          <a:sx n="70" d="100"/>
          <a:sy n="70" d="100"/>
        </p:scale>
        <p:origin x="119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39B87A-7620-46A6-B390-6A871F167456}" type="datetimeFigureOut">
              <a:rPr lang="vi-VN" smtClean="0"/>
              <a:t>31/03/2025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98789-F636-473B-BF7A-A6FEFB04D4DF}" type="slidenum">
              <a:rPr lang="vi-VN" smtClean="0"/>
              <a:t>‹#›</a:t>
            </a:fld>
            <a:endParaRPr lang="vi-VN"/>
          </a:p>
        </p:txBody>
      </p:sp>
    </p:spTree>
    <p:extLst>
      <p:ext uri="{BB962C8B-B14F-4D97-AF65-F5344CB8AC3E}">
        <p14:creationId xmlns:p14="http://schemas.microsoft.com/office/powerpoint/2010/main" val="190287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55484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181979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6568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04299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4362F6-67B0-4D22-A6B6-F0F1558DAD54}"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53914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34362F6-67B0-4D22-A6B6-F0F1558DAD54}"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40322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34362F6-67B0-4D22-A6B6-F0F1558DAD54}"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108526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34362F6-67B0-4D22-A6B6-F0F1558DAD54}"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55984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4362F6-67B0-4D22-A6B6-F0F1558DAD54}"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98954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4362F6-67B0-4D22-A6B6-F0F1558DAD54}"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91843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4362F6-67B0-4D22-A6B6-F0F1558DAD54}"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17237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362F6-67B0-4D22-A6B6-F0F1558DAD54}" type="datetimeFigureOut">
              <a:rPr lang="vi-VN" smtClean="0"/>
              <a:t>31/03/2025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C4EF3-E9F7-4373-BB09-74527E512193}" type="slidenum">
              <a:rPr lang="vi-VN" smtClean="0"/>
              <a:t>‹#›</a:t>
            </a:fld>
            <a:endParaRPr lang="vi-VN"/>
          </a:p>
        </p:txBody>
      </p:sp>
    </p:spTree>
    <p:extLst>
      <p:ext uri="{BB962C8B-B14F-4D97-AF65-F5344CB8AC3E}">
        <p14:creationId xmlns:p14="http://schemas.microsoft.com/office/powerpoint/2010/main" val="1618639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9.xml"/><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 Target="slide16.xml"/><Relationship Id="rId21" Type="http://schemas.openxmlformats.org/officeDocument/2006/relationships/slide" Target="slide13.xml"/><Relationship Id="rId7" Type="http://schemas.openxmlformats.org/officeDocument/2006/relationships/slide" Target="slide18.xml"/><Relationship Id="rId12" Type="http://schemas.openxmlformats.org/officeDocument/2006/relationships/image" Target="../media/image8.png"/><Relationship Id="rId17" Type="http://schemas.openxmlformats.org/officeDocument/2006/relationships/slide" Target="slide11.xml"/><Relationship Id="rId25" Type="http://schemas.openxmlformats.org/officeDocument/2006/relationships/slide" Target="slide15.xml"/><Relationship Id="rId2" Type="http://schemas.openxmlformats.org/officeDocument/2006/relationships/image" Target="../media/image1.jpeg"/><Relationship Id="rId16" Type="http://schemas.openxmlformats.org/officeDocument/2006/relationships/image" Target="../media/image10.jpeg"/><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slide" Target="slide8.xml"/><Relationship Id="rId24" Type="http://schemas.openxmlformats.org/officeDocument/2006/relationships/image" Target="../media/image14.png"/><Relationship Id="rId5" Type="http://schemas.openxmlformats.org/officeDocument/2006/relationships/slide" Target="slide17.xml"/><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slide" Target="slide12.xml"/><Relationship Id="rId4" Type="http://schemas.openxmlformats.org/officeDocument/2006/relationships/image" Target="../media/image4.png"/><Relationship Id="rId9" Type="http://schemas.openxmlformats.org/officeDocument/2006/relationships/slide" Target="slide19.xml"/><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16.png"/><Relationship Id="rId30"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0" y="11488"/>
            <a:ext cx="9144000" cy="6858000"/>
          </a:xfrm>
          <a:prstGeom prst="rect">
            <a:avLst/>
          </a:prstGeom>
          <a:noFill/>
          <a:ln>
            <a:noFill/>
          </a:ln>
        </p:spPr>
      </p:pic>
      <p:sp>
        <p:nvSpPr>
          <p:cNvPr id="6" name="Rectangle 5">
            <a:extLst>
              <a:ext uri="{FF2B5EF4-FFF2-40B4-BE49-F238E27FC236}">
                <a16:creationId xmlns:a16="http://schemas.microsoft.com/office/drawing/2014/main" id="{BDA144B1-BC48-4FB5-81A0-5EEE0F41D92F}"/>
              </a:ext>
            </a:extLst>
          </p:cNvPr>
          <p:cNvSpPr/>
          <p:nvPr/>
        </p:nvSpPr>
        <p:spPr>
          <a:xfrm>
            <a:off x="820231" y="1724392"/>
            <a:ext cx="7434919" cy="3570208"/>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27 LỚP 4A</a:t>
            </a:r>
          </a:p>
          <a:p>
            <a:pPr algn="ctr" defTabSz="914377">
              <a:spcAft>
                <a:spcPts val="600"/>
              </a:spcAft>
              <a:defRPr/>
            </a:pPr>
            <a:r>
              <a:rPr lang="en-US" sz="5400" b="1">
                <a:solidFill>
                  <a:srgbClr val="002060"/>
                </a:solidFill>
                <a:latin typeface="UTM Avo" panose="02040603050506020204" pitchFamily="18" charset="0"/>
                <a:cs typeface="Arial" panose="020B0604020202020204" pitchFamily="34" charset="0"/>
              </a:rPr>
              <a:t>NĂM HỌC: 2024 - 2025</a:t>
            </a:r>
            <a:endParaRPr lang="en-US" sz="5400" b="1" dirty="0">
              <a:solidFill>
                <a:srgbClr val="002060"/>
              </a:solidFill>
              <a:latin typeface="UTM Avo" panose="02040603050506020204" pitchFamily="18" charset="0"/>
              <a:cs typeface="Arial" panose="020B0604020202020204" pitchFamily="34" charset="0"/>
            </a:endParaRPr>
          </a:p>
          <a:p>
            <a:pPr algn="ctr" defTabSz="914377">
              <a:spcAft>
                <a:spcPts val="600"/>
              </a:spcAft>
              <a:defRPr/>
            </a:pPr>
            <a:r>
              <a:rPr lang="en-US" sz="6000" b="1" dirty="0">
                <a:solidFill>
                  <a:srgbClr val="FF0000"/>
                </a:solidFill>
                <a:latin typeface="UTM Avo" panose="02040603050506020204" pitchFamily="18" charset="0"/>
                <a:cs typeface="Arial" panose="020B0604020202020204" pitchFamily="34" charset="0"/>
              </a:rPr>
              <a:t>ÔN TẬP GIỮA HỌC KÌ II</a:t>
            </a:r>
            <a:br>
              <a:rPr lang="en-US" sz="6000" b="1" dirty="0">
                <a:solidFill>
                  <a:srgbClr val="FF0000"/>
                </a:solidFill>
                <a:latin typeface="UTM Avo" panose="02040603050506020204" pitchFamily="18" charset="0"/>
                <a:cs typeface="Arial" panose="020B0604020202020204" pitchFamily="34" charset="0"/>
              </a:rPr>
            </a:br>
            <a:r>
              <a:rPr lang="en-US" sz="4800" dirty="0">
                <a:solidFill>
                  <a:srgbClr val="FF0000"/>
                </a:solidFill>
                <a:latin typeface="UTM Avo" panose="02040603050506020204" pitchFamily="18" charset="0"/>
                <a:cs typeface="Arial" panose="020B0604020202020204" pitchFamily="34" charset="0"/>
              </a:rPr>
              <a:t>(</a:t>
            </a:r>
            <a:r>
              <a:rPr lang="en-US" sz="4800" dirty="0" err="1">
                <a:solidFill>
                  <a:srgbClr val="FF0000"/>
                </a:solidFill>
                <a:latin typeface="UTM Avo" panose="02040603050506020204" pitchFamily="18" charset="0"/>
                <a:cs typeface="Arial" panose="020B0604020202020204" pitchFamily="34" charset="0"/>
              </a:rPr>
              <a:t>Tiết</a:t>
            </a:r>
            <a:r>
              <a:rPr lang="en-US" sz="4800" dirty="0">
                <a:solidFill>
                  <a:srgbClr val="FF0000"/>
                </a:solidFill>
                <a:latin typeface="UTM Avo" panose="02040603050506020204" pitchFamily="18" charset="0"/>
                <a:cs typeface="Arial" panose="020B0604020202020204" pitchFamily="34" charset="0"/>
              </a:rPr>
              <a:t> 2)</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4019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lính dũng cảm”</a:t>
            </a:r>
            <a:r>
              <a:rPr lang="en-US" sz="2800">
                <a:solidFill>
                  <a:schemeClr val="tx1"/>
                </a:solidFill>
                <a:latin typeface="UTM Avo" panose="02040603050506020204" pitchFamily="18" charset="0"/>
              </a:rPr>
              <a:t> (trang 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8385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“Đàn bò gặm cỏ”</a:t>
            </a:r>
            <a:r>
              <a:rPr lang="en-US" sz="2800">
                <a:solidFill>
                  <a:schemeClr val="tx1"/>
                </a:solidFill>
                <a:latin typeface="UTM Avo" panose="02040603050506020204" pitchFamily="18" charset="0"/>
              </a:rPr>
              <a:t> (trang 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55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giàn khoan”</a:t>
            </a:r>
            <a:r>
              <a:rPr lang="en-US" sz="2800">
                <a:solidFill>
                  <a:schemeClr val="tx1"/>
                </a:solidFill>
                <a:latin typeface="UTM Avo" panose="02040603050506020204" pitchFamily="18" charset="0"/>
              </a:rPr>
              <a:t> (trang 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1508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“Đoàn thuyền đánh cá”</a:t>
            </a:r>
            <a:r>
              <a:rPr lang="en-US" sz="2800">
                <a:solidFill>
                  <a:schemeClr val="tx1"/>
                </a:solidFill>
                <a:latin typeface="UTM Avo" panose="02040603050506020204" pitchFamily="18" charset="0"/>
              </a:rPr>
              <a:t> (trang 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1276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“Ngô Quyền đại phá quân Nam Hán”</a:t>
            </a:r>
            <a:r>
              <a:rPr lang="en-US" sz="2800">
                <a:solidFill>
                  <a:schemeClr val="tx1"/>
                </a:solidFill>
                <a:latin typeface="UTM Avo" panose="02040603050506020204" pitchFamily="18" charset="0"/>
              </a:rPr>
              <a:t> (trang 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9995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“Mít tinh mừng độc lập”</a:t>
            </a:r>
            <a:r>
              <a:rPr lang="en-US" sz="2800">
                <a:solidFill>
                  <a:schemeClr val="tx1"/>
                </a:solidFill>
                <a:latin typeface="UTM Avo" panose="02040603050506020204" pitchFamily="18" charset="0"/>
              </a:rPr>
              <a:t> (trang 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4473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“Bức ảnh”</a:t>
            </a:r>
            <a:r>
              <a:rPr lang="en-US" sz="2800">
                <a:solidFill>
                  <a:schemeClr val="tx1"/>
                </a:solidFill>
                <a:latin typeface="UTM Avo" panose="02040603050506020204" pitchFamily="18" charset="0"/>
              </a:rPr>
              <a:t> (trang 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9413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“Trường Sa”</a:t>
            </a:r>
            <a:r>
              <a:rPr lang="en-US" sz="2800">
                <a:solidFill>
                  <a:schemeClr val="tx1"/>
                </a:solidFill>
                <a:latin typeface="UTM Avo" panose="02040603050506020204" pitchFamily="18" charset="0"/>
              </a:rPr>
              <a:t> (trang 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133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a16="http://schemas.microsoft.com/office/drawing/2014/main" id="{C2654922-B509-4EFB-9100-0453E079FBEA}"/>
              </a:ext>
            </a:extLst>
          </p:cNvPr>
          <p:cNvGrpSpPr/>
          <p:nvPr/>
        </p:nvGrpSpPr>
        <p:grpSpPr>
          <a:xfrm>
            <a:off x="941913" y="476672"/>
            <a:ext cx="7317432" cy="5184576"/>
            <a:chOff x="1" y="77779"/>
            <a:chExt cx="4111373" cy="2331663"/>
          </a:xfrm>
        </p:grpSpPr>
        <p:sp>
          <p:nvSpPr>
            <p:cNvPr id="5" name="矩形: 圆角 3">
              <a:extLst>
                <a:ext uri="{FF2B5EF4-FFF2-40B4-BE49-F238E27FC236}">
                  <a16:creationId xmlns:a16="http://schemas.microsoft.com/office/drawing/2014/main"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a16="http://schemas.microsoft.com/office/drawing/2014/main"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801277" y="3219414"/>
            <a:ext cx="7649966" cy="1200329"/>
          </a:xfrm>
          <a:prstGeom prst="rect">
            <a:avLst/>
          </a:prstGeom>
          <a:ln>
            <a:noFill/>
          </a:ln>
        </p:spPr>
        <p:txBody>
          <a:bodyPr wrap="square">
            <a:spAutoFit/>
          </a:bodyPr>
          <a:lstStyle/>
          <a:p>
            <a:pPr algn="ctr"/>
            <a:r>
              <a:rPr lang="en-US" sz="7200" b="1">
                <a:solidFill>
                  <a:srgbClr val="FF0000"/>
                </a:solidFill>
                <a:latin typeface="Utm"/>
              </a:rPr>
              <a:t>TRẢ BÀI VIẾT </a:t>
            </a:r>
            <a:endParaRPr lang="vi-VN" sz="7200" b="1">
              <a:solidFill>
                <a:srgbClr val="FF0000"/>
              </a:solidFill>
              <a:latin typeface="Utm"/>
            </a:endParaRPr>
          </a:p>
        </p:txBody>
      </p:sp>
    </p:spTree>
    <p:extLst>
      <p:ext uri="{BB962C8B-B14F-4D97-AF65-F5344CB8AC3E}">
        <p14:creationId xmlns:p14="http://schemas.microsoft.com/office/powerpoint/2010/main" val="38230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252520" cy="6858000"/>
          </a:xfrm>
          <a:prstGeom prst="rect">
            <a:avLst/>
          </a:prstGeom>
          <a:noFill/>
          <a:ln>
            <a:noFill/>
          </a:ln>
        </p:spPr>
      </p:pic>
      <p:sp>
        <p:nvSpPr>
          <p:cNvPr id="3" name="Rectangle 2"/>
          <p:cNvSpPr/>
          <p:nvPr/>
        </p:nvSpPr>
        <p:spPr>
          <a:xfrm>
            <a:off x="0" y="692696"/>
            <a:ext cx="9144000" cy="1077218"/>
          </a:xfrm>
          <a:prstGeom prst="rect">
            <a:avLst/>
          </a:prstGeom>
          <a:noFill/>
        </p:spPr>
        <p:txBody>
          <a:bodyPr wrap="square">
            <a:spAutoFit/>
          </a:bodyPr>
          <a:lstStyle/>
          <a:p>
            <a:pPr algn="just"/>
            <a:r>
              <a:rPr lang="vi-VN" sz="3200">
                <a:solidFill>
                  <a:srgbClr val="00B0F0"/>
                </a:solidFill>
                <a:latin typeface="Utm"/>
              </a:rPr>
              <a:t>Hoạt động 1: Nghe nhận xét chung về bài làm của cả lớp.</a:t>
            </a:r>
          </a:p>
        </p:txBody>
      </p:sp>
      <p:sp>
        <p:nvSpPr>
          <p:cNvPr id="4" name="Horizontal Scroll 3"/>
          <p:cNvSpPr/>
          <p:nvPr/>
        </p:nvSpPr>
        <p:spPr>
          <a:xfrm>
            <a:off x="35496" y="1412776"/>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 Về nội dung: </a:t>
            </a:r>
          </a:p>
          <a:p>
            <a:pPr algn="just"/>
            <a:r>
              <a:rPr lang="vi-VN" sz="3200">
                <a:solidFill>
                  <a:schemeClr val="tx1"/>
                </a:solidFill>
                <a:latin typeface="Utm"/>
              </a:rPr>
              <a:t>Bài viết có đúng đề tài đã chọn không? Các ý trong bài viết có được lựa chọn phù hợp với đề tài không, có được sắp xếp theo trật tự hợp lí không?</a:t>
            </a: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
        <p:nvSpPr>
          <p:cNvPr id="7" name="Horizontal Scroll 6"/>
          <p:cNvSpPr/>
          <p:nvPr/>
        </p:nvSpPr>
        <p:spPr>
          <a:xfrm>
            <a:off x="35496" y="1340768"/>
            <a:ext cx="9144000" cy="3744416"/>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Về hình thức:</a:t>
            </a:r>
          </a:p>
          <a:p>
            <a:pPr algn="just"/>
            <a:r>
              <a:rPr lang="vi-VN" sz="3200">
                <a:solidFill>
                  <a:schemeClr val="tx1"/>
                </a:solidFill>
                <a:latin typeface="Utm"/>
              </a:rPr>
              <a:t> Bố cục bài văn có đầy đủ ba phần không? Ưu điểm và hạn chế phổ biến (về cách sử dụng từ ngữ cách viết câu, cách xuống dòng tách đoạn, về chính tả,…) ở các bài làm của HS trong lớp là gì?</a:t>
            </a:r>
          </a:p>
        </p:txBody>
      </p:sp>
    </p:spTree>
    <p:extLst>
      <p:ext uri="{BB962C8B-B14F-4D97-AF65-F5344CB8AC3E}">
        <p14:creationId xmlns:p14="http://schemas.microsoft.com/office/powerpoint/2010/main" val="9566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39128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252520" cy="6858000"/>
          </a:xfrm>
          <a:prstGeom prst="rect">
            <a:avLst/>
          </a:prstGeom>
          <a:noFill/>
          <a:ln>
            <a:noFill/>
          </a:ln>
        </p:spPr>
      </p:pic>
      <p:sp>
        <p:nvSpPr>
          <p:cNvPr id="3" name="Rectangle 2"/>
          <p:cNvSpPr/>
          <p:nvPr/>
        </p:nvSpPr>
        <p:spPr>
          <a:xfrm>
            <a:off x="0" y="692696"/>
            <a:ext cx="9144000" cy="584775"/>
          </a:xfrm>
          <a:prstGeom prst="rect">
            <a:avLst/>
          </a:prstGeom>
          <a:noFill/>
        </p:spPr>
        <p:txBody>
          <a:bodyPr wrap="square">
            <a:spAutoFit/>
          </a:bodyPr>
          <a:lstStyle/>
          <a:p>
            <a:pPr algn="just"/>
            <a:r>
              <a:rPr lang="vi-VN" sz="3200">
                <a:solidFill>
                  <a:srgbClr val="00B0F0"/>
                </a:solidFill>
                <a:latin typeface="Utm"/>
              </a:rPr>
              <a:t>Hoạt động 2 :Sửa bài cùng cả lớp.</a:t>
            </a:r>
          </a:p>
        </p:txBody>
      </p:sp>
      <p:sp>
        <p:nvSpPr>
          <p:cNvPr id="4" name="Horizontal Scroll 3"/>
          <p:cNvSpPr/>
          <p:nvPr/>
        </p:nvSpPr>
        <p:spPr>
          <a:xfrm>
            <a:off x="35496" y="1412776"/>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Sửa một số lỗi tiêu biểu để rút kinh nghiệm lỗi :</a:t>
            </a:r>
          </a:p>
          <a:p>
            <a:pPr marL="457200" indent="-457200" algn="just">
              <a:buFont typeface="Arial" charset="0"/>
              <a:buChar char="•"/>
            </a:pPr>
            <a:r>
              <a:rPr lang="vi-VN" sz="3200">
                <a:solidFill>
                  <a:schemeClr val="tx1"/>
                </a:solidFill>
                <a:latin typeface="Utm"/>
              </a:rPr>
              <a:t>Về bố cục bài văn</a:t>
            </a:r>
          </a:p>
          <a:p>
            <a:pPr marL="457200" indent="-457200" algn="just">
              <a:buFont typeface="Arial" charset="0"/>
              <a:buChar char="•"/>
            </a:pPr>
            <a:r>
              <a:rPr lang="vi-VN" sz="3200">
                <a:solidFill>
                  <a:schemeClr val="tx1"/>
                </a:solidFill>
                <a:latin typeface="Utm"/>
              </a:rPr>
              <a:t> Về nội dung, cách dùng từ, đặt câu, chính tả,...</a:t>
            </a: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Tree>
    <p:extLst>
      <p:ext uri="{BB962C8B-B14F-4D97-AF65-F5344CB8AC3E}">
        <p14:creationId xmlns:p14="http://schemas.microsoft.com/office/powerpoint/2010/main" val="22034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1" y="-8811"/>
            <a:ext cx="9252520" cy="6858000"/>
          </a:xfrm>
          <a:prstGeom prst="rect">
            <a:avLst/>
          </a:prstGeom>
          <a:noFill/>
          <a:ln>
            <a:noFill/>
          </a:ln>
        </p:spPr>
      </p:pic>
      <p:sp>
        <p:nvSpPr>
          <p:cNvPr id="3" name="Rectangle 2"/>
          <p:cNvSpPr/>
          <p:nvPr/>
        </p:nvSpPr>
        <p:spPr>
          <a:xfrm>
            <a:off x="0" y="692696"/>
            <a:ext cx="9144000" cy="584775"/>
          </a:xfrm>
          <a:prstGeom prst="rect">
            <a:avLst/>
          </a:prstGeom>
          <a:noFill/>
        </p:spPr>
        <p:txBody>
          <a:bodyPr wrap="square">
            <a:spAutoFit/>
          </a:bodyPr>
          <a:lstStyle/>
          <a:p>
            <a:pPr algn="just"/>
            <a:r>
              <a:rPr lang="vi-VN" sz="3200">
                <a:solidFill>
                  <a:srgbClr val="00B0F0"/>
                </a:solidFill>
                <a:latin typeface="Utm"/>
              </a:rPr>
              <a:t>Hoạt động 3 :Tự sửa bài</a:t>
            </a:r>
          </a:p>
        </p:txBody>
      </p:sp>
      <p:sp>
        <p:nvSpPr>
          <p:cNvPr id="4" name="Horizontal Scroll 3"/>
          <p:cNvSpPr/>
          <p:nvPr/>
        </p:nvSpPr>
        <p:spPr>
          <a:xfrm>
            <a:off x="79462" y="1556792"/>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Thể viết lại một đoạn văn (sắp xếp lại ý, sửa cách diễn đạt, thay thế từ ngữ,…) để bài viết hay hơn.</a:t>
            </a: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Tree>
    <p:extLst>
      <p:ext uri="{BB962C8B-B14F-4D97-AF65-F5344CB8AC3E}">
        <p14:creationId xmlns:p14="http://schemas.microsoft.com/office/powerpoint/2010/main" val="215465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a16="http://schemas.microsoft.com/office/drawing/2014/main"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a:ln w="9525">
                  <a:round/>
                  <a:headEnd/>
                  <a:tailEnd/>
                </a:ln>
                <a:solidFill>
                  <a:srgbClr val="FF0000"/>
                </a:solidFill>
                <a:latin typeface="Times New Roman" pitchFamily="18" charset="0"/>
                <a:cs typeface="Times New Roman" pitchFamily="18" charset="0"/>
              </a:rPr>
              <a:t>    Tạm biệt </a:t>
            </a:r>
            <a:r>
              <a:rPr lang="en-US" sz="2800" b="1" kern="10" dirty="0" err="1">
                <a:ln w="9525">
                  <a:round/>
                  <a:headEnd/>
                  <a:tailEnd/>
                </a:ln>
                <a:solidFill>
                  <a:srgbClr val="FF0000"/>
                </a:solidFill>
                <a:latin typeface="Times New Roman" pitchFamily="18" charset="0"/>
                <a:cs typeface="Times New Roman" pitchFamily="18" charset="0"/>
              </a:rPr>
              <a:t>các</a:t>
            </a:r>
            <a:r>
              <a:rPr lang="en-US" sz="2800" b="1" kern="10" dirty="0">
                <a:ln w="9525">
                  <a:round/>
                  <a:headEnd/>
                  <a:tailEnd/>
                </a:ln>
                <a:solidFill>
                  <a:srgbClr val="FF0000"/>
                </a:solidFill>
                <a:latin typeface="Times New Roman" pitchFamily="18" charset="0"/>
                <a:cs typeface="Times New Roman" pitchFamily="18" charset="0"/>
              </a:rPr>
              <a:t> </a:t>
            </a:r>
            <a:r>
              <a:rPr lang="en-US" sz="2800" b="1" kern="10" err="1">
                <a:ln w="9525">
                  <a:round/>
                  <a:headEnd/>
                  <a:tailEnd/>
                </a:ln>
                <a:solidFill>
                  <a:srgbClr val="FF0000"/>
                </a:solidFill>
                <a:latin typeface="Times New Roman" pitchFamily="18" charset="0"/>
                <a:cs typeface="Times New Roman" pitchFamily="18" charset="0"/>
              </a:rPr>
              <a:t>em</a:t>
            </a:r>
            <a:r>
              <a:rPr lang="en-US" sz="2800" b="1" kern="1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0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rId9" action="ppaction://hlinksldjump"/>
            <a:extLst>
              <a:ext uri="{FF2B5EF4-FFF2-40B4-BE49-F238E27FC236}">
                <a16:creationId xmlns:a16="http://schemas.microsoft.com/office/drawing/2014/main" id="{6BB9F2AE-0B6B-425A-9618-0B86D63BC98B}"/>
              </a:ext>
            </a:extLst>
          </p:cNvPr>
          <p:cNvPicPr>
            <a:picLocks noChangeAspect="1"/>
          </p:cNvPicPr>
          <p:nvPr/>
        </p:nvPicPr>
        <p:blipFill>
          <a:blip r:embed="rId10"/>
          <a:stretch>
            <a:fillRect/>
          </a:stretch>
        </p:blipFill>
        <p:spPr>
          <a:xfrm>
            <a:off x="4603802" y="685687"/>
            <a:ext cx="1244092" cy="1517792"/>
          </a:xfrm>
          <a:prstGeom prst="rect">
            <a:avLst/>
          </a:prstGeom>
        </p:spPr>
      </p:pic>
      <p:sp>
        <p:nvSpPr>
          <p:cNvPr id="14" name="Oval 13">
            <a:extLst>
              <a:ext uri="{FF2B5EF4-FFF2-40B4-BE49-F238E27FC236}">
                <a16:creationId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1"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3"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5" action="ppaction://hlinksldjump"/>
            <a:extLst>
              <a:ext uri="{FF2B5EF4-FFF2-40B4-BE49-F238E27FC236}">
                <a16:creationId xmlns:a16="http://schemas.microsoft.com/office/drawing/2014/main" id="{E8700AA9-0210-4804-BAF2-45FAE75B5A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7" action="ppaction://hlinksldjump"/>
            <a:extLst>
              <a:ext uri="{FF2B5EF4-FFF2-40B4-BE49-F238E27FC236}">
                <a16:creationId xmlns:a16="http://schemas.microsoft.com/office/drawing/2014/main" id="{38D70056-336E-4456-9633-5BE00E3C2D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9"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1"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22"/>
          <a:stretch>
            <a:fillRect/>
          </a:stretch>
        </p:blipFill>
        <p:spPr>
          <a:xfrm>
            <a:off x="4588868" y="2577764"/>
            <a:ext cx="1214610" cy="1499308"/>
          </a:xfrm>
          <a:prstGeom prst="rect">
            <a:avLst/>
          </a:prstGeom>
        </p:spPr>
      </p:pic>
      <p:sp>
        <p:nvSpPr>
          <p:cNvPr id="32" name="Oval 31">
            <a:extLst>
              <a:ext uri="{FF2B5EF4-FFF2-40B4-BE49-F238E27FC236}">
                <a16:creationId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3"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5" action="ppaction://hlinksldjump"/>
            <a:extLst>
              <a:ext uri="{FF2B5EF4-FFF2-40B4-BE49-F238E27FC236}">
                <a16:creationId xmlns:a16="http://schemas.microsoft.com/office/drawing/2014/main" id="{8212DF7A-E71E-4BE8-A92C-5AAE259019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a16="http://schemas.microsoft.com/office/drawing/2014/main" id="{7301A217-0E8C-4D37-B61C-8B41E52C17A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a16="http://schemas.microsoft.com/office/drawing/2014/main" id="{DF9A24DD-2B12-42AD-8E45-43DA9035FAE1}"/>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a16="http://schemas.microsoft.com/office/drawing/2014/main" id="{28730B02-CB29-4B22-B835-2FD2BA8B92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27658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a16="http://schemas.microsoft.com/office/drawing/2014/main"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a:solidFill>
                  <a:srgbClr val="FF0000"/>
                </a:solidFill>
                <a:latin typeface="UTM Avo"/>
              </a:rPr>
              <a:t>Món quà </a:t>
            </a:r>
            <a:r>
              <a:rPr lang="en-US" sz="3200">
                <a:solidFill>
                  <a:prstClr val="black"/>
                </a:solidFill>
                <a:latin typeface="UTM Avo" panose="02040603050506020204" pitchFamily="18" charset="0"/>
                <a:cs typeface="Times New Roman" pitchFamily="18" charset="0"/>
              </a:rPr>
              <a:t>(trang 4)</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Chi định tặng Vy món quà gì </a:t>
            </a:r>
            <a:r>
              <a:rPr lang="en-US" sz="3600">
                <a:latin typeface="UTM Avo" panose="02040603050506020204" pitchFamily="18" charset="0"/>
              </a:rPr>
              <a:t>nhân</a:t>
            </a:r>
            <a:r>
              <a:rPr lang="en-US" sz="320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9610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rPr>
              <a:t>“Buổi học cuối cùng” </a:t>
            </a:r>
            <a:r>
              <a:rPr lang="en-US" sz="2800">
                <a:solidFill>
                  <a:schemeClr val="tx1"/>
                </a:solidFill>
                <a:latin typeface="UTM Avo"/>
              </a:rPr>
              <a:t>(trang 6-7)</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3052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“Con sông lan xa”</a:t>
            </a:r>
            <a:r>
              <a:rPr lang="en-US" sz="2800">
                <a:solidFill>
                  <a:schemeClr val="tx1"/>
                </a:solidFill>
                <a:latin typeface="UTM Avo" panose="02040603050506020204" pitchFamily="18" charset="0"/>
              </a:rPr>
              <a:t> (trang 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826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“Bài thơ về tiểu đội xe </a:t>
            </a:r>
            <a:r>
              <a:rPr lang="en-US" sz="3600">
                <a:solidFill>
                  <a:srgbClr val="FF0000"/>
                </a:solidFill>
                <a:latin typeface="UTM Avo" panose="02040603050506020204" pitchFamily="18" charset="0"/>
              </a:rPr>
              <a:t>không kính</a:t>
            </a:r>
            <a:r>
              <a:rPr lang="en-US" sz="4000">
                <a:solidFill>
                  <a:srgbClr val="FF0000"/>
                </a:solidFill>
                <a:latin typeface="UTM Avo" panose="02040603050506020204" pitchFamily="18" charset="0"/>
              </a:rPr>
              <a:t>”</a:t>
            </a:r>
            <a:r>
              <a:rPr lang="en-US" sz="2800">
                <a:solidFill>
                  <a:schemeClr val="tx1"/>
                </a:solidFill>
                <a:latin typeface="UTM Avo" panose="02040603050506020204" pitchFamily="18" charset="0"/>
              </a:rPr>
              <a:t> (trang 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642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“Xã thân cứu đoàn tàu”</a:t>
            </a:r>
            <a:r>
              <a:rPr lang="en-US" sz="2800">
                <a:solidFill>
                  <a:schemeClr val="tx1"/>
                </a:solidFill>
                <a:latin typeface="UTM Avo" panose="02040603050506020204" pitchFamily="18" charset="0"/>
              </a:rPr>
              <a:t> (trang 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392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“Sự thật là thước đo chân lí”</a:t>
            </a:r>
            <a:r>
              <a:rPr lang="en-US" sz="2800">
                <a:solidFill>
                  <a:schemeClr val="tx1"/>
                </a:solidFill>
                <a:latin typeface="UTM Avo" panose="02040603050506020204" pitchFamily="18" charset="0"/>
              </a:rPr>
              <a:t> (trang 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22925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768</Words>
  <Application>Microsoft Office PowerPoint</Application>
  <PresentationFormat>On-screen Show (4:3)</PresentationFormat>
  <Paragraphs>89</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Times New Roman</vt:lpstr>
      <vt:lpstr>Utm</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90</cp:revision>
  <dcterms:created xsi:type="dcterms:W3CDTF">2023-10-29T14:20:34Z</dcterms:created>
  <dcterms:modified xsi:type="dcterms:W3CDTF">2025-03-31T02:04:28Z</dcterms:modified>
</cp:coreProperties>
</file>