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30"/>
  </p:notesMasterIdLst>
  <p:sldIdLst>
    <p:sldId id="256" r:id="rId5"/>
    <p:sldId id="259" r:id="rId6"/>
    <p:sldId id="273" r:id="rId7"/>
    <p:sldId id="281" r:id="rId8"/>
    <p:sldId id="282" r:id="rId9"/>
    <p:sldId id="260" r:id="rId10"/>
    <p:sldId id="271" r:id="rId11"/>
    <p:sldId id="283" r:id="rId12"/>
    <p:sldId id="284" r:id="rId13"/>
    <p:sldId id="286" r:id="rId14"/>
    <p:sldId id="258" r:id="rId15"/>
    <p:sldId id="287" r:id="rId16"/>
    <p:sldId id="288" r:id="rId17"/>
    <p:sldId id="289" r:id="rId18"/>
    <p:sldId id="285" r:id="rId19"/>
    <p:sldId id="257" r:id="rId20"/>
    <p:sldId id="274" r:id="rId21"/>
    <p:sldId id="290" r:id="rId22"/>
    <p:sldId id="291" r:id="rId23"/>
    <p:sldId id="292" r:id="rId24"/>
    <p:sldId id="293" r:id="rId25"/>
    <p:sldId id="263" r:id="rId26"/>
    <p:sldId id="294" r:id="rId27"/>
    <p:sldId id="279" r:id="rId28"/>
    <p:sldId id="28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UTM Avo" panose="02040603050506020204" pitchFamily="18" charset="0"/>
      <p:regular r:id="rId37"/>
      <p:bold r:id="rId38"/>
      <p:italic r:id="rId39"/>
      <p:boldItalic r:id="rId40"/>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15"/>
    <p:restoredTop sz="94643"/>
  </p:normalViewPr>
  <p:slideViewPr>
    <p:cSldViewPr snapToGrid="0">
      <p:cViewPr varScale="1">
        <p:scale>
          <a:sx n="104" d="100"/>
          <a:sy n="104" d="100"/>
        </p:scale>
        <p:origin x="7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8257F-CE1D-DA4D-B485-15AD84FF8522}" type="datetimeFigureOut">
              <a:rPr lang="en-VN" smtClean="0"/>
              <a:t>12/21/2023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7D3AFE-D9D6-9C45-B15A-0594462DE9FA}" type="slidenum">
              <a:rPr lang="en-VN" smtClean="0"/>
              <a:t>‹#›</a:t>
            </a:fld>
            <a:endParaRPr lang="en-VN"/>
          </a:p>
        </p:txBody>
      </p:sp>
    </p:spTree>
    <p:extLst>
      <p:ext uri="{BB962C8B-B14F-4D97-AF65-F5344CB8AC3E}">
        <p14:creationId xmlns:p14="http://schemas.microsoft.com/office/powerpoint/2010/main" val="85727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827D3AFE-D9D6-9C45-B15A-0594462DE9FA}" type="slidenum">
              <a:rPr lang="en-VN" smtClean="0"/>
              <a:t>3</a:t>
            </a:fld>
            <a:endParaRPr lang="en-VN"/>
          </a:p>
        </p:txBody>
      </p:sp>
    </p:spTree>
    <p:extLst>
      <p:ext uri="{BB962C8B-B14F-4D97-AF65-F5344CB8AC3E}">
        <p14:creationId xmlns:p14="http://schemas.microsoft.com/office/powerpoint/2010/main" val="1171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827D3AFE-D9D6-9C45-B15A-0594462DE9FA}" type="slidenum">
              <a:rPr lang="en-VN" smtClean="0"/>
              <a:t>4</a:t>
            </a:fld>
            <a:endParaRPr lang="en-VN"/>
          </a:p>
        </p:txBody>
      </p:sp>
    </p:spTree>
    <p:extLst>
      <p:ext uri="{BB962C8B-B14F-4D97-AF65-F5344CB8AC3E}">
        <p14:creationId xmlns:p14="http://schemas.microsoft.com/office/powerpoint/2010/main" val="166780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827D3AFE-D9D6-9C45-B15A-0594462DE9FA}" type="slidenum">
              <a:rPr lang="en-VN" smtClean="0"/>
              <a:t>5</a:t>
            </a:fld>
            <a:endParaRPr lang="en-VN"/>
          </a:p>
        </p:txBody>
      </p:sp>
    </p:spTree>
    <p:extLst>
      <p:ext uri="{BB962C8B-B14F-4D97-AF65-F5344CB8AC3E}">
        <p14:creationId xmlns:p14="http://schemas.microsoft.com/office/powerpoint/2010/main" val="215082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Ấn</a:t>
            </a:r>
            <a:r>
              <a:rPr lang="en-US" dirty="0"/>
              <a:t> </a:t>
            </a:r>
            <a:r>
              <a:rPr lang="en-US" dirty="0" err="1"/>
              <a:t>vào</a:t>
            </a:r>
            <a:r>
              <a:rPr lang="en-US" dirty="0"/>
              <a:t> </a:t>
            </a:r>
            <a:r>
              <a:rPr lang="en-US" dirty="0" err="1"/>
              <a:t>đầu</a:t>
            </a:r>
            <a:r>
              <a:rPr lang="en-US" dirty="0"/>
              <a:t> </a:t>
            </a:r>
            <a:r>
              <a:rPr lang="en-US" dirty="0" err="1"/>
              <a:t>các</a:t>
            </a:r>
            <a:r>
              <a:rPr lang="en-US" dirty="0"/>
              <a:t> con </a:t>
            </a:r>
            <a:r>
              <a:rPr lang="en-US" dirty="0" err="1"/>
              <a:t>cừu</a:t>
            </a:r>
            <a:r>
              <a:rPr lang="en-US" dirty="0"/>
              <a:t> </a:t>
            </a:r>
            <a:r>
              <a:rPr lang="en-US" dirty="0" err="1"/>
              <a:t>số</a:t>
            </a:r>
            <a:r>
              <a:rPr lang="en-US" dirty="0"/>
              <a:t> 1-2-3-4 </a:t>
            </a:r>
            <a:r>
              <a:rPr lang="en-US" dirty="0" err="1"/>
              <a:t>để</a:t>
            </a:r>
            <a:r>
              <a:rPr lang="en-US" dirty="0"/>
              <a:t> </a:t>
            </a:r>
            <a:r>
              <a:rPr lang="en-US" dirty="0" err="1"/>
              <a:t>chuyển</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Trả</a:t>
            </a:r>
            <a:r>
              <a:rPr lang="en-US" dirty="0"/>
              <a:t> </a:t>
            </a:r>
            <a:r>
              <a:rPr lang="en-US" dirty="0" err="1"/>
              <a:t>lời</a:t>
            </a:r>
            <a:r>
              <a:rPr lang="en-US" dirty="0"/>
              <a:t> </a:t>
            </a:r>
            <a:r>
              <a:rPr lang="en-US" dirty="0" err="1"/>
              <a:t>hết</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a:t>
            </a:r>
            <a:r>
              <a:rPr lang="en-US" dirty="0" err="1"/>
              <a:t>tiếp</a:t>
            </a:r>
            <a:r>
              <a:rPr lang="en-US" dirty="0"/>
              <a:t> </a:t>
            </a:r>
            <a:r>
              <a:rPr lang="en-US" dirty="0" err="1"/>
              <a:t>tục</a:t>
            </a:r>
            <a:r>
              <a:rPr lang="en-US" dirty="0"/>
              <a:t> </a:t>
            </a:r>
            <a:r>
              <a:rPr lang="en-US" dirty="0" err="1"/>
              <a:t>bài</a:t>
            </a:r>
            <a:r>
              <a:rPr lang="en-US" dirty="0"/>
              <a:t> </a:t>
            </a:r>
            <a:r>
              <a:rPr lang="en-US" dirty="0" err="1"/>
              <a:t>giảng</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câu trả lời.</a:t>
            </a:r>
          </a:p>
          <a:p>
            <a:r>
              <a:rPr lang="en-VN" dirty="0"/>
              <a:t>Bấm nút trở về để chọn các con cừu.</a:t>
            </a:r>
          </a:p>
        </p:txBody>
      </p:sp>
      <p:sp>
        <p:nvSpPr>
          <p:cNvPr id="4" name="Slide Number Placeholder 3"/>
          <p:cNvSpPr>
            <a:spLocks noGrp="1"/>
          </p:cNvSpPr>
          <p:nvPr>
            <p:ph type="sldNum" sz="quarter" idx="5"/>
          </p:nvPr>
        </p:nvSpPr>
        <p:spPr/>
        <p:txBody>
          <a:bodyPr/>
          <a:lstStyle/>
          <a:p>
            <a:fld id="{827D3AFE-D9D6-9C45-B15A-0594462DE9FA}" type="slidenum">
              <a:rPr lang="en-VN" smtClean="0"/>
              <a:t>11</a:t>
            </a:fld>
            <a:endParaRPr lang="en-VN"/>
          </a:p>
        </p:txBody>
      </p:sp>
    </p:spTree>
    <p:extLst>
      <p:ext uri="{BB962C8B-B14F-4D97-AF65-F5344CB8AC3E}">
        <p14:creationId xmlns:p14="http://schemas.microsoft.com/office/powerpoint/2010/main" val="396060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câu trả lời.</a:t>
            </a:r>
          </a:p>
          <a:p>
            <a:r>
              <a:rPr lang="en-VN" dirty="0"/>
              <a:t>Bấm nút trở về để chọn các con cừu.</a:t>
            </a:r>
          </a:p>
          <a:p>
            <a:endParaRPr lang="en-VN" dirty="0"/>
          </a:p>
        </p:txBody>
      </p:sp>
      <p:sp>
        <p:nvSpPr>
          <p:cNvPr id="4" name="Slide Number Placeholder 3"/>
          <p:cNvSpPr>
            <a:spLocks noGrp="1"/>
          </p:cNvSpPr>
          <p:nvPr>
            <p:ph type="sldNum" sz="quarter" idx="5"/>
          </p:nvPr>
        </p:nvSpPr>
        <p:spPr/>
        <p:txBody>
          <a:bodyPr/>
          <a:lstStyle/>
          <a:p>
            <a:fld id="{827D3AFE-D9D6-9C45-B15A-0594462DE9FA}" type="slidenum">
              <a:rPr lang="en-VN" smtClean="0"/>
              <a:t>12</a:t>
            </a:fld>
            <a:endParaRPr lang="en-VN"/>
          </a:p>
        </p:txBody>
      </p:sp>
    </p:spTree>
    <p:extLst>
      <p:ext uri="{BB962C8B-B14F-4D97-AF65-F5344CB8AC3E}">
        <p14:creationId xmlns:p14="http://schemas.microsoft.com/office/powerpoint/2010/main" val="314039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câu trả lời.</a:t>
            </a:r>
          </a:p>
          <a:p>
            <a:r>
              <a:rPr lang="en-VN" dirty="0"/>
              <a:t>Bấm nút trở về để chọn các con cừu.</a:t>
            </a:r>
          </a:p>
          <a:p>
            <a:endParaRPr lang="en-VN" dirty="0"/>
          </a:p>
        </p:txBody>
      </p:sp>
      <p:sp>
        <p:nvSpPr>
          <p:cNvPr id="4" name="Slide Number Placeholder 3"/>
          <p:cNvSpPr>
            <a:spLocks noGrp="1"/>
          </p:cNvSpPr>
          <p:nvPr>
            <p:ph type="sldNum" sz="quarter" idx="5"/>
          </p:nvPr>
        </p:nvSpPr>
        <p:spPr/>
        <p:txBody>
          <a:bodyPr/>
          <a:lstStyle/>
          <a:p>
            <a:fld id="{827D3AFE-D9D6-9C45-B15A-0594462DE9FA}" type="slidenum">
              <a:rPr lang="en-VN" smtClean="0"/>
              <a:t>13</a:t>
            </a:fld>
            <a:endParaRPr lang="en-VN"/>
          </a:p>
        </p:txBody>
      </p:sp>
    </p:spTree>
    <p:extLst>
      <p:ext uri="{BB962C8B-B14F-4D97-AF65-F5344CB8AC3E}">
        <p14:creationId xmlns:p14="http://schemas.microsoft.com/office/powerpoint/2010/main" val="327856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màn hình để hiện câu trả lời.</a:t>
            </a:r>
          </a:p>
          <a:p>
            <a:r>
              <a:rPr lang="en-VN" dirty="0"/>
              <a:t>Bấm nút trở về để chọn các con cừu.</a:t>
            </a:r>
          </a:p>
          <a:p>
            <a:endParaRPr lang="en-VN" dirty="0"/>
          </a:p>
        </p:txBody>
      </p:sp>
      <p:sp>
        <p:nvSpPr>
          <p:cNvPr id="4" name="Slide Number Placeholder 3"/>
          <p:cNvSpPr>
            <a:spLocks noGrp="1"/>
          </p:cNvSpPr>
          <p:nvPr>
            <p:ph type="sldNum" sz="quarter" idx="5"/>
          </p:nvPr>
        </p:nvSpPr>
        <p:spPr/>
        <p:txBody>
          <a:bodyPr/>
          <a:lstStyle/>
          <a:p>
            <a:fld id="{827D3AFE-D9D6-9C45-B15A-0594462DE9FA}" type="slidenum">
              <a:rPr lang="en-VN" smtClean="0"/>
              <a:t>14</a:t>
            </a:fld>
            <a:endParaRPr lang="en-VN"/>
          </a:p>
        </p:txBody>
      </p:sp>
    </p:spTree>
    <p:extLst>
      <p:ext uri="{BB962C8B-B14F-4D97-AF65-F5344CB8AC3E}">
        <p14:creationId xmlns:p14="http://schemas.microsoft.com/office/powerpoint/2010/main" val="2979754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174112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020456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518303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460778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70931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75790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17255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237330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078625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79762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20276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12/21/2023</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12/21/2023</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12/21/2023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1717381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9.png"/><Relationship Id="rId18" Type="http://schemas.openxmlformats.org/officeDocument/2006/relationships/slide" Target="slide14.xml"/><Relationship Id="rId26" Type="http://schemas.openxmlformats.org/officeDocument/2006/relationships/image" Target="../media/image55.jpeg"/><Relationship Id="rId3" Type="http://schemas.openxmlformats.org/officeDocument/2006/relationships/slideLayout" Target="../slideLayouts/slideLayout34.xml"/><Relationship Id="rId21" Type="http://schemas.openxmlformats.org/officeDocument/2006/relationships/slide" Target="slide13.xml"/><Relationship Id="rId7" Type="http://schemas.openxmlformats.org/officeDocument/2006/relationships/image" Target="../media/image46.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54.png"/><Relationship Id="rId2" Type="http://schemas.openxmlformats.org/officeDocument/2006/relationships/audio" Target="../media/media1.mp3"/><Relationship Id="rId16" Type="http://schemas.openxmlformats.org/officeDocument/2006/relationships/image" Target="../media/image50.png"/><Relationship Id="rId20" Type="http://schemas.openxmlformats.org/officeDocument/2006/relationships/slide" Target="slide11.xml"/><Relationship Id="rId29" Type="http://schemas.openxmlformats.org/officeDocument/2006/relationships/image" Target="../media/image57.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8.png"/><Relationship Id="rId24" Type="http://schemas.openxmlformats.org/officeDocument/2006/relationships/image" Target="../media/image53.png"/><Relationship Id="rId5" Type="http://schemas.openxmlformats.org/officeDocument/2006/relationships/image" Target="../media/image45.png"/><Relationship Id="rId15" Type="http://schemas.openxmlformats.org/officeDocument/2006/relationships/slide" Target="slide15.xml"/><Relationship Id="rId23" Type="http://schemas.openxmlformats.org/officeDocument/2006/relationships/slide" Target="slide12.xml"/><Relationship Id="rId28" Type="http://schemas.microsoft.com/office/2007/relationships/hdphoto" Target="../media/hdphoto7.wdp"/><Relationship Id="rId10" Type="http://schemas.microsoft.com/office/2007/relationships/hdphoto" Target="../media/hdphoto3.wdp"/><Relationship Id="rId19" Type="http://schemas.openxmlformats.org/officeDocument/2006/relationships/image" Target="../media/image51.png"/><Relationship Id="rId4" Type="http://schemas.openxmlformats.org/officeDocument/2006/relationships/notesSlide" Target="../notesSlides/notesSlide4.xml"/><Relationship Id="rId9" Type="http://schemas.openxmlformats.org/officeDocument/2006/relationships/image" Target="../media/image47.png"/><Relationship Id="rId14" Type="http://schemas.microsoft.com/office/2007/relationships/hdphoto" Target="../media/hdphoto5.wdp"/><Relationship Id="rId22" Type="http://schemas.openxmlformats.org/officeDocument/2006/relationships/image" Target="../media/image52.png"/><Relationship Id="rId27"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8.jpe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slide" Target="slide10.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8.jpeg"/><Relationship Id="rId7" Type="http://schemas.microsoft.com/office/2007/relationships/hdphoto" Target="../media/hdphoto8.wdp"/><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slide" Target="slide10.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8.jpeg"/><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slide" Target="slide10.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8.jpe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slide" Target="slide10.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1.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64.svg"/><Relationship Id="rId4" Type="http://schemas.openxmlformats.org/officeDocument/2006/relationships/image" Target="../media/image62.sv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3-tap-2/1/135/52/" TargetMode="External"/><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2/1/135/51/"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3-tap-2/1/135/51/" TargetMode="Externa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79.jpg"/><Relationship Id="rId1" Type="http://schemas.openxmlformats.org/officeDocument/2006/relationships/slideLayout" Target="../slideLayouts/slideLayout23.xml"/><Relationship Id="rId6" Type="http://schemas.openxmlformats.org/officeDocument/2006/relationships/image" Target="../media/image81.png"/><Relationship Id="rId5" Type="http://schemas.microsoft.com/office/2007/relationships/hdphoto" Target="../media/hdphoto9.wdp"/><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6.svg"/><Relationship Id="rId10" Type="http://schemas.openxmlformats.org/officeDocument/2006/relationships/image" Target="../media/image13.jpg"/><Relationship Id="rId4" Type="http://schemas.openxmlformats.org/officeDocument/2006/relationships/image" Target="../media/image5.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jpg"/><Relationship Id="rId3" Type="http://schemas.openxmlformats.org/officeDocument/2006/relationships/image" Target="../media/image4.png"/><Relationship Id="rId7" Type="http://schemas.openxmlformats.org/officeDocument/2006/relationships/image" Target="../media/image10.svg"/><Relationship Id="rId12"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tieng-viet-3-tap-2/1/135/51/"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hyperlink" Target="https://hoc10.vn/doc-sach/tieng-viet-3-tap-2/1/135/51/" TargetMode="External"/><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38.svg"/><Relationship Id="rId4" Type="http://schemas.openxmlformats.org/officeDocument/2006/relationships/image" Target="../media/image34.svg"/><Relationship Id="rId9" Type="http://schemas.openxmlformats.org/officeDocument/2006/relationships/image" Target="../media/image37.png"/><Relationship Id="rId14"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26</a:t>
            </a:r>
          </a:p>
        </p:txBody>
      </p:sp>
      <p:sp>
        <p:nvSpPr>
          <p:cNvPr id="3" name="Subtitle 2"/>
          <p:cNvSpPr>
            <a:spLocks noGrp="1"/>
          </p:cNvSpPr>
          <p:nvPr>
            <p:ph type="subTitle" idx="1"/>
          </p:nvPr>
        </p:nvSpPr>
        <p:spPr>
          <a:xfrm>
            <a:off x="1048870" y="3429000"/>
            <a:ext cx="10094259" cy="1655762"/>
          </a:xfrm>
        </p:spPr>
        <p:txBody>
          <a:bodyPr>
            <a:normAutofit/>
          </a:bodyPr>
          <a:lstStyle/>
          <a:p>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3: </a:t>
            </a:r>
            <a:r>
              <a:rPr lang="en-US" sz="5400" b="1" dirty="0" err="1">
                <a:solidFill>
                  <a:srgbClr val="FF0000"/>
                </a:solidFill>
                <a:latin typeface="UTM Avo" panose="02040603050506020204" pitchFamily="18" charset="0"/>
              </a:rPr>
              <a:t>Hội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đua</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ghe</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ngo</a:t>
            </a:r>
            <a:endParaRPr lang="en-US" sz="5400" b="1" dirty="0">
              <a:solidFill>
                <a:srgbClr val="FF0000"/>
              </a:solidFill>
              <a:latin typeface="UTM Avo" panose="02040603050506020204" pitchFamily="18" charset="0"/>
            </a:endParaRPr>
          </a:p>
        </p:txBody>
      </p:sp>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8" action="ppaction://hlinksldjump"/>
          </p:cNvPr>
          <p:cNvPicPr>
            <a:picLocks noChangeAspect="1"/>
          </p:cNvPicPr>
          <p:nvPr/>
        </p:nvPicPr>
        <p:blipFill>
          <a:blip r:embed="rId19" cstate="print"/>
          <a:stretch>
            <a:fillRect/>
          </a:stretch>
        </p:blipFill>
        <p:spPr>
          <a:xfrm>
            <a:off x="8046909" y="1936426"/>
            <a:ext cx="1139686" cy="773391"/>
          </a:xfrm>
          <a:prstGeom prst="rect">
            <a:avLst/>
          </a:prstGeom>
        </p:spPr>
      </p:pic>
      <p:pic>
        <p:nvPicPr>
          <p:cNvPr id="34" name="Picture 33" descr="152.png">
            <a:hlinkClick r:id="rId20" action="ppaction://hlinksldjump"/>
          </p:cNvPr>
          <p:cNvPicPr>
            <a:picLocks noChangeAspect="1"/>
          </p:cNvPicPr>
          <p:nvPr/>
        </p:nvPicPr>
        <p:blipFill>
          <a:blip r:embed="rId19" cstate="print"/>
          <a:stretch>
            <a:fillRect/>
          </a:stretch>
        </p:blipFill>
        <p:spPr>
          <a:xfrm>
            <a:off x="5108712" y="4977166"/>
            <a:ext cx="1139686" cy="773391"/>
          </a:xfrm>
          <a:prstGeom prst="rect">
            <a:avLst/>
          </a:prstGeom>
        </p:spPr>
      </p:pic>
      <p:pic>
        <p:nvPicPr>
          <p:cNvPr id="36" name="Picture 35" descr="152.png">
            <a:hlinkClick r:id="rId21" action="ppaction://hlinksldjump"/>
          </p:cNvPr>
          <p:cNvPicPr>
            <a:picLocks noChangeAspect="1"/>
          </p:cNvPicPr>
          <p:nvPr/>
        </p:nvPicPr>
        <p:blipFill>
          <a:blip r:embed="rId19"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22"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875773"/>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3" action="ppaction://hlinksldjump"/>
          </p:cNvPr>
          <p:cNvPicPr>
            <a:picLocks noChangeAspect="1"/>
          </p:cNvPicPr>
          <p:nvPr/>
        </p:nvPicPr>
        <p:blipFill>
          <a:blip r:embed="rId19"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4"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5" cstate="print"/>
          <a:stretch>
            <a:fillRect/>
          </a:stretch>
        </p:blipFill>
        <p:spPr>
          <a:xfrm>
            <a:off x="12192000" y="4837042"/>
            <a:ext cx="1809585" cy="1775791"/>
          </a:xfrm>
          <a:prstGeom prst="rect">
            <a:avLst/>
          </a:prstGeom>
        </p:spPr>
      </p:pic>
      <p:pic>
        <p:nvPicPr>
          <p:cNvPr id="4" name="Picture 3" descr="Logo, company name&#10;&#10;Description automatically generated">
            <a:extLst>
              <a:ext uri="{FF2B5EF4-FFF2-40B4-BE49-F238E27FC236}">
                <a16:creationId xmlns:a16="http://schemas.microsoft.com/office/drawing/2014/main" id="{8EAE3FE4-8F4B-C15B-8FB1-E9A02F94D80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pic>
        <p:nvPicPr>
          <p:cNvPr id="3" name="Picture 7" descr="C:\Users\ADMIN\Desktop\Tai nguyen thiet ke tro choi\Bảng gỗ\canstock6432558.jpg">
            <a:extLst>
              <a:ext uri="{FF2B5EF4-FFF2-40B4-BE49-F238E27FC236}">
                <a16:creationId xmlns:a16="http://schemas.microsoft.com/office/drawing/2014/main" id="{4F8DE760-2E6E-A90B-793B-6FE6F3F3F2D0}"/>
              </a:ext>
            </a:extLst>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foregroundMark x1="42000" y1="88732" x2="45333" y2="93662"/>
                        <a14:foregroundMark x1="36000" y1="91549" x2="38000" y2="93662"/>
                        <a14:foregroundMark x1="32667" y1="83803" x2="36000" y2="87324"/>
                        <a14:backgroundMark x1="35333" y1="88732" x2="40000" y2="92254"/>
                        <a14:backgroundMark x1="33333" y1="80986" x2="36667" y2="86620"/>
                        <a14:backgroundMark x1="42000" y1="97887" x2="44000" y2="99296"/>
                        <a14:backgroundMark x1="30667" y1="80986" x2="32667" y2="8309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925190" y="455552"/>
            <a:ext cx="2148311" cy="20364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6D6A1C-4DC6-C7F5-1B87-2BC10BBA7177}"/>
              </a:ext>
            </a:extLst>
          </p:cNvPr>
          <p:cNvSpPr txBox="1"/>
          <p:nvPr/>
        </p:nvSpPr>
        <p:spPr>
          <a:xfrm>
            <a:off x="1499036" y="900043"/>
            <a:ext cx="28945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UTM Avo" panose="02040603050506020204" pitchFamily="18" charset="0"/>
                <a:ea typeface="+mn-ea"/>
                <a:cs typeface="Aharoni" panose="02010803020104030203" pitchFamily="2" charset="-79"/>
              </a:rPr>
              <a:t>CHÓ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UTM Avo" panose="02040603050506020204" pitchFamily="18" charset="0"/>
                <a:ea typeface="+mn-ea"/>
                <a:cs typeface="Aharoni" panose="02010803020104030203" pitchFamily="2" charset="-79"/>
              </a:rPr>
              <a:t>CHĂN CỪU</a:t>
            </a:r>
          </a:p>
        </p:txBody>
      </p:sp>
      <p:pic>
        <p:nvPicPr>
          <p:cNvPr id="6" name="y2mate (mp3cut.net)">
            <a:hlinkClick r:id="" action="ppaction://media"/>
            <a:extLst>
              <a:ext uri="{FF2B5EF4-FFF2-40B4-BE49-F238E27FC236}">
                <a16:creationId xmlns:a16="http://schemas.microsoft.com/office/drawing/2014/main" id="{3D5B9296-7B7C-810D-DAA5-2907D6BFD4A3}"/>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27303" y="7605713"/>
            <a:ext cx="609600" cy="609600"/>
          </a:xfrm>
          <a:prstGeom prst="rect">
            <a:avLst/>
          </a:prstGeom>
        </p:spPr>
      </p:pic>
      <p:pic>
        <p:nvPicPr>
          <p:cNvPr id="7" name="y2mate (mp3cut.net)">
            <a:hlinkClick r:id="" action="ppaction://media"/>
            <a:extLst>
              <a:ext uri="{FF2B5EF4-FFF2-40B4-BE49-F238E27FC236}">
                <a16:creationId xmlns:a16="http://schemas.microsoft.com/office/drawing/2014/main" id="{0C7AF4E4-E533-69E5-FA9F-C69073F3C905}"/>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3051311" y="6248400"/>
            <a:ext cx="609600" cy="609600"/>
          </a:xfrm>
          <a:prstGeom prst="rect">
            <a:avLst/>
          </a:prstGeom>
        </p:spPr>
      </p:pic>
      <p:pic>
        <p:nvPicPr>
          <p:cNvPr id="8" name="y2mate (mp3cut.net)">
            <a:hlinkClick r:id="" action="ppaction://media"/>
            <a:extLst>
              <a:ext uri="{FF2B5EF4-FFF2-40B4-BE49-F238E27FC236}">
                <a16:creationId xmlns:a16="http://schemas.microsoft.com/office/drawing/2014/main" id="{605EE013-71E4-7B3A-52C1-340284793C60}"/>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949450" y="8215313"/>
            <a:ext cx="609600" cy="609600"/>
          </a:xfrm>
          <a:prstGeom prst="rect">
            <a:avLst/>
          </a:prstGeom>
        </p:spPr>
      </p:pic>
      <p:pic>
        <p:nvPicPr>
          <p:cNvPr id="9" name="y2mate (mp3cut.net)">
            <a:hlinkClick r:id="" action="ppaction://media"/>
            <a:extLst>
              <a:ext uri="{FF2B5EF4-FFF2-40B4-BE49-F238E27FC236}">
                <a16:creationId xmlns:a16="http://schemas.microsoft.com/office/drawing/2014/main" id="{546C4E5E-E22D-6D57-47F7-7310AFEA98EF}"/>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2336698" y="7649187"/>
            <a:ext cx="609600" cy="609600"/>
          </a:xfrm>
          <a:prstGeom prst="rect">
            <a:avLst/>
          </a:prstGeom>
        </p:spPr>
      </p:pic>
      <p:sp>
        <p:nvSpPr>
          <p:cNvPr id="2" name="TextBox 1">
            <a:hlinkClick r:id="" action="ppaction://hlinkshowjump?jump=nextslide"/>
            <a:extLst>
              <a:ext uri="{FF2B5EF4-FFF2-40B4-BE49-F238E27FC236}">
                <a16:creationId xmlns:a16="http://schemas.microsoft.com/office/drawing/2014/main" id="{7F0EA20E-524A-94BF-1B93-4E9BF73B42F1}"/>
              </a:ext>
            </a:extLst>
          </p:cNvPr>
          <p:cNvSpPr txBox="1"/>
          <p:nvPr/>
        </p:nvSpPr>
        <p:spPr>
          <a:xfrm>
            <a:off x="5661392" y="5224264"/>
            <a:ext cx="327334" cy="369332"/>
          </a:xfrm>
          <a:prstGeom prst="rect">
            <a:avLst/>
          </a:prstGeom>
          <a:noFill/>
        </p:spPr>
        <p:txBody>
          <a:bodyPr wrap="none" rtlCol="0">
            <a:spAutoFit/>
          </a:bodyPr>
          <a:lstStyle/>
          <a:p>
            <a:r>
              <a:rPr lang="en-VN" b="1" dirty="0">
                <a:latin typeface="UTM Avo" panose="02040603050506020204" pitchFamily="18"/>
              </a:rPr>
              <a:t>1</a:t>
            </a:r>
          </a:p>
        </p:txBody>
      </p:sp>
      <p:sp>
        <p:nvSpPr>
          <p:cNvPr id="10" name="TextBox 9">
            <a:hlinkClick r:id="rId23" action="ppaction://hlinksldjump"/>
            <a:extLst>
              <a:ext uri="{FF2B5EF4-FFF2-40B4-BE49-F238E27FC236}">
                <a16:creationId xmlns:a16="http://schemas.microsoft.com/office/drawing/2014/main" id="{43CE4341-9787-0F3F-0F42-1D87CDCD72F4}"/>
              </a:ext>
            </a:extLst>
          </p:cNvPr>
          <p:cNvSpPr txBox="1"/>
          <p:nvPr/>
        </p:nvSpPr>
        <p:spPr>
          <a:xfrm>
            <a:off x="6088807" y="3311742"/>
            <a:ext cx="327334" cy="369332"/>
          </a:xfrm>
          <a:prstGeom prst="rect">
            <a:avLst/>
          </a:prstGeom>
          <a:noFill/>
        </p:spPr>
        <p:txBody>
          <a:bodyPr wrap="none" rtlCol="0">
            <a:spAutoFit/>
          </a:bodyPr>
          <a:lstStyle/>
          <a:p>
            <a:r>
              <a:rPr lang="en-VN" b="1" dirty="0">
                <a:latin typeface="UTM Avo" panose="02040603050506020204" pitchFamily="18"/>
              </a:rPr>
              <a:t>2</a:t>
            </a:r>
          </a:p>
        </p:txBody>
      </p:sp>
      <p:sp>
        <p:nvSpPr>
          <p:cNvPr id="11" name="TextBox 10">
            <a:hlinkClick r:id="rId21" action="ppaction://hlinksldjump"/>
            <a:extLst>
              <a:ext uri="{FF2B5EF4-FFF2-40B4-BE49-F238E27FC236}">
                <a16:creationId xmlns:a16="http://schemas.microsoft.com/office/drawing/2014/main" id="{AFB4894D-9F5D-C03C-BB26-F23EB060F08D}"/>
              </a:ext>
            </a:extLst>
          </p:cNvPr>
          <p:cNvSpPr txBox="1"/>
          <p:nvPr/>
        </p:nvSpPr>
        <p:spPr>
          <a:xfrm>
            <a:off x="10290119" y="3625194"/>
            <a:ext cx="327334" cy="369332"/>
          </a:xfrm>
          <a:prstGeom prst="rect">
            <a:avLst/>
          </a:prstGeom>
          <a:noFill/>
        </p:spPr>
        <p:txBody>
          <a:bodyPr wrap="none" rtlCol="0">
            <a:spAutoFit/>
          </a:bodyPr>
          <a:lstStyle/>
          <a:p>
            <a:r>
              <a:rPr lang="en-VN" b="1" dirty="0">
                <a:latin typeface="UTM Avo" panose="02040603050506020204" pitchFamily="18"/>
              </a:rPr>
              <a:t>3</a:t>
            </a:r>
          </a:p>
        </p:txBody>
      </p:sp>
      <p:sp>
        <p:nvSpPr>
          <p:cNvPr id="12" name="TextBox 11">
            <a:hlinkClick r:id="rId18" action="ppaction://hlinksldjump"/>
            <a:extLst>
              <a:ext uri="{FF2B5EF4-FFF2-40B4-BE49-F238E27FC236}">
                <a16:creationId xmlns:a16="http://schemas.microsoft.com/office/drawing/2014/main" id="{338C0294-D34B-7343-6119-24CA1D2F2EAE}"/>
              </a:ext>
            </a:extLst>
          </p:cNvPr>
          <p:cNvSpPr txBox="1"/>
          <p:nvPr/>
        </p:nvSpPr>
        <p:spPr>
          <a:xfrm>
            <a:off x="8575625" y="2093643"/>
            <a:ext cx="327334" cy="369332"/>
          </a:xfrm>
          <a:prstGeom prst="rect">
            <a:avLst/>
          </a:prstGeom>
          <a:noFill/>
        </p:spPr>
        <p:txBody>
          <a:bodyPr wrap="none" rtlCol="0">
            <a:spAutoFit/>
          </a:bodyPr>
          <a:lstStyle/>
          <a:p>
            <a:r>
              <a:rPr lang="en-VN" b="1" dirty="0">
                <a:latin typeface="UTM Avo" panose="02040603050506020204" pitchFamily="18"/>
              </a:rPr>
              <a:t>4</a:t>
            </a:r>
          </a:p>
        </p:txBody>
      </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125E-6 4.81481E-6 L 0.37917 0.06875 " pathEditMode="relative" rAng="0" ptsTypes="AA">
                                      <p:cBhvr>
                                        <p:cTn id="6" dur="2000" fill="hold"/>
                                        <p:tgtEl>
                                          <p:spTgt spid="38"/>
                                        </p:tgtEl>
                                        <p:attrNameLst>
                                          <p:attrName>ppt_x</p:attrName>
                                          <p:attrName>ppt_y</p:attrName>
                                        </p:attrNameLst>
                                      </p:cBhvr>
                                      <p:rCtr x="18958" y="3426"/>
                                    </p:animMotion>
                                  </p:childTnLst>
                                </p:cTn>
                              </p:par>
                              <p:par>
                                <p:cTn id="7" presetID="35" presetClass="path" presetSubtype="0" accel="50000" decel="50000" fill="hold" nodeType="withEffect">
                                  <p:stCondLst>
                                    <p:cond delay="0"/>
                                  </p:stCondLst>
                                  <p:childTnLst>
                                    <p:animMotion origin="layout" path="M -8.33333E-7 -2.84921E-6 L -0.06302 -0.00185 " pathEditMode="relative" rAng="0" ptsTypes="AA">
                                      <p:cBhvr>
                                        <p:cTn id="8" dur="2000" fill="hold"/>
                                        <p:tgtEl>
                                          <p:spTgt spid="33"/>
                                        </p:tgtEl>
                                        <p:attrNameLst>
                                          <p:attrName>ppt_x</p:attrName>
                                          <p:attrName>ppt_y</p:attrName>
                                        </p:attrNameLst>
                                      </p:cBhvr>
                                      <p:rCtr x="-32" y="-1"/>
                                    </p:animMotion>
                                  </p:childTnLst>
                                </p:cTn>
                              </p:par>
                              <p:par>
                                <p:cTn id="9" presetID="35" presetClass="path" presetSubtype="0" accel="50000" decel="50000" fill="hold" nodeType="withEffect">
                                  <p:stCondLst>
                                    <p:cond delay="0"/>
                                  </p:stCondLst>
                                  <p:childTnLst>
                                    <p:animMotion origin="layout" path="M 8.33333E-7 -2.85846E-6 L -0.11641 -2.85846E-6 " pathEditMode="relative" rAng="0" ptsTypes="AA">
                                      <p:cBhvr>
                                        <p:cTn id="10" dur="2000" fill="hold"/>
                                        <p:tgtEl>
                                          <p:spTgt spid="36"/>
                                        </p:tgtEl>
                                        <p:attrNameLst>
                                          <p:attrName>ppt_x</p:attrName>
                                          <p:attrName>ppt_y</p:attrName>
                                        </p:attrNameLst>
                                      </p:cBhvr>
                                      <p:rCtr x="-58" y="0"/>
                                    </p:animMotion>
                                  </p:childTnLst>
                                </p:cTn>
                              </p:par>
                              <p:par>
                                <p:cTn id="11" presetID="35" presetClass="path" presetSubtype="0" accel="50000" decel="50000" fill="hold" nodeType="withEffect">
                                  <p:stCondLst>
                                    <p:cond delay="0"/>
                                  </p:stCondLst>
                                  <p:childTnLst>
                                    <p:animMotion origin="layout" path="M 4.37329E-7 0 L -0.06937 0 " pathEditMode="relative" rAng="0" ptsTypes="AA">
                                      <p:cBhvr>
                                        <p:cTn id="12" dur="2000" fill="hold"/>
                                        <p:tgtEl>
                                          <p:spTgt spid="34"/>
                                        </p:tgtEl>
                                        <p:attrNameLst>
                                          <p:attrName>ppt_x</p:attrName>
                                          <p:attrName>ppt_y</p:attrName>
                                        </p:attrNameLst>
                                      </p:cBhvr>
                                      <p:rCtr x="-35" y="0"/>
                                    </p:animMotion>
                                  </p:childTnLst>
                                </p:cTn>
                              </p:par>
                              <p:par>
                                <p:cTn id="13" presetID="35" presetClass="path" presetSubtype="0" accel="50000" decel="50000" fill="hold" nodeType="withEffect">
                                  <p:stCondLst>
                                    <p:cond delay="0"/>
                                  </p:stCondLst>
                                  <p:childTnLst>
                                    <p:animMotion origin="layout" path="M -2.5589E-6 2.96296E-6 L -0.09462 -0.00787 " pathEditMode="relative" rAng="0" ptsTypes="AA">
                                      <p:cBhvr>
                                        <p:cTn id="14" dur="2000" fill="hold"/>
                                        <p:tgtEl>
                                          <p:spTgt spid="37"/>
                                        </p:tgtEl>
                                        <p:attrNameLst>
                                          <p:attrName>ppt_x</p:attrName>
                                          <p:attrName>ppt_y</p:attrName>
                                        </p:attrNameLst>
                                      </p:cBhvr>
                                      <p:rCtr x="-47" y="-4"/>
                                    </p:animMotion>
                                  </p:childTnLst>
                                </p:cTn>
                              </p:par>
                              <p:par>
                                <p:cTn id="15" presetID="0" presetClass="path" presetSubtype="0" accel="50000" decel="50000" fill="hold" grpId="0" nodeType="withEffect">
                                  <p:stCondLst>
                                    <p:cond delay="0"/>
                                  </p:stCondLst>
                                  <p:childTnLst>
                                    <p:animMotion origin="layout" path="M -4.375E-6 2.59259E-6 L -0.06835 -0.00417 " pathEditMode="relative" rAng="0" ptsTypes="AA">
                                      <p:cBhvr>
                                        <p:cTn id="16" dur="2000" fill="hold"/>
                                        <p:tgtEl>
                                          <p:spTgt spid="2"/>
                                        </p:tgtEl>
                                        <p:attrNameLst>
                                          <p:attrName>ppt_x</p:attrName>
                                          <p:attrName>ppt_y</p:attrName>
                                        </p:attrNameLst>
                                      </p:cBhvr>
                                      <p:rCtr x="-3424" y="-208"/>
                                    </p:animMotion>
                                  </p:childTnLst>
                                </p:cTn>
                              </p:par>
                              <p:par>
                                <p:cTn id="17" presetID="0" presetClass="path" presetSubtype="0" accel="50000" decel="50000" fill="hold" grpId="0" nodeType="withEffect">
                                  <p:stCondLst>
                                    <p:cond delay="0"/>
                                  </p:stCondLst>
                                  <p:childTnLst>
                                    <p:animMotion origin="layout" path="M -1.875E-6 4.44444E-6 L -0.11914 0.00138 " pathEditMode="relative" rAng="0" ptsTypes="AA">
                                      <p:cBhvr>
                                        <p:cTn id="18" dur="2000" fill="hold"/>
                                        <p:tgtEl>
                                          <p:spTgt spid="11"/>
                                        </p:tgtEl>
                                        <p:attrNameLst>
                                          <p:attrName>ppt_x</p:attrName>
                                          <p:attrName>ppt_y</p:attrName>
                                        </p:attrNameLst>
                                      </p:cBhvr>
                                      <p:rCtr x="-5964" y="69"/>
                                    </p:animMotion>
                                  </p:childTnLst>
                                </p:cTn>
                              </p:par>
                              <p:par>
                                <p:cTn id="19" presetID="0" presetClass="path" presetSubtype="0" accel="50000" decel="50000" fill="hold" grpId="0" nodeType="withEffect">
                                  <p:stCondLst>
                                    <p:cond delay="0"/>
                                  </p:stCondLst>
                                  <p:childTnLst>
                                    <p:animMotion origin="layout" path="M 3.125E-6 4.07407E-6 L -0.06602 0.0037 " pathEditMode="relative" rAng="0" ptsTypes="AA">
                                      <p:cBhvr>
                                        <p:cTn id="20" dur="2000" fill="hold"/>
                                        <p:tgtEl>
                                          <p:spTgt spid="12"/>
                                        </p:tgtEl>
                                        <p:attrNameLst>
                                          <p:attrName>ppt_x</p:attrName>
                                          <p:attrName>ppt_y</p:attrName>
                                        </p:attrNameLst>
                                      </p:cBhvr>
                                      <p:rCtr x="-3307" y="185"/>
                                    </p:animMotion>
                                  </p:childTnLst>
                                </p:cTn>
                              </p:par>
                              <p:par>
                                <p:cTn id="21" presetID="0" presetClass="path" presetSubtype="0" accel="50000" decel="50000" fill="hold" grpId="0" nodeType="withEffect">
                                  <p:stCondLst>
                                    <p:cond delay="0"/>
                                  </p:stCondLst>
                                  <p:childTnLst>
                                    <p:animMotion origin="layout" path="M -4.16667E-7 -2.22222E-6 L -0.09375 -0.0081 " pathEditMode="relative" rAng="0" ptsTypes="AA">
                                      <p:cBhvr>
                                        <p:cTn id="22" dur="2000" fill="hold"/>
                                        <p:tgtEl>
                                          <p:spTgt spid="10"/>
                                        </p:tgtEl>
                                        <p:attrNameLst>
                                          <p:attrName>ppt_x</p:attrName>
                                          <p:attrName>ppt_y</p:attrName>
                                        </p:attrNameLst>
                                      </p:cBhvr>
                                      <p:rCtr x="-4688" y="-417"/>
                                    </p:animMotion>
                                  </p:childTnLst>
                                </p:cTn>
                              </p:par>
                              <p:par>
                                <p:cTn id="23" presetID="2" presetClass="entr" presetSubtype="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4"/>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withEffect">
                                  <p:stCondLst>
                                    <p:cond delay="0"/>
                                  </p:stCondLst>
                                  <p:childTnLst>
                                    <p:animMotion origin="layout" path="M 0.06393 0.02709 C -0.22461 0.05509 -0.51315 0.0838 -0.65091 0.06204 C -0.78841 0.04051 -0.74336 -0.0743 -0.76185 -0.10116 " pathEditMode="relative" rAng="0" ptsTypes="AAA">
                                      <p:cBhvr>
                                        <p:cTn id="34" dur="2000" fill="hold"/>
                                        <p:tgtEl>
                                          <p:spTgt spid="20"/>
                                        </p:tgtEl>
                                        <p:attrNameLst>
                                          <p:attrName>ppt_x</p:attrName>
                                          <p:attrName>ppt_y</p:attrName>
                                        </p:attrNameLst>
                                      </p:cBhvr>
                                      <p:rCtr x="-41289" y="-4282"/>
                                    </p:animMotion>
                                  </p:childTnLst>
                                </p:cTn>
                              </p:par>
                            </p:childTnLst>
                          </p:cTn>
                        </p:par>
                        <p:par>
                          <p:cTn id="35" fill="hold">
                            <p:stCondLst>
                              <p:cond delay="2000"/>
                            </p:stCondLst>
                            <p:childTnLst>
                              <p:par>
                                <p:cTn id="36"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37" dur="2000" fill="hold"/>
                                        <p:tgtEl>
                                          <p:spTgt spid="38"/>
                                        </p:tgtEl>
                                        <p:attrNameLst>
                                          <p:attrName>ppt_x</p:attrName>
                                          <p:attrName>ppt_y</p:attrName>
                                        </p:attrNameLst>
                                      </p:cBhvr>
                                      <p:rCtr x="426" y="128"/>
                                    </p:animMotion>
                                  </p:childTnLst>
                                </p:cTn>
                              </p:par>
                              <p:par>
                                <p:cTn id="38" presetID="1" presetClass="mediacall" presetSubtype="0" fill="hold" nodeType="withEffect">
                                  <p:stCondLst>
                                    <p:cond delay="0"/>
                                  </p:stCondLst>
                                  <p:childTnLst>
                                    <p:cmd type="call" cmd="playFrom(0.0)">
                                      <p:cBhvr>
                                        <p:cTn id="39" dur="3186" fill="hold"/>
                                        <p:tgtEl>
                                          <p:spTgt spid="6"/>
                                        </p:tgtEl>
                                      </p:cBhvr>
                                    </p:cmd>
                                  </p:childTnLst>
                                </p:cTn>
                              </p:par>
                              <p:par>
                                <p:cTn id="40" presetID="63" presetClass="path" presetSubtype="0" accel="50000" decel="50000" fill="hold" nodeType="withEffect">
                                  <p:stCondLst>
                                    <p:cond delay="0"/>
                                  </p:stCondLst>
                                  <p:childTnLst>
                                    <p:animMotion origin="layout" path="M -6.15645E-7 -4.07407E-6 L 0.23142 0.00579 " pathEditMode="relative" rAng="0" ptsTypes="AA">
                                      <p:cBhvr>
                                        <p:cTn id="41" dur="25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42" restart="whenNotActive" fill="hold" evtFilter="cancelBubble" nodeType="interactiveSeq">
                <p:stCondLst>
                  <p:cond evt="onClick" delay="0">
                    <p:tgtEl>
                      <p:spTgt spid="3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withEffect">
                                  <p:stCondLst>
                                    <p:cond delay="0"/>
                                  </p:stCondLst>
                                  <p:childTnLst>
                                    <p:animMotion origin="layout" path="M -0.67787 -0.05278 C -0.6625 -0.15579 -0.64727 -0.25857 -0.6612 -0.30116 C -0.67513 -0.34352 -0.71771 -0.32616 -0.76016 -0.30834 " pathEditMode="relative" rAng="0" ptsTypes="AAA">
                                      <p:cBhvr>
                                        <p:cTn id="46" dur="2000" fill="hold"/>
                                        <p:tgtEl>
                                          <p:spTgt spid="20"/>
                                        </p:tgtEl>
                                        <p:attrNameLst>
                                          <p:attrName>ppt_x</p:attrName>
                                          <p:attrName>ppt_y</p:attrName>
                                        </p:attrNameLst>
                                      </p:cBhvr>
                                      <p:rCtr x="-3008" y="-13750"/>
                                    </p:animMotion>
                                  </p:childTnLst>
                                </p:cTn>
                              </p:par>
                            </p:childTnLst>
                          </p:cTn>
                        </p:par>
                        <p:par>
                          <p:cTn id="47" fill="hold">
                            <p:stCondLst>
                              <p:cond delay="2000"/>
                            </p:stCondLst>
                            <p:childTnLst>
                              <p:par>
                                <p:cTn id="48" presetID="35" presetClass="path" presetSubtype="0" accel="50000" decel="50000" fill="hold" nodeType="afterEffect">
                                  <p:stCondLst>
                                    <p:cond delay="0"/>
                                  </p:stCondLst>
                                  <p:childTnLst>
                                    <p:animMotion origin="layout" path="M 0.23142 0.00579 L -0.10673 0.01181 " pathEditMode="relative" rAng="0" ptsTypes="AA">
                                      <p:cBhvr>
                                        <p:cTn id="49" dur="2750" fill="hold"/>
                                        <p:tgtEl>
                                          <p:spTgt spid="21"/>
                                        </p:tgtEl>
                                        <p:attrNameLst>
                                          <p:attrName>ppt_x</p:attrName>
                                          <p:attrName>ppt_y</p:attrName>
                                        </p:attrNameLst>
                                      </p:cBhvr>
                                      <p:rCtr x="-169" y="3"/>
                                    </p:animMotion>
                                  </p:childTnLst>
                                </p:cTn>
                              </p:par>
                              <p:par>
                                <p:cTn id="50" presetID="1" presetClass="mediacall" presetSubtype="0" fill="hold" nodeType="withEffect">
                                  <p:stCondLst>
                                    <p:cond delay="0"/>
                                  </p:stCondLst>
                                  <p:childTnLst>
                                    <p:cmd type="call" cmd="playFrom(0.0)">
                                      <p:cBhvr>
                                        <p:cTn id="51" dur="3186" fill="hold"/>
                                        <p:tgtEl>
                                          <p:spTgt spid="7"/>
                                        </p:tgtEl>
                                      </p:cBhvr>
                                    </p:cmd>
                                  </p:childTnLst>
                                </p:cTn>
                              </p:par>
                              <p:par>
                                <p:cTn id="52" presetID="35" presetClass="path" presetSubtype="0" accel="50000" decel="50000" fill="hold" nodeType="withEffect">
                                  <p:stCondLst>
                                    <p:cond delay="0"/>
                                  </p:stCondLst>
                                  <p:childTnLst>
                                    <p:animMotion origin="layout" path="M -0.85657 -0.31899 L -1.18157 -0.31297 " pathEditMode="relative" rAng="0" ptsTypes="AA">
                                      <p:cBhvr>
                                        <p:cTn id="53" dur="2000" fill="hold"/>
                                        <p:tgtEl>
                                          <p:spTgt spid="20"/>
                                        </p:tgtEl>
                                        <p:attrNameLst>
                                          <p:attrName>ppt_x</p:attrName>
                                          <p:attrName>ppt_y</p:attrName>
                                        </p:attrNameLst>
                                      </p:cBhvr>
                                      <p:rCtr x="-163" y="3"/>
                                    </p:animMotion>
                                  </p:childTnLst>
                                </p:cTn>
                              </p:par>
                            </p:childTnLst>
                          </p:cTn>
                        </p:par>
                        <p:par>
                          <p:cTn id="54" fill="hold">
                            <p:stCondLst>
                              <p:cond delay="5186"/>
                            </p:stCondLst>
                            <p:childTnLst>
                              <p:par>
                                <p:cTn id="55" presetID="0" presetClass="path" presetSubtype="0" accel="50000" decel="50000" fill="hold" nodeType="afterEffect">
                                  <p:stCondLst>
                                    <p:cond delay="0"/>
                                  </p:stCondLst>
                                  <p:childTnLst>
                                    <p:animMotion origin="layout" path="M 0.53997 -0.53541 C 0.53789 -0.21088 0.53581 0.11343 0.54023 0.23218 C 0.54466 0.3507 0.5556 0.26459 0.56654 0.17755 " pathEditMode="relative" rAng="0" ptsTypes="AAA">
                                      <p:cBhvr>
                                        <p:cTn id="56" dur="2000" fill="hold"/>
                                        <p:tgtEl>
                                          <p:spTgt spid="21"/>
                                        </p:tgtEl>
                                        <p:attrNameLst>
                                          <p:attrName>ppt_x</p:attrName>
                                          <p:attrName>ppt_y</p:attrName>
                                        </p:attrNameLst>
                                      </p:cBhvr>
                                      <p:rCtr x="1211" y="41273"/>
                                    </p:animMotion>
                                  </p:childTnLst>
                                </p:cTn>
                              </p:par>
                            </p:childTnLst>
                          </p:cTn>
                        </p:par>
                      </p:childTnLst>
                    </p:cTn>
                  </p:par>
                </p:childTnLst>
              </p:cTn>
              <p:nextCondLst>
                <p:cond evt="onClick" delay="0">
                  <p:tgtEl>
                    <p:spTgt spid="37"/>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61" dur="2000" fill="hold"/>
                                        <p:tgtEl>
                                          <p:spTgt spid="20"/>
                                        </p:tgtEl>
                                        <p:attrNameLst>
                                          <p:attrName>ppt_x</p:attrName>
                                          <p:attrName>ppt_y</p:attrName>
                                        </p:attrNameLst>
                                      </p:cBhvr>
                                      <p:rCtr x="150" y="-399"/>
                                    </p:animMotion>
                                  </p:childTnLst>
                                </p:cTn>
                              </p:par>
                            </p:childTnLst>
                          </p:cTn>
                        </p:par>
                        <p:par>
                          <p:cTn id="62" fill="hold">
                            <p:stCondLst>
                              <p:cond delay="2000"/>
                            </p:stCondLst>
                            <p:childTnLst>
                              <p:par>
                                <p:cTn id="63" presetID="35" presetClass="path" presetSubtype="0" accel="50000" decel="50000" fill="hold" nodeType="afterEffect">
                                  <p:stCondLst>
                                    <p:cond delay="0"/>
                                  </p:stCondLst>
                                  <p:childTnLst>
                                    <p:animMotion origin="layout" path="M 0.48594 0.19607 L 0.02474 0.12848 " pathEditMode="relative" rAng="0" ptsTypes="AA">
                                      <p:cBhvr>
                                        <p:cTn id="64" dur="2750" fill="hold"/>
                                        <p:tgtEl>
                                          <p:spTgt spid="21"/>
                                        </p:tgtEl>
                                        <p:attrNameLst>
                                          <p:attrName>ppt_x</p:attrName>
                                          <p:attrName>ppt_y</p:attrName>
                                        </p:attrNameLst>
                                      </p:cBhvr>
                                      <p:rCtr x="-23060" y="-3380"/>
                                    </p:animMotion>
                                  </p:childTnLst>
                                </p:cTn>
                              </p:par>
                              <p:par>
                                <p:cTn id="65" presetID="1" presetClass="mediacall" presetSubtype="0" fill="hold" nodeType="withEffect">
                                  <p:stCondLst>
                                    <p:cond delay="0"/>
                                  </p:stCondLst>
                                  <p:childTnLst>
                                    <p:cmd type="call" cmd="playFrom(0.0)">
                                      <p:cBhvr>
                                        <p:cTn id="66" dur="3186" fill="hold"/>
                                        <p:tgtEl>
                                          <p:spTgt spid="8"/>
                                        </p:tgtEl>
                                      </p:cBhvr>
                                    </p:cmd>
                                  </p:childTnLst>
                                </p:cTn>
                              </p:par>
                              <p:par>
                                <p:cTn id="67" presetID="0" presetClass="path" presetSubtype="0" accel="50000" decel="50000" fill="hold" nodeType="withEffect">
                                  <p:stCondLst>
                                    <p:cond delay="0"/>
                                  </p:stCondLst>
                                  <p:childTnLst>
                                    <p:animMotion origin="layout" path="M -0.14336 -0.213 C -0.14336 -0.21277 -0.75586 -0.22572 -1.36836 -0.23797 " pathEditMode="relative" rAng="0" ptsTypes="aA">
                                      <p:cBhvr>
                                        <p:cTn id="68" dur="3000" fill="hold"/>
                                        <p:tgtEl>
                                          <p:spTgt spid="20"/>
                                        </p:tgtEl>
                                        <p:attrNameLst>
                                          <p:attrName>ppt_x</p:attrName>
                                          <p:attrName>ppt_y</p:attrName>
                                        </p:attrNameLst>
                                      </p:cBhvr>
                                      <p:rCtr x="-613" y="-12"/>
                                    </p:animMotion>
                                  </p:childTnLst>
                                </p:cTn>
                              </p:par>
                            </p:childTnLst>
                          </p:cTn>
                        </p:par>
                        <p:par>
                          <p:cTn id="69" fill="hold">
                            <p:stCondLst>
                              <p:cond delay="5186"/>
                            </p:stCondLst>
                            <p:childTnLst>
                              <p:par>
                                <p:cTn id="70" presetID="0" presetClass="path" presetSubtype="0" accel="50000" decel="50000" fill="hold" nodeType="afterEffect">
                                  <p:stCondLst>
                                    <p:cond delay="0"/>
                                  </p:stCondLst>
                                  <p:childTnLst>
                                    <p:animMotion origin="layout" path="M 0.07409 0.09144 C 0.02695 -0.00787 -0.02045 -0.10717 0.08307 -0.15185 C 0.18606 -0.1963 0.43932 -0.18657 0.69297 -0.17685 " pathEditMode="relative" rAng="0" ptsTypes="AAA">
                                      <p:cBhvr>
                                        <p:cTn id="71" dur="2000" fill="hold"/>
                                        <p:tgtEl>
                                          <p:spTgt spid="21"/>
                                        </p:tgtEl>
                                        <p:attrNameLst>
                                          <p:attrName>ppt_x</p:attrName>
                                          <p:attrName>ppt_y</p:attrName>
                                        </p:attrNameLst>
                                      </p:cBhvr>
                                      <p:rCtr x="28294" y="-13843"/>
                                    </p:animMotion>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withEffect">
                                  <p:stCondLst>
                                    <p:cond delay="0"/>
                                  </p:stCondLst>
                                  <p:childTnLst>
                                    <p:animMotion origin="layout" path="M 0.125 -0.65023 C 0.125 -0.65 -0.14466 -0.58842 -0.41419 -0.52569 " pathEditMode="relative" rAng="0" ptsTypes="AA">
                                      <p:cBhvr>
                                        <p:cTn id="76" dur="2000" fill="hold"/>
                                        <p:tgtEl>
                                          <p:spTgt spid="20"/>
                                        </p:tgtEl>
                                        <p:attrNameLst>
                                          <p:attrName>ppt_x</p:attrName>
                                          <p:attrName>ppt_y</p:attrName>
                                        </p:attrNameLst>
                                      </p:cBhvr>
                                      <p:rCtr x="-26966" y="6227"/>
                                    </p:animMotion>
                                  </p:childTnLst>
                                </p:cTn>
                              </p:par>
                            </p:childTnLst>
                          </p:cTn>
                        </p:par>
                        <p:par>
                          <p:cTn id="77" fill="hold">
                            <p:stCondLst>
                              <p:cond delay="2000"/>
                            </p:stCondLst>
                            <p:childTnLst>
                              <p:par>
                                <p:cTn id="78" presetID="1" presetClass="exit" presetSubtype="0" fill="hold" nodeType="afterEffect">
                                  <p:stCondLst>
                                    <p:cond delay="0"/>
                                  </p:stCondLst>
                                  <p:childTnLst>
                                    <p:set>
                                      <p:cBhvr>
                                        <p:cTn id="79" dur="1" fill="hold">
                                          <p:stCondLst>
                                            <p:cond delay="0"/>
                                          </p:stCondLst>
                                        </p:cTn>
                                        <p:tgtEl>
                                          <p:spTgt spid="21"/>
                                        </p:tgtEl>
                                        <p:attrNameLst>
                                          <p:attrName>style.visibility</p:attrName>
                                        </p:attrNameLst>
                                      </p:cBhvr>
                                      <p:to>
                                        <p:strVal val="hidden"/>
                                      </p:to>
                                    </p:set>
                                  </p:childTnLst>
                                </p:cTn>
                              </p:par>
                              <p:par>
                                <p:cTn id="80" presetID="1" presetClass="mediacall" presetSubtype="0" fill="hold" nodeType="withEffect">
                                  <p:stCondLst>
                                    <p:cond delay="0"/>
                                  </p:stCondLst>
                                  <p:childTnLst>
                                    <p:cmd type="call" cmd="playFrom(0.0)">
                                      <p:cBhvr>
                                        <p:cTn id="81" dur="3186" fill="hold"/>
                                        <p:tgtEl>
                                          <p:spTgt spid="9"/>
                                        </p:tgtEl>
                                      </p:cBhvr>
                                    </p:cmd>
                                  </p:childTnLst>
                                </p:cTn>
                              </p:par>
                            </p:childTnLst>
                          </p:cTn>
                        </p:par>
                      </p:childTnLst>
                    </p:cTn>
                  </p:par>
                  <p:par>
                    <p:cTn id="82" fill="hold">
                      <p:stCondLst>
                        <p:cond delay="indefinite"/>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68359 -0.1699 L 0.68359 -0.1699 C 0.67943 -0.16851 0.67526 -0.16689 0.67109 -0.16574 C 0.66797 -0.16504 0.66484 -0.16504 0.66198 -0.16388 C 0.63385 -0.15138 0.6681 -0.16226 0.64609 -0.15578 C 0.64049 -0.15069 0.63633 -0.14652 0.63008 -0.14351 C 0.62747 -0.14236 0.62487 -0.14236 0.62214 -0.14143 C 0.62031 -0.14097 0.61836 -0.14027 0.61654 -0.13958 C 0.57344 -0.14143 0.56497 -0.14421 0.52109 -0.13541 C 0.51406 -0.13402 0.50742 -0.12963 0.50052 -0.12731 C 0.49193 -0.12476 0.48307 -0.12245 0.47448 -0.11921 C 0.45443 -0.11226 0.46315 -0.11458 0.44831 -0.11111 C 0.44414 -0.1125 0.43997 -0.11412 0.43581 -0.11527 C 0.42982 -0.11689 0.42357 -0.11736 0.41758 -0.11921 C 0.4069 -0.12268 0.38581 -0.13148 0.38581 -0.13148 C 0.37135 -0.12939 0.3569 -0.12893 0.34258 -0.12546 C 0.33451 -0.12338 0.32682 -0.11805 0.31875 -0.11527 C 0.31497 -0.11388 0.3112 -0.11388 0.30742 -0.11319 C 0.30404 -0.11064 0.30078 -0.10648 0.29714 -0.10509 C 0.2806 -0.0993 0.26484 -0.10625 0.24831 -0.11111 C 0.2293 -0.11689 0.22357 -0.1206 0.20508 -0.12731 C 0.19909 -0.12963 0.19297 -0.13125 0.18698 -0.13356 C 0.18229 -0.13518 0.17812 -0.13865 0.17344 -0.13958 C 0.15221 -0.14328 0.13099 -0.1449 0.10977 -0.14768 C 0.08672 -0.16921 0.09544 -0.16134 0.08359 -0.17176 " pathEditMode="relative" ptsTypes="AAAAAAAAAAAAAAAAAAAAAAAAA">
                                      <p:cBhvr>
                                        <p:cTn id="85" dur="2000" fill="hold"/>
                                        <p:tgtEl>
                                          <p:spTgt spid="21"/>
                                        </p:tgtEl>
                                        <p:attrNameLst>
                                          <p:attrName>ppt_x</p:attrName>
                                          <p:attrName>ppt_y</p:attrName>
                                        </p:attrNameLst>
                                      </p:cBhvr>
                                    </p:animMotion>
                                  </p:childTnLst>
                                </p:cTn>
                              </p:par>
                            </p:childTnLst>
                          </p:cTn>
                        </p:par>
                      </p:childTnLst>
                    </p:cTn>
                  </p:par>
                </p:childTnLst>
              </p:cTn>
              <p:nextCondLst>
                <p:cond evt="onClick" delay="0">
                  <p:tgtEl>
                    <p:spTgt spid="33"/>
                  </p:tgtEl>
                </p:cond>
              </p:nextCondLst>
            </p:seq>
            <p:audio>
              <p:cMediaNode vol="80000">
                <p:cTn id="86" fill="hold" display="0">
                  <p:stCondLst>
                    <p:cond delay="indefinite"/>
                  </p:stCondLst>
                  <p:endCondLst>
                    <p:cond evt="onStopAudio" delay="0">
                      <p:tgtEl>
                        <p:sldTgt/>
                      </p:tgtEl>
                    </p:cond>
                  </p:endCondLst>
                </p:cTn>
                <p:tgtEl>
                  <p:spTgt spid="6"/>
                </p:tgtEl>
              </p:cMediaNode>
            </p:audio>
            <p:audio>
              <p:cMediaNode vol="80000">
                <p:cTn id="87" fill="hold" display="0">
                  <p:stCondLst>
                    <p:cond delay="indefinite"/>
                  </p:stCondLst>
                  <p:endCondLst>
                    <p:cond evt="onStopAudio" delay="0">
                      <p:tgtEl>
                        <p:sldTgt/>
                      </p:tgtEl>
                    </p:cond>
                  </p:endCondLst>
                </p:cTn>
                <p:tgtEl>
                  <p:spTgt spid="7"/>
                </p:tgtEl>
              </p:cMediaNode>
            </p:audio>
            <p:audio>
              <p:cMediaNode vol="80000">
                <p:cTn id="88" fill="hold" display="0">
                  <p:stCondLst>
                    <p:cond delay="indefinite"/>
                  </p:stCondLst>
                  <p:endCondLst>
                    <p:cond evt="onStopAudio" delay="0">
                      <p:tgtEl>
                        <p:sldTgt/>
                      </p:tgtEl>
                    </p:cond>
                  </p:endCondLst>
                </p:cTn>
                <p:tgtEl>
                  <p:spTgt spid="8"/>
                </p:tgtEl>
              </p:cMediaNode>
            </p:audio>
            <p:audio>
              <p:cMediaNode vol="80000">
                <p:cTn id="89" fill="hold" display="0">
                  <p:stCondLst>
                    <p:cond delay="indefinite"/>
                  </p:stCondLst>
                  <p:endCondLst>
                    <p:cond evt="onStopAudio" delay="0">
                      <p:tgtEl>
                        <p:sldTgt/>
                      </p:tgtEl>
                    </p:cond>
                  </p:endCondLst>
                </p:cTn>
                <p:tgtEl>
                  <p:spTgt spid="9"/>
                </p:tgtEl>
              </p:cMediaNode>
            </p:audio>
          </p:childTnLst>
        </p:cTn>
      </p:par>
    </p:tnLst>
    <p:bldLst>
      <p:bldP spid="5" grpId="0"/>
      <p:bldP spid="2"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1934" y="1138752"/>
            <a:ext cx="7959345" cy="1677186"/>
          </a:xfrm>
          <a:prstGeom prst="rect">
            <a:avLst/>
          </a:prstGeom>
          <a:noFill/>
        </p:spPr>
        <p:txBody>
          <a:bodyPr wrap="square" lIns="121917" tIns="60958" rIns="121917" bIns="60958" rtlCol="0">
            <a:spAutoFit/>
          </a:bodyPr>
          <a:lstStyle/>
          <a:p>
            <a:pPr>
              <a:lnSpc>
                <a:spcPct val="150000"/>
              </a:lnSpc>
            </a:pPr>
            <a:r>
              <a:rPr lang="en-US" sz="3600" b="1" u="sng" dirty="0" err="1">
                <a:solidFill>
                  <a:schemeClr val="bg1"/>
                </a:solidFill>
                <a:latin typeface="UTM Avo" panose="02040603050506020204" pitchFamily="18"/>
                <a:cs typeface="Arial" pitchFamily="34" charset="0"/>
              </a:rPr>
              <a:t>Câu</a:t>
            </a:r>
            <a:r>
              <a:rPr lang="en-US" sz="3600" b="1" u="sng" dirty="0">
                <a:solidFill>
                  <a:schemeClr val="bg1"/>
                </a:solidFill>
                <a:latin typeface="UTM Avo" panose="02040603050506020204" pitchFamily="18"/>
                <a:cs typeface="Arial" pitchFamily="34" charset="0"/>
              </a:rPr>
              <a:t> 1</a:t>
            </a:r>
            <a:r>
              <a:rPr lang="en-US" sz="3600" b="1" dirty="0">
                <a:solidFill>
                  <a:schemeClr val="bg1"/>
                </a:solidFill>
                <a:latin typeface="UTM Avo" panose="02040603050506020204" pitchFamily="18"/>
                <a:cs typeface="Arial" pitchFamily="34" charset="0"/>
              </a:rPr>
              <a:t>. </a:t>
            </a:r>
            <a:r>
              <a:rPr lang="vi-VN" sz="3600" b="1" dirty="0">
                <a:solidFill>
                  <a:schemeClr val="bg1"/>
                </a:solidFill>
                <a:latin typeface="UTM Avo" panose="02040603050506020204" pitchFamily="18"/>
              </a:rPr>
              <a:t>Hội đua ghe </a:t>
            </a:r>
            <a:r>
              <a:rPr lang="vi-VN" sz="3600" b="1">
                <a:solidFill>
                  <a:schemeClr val="bg1"/>
                </a:solidFill>
                <a:latin typeface="UTM Avo" panose="02040603050506020204" pitchFamily="18"/>
              </a:rPr>
              <a:t>ngo </a:t>
            </a:r>
            <a:r>
              <a:rPr lang="en-US" sz="3600" b="1">
                <a:solidFill>
                  <a:schemeClr val="bg1"/>
                </a:solidFill>
                <a:latin typeface="UTM Avo" panose="02040603050506020204" pitchFamily="18"/>
              </a:rPr>
              <a:t>d</a:t>
            </a:r>
            <a:r>
              <a:rPr lang="vi-VN" sz="3600" b="1">
                <a:solidFill>
                  <a:schemeClr val="bg1"/>
                </a:solidFill>
                <a:latin typeface="UTM Avo" panose="02040603050506020204" pitchFamily="18"/>
              </a:rPr>
              <a:t>iễn </a:t>
            </a:r>
            <a:r>
              <a:rPr lang="vi-VN" sz="3600" b="1" dirty="0">
                <a:solidFill>
                  <a:schemeClr val="bg1"/>
                </a:solidFill>
                <a:latin typeface="UTM Avo" panose="02040603050506020204" pitchFamily="18"/>
              </a:rPr>
              <a:t>ra vào dịp nào?</a:t>
            </a:r>
            <a:endParaRPr lang="en-US" sz="3600" b="1" dirty="0">
              <a:solidFill>
                <a:schemeClr val="bg1"/>
              </a:solidFill>
              <a:latin typeface="UTM Avo" panose="02040603050506020204" pitchFamily="18"/>
            </a:endParaRPr>
          </a:p>
        </p:txBody>
      </p:sp>
      <p:sp>
        <p:nvSpPr>
          <p:cNvPr id="5" name="TextBox 4"/>
          <p:cNvSpPr txBox="1"/>
          <p:nvPr/>
        </p:nvSpPr>
        <p:spPr>
          <a:xfrm>
            <a:off x="3647735" y="3347982"/>
            <a:ext cx="4330854" cy="1706617"/>
          </a:xfrm>
          <a:prstGeom prst="rect">
            <a:avLst/>
          </a:prstGeom>
          <a:noFill/>
        </p:spPr>
        <p:txBody>
          <a:bodyPr wrap="square" lIns="121917" tIns="60958" rIns="121917" bIns="60958" rtlCol="0">
            <a:spAutoFit/>
          </a:bodyPr>
          <a:lstStyle/>
          <a:p>
            <a:pPr algn="just">
              <a:lnSpc>
                <a:spcPct val="150000"/>
              </a:lnSpc>
            </a:pPr>
            <a:r>
              <a:rPr lang="vi-VN" sz="2400" dirty="0">
                <a:latin typeface="UTM Avo" panose="02040603050506020204" pitchFamily="18"/>
                <a:cs typeface="Arial" pitchFamily="34" charset="0"/>
              </a:rPr>
              <a:t>Hội diễn ra vào đúng dịp lễ hội Cúng Trăng giữa tháng 10 âm lịch hằng năm.</a:t>
            </a:r>
            <a:endParaRPr lang="en-US" sz="2400" dirty="0">
              <a:latin typeface="UTM Avo" panose="02040603050506020204" pitchFamily="18"/>
              <a:cs typeface="Arial" pitchFamily="34" charset="0"/>
            </a:endParaRPr>
          </a:p>
        </p:txBody>
      </p:sp>
      <p:pic>
        <p:nvPicPr>
          <p:cNvPr id="1028"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F58D44AE-6C99-615B-F760-CFA0E3AE6C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49D614BD-81DE-F792-175E-B3ADC801E9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 name="TextBox 3">
            <a:extLst>
              <a:ext uri="{FF2B5EF4-FFF2-40B4-BE49-F238E27FC236}">
                <a16:creationId xmlns:a16="http://schemas.microsoft.com/office/drawing/2014/main" id="{0968E4A1-B7E0-AB15-ACAF-A6E0FF99A439}"/>
              </a:ext>
            </a:extLst>
          </p:cNvPr>
          <p:cNvSpPr txBox="1"/>
          <p:nvPr/>
        </p:nvSpPr>
        <p:spPr>
          <a:xfrm>
            <a:off x="1974716" y="1008462"/>
            <a:ext cx="8242568" cy="1849861"/>
          </a:xfrm>
          <a:prstGeom prst="rect">
            <a:avLst/>
          </a:prstGeom>
          <a:noFill/>
        </p:spPr>
        <p:txBody>
          <a:bodyPr wrap="square" lIns="121917" tIns="60958" rIns="121917" bIns="60958" rtlCol="0">
            <a:spAutoFit/>
          </a:bodyPr>
          <a:lstStyle/>
          <a:p>
            <a:pPr>
              <a:lnSpc>
                <a:spcPct val="150000"/>
              </a:lnSpc>
            </a:pPr>
            <a:r>
              <a:rPr lang="en-US" sz="4000" b="1" u="sng" dirty="0" err="1">
                <a:solidFill>
                  <a:schemeClr val="bg1"/>
                </a:solidFill>
                <a:latin typeface="UTM Avo" panose="02040603050506020204" pitchFamily="18"/>
                <a:cs typeface="Arial" pitchFamily="34" charset="0"/>
              </a:rPr>
              <a:t>Câu</a:t>
            </a:r>
            <a:r>
              <a:rPr lang="en-US" sz="4000" b="1" u="sng" dirty="0">
                <a:solidFill>
                  <a:schemeClr val="bg1"/>
                </a:solidFill>
                <a:latin typeface="UTM Avo" panose="02040603050506020204" pitchFamily="18"/>
                <a:cs typeface="Arial" pitchFamily="34" charset="0"/>
              </a:rPr>
              <a:t> 2</a:t>
            </a:r>
            <a:r>
              <a:rPr lang="en-US" sz="4000" b="1" dirty="0">
                <a:solidFill>
                  <a:schemeClr val="bg1"/>
                </a:solidFill>
                <a:latin typeface="UTM Avo" panose="02040603050506020204" pitchFamily="18"/>
                <a:cs typeface="Arial" pitchFamily="34" charset="0"/>
              </a:rPr>
              <a:t>. </a:t>
            </a:r>
            <a:r>
              <a:rPr lang="vi-VN" sz="4000" b="1" dirty="0">
                <a:solidFill>
                  <a:schemeClr val="bg1"/>
                </a:solidFill>
                <a:latin typeface="UTM Avo" panose="02040603050506020204" pitchFamily="18"/>
              </a:rPr>
              <a:t>Những chiếc ghe ngo có gì đặc biệt?</a:t>
            </a:r>
            <a:endParaRPr lang="en-US" sz="4000" b="1" dirty="0">
              <a:solidFill>
                <a:schemeClr val="bg1"/>
              </a:solidFill>
              <a:latin typeface="UTM Avo" panose="02040603050506020204" pitchFamily="18"/>
            </a:endParaRPr>
          </a:p>
        </p:txBody>
      </p:sp>
      <p:sp>
        <p:nvSpPr>
          <p:cNvPr id="2" name="TextBox 1">
            <a:extLst>
              <a:ext uri="{FF2B5EF4-FFF2-40B4-BE49-F238E27FC236}">
                <a16:creationId xmlns:a16="http://schemas.microsoft.com/office/drawing/2014/main" id="{5FFA1F1C-742B-3B95-9306-705E0697B5AA}"/>
              </a:ext>
            </a:extLst>
          </p:cNvPr>
          <p:cNvSpPr txBox="1"/>
          <p:nvPr/>
        </p:nvSpPr>
        <p:spPr>
          <a:xfrm>
            <a:off x="1992645" y="3088342"/>
            <a:ext cx="5867499" cy="2366028"/>
          </a:xfrm>
          <a:prstGeom prst="rect">
            <a:avLst/>
          </a:prstGeom>
          <a:solidFill>
            <a:schemeClr val="bg1"/>
          </a:solidFill>
        </p:spPr>
        <p:txBody>
          <a:bodyPr wrap="square" lIns="121917" tIns="60958" rIns="121917" bIns="60958" rtlCol="0">
            <a:spAutoFit/>
          </a:bodyPr>
          <a:lstStyle/>
          <a:p>
            <a:pPr algn="just">
              <a:lnSpc>
                <a:spcPct val="150000"/>
              </a:lnSpc>
            </a:pPr>
            <a:r>
              <a:rPr lang="vi-VN" sz="2000" dirty="0">
                <a:latin typeface="UTM Avo" panose="02040603050506020204" pitchFamily="18"/>
                <a:cs typeface="Arial" pitchFamily="34" charset="0"/>
              </a:rPr>
              <a:t>Ghe ngo được làm từ gỗ cây </a:t>
            </a:r>
            <a:r>
              <a:rPr lang="vi-VN" sz="2000">
                <a:latin typeface="UTM Avo" panose="02040603050506020204" pitchFamily="18"/>
                <a:cs typeface="Arial" pitchFamily="34" charset="0"/>
              </a:rPr>
              <a:t>sao,</a:t>
            </a:r>
            <a:r>
              <a:rPr lang="en-US" sz="2000">
                <a:latin typeface="UTM Avo" panose="02040603050506020204" pitchFamily="18"/>
                <a:cs typeface="Arial" pitchFamily="34" charset="0"/>
              </a:rPr>
              <a:t> </a:t>
            </a:r>
            <a:r>
              <a:rPr lang="vi-VN" sz="2000">
                <a:latin typeface="UTM Avo" panose="02040603050506020204" pitchFamily="18"/>
                <a:cs typeface="Arial" pitchFamily="34" charset="0"/>
              </a:rPr>
              <a:t>dài </a:t>
            </a:r>
            <a:r>
              <a:rPr lang="vi-VN" sz="2000" dirty="0">
                <a:latin typeface="UTM Avo" panose="02040603050506020204" pitchFamily="18"/>
                <a:cs typeface="Arial" pitchFamily="34" charset="0"/>
              </a:rPr>
              <a:t>khoảng 30 mét, chứa được trên dưới 50 tay chèo; ghe được chà nhẵn bóng, mũi và đuôi ghe cong vút, tạo hình rắn thần; thân ghe vẽ hoa văn và sơn màu sặc sỡ; </a:t>
            </a:r>
            <a:r>
              <a:rPr lang="en-US" sz="2000" dirty="0">
                <a:latin typeface="UTM Avo" panose="02040603050506020204" pitchFamily="18"/>
                <a:cs typeface="Arial" pitchFamily="34" charset="0"/>
              </a:rPr>
              <a:t>…</a:t>
            </a:r>
          </a:p>
        </p:txBody>
      </p:sp>
    </p:spTree>
    <p:extLst>
      <p:ext uri="{BB962C8B-B14F-4D97-AF65-F5344CB8AC3E}">
        <p14:creationId xmlns:p14="http://schemas.microsoft.com/office/powerpoint/2010/main" val="33369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1705EBFF-82D0-ADD3-25EF-98167BC225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4" name="TextBox 3">
            <a:extLst>
              <a:ext uri="{FF2B5EF4-FFF2-40B4-BE49-F238E27FC236}">
                <a16:creationId xmlns:a16="http://schemas.microsoft.com/office/drawing/2014/main" id="{420E69F9-A6AE-100E-16E7-4D938A411CBD}"/>
              </a:ext>
            </a:extLst>
          </p:cNvPr>
          <p:cNvSpPr txBox="1"/>
          <p:nvPr/>
        </p:nvSpPr>
        <p:spPr>
          <a:xfrm>
            <a:off x="1831281" y="1154951"/>
            <a:ext cx="8529438" cy="1504510"/>
          </a:xfrm>
          <a:prstGeom prst="rect">
            <a:avLst/>
          </a:prstGeom>
          <a:noFill/>
        </p:spPr>
        <p:txBody>
          <a:bodyPr wrap="square" lIns="121917" tIns="60958" rIns="121917" bIns="60958" rtlCol="0">
            <a:spAutoFit/>
          </a:bodyPr>
          <a:lstStyle/>
          <a:p>
            <a:pPr>
              <a:lnSpc>
                <a:spcPct val="150000"/>
              </a:lnSpc>
            </a:pPr>
            <a:r>
              <a:rPr lang="en-US" sz="3200" b="1" u="sng" dirty="0" err="1">
                <a:solidFill>
                  <a:schemeClr val="bg1"/>
                </a:solidFill>
                <a:latin typeface="UTM Avo" panose="02040603050506020204" pitchFamily="18"/>
                <a:cs typeface="Arial" pitchFamily="34" charset="0"/>
              </a:rPr>
              <a:t>Câu</a:t>
            </a:r>
            <a:r>
              <a:rPr lang="en-US" sz="3200" b="1" u="sng" dirty="0">
                <a:solidFill>
                  <a:schemeClr val="bg1"/>
                </a:solidFill>
                <a:latin typeface="UTM Avo" panose="02040603050506020204" pitchFamily="18"/>
                <a:cs typeface="Arial" pitchFamily="34" charset="0"/>
              </a:rPr>
              <a:t> 3</a:t>
            </a:r>
            <a:r>
              <a:rPr lang="en-US" sz="3200" b="1" dirty="0">
                <a:solidFill>
                  <a:schemeClr val="bg1"/>
                </a:solidFill>
                <a:latin typeface="UTM Avo" panose="02040603050506020204" pitchFamily="18"/>
                <a:cs typeface="Arial" pitchFamily="34" charset="0"/>
              </a:rPr>
              <a:t>. </a:t>
            </a:r>
            <a:r>
              <a:rPr lang="vi-VN" sz="3200" b="1" dirty="0">
                <a:solidFill>
                  <a:schemeClr val="bg1"/>
                </a:solidFill>
                <a:latin typeface="UTM Avo" panose="02040603050506020204" pitchFamily="18"/>
              </a:rPr>
              <a:t>Vì sao trước ngày hội, các tay đua phải tập chèo theo nhịp trên cạn?</a:t>
            </a:r>
            <a:endParaRPr lang="en-US" sz="3200" b="1" dirty="0">
              <a:solidFill>
                <a:schemeClr val="bg1"/>
              </a:solidFill>
              <a:latin typeface="UTM Avo" panose="02040603050506020204" pitchFamily="18"/>
            </a:endParaRPr>
          </a:p>
        </p:txBody>
      </p:sp>
      <p:sp>
        <p:nvSpPr>
          <p:cNvPr id="2" name="TextBox 1">
            <a:extLst>
              <a:ext uri="{FF2B5EF4-FFF2-40B4-BE49-F238E27FC236}">
                <a16:creationId xmlns:a16="http://schemas.microsoft.com/office/drawing/2014/main" id="{FBE21895-9CAB-3193-7B92-8E293E90C25D}"/>
              </a:ext>
            </a:extLst>
          </p:cNvPr>
          <p:cNvSpPr txBox="1"/>
          <p:nvPr/>
        </p:nvSpPr>
        <p:spPr>
          <a:xfrm>
            <a:off x="2052018" y="3124200"/>
            <a:ext cx="6417727" cy="1442763"/>
          </a:xfrm>
          <a:prstGeom prst="rect">
            <a:avLst/>
          </a:prstGeom>
          <a:solidFill>
            <a:schemeClr val="bg1"/>
          </a:solidFill>
        </p:spPr>
        <p:txBody>
          <a:bodyPr wrap="square" lIns="121917" tIns="60958" rIns="121917" bIns="60958" rtlCol="0">
            <a:spAutoFit/>
          </a:bodyPr>
          <a:lstStyle/>
          <a:p>
            <a:pPr algn="just">
              <a:lnSpc>
                <a:spcPct val="150000"/>
              </a:lnSpc>
            </a:pPr>
            <a:r>
              <a:rPr lang="vi-VN" sz="2000" dirty="0">
                <a:latin typeface="UTM Avo" panose="02040603050506020204" pitchFamily="18"/>
                <a:cs typeface="Arial" pitchFamily="34" charset="0"/>
              </a:rPr>
              <a:t>Ghe ngo rất dài, phải nhiều người cùng chèo, mỗi năm ghe chỉ được hạ thuỷ một lần. Chính vì vậy, phải tập chèo theo nhịp trên cạn cho quen.</a:t>
            </a:r>
            <a:endParaRPr lang="en-US" sz="2000" dirty="0">
              <a:latin typeface="UTM Avo" panose="02040603050506020204" pitchFamily="18"/>
              <a:cs typeface="Arial" pitchFamily="34" charset="0"/>
            </a:endParaRPr>
          </a:p>
        </p:txBody>
      </p:sp>
    </p:spTree>
    <p:extLst>
      <p:ext uri="{BB962C8B-B14F-4D97-AF65-F5344CB8AC3E}">
        <p14:creationId xmlns:p14="http://schemas.microsoft.com/office/powerpoint/2010/main" val="771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55A59A7A-1EA2-9906-0F1E-FA5D2BA234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1" y="-184"/>
            <a:ext cx="604406" cy="674489"/>
          </a:xfrm>
          <a:prstGeom prst="rect">
            <a:avLst/>
          </a:prstGeom>
        </p:spPr>
      </p:pic>
      <p:sp>
        <p:nvSpPr>
          <p:cNvPr id="3" name="TextBox 2">
            <a:extLst>
              <a:ext uri="{FF2B5EF4-FFF2-40B4-BE49-F238E27FC236}">
                <a16:creationId xmlns:a16="http://schemas.microsoft.com/office/drawing/2014/main" id="{BA16B346-57DF-E1B9-FE03-2B49762D5614}"/>
              </a:ext>
            </a:extLst>
          </p:cNvPr>
          <p:cNvSpPr txBox="1"/>
          <p:nvPr/>
        </p:nvSpPr>
        <p:spPr>
          <a:xfrm>
            <a:off x="1721224" y="987399"/>
            <a:ext cx="8332338" cy="1849861"/>
          </a:xfrm>
          <a:prstGeom prst="rect">
            <a:avLst/>
          </a:prstGeom>
          <a:noFill/>
        </p:spPr>
        <p:txBody>
          <a:bodyPr wrap="square" lIns="121917" tIns="60958" rIns="121917" bIns="60958" rtlCol="0">
            <a:spAutoFit/>
          </a:bodyPr>
          <a:lstStyle/>
          <a:p>
            <a:pPr>
              <a:lnSpc>
                <a:spcPct val="150000"/>
              </a:lnSpc>
            </a:pPr>
            <a:r>
              <a:rPr lang="en-US" sz="4000" b="1" u="sng" dirty="0" err="1">
                <a:solidFill>
                  <a:schemeClr val="bg1"/>
                </a:solidFill>
                <a:latin typeface="UTM Avo" panose="02040603050506020204" pitchFamily="18"/>
                <a:cs typeface="Arial" pitchFamily="34" charset="0"/>
              </a:rPr>
              <a:t>Câu</a:t>
            </a:r>
            <a:r>
              <a:rPr lang="en-US" sz="4000" b="1" u="sng" dirty="0">
                <a:solidFill>
                  <a:schemeClr val="bg1"/>
                </a:solidFill>
                <a:latin typeface="UTM Avo" panose="02040603050506020204" pitchFamily="18"/>
                <a:cs typeface="Arial" pitchFamily="34" charset="0"/>
              </a:rPr>
              <a:t> 4</a:t>
            </a:r>
            <a:r>
              <a:rPr lang="en-US" sz="4000" b="1" dirty="0">
                <a:solidFill>
                  <a:schemeClr val="bg1"/>
                </a:solidFill>
                <a:latin typeface="UTM Avo" panose="02040603050506020204" pitchFamily="18"/>
                <a:cs typeface="Arial" pitchFamily="34" charset="0"/>
              </a:rPr>
              <a:t>. </a:t>
            </a:r>
            <a:r>
              <a:rPr lang="vi-VN" sz="4000" b="1" dirty="0">
                <a:solidFill>
                  <a:schemeClr val="bg1"/>
                </a:solidFill>
                <a:latin typeface="UTM Avo" panose="02040603050506020204" pitchFamily="18"/>
              </a:rPr>
              <a:t>Cuộc đua ghe ngo diễn ra sôi động như thế nào?</a:t>
            </a:r>
            <a:endParaRPr lang="en-US" sz="4000" b="1" dirty="0">
              <a:solidFill>
                <a:schemeClr val="bg1"/>
              </a:solidFill>
              <a:latin typeface="UTM Avo" panose="02040603050506020204" pitchFamily="18"/>
            </a:endParaRPr>
          </a:p>
        </p:txBody>
      </p:sp>
      <p:sp>
        <p:nvSpPr>
          <p:cNvPr id="6" name="TextBox 5">
            <a:extLst>
              <a:ext uri="{FF2B5EF4-FFF2-40B4-BE49-F238E27FC236}">
                <a16:creationId xmlns:a16="http://schemas.microsoft.com/office/drawing/2014/main" id="{E249669B-1368-9607-701F-F1EF42CA01A0}"/>
              </a:ext>
            </a:extLst>
          </p:cNvPr>
          <p:cNvSpPr txBox="1"/>
          <p:nvPr/>
        </p:nvSpPr>
        <p:spPr>
          <a:xfrm>
            <a:off x="2043952" y="3088342"/>
            <a:ext cx="6536630" cy="2366028"/>
          </a:xfrm>
          <a:prstGeom prst="rect">
            <a:avLst/>
          </a:prstGeom>
          <a:solidFill>
            <a:schemeClr val="bg1"/>
          </a:solidFill>
        </p:spPr>
        <p:txBody>
          <a:bodyPr wrap="square" lIns="121917" tIns="60958" rIns="121917" bIns="60958" rtlCol="0">
            <a:spAutoFit/>
          </a:bodyPr>
          <a:lstStyle/>
          <a:p>
            <a:pPr algn="just">
              <a:lnSpc>
                <a:spcPct val="150000"/>
              </a:lnSpc>
            </a:pPr>
            <a:r>
              <a:rPr lang="vi-VN" sz="2000" dirty="0">
                <a:latin typeface="UTM Avo" panose="02040603050506020204" pitchFamily="18"/>
                <a:cs typeface="Arial" pitchFamily="34" charset="0"/>
              </a:rPr>
              <a:t>Vào cuộc đua, mỗi ghe có một người giỏi tay chèo ngồi đằng mũi chỉ huy và một người đứng giữa ghe giữ nhịp; theo hiệu lệnh, những mái chèo đưa nhanh thoăn thoắt, đều tăm tắp, đẩy chiếc ghe lướt nhanh trên sông;</a:t>
            </a:r>
            <a:r>
              <a:rPr lang="en-US" sz="2000" dirty="0">
                <a:latin typeface="UTM Avo" panose="02040603050506020204" pitchFamily="18"/>
                <a:cs typeface="Arial" pitchFamily="34" charset="0"/>
              </a:rPr>
              <a:t>…</a:t>
            </a:r>
          </a:p>
        </p:txBody>
      </p:sp>
    </p:spTree>
    <p:extLst>
      <p:ext uri="{BB962C8B-B14F-4D97-AF65-F5344CB8AC3E}">
        <p14:creationId xmlns:p14="http://schemas.microsoft.com/office/powerpoint/2010/main" val="342216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7A014600-D698-CE67-B524-4C0491C15C9F}"/>
              </a:ext>
            </a:extLst>
          </p:cNvPr>
          <p:cNvGrpSpPr/>
          <p:nvPr/>
        </p:nvGrpSpPr>
        <p:grpSpPr>
          <a:xfrm>
            <a:off x="3255411" y="1636941"/>
            <a:ext cx="5681177" cy="781403"/>
            <a:chOff x="26670" y="26671"/>
            <a:chExt cx="7257781" cy="4048340"/>
          </a:xfrm>
        </p:grpSpPr>
        <p:sp>
          <p:nvSpPr>
            <p:cNvPr id="5" name="Freeform 8">
              <a:extLst>
                <a:ext uri="{FF2B5EF4-FFF2-40B4-BE49-F238E27FC236}">
                  <a16:creationId xmlns:a16="http://schemas.microsoft.com/office/drawing/2014/main" id="{15DA74C0-D419-5778-0C78-E87978AAC7CC}"/>
                </a:ext>
              </a:extLst>
            </p:cNvPr>
            <p:cNvSpPr/>
            <p:nvPr/>
          </p:nvSpPr>
          <p:spPr>
            <a:xfrm>
              <a:off x="26670" y="26671"/>
              <a:ext cx="7257781" cy="4048340"/>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13" name="TextBox 12">
            <a:extLst>
              <a:ext uri="{FF2B5EF4-FFF2-40B4-BE49-F238E27FC236}">
                <a16:creationId xmlns:a16="http://schemas.microsoft.com/office/drawing/2014/main" id="{B7155FF5-F086-53B8-9D66-508C5DB00162}"/>
              </a:ext>
            </a:extLst>
          </p:cNvPr>
          <p:cNvSpPr txBox="1"/>
          <p:nvPr/>
        </p:nvSpPr>
        <p:spPr>
          <a:xfrm>
            <a:off x="4000713" y="1802784"/>
            <a:ext cx="4190571" cy="461665"/>
          </a:xfrm>
          <a:prstGeom prst="rect">
            <a:avLst/>
          </a:prstGeom>
          <a:noFill/>
        </p:spPr>
        <p:txBody>
          <a:bodyPr wrap="none" rtlCol="0">
            <a:spAutoFit/>
          </a:bodyPr>
          <a:lstStyle/>
          <a:p>
            <a:r>
              <a:rPr lang="en-US" sz="2400" b="1" dirty="0">
                <a:solidFill>
                  <a:schemeClr val="bg1"/>
                </a:solidFill>
                <a:latin typeface="UTM Avo" panose="02040603050506020204" pitchFamily="18"/>
                <a:cs typeface="Arial" pitchFamily="34" charset="0"/>
              </a:rPr>
              <a:t>HOẠT ĐỘNG 2. ĐỌC HIỂU</a:t>
            </a:r>
          </a:p>
        </p:txBody>
      </p:sp>
      <p:grpSp>
        <p:nvGrpSpPr>
          <p:cNvPr id="2" name="Group 6">
            <a:extLst>
              <a:ext uri="{FF2B5EF4-FFF2-40B4-BE49-F238E27FC236}">
                <a16:creationId xmlns:a16="http://schemas.microsoft.com/office/drawing/2014/main" id="{B11C4F3D-5E53-1BF8-CDCF-894BDA06072A}"/>
              </a:ext>
            </a:extLst>
          </p:cNvPr>
          <p:cNvGrpSpPr/>
          <p:nvPr/>
        </p:nvGrpSpPr>
        <p:grpSpPr>
          <a:xfrm>
            <a:off x="-145102" y="5979289"/>
            <a:ext cx="12736453" cy="1528751"/>
            <a:chOff x="0" y="0"/>
            <a:chExt cx="6350000" cy="6350000"/>
          </a:xfrm>
        </p:grpSpPr>
        <p:sp>
          <p:nvSpPr>
            <p:cNvPr id="3" name="Freeform 7">
              <a:extLst>
                <a:ext uri="{FF2B5EF4-FFF2-40B4-BE49-F238E27FC236}">
                  <a16:creationId xmlns:a16="http://schemas.microsoft.com/office/drawing/2014/main" id="{189FFCF7-ED55-3D83-4EA4-3A39DE60180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8">
            <a:extLst>
              <a:ext uri="{FF2B5EF4-FFF2-40B4-BE49-F238E27FC236}">
                <a16:creationId xmlns:a16="http://schemas.microsoft.com/office/drawing/2014/main" id="{7F352E3A-D751-9C8A-1C90-88052A16B8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333" b="3053"/>
          <a:stretch>
            <a:fillRect/>
          </a:stretch>
        </p:blipFill>
        <p:spPr>
          <a:xfrm>
            <a:off x="9845526" y="5649323"/>
            <a:ext cx="2347269" cy="1208677"/>
          </a:xfrm>
          <a:prstGeom prst="rect">
            <a:avLst/>
          </a:prstGeom>
        </p:spPr>
      </p:pic>
      <p:pic>
        <p:nvPicPr>
          <p:cNvPr id="7" name="Picture 9">
            <a:extLst>
              <a:ext uri="{FF2B5EF4-FFF2-40B4-BE49-F238E27FC236}">
                <a16:creationId xmlns:a16="http://schemas.microsoft.com/office/drawing/2014/main" id="{50D9B538-9E3E-A21E-67C7-D43244E8E0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1185">
            <a:off x="3425380" y="6330186"/>
            <a:ext cx="1219911" cy="192402"/>
          </a:xfrm>
          <a:prstGeom prst="rect">
            <a:avLst/>
          </a:prstGeom>
        </p:spPr>
      </p:pic>
      <p:pic>
        <p:nvPicPr>
          <p:cNvPr id="8" name="Picture 10">
            <a:extLst>
              <a:ext uri="{FF2B5EF4-FFF2-40B4-BE49-F238E27FC236}">
                <a16:creationId xmlns:a16="http://schemas.microsoft.com/office/drawing/2014/main" id="{BDA88ED2-8FE6-1163-562A-F7B3117A56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333" b="3053"/>
          <a:stretch>
            <a:fillRect/>
          </a:stretch>
        </p:blipFill>
        <p:spPr>
          <a:xfrm>
            <a:off x="794" y="5649323"/>
            <a:ext cx="2347269" cy="1208677"/>
          </a:xfrm>
          <a:prstGeom prst="rect">
            <a:avLst/>
          </a:prstGeom>
        </p:spPr>
      </p:pic>
      <p:pic>
        <p:nvPicPr>
          <p:cNvPr id="9" name="Picture 11">
            <a:extLst>
              <a:ext uri="{FF2B5EF4-FFF2-40B4-BE49-F238E27FC236}">
                <a16:creationId xmlns:a16="http://schemas.microsoft.com/office/drawing/2014/main" id="{C259BD35-FDFF-1B46-D369-61B1B6890D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24516" y="6199634"/>
            <a:ext cx="603942" cy="453506"/>
          </a:xfrm>
          <a:prstGeom prst="rect">
            <a:avLst/>
          </a:prstGeom>
        </p:spPr>
      </p:pic>
      <p:grpSp>
        <p:nvGrpSpPr>
          <p:cNvPr id="20" name="Group 2">
            <a:extLst>
              <a:ext uri="{FF2B5EF4-FFF2-40B4-BE49-F238E27FC236}">
                <a16:creationId xmlns:a16="http://schemas.microsoft.com/office/drawing/2014/main" id="{AC19AB61-8955-1163-529F-712C82B45C2B}"/>
              </a:ext>
            </a:extLst>
          </p:cNvPr>
          <p:cNvGrpSpPr/>
          <p:nvPr/>
        </p:nvGrpSpPr>
        <p:grpSpPr>
          <a:xfrm>
            <a:off x="1901872" y="2418344"/>
            <a:ext cx="9053834" cy="3516341"/>
            <a:chOff x="0" y="0"/>
            <a:chExt cx="4861865" cy="1888258"/>
          </a:xfrm>
        </p:grpSpPr>
        <p:sp>
          <p:nvSpPr>
            <p:cNvPr id="21" name="Freeform 3">
              <a:extLst>
                <a:ext uri="{FF2B5EF4-FFF2-40B4-BE49-F238E27FC236}">
                  <a16:creationId xmlns:a16="http://schemas.microsoft.com/office/drawing/2014/main" id="{63DDBB14-14CD-E740-3481-09F1B079DAC8}"/>
                </a:ext>
              </a:extLst>
            </p:cNvPr>
            <p:cNvSpPr/>
            <p:nvPr/>
          </p:nvSpPr>
          <p:spPr>
            <a:xfrm>
              <a:off x="0" y="0"/>
              <a:ext cx="4861865" cy="1888258"/>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22" name="Group 21">
            <a:extLst>
              <a:ext uri="{FF2B5EF4-FFF2-40B4-BE49-F238E27FC236}">
                <a16:creationId xmlns:a16="http://schemas.microsoft.com/office/drawing/2014/main" id="{DBE35815-36B2-6E57-1892-B6E12C1F2707}"/>
              </a:ext>
            </a:extLst>
          </p:cNvPr>
          <p:cNvGrpSpPr/>
          <p:nvPr/>
        </p:nvGrpSpPr>
        <p:grpSpPr>
          <a:xfrm>
            <a:off x="2587660" y="2555167"/>
            <a:ext cx="7025259" cy="1125883"/>
            <a:chOff x="4230400" y="2754696"/>
            <a:chExt cx="9478664" cy="1688824"/>
          </a:xfrm>
        </p:grpSpPr>
        <p:sp>
          <p:nvSpPr>
            <p:cNvPr id="23" name="TextBox 14">
              <a:extLst>
                <a:ext uri="{FF2B5EF4-FFF2-40B4-BE49-F238E27FC236}">
                  <a16:creationId xmlns:a16="http://schemas.microsoft.com/office/drawing/2014/main" id="{7F7D8238-6D79-7C47-B05E-6FF44027C06A}"/>
                </a:ext>
              </a:extLst>
            </p:cNvPr>
            <p:cNvSpPr txBox="1"/>
            <p:nvPr/>
          </p:nvSpPr>
          <p:spPr>
            <a:xfrm>
              <a:off x="4230400" y="2899250"/>
              <a:ext cx="9478664" cy="1544270"/>
            </a:xfrm>
            <a:prstGeom prst="rect">
              <a:avLst/>
            </a:prstGeom>
          </p:spPr>
          <p:txBody>
            <a:bodyPr lIns="0" tIns="0" rIns="0" bIns="0" rtlCol="0" anchor="t">
              <a:spAutoFit/>
            </a:bodyPr>
            <a:lstStyle/>
            <a:p>
              <a:pPr marL="0" marR="0" lvl="0" indent="0" algn="ctr" defTabSz="609630" eaLnBrk="1" fontAlgn="auto" latinLnBrk="0" hangingPunct="1">
                <a:lnSpc>
                  <a:spcPct val="150000"/>
                </a:lnSpc>
                <a:spcBef>
                  <a:spcPct val="0"/>
                </a:spcBef>
                <a:spcAft>
                  <a:spcPts val="0"/>
                </a:spcAft>
                <a:buClrTx/>
                <a:buSzTx/>
                <a:buFontTx/>
                <a:buNone/>
                <a:tabLst/>
                <a:defRPr/>
              </a:pPr>
              <a:r>
                <a:rPr kumimoji="0" lang="en-US" sz="2400" b="0" i="0" u="none" strike="noStrike" kern="0" cap="none" spc="-56" normalizeH="0" baseline="0" noProof="0">
                  <a:ln>
                    <a:noFill/>
                  </a:ln>
                  <a:solidFill>
                    <a:schemeClr val="bg1"/>
                  </a:solidFill>
                  <a:effectLst/>
                  <a:uLnTx/>
                  <a:uFillTx/>
                  <a:latin typeface="UTM Avo" panose="02040603050506020204" pitchFamily="18"/>
                  <a:cs typeface="Arial" pitchFamily="34" charset="0"/>
                </a:rPr>
                <a:t>Theo em, nội dung và ý nghĩa bài học này là gì?</a:t>
              </a:r>
            </a:p>
          </p:txBody>
        </p:sp>
        <p:sp>
          <p:nvSpPr>
            <p:cNvPr id="24" name="Snip Single Corner Rectangle 23">
              <a:extLst>
                <a:ext uri="{FF2B5EF4-FFF2-40B4-BE49-F238E27FC236}">
                  <a16:creationId xmlns:a16="http://schemas.microsoft.com/office/drawing/2014/main" id="{1AE1D972-2639-D64E-FCBA-71E001FA82BD}"/>
                </a:ext>
              </a:extLst>
            </p:cNvPr>
            <p:cNvSpPr/>
            <p:nvPr/>
          </p:nvSpPr>
          <p:spPr>
            <a:xfrm>
              <a:off x="4230400" y="2754696"/>
              <a:ext cx="9478664" cy="1095405"/>
            </a:xfrm>
            <a:prstGeom prst="snip1Rect">
              <a:avLst/>
            </a:prstGeom>
            <a:noFill/>
            <a:ln w="25400" cap="flat" cmpd="sng" algn="ctr">
              <a:solidFill>
                <a:srgbClr val="4F81BD">
                  <a:shade val="50000"/>
                </a:srgbClr>
              </a:solidFill>
              <a:prstDash val="sysDot"/>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grpSp>
      <p:grpSp>
        <p:nvGrpSpPr>
          <p:cNvPr id="25" name="Group 24">
            <a:extLst>
              <a:ext uri="{FF2B5EF4-FFF2-40B4-BE49-F238E27FC236}">
                <a16:creationId xmlns:a16="http://schemas.microsoft.com/office/drawing/2014/main" id="{20818647-6840-F2E1-A8E7-82F85C6FFE34}"/>
              </a:ext>
            </a:extLst>
          </p:cNvPr>
          <p:cNvGrpSpPr/>
          <p:nvPr/>
        </p:nvGrpSpPr>
        <p:grpSpPr>
          <a:xfrm>
            <a:off x="1843877" y="3542985"/>
            <a:ext cx="4658523" cy="2302593"/>
            <a:chOff x="2559193" y="4303716"/>
            <a:chExt cx="6470507" cy="3453890"/>
          </a:xfrm>
        </p:grpSpPr>
        <p:sp>
          <p:nvSpPr>
            <p:cNvPr id="26" name="Rectangle 25">
              <a:extLst>
                <a:ext uri="{FF2B5EF4-FFF2-40B4-BE49-F238E27FC236}">
                  <a16:creationId xmlns:a16="http://schemas.microsoft.com/office/drawing/2014/main" id="{A8D2C1E9-3067-76AD-179E-8A478DC926E8}"/>
                </a:ext>
              </a:extLst>
            </p:cNvPr>
            <p:cNvSpPr/>
            <p:nvPr/>
          </p:nvSpPr>
          <p:spPr>
            <a:xfrm>
              <a:off x="2559193" y="4305300"/>
              <a:ext cx="6470507" cy="3452306"/>
            </a:xfrm>
            <a:prstGeom prst="rect">
              <a:avLst/>
            </a:prstGeom>
            <a:solidFill>
              <a:srgbClr val="9BBB59">
                <a:lumMod val="60000"/>
                <a:lumOff val="40000"/>
              </a:srgbClr>
            </a:solidFill>
            <a:ln w="25400" cap="flat" cmpd="sng" algn="ctr">
              <a:solidFill>
                <a:srgbClr val="9BBB59">
                  <a:lumMod val="75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UTM Avo" panose="02040603050506020204" pitchFamily="18"/>
              </a:endParaRPr>
            </a:p>
          </p:txBody>
        </p:sp>
        <p:sp>
          <p:nvSpPr>
            <p:cNvPr id="27" name="Rectangle 26">
              <a:extLst>
                <a:ext uri="{FF2B5EF4-FFF2-40B4-BE49-F238E27FC236}">
                  <a16:creationId xmlns:a16="http://schemas.microsoft.com/office/drawing/2014/main" id="{D2C55DC0-A49B-F01B-E2EC-16CB5EC9B3EA}"/>
                </a:ext>
              </a:extLst>
            </p:cNvPr>
            <p:cNvSpPr/>
            <p:nvPr/>
          </p:nvSpPr>
          <p:spPr>
            <a:xfrm>
              <a:off x="2737075" y="4303716"/>
              <a:ext cx="6114741" cy="3344762"/>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Mỗi dân tộc, anh em đều có những phong tục, nét đẹp văn hoá cần trân trọng và gìn giữ.</a:t>
              </a: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p:txBody>
        </p:sp>
      </p:grpSp>
      <p:pic>
        <p:nvPicPr>
          <p:cNvPr id="28" name="Picture 26">
            <a:extLst>
              <a:ext uri="{FF2B5EF4-FFF2-40B4-BE49-F238E27FC236}">
                <a16:creationId xmlns:a16="http://schemas.microsoft.com/office/drawing/2014/main" id="{D30DFB1E-B4F3-D496-4B41-D81259E8B0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223125" y="3542985"/>
            <a:ext cx="4305095" cy="2277546"/>
          </a:xfrm>
          <a:prstGeom prst="rect">
            <a:avLst/>
          </a:prstGeom>
        </p:spPr>
      </p:pic>
    </p:spTree>
    <p:extLst>
      <p:ext uri="{BB962C8B-B14F-4D97-AF65-F5344CB8AC3E}">
        <p14:creationId xmlns:p14="http://schemas.microsoft.com/office/powerpoint/2010/main" val="304121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E0198DF-34EC-9ED1-A5EE-58746D98A2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621639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Picture 4">
            <a:extLst>
              <a:ext uri="{FF2B5EF4-FFF2-40B4-BE49-F238E27FC236}">
                <a16:creationId xmlns:a16="http://schemas.microsoft.com/office/drawing/2014/main" id="{5DFC5B9C-68D6-24C6-6C74-AA5EE238F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 r="559" b="36052"/>
          <a:stretch>
            <a:fillRect/>
          </a:stretch>
        </p:blipFill>
        <p:spPr>
          <a:xfrm>
            <a:off x="794" y="6407447"/>
            <a:ext cx="12192000" cy="450553"/>
          </a:xfrm>
          <a:prstGeom prst="rect">
            <a:avLst/>
          </a:prstGeom>
        </p:spPr>
      </p:pic>
      <p:grpSp>
        <p:nvGrpSpPr>
          <p:cNvPr id="36" name="Group 2">
            <a:extLst>
              <a:ext uri="{FF2B5EF4-FFF2-40B4-BE49-F238E27FC236}">
                <a16:creationId xmlns:a16="http://schemas.microsoft.com/office/drawing/2014/main" id="{BA8DC534-E2B4-FF29-126B-D3767DB73E08}"/>
              </a:ext>
            </a:extLst>
          </p:cNvPr>
          <p:cNvGrpSpPr/>
          <p:nvPr/>
        </p:nvGrpSpPr>
        <p:grpSpPr>
          <a:xfrm rot="5400000">
            <a:off x="3657533" y="-1739060"/>
            <a:ext cx="4739606" cy="11474910"/>
            <a:chOff x="26669" y="26670"/>
            <a:chExt cx="6653945" cy="16886803"/>
          </a:xfrm>
        </p:grpSpPr>
        <p:sp>
          <p:nvSpPr>
            <p:cNvPr id="37" name="Freeform 3">
              <a:extLst>
                <a:ext uri="{FF2B5EF4-FFF2-40B4-BE49-F238E27FC236}">
                  <a16:creationId xmlns:a16="http://schemas.microsoft.com/office/drawing/2014/main" id="{A758A117-0A8F-DFEF-C11B-72DA98F57948}"/>
                </a:ext>
              </a:extLst>
            </p:cNvPr>
            <p:cNvSpPr/>
            <p:nvPr/>
          </p:nvSpPr>
          <p:spPr>
            <a:xfrm>
              <a:off x="26669" y="26670"/>
              <a:ext cx="6653945"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38" name="Picture 11">
            <a:extLst>
              <a:ext uri="{FF2B5EF4-FFF2-40B4-BE49-F238E27FC236}">
                <a16:creationId xmlns:a16="http://schemas.microsoft.com/office/drawing/2014/main" id="{6AFD1BC9-726F-3EE7-DBF8-E0B93C1D0C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3308" y="5307646"/>
            <a:ext cx="839270" cy="1550354"/>
          </a:xfrm>
          <a:prstGeom prst="rect">
            <a:avLst/>
          </a:prstGeom>
        </p:spPr>
      </p:pic>
      <p:sp>
        <p:nvSpPr>
          <p:cNvPr id="39" name="Rectangle 38">
            <a:extLst>
              <a:ext uri="{FF2B5EF4-FFF2-40B4-BE49-F238E27FC236}">
                <a16:creationId xmlns:a16="http://schemas.microsoft.com/office/drawing/2014/main" id="{54BE20B6-1E7D-6F54-EC2A-E4764D2F1705}"/>
              </a:ext>
            </a:extLst>
          </p:cNvPr>
          <p:cNvSpPr/>
          <p:nvPr/>
        </p:nvSpPr>
        <p:spPr>
          <a:xfrm>
            <a:off x="759174" y="2888575"/>
            <a:ext cx="7859290" cy="2793842"/>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a) Đồng bào Khmer tổ chức lễ hội Cúng Trăng </a:t>
            </a:r>
            <a:r>
              <a:rPr kumimoji="0" lang="vi-VN" sz="2400" b="1" i="0" u="none" strike="noStrike" kern="0" cap="none" spc="0" normalizeH="0" baseline="0" noProof="0" dirty="0">
                <a:ln>
                  <a:noFill/>
                </a:ln>
                <a:solidFill>
                  <a:schemeClr val="bg1"/>
                </a:solidFill>
                <a:effectLst/>
                <a:uLnTx/>
                <a:uFillTx/>
                <a:latin typeface="UTM Avo" panose="02040603050506020204" pitchFamily="18"/>
              </a:rPr>
              <a:t>để tỏ lòng biết ơn đối với Thần Mặt Trăng.</a:t>
            </a:r>
            <a:endParaRPr kumimoji="0" lang="en-US" sz="2400" b="1" i="0" u="none" strike="noStrike" kern="0" cap="none" spc="0" normalizeH="0" baseline="0" noProof="0" dirty="0">
              <a:ln>
                <a:noFill/>
              </a:ln>
              <a:solidFill>
                <a:schemeClr val="bg1"/>
              </a:solidFill>
              <a:effectLst/>
              <a:uLnTx/>
              <a:uFillTx/>
              <a:latin typeface="UTM Avo" panose="02040603050506020204" pitchFamily="18"/>
            </a:endParaRPr>
          </a:p>
          <a:p>
            <a:pPr marL="0" marR="0" lvl="0" indent="0" defTabSz="609630" eaLnBrk="1" fontAlgn="auto" latinLnBrk="0" hangingPunct="1">
              <a:lnSpc>
                <a:spcPct val="15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bg1"/>
              </a:solidFill>
              <a:effectLst/>
              <a:uLnTx/>
              <a:uFillTx/>
              <a:latin typeface="UTM Avo" panose="02040603050506020204" pitchFamily="18"/>
            </a:endParaRPr>
          </a:p>
          <a:p>
            <a:pPr marL="0" marR="0" lvl="0" indent="0"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b) Ghe ngo được chà nhẵn bóng </a:t>
            </a:r>
            <a:r>
              <a:rPr kumimoji="0" lang="vi-VN" sz="2400" b="1" i="0" u="none" strike="noStrike" kern="0" cap="none" spc="0" normalizeH="0" baseline="0" noProof="0" dirty="0">
                <a:ln>
                  <a:noFill/>
                </a:ln>
                <a:solidFill>
                  <a:schemeClr val="bg1"/>
                </a:solidFill>
                <a:effectLst/>
                <a:uLnTx/>
                <a:uFillTx/>
                <a:latin typeface="UTM Avo" panose="02040603050506020204" pitchFamily="18"/>
              </a:rPr>
              <a:t>để lướt nhanh trên dòng sông.</a:t>
            </a:r>
          </a:p>
        </p:txBody>
      </p:sp>
      <p:pic>
        <p:nvPicPr>
          <p:cNvPr id="40" name="Picture 14">
            <a:extLst>
              <a:ext uri="{FF2B5EF4-FFF2-40B4-BE49-F238E27FC236}">
                <a16:creationId xmlns:a16="http://schemas.microsoft.com/office/drawing/2014/main" id="{5C230172-A240-BD68-591A-B3BB2C089E2B}"/>
              </a:ext>
            </a:extLst>
          </p:cNvPr>
          <p:cNvPicPr>
            <a:picLocks noChangeAspect="1"/>
          </p:cNvPicPr>
          <p:nvPr/>
        </p:nvPicPr>
        <p:blipFill>
          <a:blip r:embed="rId7"/>
          <a:srcRect/>
          <a:stretch>
            <a:fillRect/>
          </a:stretch>
        </p:blipFill>
        <p:spPr>
          <a:xfrm>
            <a:off x="8860438" y="3131357"/>
            <a:ext cx="2835469" cy="2549560"/>
          </a:xfrm>
          <a:prstGeom prst="rect">
            <a:avLst/>
          </a:prstGeom>
        </p:spPr>
      </p:pic>
      <p:sp>
        <p:nvSpPr>
          <p:cNvPr id="41" name="Rounded Rectangle 40">
            <a:extLst>
              <a:ext uri="{FF2B5EF4-FFF2-40B4-BE49-F238E27FC236}">
                <a16:creationId xmlns:a16="http://schemas.microsoft.com/office/drawing/2014/main" id="{CEB7CD96-E575-9584-5E99-BE0C2B0ABF68}"/>
              </a:ext>
            </a:extLst>
          </p:cNvPr>
          <p:cNvSpPr/>
          <p:nvPr/>
        </p:nvSpPr>
        <p:spPr>
          <a:xfrm>
            <a:off x="8740560" y="5806522"/>
            <a:ext cx="3077443" cy="561676"/>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HOẠT ĐỘNG CẶP ĐÔI</a:t>
            </a:r>
          </a:p>
        </p:txBody>
      </p:sp>
      <p:grpSp>
        <p:nvGrpSpPr>
          <p:cNvPr id="42" name="Group 41">
            <a:extLst>
              <a:ext uri="{FF2B5EF4-FFF2-40B4-BE49-F238E27FC236}">
                <a16:creationId xmlns:a16="http://schemas.microsoft.com/office/drawing/2014/main" id="{77886B8B-93AC-B8A8-B06E-430796BC4A31}"/>
              </a:ext>
            </a:extLst>
          </p:cNvPr>
          <p:cNvGrpSpPr/>
          <p:nvPr/>
        </p:nvGrpSpPr>
        <p:grpSpPr>
          <a:xfrm>
            <a:off x="773688" y="1769783"/>
            <a:ext cx="4447764" cy="567848"/>
            <a:chOff x="277244" y="196305"/>
            <a:chExt cx="6671645" cy="839400"/>
          </a:xfrm>
        </p:grpSpPr>
        <p:grpSp>
          <p:nvGrpSpPr>
            <p:cNvPr id="43" name="Group 7">
              <a:extLst>
                <a:ext uri="{FF2B5EF4-FFF2-40B4-BE49-F238E27FC236}">
                  <a16:creationId xmlns:a16="http://schemas.microsoft.com/office/drawing/2014/main" id="{C2098EC7-E8A1-279D-A447-927839DD5CBA}"/>
                </a:ext>
              </a:extLst>
            </p:cNvPr>
            <p:cNvGrpSpPr/>
            <p:nvPr/>
          </p:nvGrpSpPr>
          <p:grpSpPr>
            <a:xfrm>
              <a:off x="277244" y="196305"/>
              <a:ext cx="6671645" cy="839400"/>
              <a:chOff x="26670" y="26674"/>
              <a:chExt cx="6181902" cy="2899208"/>
            </a:xfrm>
          </p:grpSpPr>
          <p:sp>
            <p:nvSpPr>
              <p:cNvPr id="45" name="Freeform 8">
                <a:extLst>
                  <a:ext uri="{FF2B5EF4-FFF2-40B4-BE49-F238E27FC236}">
                    <a16:creationId xmlns:a16="http://schemas.microsoft.com/office/drawing/2014/main" id="{2B3CA9B9-01C0-B087-4035-642D686B689B}"/>
                  </a:ext>
                </a:extLst>
              </p:cNvPr>
              <p:cNvSpPr/>
              <p:nvPr/>
            </p:nvSpPr>
            <p:spPr>
              <a:xfrm>
                <a:off x="26670" y="26674"/>
                <a:ext cx="6181902" cy="289920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44" name="TextBox 43">
              <a:extLst>
                <a:ext uri="{FF2B5EF4-FFF2-40B4-BE49-F238E27FC236}">
                  <a16:creationId xmlns:a16="http://schemas.microsoft.com/office/drawing/2014/main" id="{9D59B499-DC56-8138-3111-F461A1D7A644}"/>
                </a:ext>
              </a:extLst>
            </p:cNvPr>
            <p:cNvSpPr txBox="1"/>
            <p:nvPr/>
          </p:nvSpPr>
          <p:spPr>
            <a:xfrm>
              <a:off x="396801" y="274785"/>
              <a:ext cx="6432529" cy="682439"/>
            </a:xfrm>
            <a:prstGeom prst="rect">
              <a:avLst/>
            </a:prstGeom>
            <a:noFill/>
          </p:spPr>
          <p:txBody>
            <a:bodyPr wrap="none" rtlCol="0">
              <a:spAutoFit/>
            </a:bodyPr>
            <a:lstStyle/>
            <a:p>
              <a:pPr defTabSz="609630"/>
              <a:r>
                <a:rPr lang="en-US" sz="2400" b="1" dirty="0" err="1">
                  <a:solidFill>
                    <a:schemeClr val="bg1"/>
                  </a:solidFill>
                  <a:latin typeface="UTM Avo" panose="02040603050506020204" pitchFamily="18"/>
                  <a:cs typeface="Arial" pitchFamily="34" charset="0"/>
                </a:rPr>
                <a:t>Hoạt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động</a:t>
              </a:r>
              <a:r>
                <a:rPr lang="en-US" sz="2400" b="1" dirty="0">
                  <a:solidFill>
                    <a:schemeClr val="bg1"/>
                  </a:solidFill>
                  <a:latin typeface="UTM Avo" panose="02040603050506020204" pitchFamily="18"/>
                  <a:cs typeface="Arial" pitchFamily="34" charset="0"/>
                </a:rPr>
                <a:t> 1. </a:t>
              </a:r>
              <a:r>
                <a:rPr lang="en-US" sz="2400" b="1" dirty="0" err="1">
                  <a:solidFill>
                    <a:schemeClr val="bg1"/>
                  </a:solidFill>
                  <a:latin typeface="UTM Avo" panose="02040603050506020204" pitchFamily="18"/>
                  <a:cs typeface="Arial" pitchFamily="34" charset="0"/>
                </a:rPr>
                <a:t>Đặt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câu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hỏi</a:t>
              </a:r>
              <a:r>
                <a:rPr lang="en-US" sz="2400" b="1" dirty="0">
                  <a:solidFill>
                    <a:schemeClr val="bg1"/>
                  </a:solidFill>
                  <a:latin typeface="UTM Avo" panose="02040603050506020204" pitchFamily="18"/>
                  <a:cs typeface="Arial" pitchFamily="34" charset="0"/>
                </a:rPr>
                <a:t> </a:t>
              </a:r>
            </a:p>
          </p:txBody>
        </p:sp>
      </p:grpSp>
      <p:sp>
        <p:nvSpPr>
          <p:cNvPr id="46" name="Rectangle 45">
            <a:extLst>
              <a:ext uri="{FF2B5EF4-FFF2-40B4-BE49-F238E27FC236}">
                <a16:creationId xmlns:a16="http://schemas.microsoft.com/office/drawing/2014/main" id="{92E78EFF-0586-A292-7EF5-039977006F7E}"/>
              </a:ext>
            </a:extLst>
          </p:cNvPr>
          <p:cNvSpPr/>
          <p:nvPr/>
        </p:nvSpPr>
        <p:spPr>
          <a:xfrm>
            <a:off x="759174" y="4124206"/>
            <a:ext cx="8482835" cy="461665"/>
          </a:xfrm>
          <a:prstGeom prst="rect">
            <a:avLst/>
          </a:prstGeom>
        </p:spPr>
        <p:txBody>
          <a:bodyPr wrap="none">
            <a:spAutoFit/>
          </a:bodyPr>
          <a:lstStyle/>
          <a:p>
            <a:pPr defTabSz="609630"/>
            <a:r>
              <a:rPr lang="nl-NL" sz="2400" dirty="0" err="1">
                <a:solidFill>
                  <a:schemeClr val="bg1"/>
                </a:solidFill>
                <a:latin typeface="UTM Avo" panose="02040603050506020204" pitchFamily="18"/>
                <a:cs typeface="Arial" pitchFamily="34" charset="0"/>
              </a:rPr>
              <a:t>Đồng</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bào</a:t>
            </a:r>
            <a:r>
              <a:rPr lang="nl-NL" sz="2400" dirty="0">
                <a:solidFill>
                  <a:schemeClr val="bg1"/>
                </a:solidFill>
                <a:latin typeface="UTM Avo" panose="02040603050506020204" pitchFamily="18"/>
                <a:cs typeface="Arial" pitchFamily="34" charset="0"/>
              </a:rPr>
              <a:t> Khmer </a:t>
            </a:r>
            <a:r>
              <a:rPr lang="nl-NL" sz="2400" dirty="0" err="1">
                <a:solidFill>
                  <a:schemeClr val="bg1"/>
                </a:solidFill>
                <a:latin typeface="UTM Avo" panose="02040603050506020204" pitchFamily="18"/>
                <a:cs typeface="Arial" pitchFamily="34" charset="0"/>
              </a:rPr>
              <a:t>tổ</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chức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lễ</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hội</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Cúng</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Trăng</a:t>
            </a:r>
            <a:r>
              <a:rPr lang="nl-NL" sz="2400" dirty="0">
                <a:solidFill>
                  <a:schemeClr val="bg1"/>
                </a:solidFill>
                <a:latin typeface="UTM Avo" panose="02040603050506020204" pitchFamily="18"/>
                <a:cs typeface="Arial" pitchFamily="34" charset="0"/>
              </a:rPr>
              <a:t> </a:t>
            </a:r>
            <a:r>
              <a:rPr lang="nl-NL" sz="2400" b="1" dirty="0" err="1">
                <a:solidFill>
                  <a:schemeClr val="bg1"/>
                </a:solidFill>
                <a:latin typeface="UTM Avo" panose="02040603050506020204" pitchFamily="18"/>
                <a:cs typeface="Arial" pitchFamily="34" charset="0"/>
              </a:rPr>
              <a:t>để</a:t>
            </a:r>
            <a:r>
              <a:rPr lang="nl-NL" sz="2400" b="1" dirty="0">
                <a:solidFill>
                  <a:schemeClr val="bg1"/>
                </a:solidFill>
                <a:latin typeface="UTM Avo" panose="02040603050506020204" pitchFamily="18"/>
                <a:cs typeface="Arial" pitchFamily="34" charset="0"/>
              </a:rPr>
              <a:t> </a:t>
            </a:r>
            <a:r>
              <a:rPr lang="nl-NL" sz="2400" b="1" dirty="0" err="1">
                <a:solidFill>
                  <a:schemeClr val="bg1"/>
                </a:solidFill>
                <a:latin typeface="UTM Avo" panose="02040603050506020204" pitchFamily="18"/>
                <a:cs typeface="Arial" pitchFamily="34" charset="0"/>
              </a:rPr>
              <a:t>làm</a:t>
            </a:r>
            <a:r>
              <a:rPr lang="nl-NL" sz="2400" b="1" dirty="0">
                <a:solidFill>
                  <a:schemeClr val="bg1"/>
                </a:solidFill>
                <a:latin typeface="UTM Avo" panose="02040603050506020204" pitchFamily="18"/>
                <a:cs typeface="Arial" pitchFamily="34" charset="0"/>
              </a:rPr>
              <a:t> </a:t>
            </a:r>
            <a:r>
              <a:rPr lang="nl-NL" sz="2400" b="1" dirty="0" err="1">
                <a:solidFill>
                  <a:schemeClr val="bg1"/>
                </a:solidFill>
                <a:latin typeface="UTM Avo" panose="02040603050506020204" pitchFamily="18"/>
                <a:cs typeface="Arial" pitchFamily="34" charset="0"/>
              </a:rPr>
              <a:t>gì</a:t>
            </a:r>
            <a:r>
              <a:rPr lang="nl-NL" sz="2400" b="1" dirty="0">
                <a:solidFill>
                  <a:schemeClr val="bg1"/>
                </a:solidFill>
                <a:latin typeface="UTM Avo" panose="02040603050506020204" pitchFamily="18"/>
                <a:cs typeface="Arial" pitchFamily="34" charset="0"/>
              </a:rPr>
              <a:t>?</a:t>
            </a:r>
            <a:endParaRPr lang="en-US" sz="2400" dirty="0">
              <a:solidFill>
                <a:schemeClr val="bg1"/>
              </a:solidFill>
              <a:latin typeface="UTM Avo" panose="02040603050506020204" pitchFamily="18"/>
              <a:cs typeface="Arial" pitchFamily="34" charset="0"/>
            </a:endParaRPr>
          </a:p>
        </p:txBody>
      </p:sp>
      <p:sp>
        <p:nvSpPr>
          <p:cNvPr id="47" name="Rectangle 46">
            <a:extLst>
              <a:ext uri="{FF2B5EF4-FFF2-40B4-BE49-F238E27FC236}">
                <a16:creationId xmlns:a16="http://schemas.microsoft.com/office/drawing/2014/main" id="{B5D8A309-5DC2-FCB2-D288-0A15E23E121B}"/>
              </a:ext>
            </a:extLst>
          </p:cNvPr>
          <p:cNvSpPr/>
          <p:nvPr/>
        </p:nvSpPr>
        <p:spPr>
          <a:xfrm>
            <a:off x="759174" y="5680917"/>
            <a:ext cx="6609502" cy="461665"/>
          </a:xfrm>
          <a:prstGeom prst="rect">
            <a:avLst/>
          </a:prstGeom>
        </p:spPr>
        <p:txBody>
          <a:bodyPr wrap="none">
            <a:spAutoFit/>
          </a:bodyPr>
          <a:lstStyle/>
          <a:p>
            <a:pPr defTabSz="609630"/>
            <a:r>
              <a:rPr lang="nl-NL" sz="2400" dirty="0" err="1">
                <a:solidFill>
                  <a:schemeClr val="bg1"/>
                </a:solidFill>
                <a:latin typeface="UTM Avo" panose="02040603050506020204" pitchFamily="18"/>
                <a:cs typeface="Arial" pitchFamily="34" charset="0"/>
              </a:rPr>
              <a:t>Ghe</a:t>
            </a:r>
            <a:r>
              <a:rPr lang="nl-NL" sz="2400" dirty="0">
                <a:solidFill>
                  <a:schemeClr val="bg1"/>
                </a:solidFill>
                <a:latin typeface="UTM Avo" panose="02040603050506020204" pitchFamily="18"/>
                <a:cs typeface="Arial" pitchFamily="34" charset="0"/>
              </a:rPr>
              <a:t> ngo </a:t>
            </a:r>
            <a:r>
              <a:rPr lang="nl-NL" sz="2400" dirty="0" err="1">
                <a:solidFill>
                  <a:schemeClr val="bg1"/>
                </a:solidFill>
                <a:latin typeface="UTM Avo" panose="02040603050506020204" pitchFamily="18"/>
                <a:cs typeface="Arial" pitchFamily="34" charset="0"/>
              </a:rPr>
              <a:t>được</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chà</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nhẵn</a:t>
            </a:r>
            <a:r>
              <a:rPr lang="nl-NL" sz="2400" dirty="0">
                <a:solidFill>
                  <a:schemeClr val="bg1"/>
                </a:solidFill>
                <a:latin typeface="UTM Avo" panose="02040603050506020204" pitchFamily="18"/>
                <a:cs typeface="Arial" pitchFamily="34" charset="0"/>
              </a:rPr>
              <a:t> </a:t>
            </a:r>
            <a:r>
              <a:rPr lang="nl-NL" sz="2400" dirty="0" err="1">
                <a:solidFill>
                  <a:schemeClr val="bg1"/>
                </a:solidFill>
                <a:latin typeface="UTM Avo" panose="02040603050506020204" pitchFamily="18"/>
                <a:cs typeface="Arial" pitchFamily="34" charset="0"/>
              </a:rPr>
              <a:t>bóng</a:t>
            </a:r>
            <a:r>
              <a:rPr lang="nl-NL" sz="2400" dirty="0">
                <a:solidFill>
                  <a:schemeClr val="bg1"/>
                </a:solidFill>
                <a:latin typeface="UTM Avo" panose="02040603050506020204" pitchFamily="18"/>
                <a:cs typeface="Arial" pitchFamily="34" charset="0"/>
              </a:rPr>
              <a:t> </a:t>
            </a:r>
            <a:r>
              <a:rPr lang="nl-NL" sz="2400" b="1" dirty="0" err="1">
                <a:solidFill>
                  <a:schemeClr val="bg1"/>
                </a:solidFill>
                <a:latin typeface="UTM Avo" panose="02040603050506020204" pitchFamily="18"/>
                <a:cs typeface="Arial" pitchFamily="34" charset="0"/>
              </a:rPr>
              <a:t>để</a:t>
            </a:r>
            <a:r>
              <a:rPr lang="nl-NL" sz="2400" b="1" dirty="0">
                <a:solidFill>
                  <a:schemeClr val="bg1"/>
                </a:solidFill>
                <a:latin typeface="UTM Avo" panose="02040603050506020204" pitchFamily="18"/>
                <a:cs typeface="Arial" pitchFamily="34" charset="0"/>
              </a:rPr>
              <a:t> </a:t>
            </a:r>
            <a:r>
              <a:rPr lang="nl-NL" sz="2400" b="1" dirty="0" err="1">
                <a:solidFill>
                  <a:schemeClr val="bg1"/>
                </a:solidFill>
                <a:latin typeface="UTM Avo" panose="02040603050506020204" pitchFamily="18"/>
                <a:cs typeface="Arial" pitchFamily="34" charset="0"/>
              </a:rPr>
              <a:t>làm</a:t>
            </a:r>
            <a:r>
              <a:rPr lang="nl-NL" sz="2400" b="1" dirty="0">
                <a:solidFill>
                  <a:schemeClr val="bg1"/>
                </a:solidFill>
                <a:latin typeface="UTM Avo" panose="02040603050506020204" pitchFamily="18"/>
                <a:cs typeface="Arial" pitchFamily="34" charset="0"/>
              </a:rPr>
              <a:t> </a:t>
            </a:r>
            <a:r>
              <a:rPr lang="nl-NL" sz="2400" b="1" dirty="0" err="1">
                <a:solidFill>
                  <a:schemeClr val="bg1"/>
                </a:solidFill>
                <a:latin typeface="UTM Avo" panose="02040603050506020204" pitchFamily="18"/>
                <a:cs typeface="Arial" pitchFamily="34" charset="0"/>
              </a:rPr>
              <a:t>gì</a:t>
            </a:r>
            <a:r>
              <a:rPr lang="nl-NL" sz="2400" b="1" dirty="0">
                <a:solidFill>
                  <a:schemeClr val="bg1"/>
                </a:solidFill>
                <a:latin typeface="UTM Avo" panose="02040603050506020204" pitchFamily="18"/>
                <a:cs typeface="Arial" pitchFamily="34" charset="0"/>
              </a:rPr>
              <a:t>?</a:t>
            </a:r>
            <a:endParaRPr lang="en-US" sz="2400" dirty="0">
              <a:solidFill>
                <a:schemeClr val="bg1"/>
              </a:solidFill>
              <a:latin typeface="UTM Avo" panose="02040603050506020204" pitchFamily="18"/>
              <a:cs typeface="Arial" pitchFamily="34" charset="0"/>
            </a:endParaRPr>
          </a:p>
        </p:txBody>
      </p:sp>
      <p:sp>
        <p:nvSpPr>
          <p:cNvPr id="48" name="Rectangle 47">
            <a:extLst>
              <a:ext uri="{FF2B5EF4-FFF2-40B4-BE49-F238E27FC236}">
                <a16:creationId xmlns:a16="http://schemas.microsoft.com/office/drawing/2014/main" id="{705A445B-966A-4971-8735-FFFFAD701A67}"/>
              </a:ext>
            </a:extLst>
          </p:cNvPr>
          <p:cNvSpPr/>
          <p:nvPr/>
        </p:nvSpPr>
        <p:spPr>
          <a:xfrm>
            <a:off x="759174" y="2335707"/>
            <a:ext cx="8818440" cy="567848"/>
          </a:xfrm>
          <a:prstGeom prst="rect">
            <a:avLst/>
          </a:prstGeom>
        </p:spPr>
        <p:txBody>
          <a:bodyPr wrap="non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rPr>
              <a:t>Đặt câu hỏi cho bộ phận in đậm trong mỗi câu dưới đây:</a:t>
            </a:r>
          </a:p>
        </p:txBody>
      </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randombar(horizontal)">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Picture 4">
            <a:extLst>
              <a:ext uri="{FF2B5EF4-FFF2-40B4-BE49-F238E27FC236}">
                <a16:creationId xmlns:a16="http://schemas.microsoft.com/office/drawing/2014/main" id="{5DFC5B9C-68D6-24C6-6C74-AA5EE238F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 r="559" b="36052"/>
          <a:stretch>
            <a:fillRect/>
          </a:stretch>
        </p:blipFill>
        <p:spPr>
          <a:xfrm>
            <a:off x="794" y="6407447"/>
            <a:ext cx="12192000" cy="450553"/>
          </a:xfrm>
          <a:prstGeom prst="rect">
            <a:avLst/>
          </a:prstGeom>
        </p:spPr>
      </p:pic>
      <p:grpSp>
        <p:nvGrpSpPr>
          <p:cNvPr id="36" name="Group 2">
            <a:extLst>
              <a:ext uri="{FF2B5EF4-FFF2-40B4-BE49-F238E27FC236}">
                <a16:creationId xmlns:a16="http://schemas.microsoft.com/office/drawing/2014/main" id="{BA8DC534-E2B4-FF29-126B-D3767DB73E08}"/>
              </a:ext>
            </a:extLst>
          </p:cNvPr>
          <p:cNvGrpSpPr/>
          <p:nvPr/>
        </p:nvGrpSpPr>
        <p:grpSpPr>
          <a:xfrm rot="5400000">
            <a:off x="3471445" y="-1552972"/>
            <a:ext cx="5111782" cy="11474910"/>
            <a:chOff x="26669" y="26670"/>
            <a:chExt cx="7176444" cy="16886803"/>
          </a:xfrm>
        </p:grpSpPr>
        <p:sp>
          <p:nvSpPr>
            <p:cNvPr id="37" name="Freeform 3">
              <a:extLst>
                <a:ext uri="{FF2B5EF4-FFF2-40B4-BE49-F238E27FC236}">
                  <a16:creationId xmlns:a16="http://schemas.microsoft.com/office/drawing/2014/main" id="{A758A117-0A8F-DFEF-C11B-72DA98F57948}"/>
                </a:ext>
              </a:extLst>
            </p:cNvPr>
            <p:cNvSpPr/>
            <p:nvPr/>
          </p:nvSpPr>
          <p:spPr>
            <a:xfrm>
              <a:off x="26669" y="26670"/>
              <a:ext cx="7176444"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38" name="Picture 11">
            <a:extLst>
              <a:ext uri="{FF2B5EF4-FFF2-40B4-BE49-F238E27FC236}">
                <a16:creationId xmlns:a16="http://schemas.microsoft.com/office/drawing/2014/main" id="{6AFD1BC9-726F-3EE7-DBF8-E0B93C1D0C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3308" y="5307646"/>
            <a:ext cx="839270" cy="1550354"/>
          </a:xfrm>
          <a:prstGeom prst="rect">
            <a:avLst/>
          </a:prstGeom>
        </p:spPr>
      </p:pic>
      <p:pic>
        <p:nvPicPr>
          <p:cNvPr id="40" name="Picture 14">
            <a:extLst>
              <a:ext uri="{FF2B5EF4-FFF2-40B4-BE49-F238E27FC236}">
                <a16:creationId xmlns:a16="http://schemas.microsoft.com/office/drawing/2014/main" id="{5C230172-A240-BD68-591A-B3BB2C089E2B}"/>
              </a:ext>
            </a:extLst>
          </p:cNvPr>
          <p:cNvPicPr>
            <a:picLocks noChangeAspect="1"/>
          </p:cNvPicPr>
          <p:nvPr/>
        </p:nvPicPr>
        <p:blipFill>
          <a:blip r:embed="rId7"/>
          <a:srcRect/>
          <a:stretch>
            <a:fillRect/>
          </a:stretch>
        </p:blipFill>
        <p:spPr>
          <a:xfrm>
            <a:off x="8860438" y="3131357"/>
            <a:ext cx="2835469" cy="2549560"/>
          </a:xfrm>
          <a:prstGeom prst="rect">
            <a:avLst/>
          </a:prstGeom>
        </p:spPr>
      </p:pic>
      <p:sp>
        <p:nvSpPr>
          <p:cNvPr id="41" name="Rounded Rectangle 40">
            <a:extLst>
              <a:ext uri="{FF2B5EF4-FFF2-40B4-BE49-F238E27FC236}">
                <a16:creationId xmlns:a16="http://schemas.microsoft.com/office/drawing/2014/main" id="{CEB7CD96-E575-9584-5E99-BE0C2B0ABF68}"/>
              </a:ext>
            </a:extLst>
          </p:cNvPr>
          <p:cNvSpPr/>
          <p:nvPr/>
        </p:nvSpPr>
        <p:spPr>
          <a:xfrm>
            <a:off x="8740560" y="5806522"/>
            <a:ext cx="3077443" cy="561676"/>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HOẠT ĐỘNG CẶP ĐÔI</a:t>
            </a:r>
          </a:p>
        </p:txBody>
      </p:sp>
      <p:grpSp>
        <p:nvGrpSpPr>
          <p:cNvPr id="42" name="Group 41">
            <a:extLst>
              <a:ext uri="{FF2B5EF4-FFF2-40B4-BE49-F238E27FC236}">
                <a16:creationId xmlns:a16="http://schemas.microsoft.com/office/drawing/2014/main" id="{77886B8B-93AC-B8A8-B06E-430796BC4A31}"/>
              </a:ext>
            </a:extLst>
          </p:cNvPr>
          <p:cNvGrpSpPr/>
          <p:nvPr/>
        </p:nvGrpSpPr>
        <p:grpSpPr>
          <a:xfrm>
            <a:off x="773687" y="1769783"/>
            <a:ext cx="7053090" cy="567848"/>
            <a:chOff x="277243" y="196305"/>
            <a:chExt cx="10579632" cy="839400"/>
          </a:xfrm>
        </p:grpSpPr>
        <p:grpSp>
          <p:nvGrpSpPr>
            <p:cNvPr id="43" name="Group 7">
              <a:extLst>
                <a:ext uri="{FF2B5EF4-FFF2-40B4-BE49-F238E27FC236}">
                  <a16:creationId xmlns:a16="http://schemas.microsoft.com/office/drawing/2014/main" id="{C2098EC7-E8A1-279D-A447-927839DD5CBA}"/>
                </a:ext>
              </a:extLst>
            </p:cNvPr>
            <p:cNvGrpSpPr/>
            <p:nvPr/>
          </p:nvGrpSpPr>
          <p:grpSpPr>
            <a:xfrm>
              <a:off x="277243" y="196305"/>
              <a:ext cx="10460073" cy="839400"/>
              <a:chOff x="26669" y="26674"/>
              <a:chExt cx="9692234" cy="2899208"/>
            </a:xfrm>
          </p:grpSpPr>
          <p:sp>
            <p:nvSpPr>
              <p:cNvPr id="45" name="Freeform 8">
                <a:extLst>
                  <a:ext uri="{FF2B5EF4-FFF2-40B4-BE49-F238E27FC236}">
                    <a16:creationId xmlns:a16="http://schemas.microsoft.com/office/drawing/2014/main" id="{2B3CA9B9-01C0-B087-4035-642D686B689B}"/>
                  </a:ext>
                </a:extLst>
              </p:cNvPr>
              <p:cNvSpPr/>
              <p:nvPr/>
            </p:nvSpPr>
            <p:spPr>
              <a:xfrm>
                <a:off x="26669" y="26674"/>
                <a:ext cx="9692234" cy="289920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44" name="TextBox 43">
              <a:extLst>
                <a:ext uri="{FF2B5EF4-FFF2-40B4-BE49-F238E27FC236}">
                  <a16:creationId xmlns:a16="http://schemas.microsoft.com/office/drawing/2014/main" id="{9D59B499-DC56-8138-3111-F461A1D7A644}"/>
                </a:ext>
              </a:extLst>
            </p:cNvPr>
            <p:cNvSpPr txBox="1"/>
            <p:nvPr/>
          </p:nvSpPr>
          <p:spPr>
            <a:xfrm>
              <a:off x="396801" y="274785"/>
              <a:ext cx="10460074" cy="682439"/>
            </a:xfrm>
            <a:prstGeom prst="rect">
              <a:avLst/>
            </a:prstGeom>
            <a:noFill/>
          </p:spPr>
          <p:txBody>
            <a:bodyPr wrap="none" rtlCol="0">
              <a:spAutoFit/>
            </a:bodyPr>
            <a:lstStyle/>
            <a:p>
              <a:r>
                <a:rPr lang="en-US" sz="2400" b="1" dirty="0" err="1">
                  <a:solidFill>
                    <a:schemeClr val="bg1"/>
                  </a:solidFill>
                  <a:latin typeface="UTM Avo" panose="02040603050506020204" pitchFamily="18"/>
                  <a:cs typeface="Arial" pitchFamily="34" charset="0"/>
                </a:rPr>
                <a:t>Hoạt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động</a:t>
              </a:r>
              <a:r>
                <a:rPr lang="en-US" sz="2400" b="1" dirty="0">
                  <a:solidFill>
                    <a:schemeClr val="bg1"/>
                  </a:solidFill>
                  <a:latin typeface="UTM Avo" panose="02040603050506020204" pitchFamily="18"/>
                  <a:cs typeface="Arial" pitchFamily="34" charset="0"/>
                </a:rPr>
                <a:t> 2. </a:t>
              </a:r>
              <a:r>
                <a:rPr lang="en-US" sz="2400" b="1" dirty="0" err="1">
                  <a:solidFill>
                    <a:schemeClr val="bg1"/>
                  </a:solidFill>
                  <a:latin typeface="UTM Avo" panose="02040603050506020204" pitchFamily="18"/>
                  <a:cs typeface="Arial" pitchFamily="34" charset="0"/>
                </a:rPr>
                <a:t>Ứng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dụng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câu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hỏi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Để</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gì</a:t>
              </a:r>
              <a:r>
                <a:rPr lang="en-US" sz="2400" b="1" dirty="0">
                  <a:solidFill>
                    <a:schemeClr val="bg1"/>
                  </a:solidFill>
                  <a:latin typeface="UTM Avo" panose="02040603050506020204" pitchFamily="18"/>
                  <a:cs typeface="Arial" pitchFamily="34" charset="0"/>
                </a:rPr>
                <a:t>?</a:t>
              </a:r>
            </a:p>
          </p:txBody>
        </p:sp>
      </p:grpSp>
      <p:sp>
        <p:nvSpPr>
          <p:cNvPr id="3" name="Rectangle 2">
            <a:extLst>
              <a:ext uri="{FF2B5EF4-FFF2-40B4-BE49-F238E27FC236}">
                <a16:creationId xmlns:a16="http://schemas.microsoft.com/office/drawing/2014/main" id="{5C895C2D-FA47-867D-13F6-1B26F868ACC2}"/>
              </a:ext>
            </a:extLst>
          </p:cNvPr>
          <p:cNvSpPr/>
          <p:nvPr/>
        </p:nvSpPr>
        <p:spPr>
          <a:xfrm>
            <a:off x="773687" y="2284539"/>
            <a:ext cx="8086751" cy="4455835"/>
          </a:xfrm>
          <a:prstGeom prst="rect">
            <a:avLst/>
          </a:prstGeom>
        </p:spPr>
        <p:txBody>
          <a:bodyPr wrap="square">
            <a:spAutoFit/>
          </a:bodyPr>
          <a:lstStyle/>
          <a:p>
            <a:pPr defTabSz="609630">
              <a:lnSpc>
                <a:spcPct val="150000"/>
              </a:lnSpc>
            </a:pPr>
            <a:r>
              <a:rPr lang="en-US" sz="2400" dirty="0" err="1">
                <a:solidFill>
                  <a:prstClr val="black"/>
                </a:solidFill>
                <a:latin typeface="UTM Avo" panose="02040603050506020204" pitchFamily="18"/>
                <a:cs typeface="Arial" pitchFamily="34" charset="0"/>
              </a:rPr>
              <a:t>Sử</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dụng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câu</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hỏi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Để</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làm</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gì</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hỏi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đáp</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với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bạn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theo</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nội</a:t>
            </a:r>
            <a:r>
              <a:rPr lang="en-US" sz="2400" dirty="0">
                <a:solidFill>
                  <a:prstClr val="black"/>
                </a:solidFill>
                <a:latin typeface="UTM Avo" panose="02040603050506020204" pitchFamily="18"/>
                <a:cs typeface="Arial" pitchFamily="34" charset="0"/>
              </a:rPr>
              <a:t> dung </a:t>
            </a:r>
            <a:r>
              <a:rPr lang="en-US" sz="2400" dirty="0" err="1">
                <a:solidFill>
                  <a:prstClr val="black"/>
                </a:solidFill>
                <a:latin typeface="UTM Avo" panose="02040603050506020204" pitchFamily="18"/>
                <a:cs typeface="Arial" pitchFamily="34" charset="0"/>
              </a:rPr>
              <a:t>các</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câu</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sau</a:t>
            </a:r>
            <a:r>
              <a:rPr lang="en-US" sz="2400" dirty="0">
                <a:solidFill>
                  <a:prstClr val="black"/>
                </a:solidFill>
                <a:latin typeface="UTM Avo" panose="02040603050506020204" pitchFamily="18"/>
                <a:cs typeface="Arial" pitchFamily="34" charset="0"/>
              </a:rPr>
              <a:t>:</a:t>
            </a:r>
          </a:p>
          <a:p>
            <a:pPr defTabSz="609630">
              <a:lnSpc>
                <a:spcPct val="150000"/>
              </a:lnSpc>
            </a:pPr>
            <a:r>
              <a:rPr lang="en-US" sz="2400" dirty="0">
                <a:solidFill>
                  <a:prstClr val="black"/>
                </a:solidFill>
                <a:latin typeface="UTM Avo" panose="02040603050506020204" pitchFamily="18"/>
                <a:cs typeface="Arial" pitchFamily="34" charset="0"/>
              </a:rPr>
              <a:t>a) </a:t>
            </a:r>
            <a:r>
              <a:rPr lang="en-US" sz="2400" dirty="0" err="1">
                <a:solidFill>
                  <a:prstClr val="black"/>
                </a:solidFill>
                <a:latin typeface="UTM Avo" panose="02040603050506020204" pitchFamily="18"/>
                <a:cs typeface="Arial" pitchFamily="34" charset="0"/>
              </a:rPr>
              <a:t>Một</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người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giỏi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tay</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chèo</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ngồi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đằng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mũi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ghe</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để</a:t>
            </a:r>
            <a:r>
              <a:rPr lang="en-US" sz="2400"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chỉ</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huy</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các</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tay</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đua</a:t>
            </a:r>
            <a:r>
              <a:rPr lang="en-US" sz="2400" b="1" dirty="0">
                <a:solidFill>
                  <a:prstClr val="black"/>
                </a:solidFill>
                <a:latin typeface="UTM Avo" panose="02040603050506020204" pitchFamily="18"/>
                <a:cs typeface="Arial" pitchFamily="34" charset="0"/>
              </a:rPr>
              <a:t>.</a:t>
            </a:r>
            <a:endParaRPr lang="en-US" sz="2400" dirty="0">
              <a:solidFill>
                <a:prstClr val="black"/>
              </a:solidFill>
              <a:latin typeface="UTM Avo" panose="02040603050506020204" pitchFamily="18"/>
              <a:cs typeface="Arial" pitchFamily="34" charset="0"/>
            </a:endParaRPr>
          </a:p>
          <a:p>
            <a:pPr defTabSz="609630">
              <a:lnSpc>
                <a:spcPct val="150000"/>
              </a:lnSpc>
            </a:pPr>
            <a:r>
              <a:rPr lang="en-US" sz="2400" dirty="0">
                <a:solidFill>
                  <a:prstClr val="black"/>
                </a:solidFill>
                <a:latin typeface="UTM Avo" panose="02040603050506020204" pitchFamily="18"/>
                <a:cs typeface="Arial" pitchFamily="34" charset="0"/>
              </a:rPr>
              <a:t>b) </a:t>
            </a:r>
            <a:r>
              <a:rPr lang="en-US" sz="2400" dirty="0" err="1">
                <a:solidFill>
                  <a:prstClr val="black"/>
                </a:solidFill>
                <a:latin typeface="UTM Avo" panose="02040603050506020204" pitchFamily="18"/>
                <a:cs typeface="Arial" pitchFamily="34" charset="0"/>
              </a:rPr>
              <a:t>Một</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người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đúng</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giữa</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ghe</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để</a:t>
            </a:r>
            <a:r>
              <a:rPr lang="en-US" sz="2400"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giữ</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nhịp</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cho</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các</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tay</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đưa</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chèo</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thật</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đều</a:t>
            </a:r>
            <a:r>
              <a:rPr lang="en-US" sz="2400" b="1" dirty="0">
                <a:solidFill>
                  <a:prstClr val="black"/>
                </a:solidFill>
                <a:latin typeface="UTM Avo" panose="02040603050506020204" pitchFamily="18"/>
                <a:cs typeface="Arial" pitchFamily="34" charset="0"/>
              </a:rPr>
              <a:t>.</a:t>
            </a:r>
            <a:endParaRPr lang="en-US" sz="2400" dirty="0">
              <a:solidFill>
                <a:prstClr val="black"/>
              </a:solidFill>
              <a:latin typeface="UTM Avo" panose="02040603050506020204" pitchFamily="18"/>
              <a:cs typeface="Arial" pitchFamily="34" charset="0"/>
            </a:endParaRPr>
          </a:p>
          <a:p>
            <a:pPr defTabSz="609630">
              <a:lnSpc>
                <a:spcPct val="150000"/>
              </a:lnSpc>
            </a:pPr>
            <a:r>
              <a:rPr lang="en-US" sz="2400" dirty="0">
                <a:solidFill>
                  <a:prstClr val="black"/>
                </a:solidFill>
                <a:latin typeface="UTM Avo" panose="02040603050506020204" pitchFamily="18"/>
                <a:cs typeface="Arial" pitchFamily="34" charset="0"/>
              </a:rPr>
              <a:t>c) </a:t>
            </a:r>
            <a:r>
              <a:rPr lang="en-US" sz="2400" dirty="0" err="1">
                <a:solidFill>
                  <a:prstClr val="black"/>
                </a:solidFill>
                <a:latin typeface="UTM Avo" panose="02040603050506020204" pitchFamily="18"/>
                <a:cs typeface="Arial" pitchFamily="34" charset="0"/>
              </a:rPr>
              <a:t>Trước</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ngày</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hội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các</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tay</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đua</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phải</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tập</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chèo</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theo</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nhịp</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trên</a:t>
            </a:r>
            <a:r>
              <a:rPr lang="en-US" sz="2400" dirty="0">
                <a:solidFill>
                  <a:prstClr val="black"/>
                </a:solidFill>
                <a:latin typeface="UTM Avo" panose="02040603050506020204" pitchFamily="18"/>
                <a:cs typeface="Arial" pitchFamily="34" charset="0"/>
              </a:rPr>
              <a:t> </a:t>
            </a:r>
            <a:r>
              <a:rPr lang="en-US" sz="2400" dirty="0" err="1">
                <a:solidFill>
                  <a:prstClr val="black"/>
                </a:solidFill>
                <a:latin typeface="UTM Avo" panose="02040603050506020204" pitchFamily="18"/>
                <a:cs typeface="Arial" pitchFamily="34" charset="0"/>
              </a:rPr>
              <a:t>cạn</a:t>
            </a:r>
            <a:r>
              <a:rPr lang="en-US" sz="2400"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cho</a:t>
            </a:r>
            <a:r>
              <a:rPr lang="en-US" sz="2400" b="1" dirty="0">
                <a:solidFill>
                  <a:prstClr val="black"/>
                </a:solidFill>
                <a:latin typeface="UTM Avo" panose="02040603050506020204" pitchFamily="18"/>
                <a:cs typeface="Arial" pitchFamily="34" charset="0"/>
              </a:rPr>
              <a:t> </a:t>
            </a:r>
            <a:r>
              <a:rPr lang="en-US" sz="2400" b="1" dirty="0" err="1">
                <a:solidFill>
                  <a:prstClr val="black"/>
                </a:solidFill>
                <a:latin typeface="UTM Avo" panose="02040603050506020204" pitchFamily="18"/>
                <a:cs typeface="Arial" pitchFamily="34" charset="0"/>
              </a:rPr>
              <a:t>quen</a:t>
            </a:r>
            <a:r>
              <a:rPr lang="en-US" sz="2400" b="1" dirty="0">
                <a:solidFill>
                  <a:prstClr val="black"/>
                </a:solidFill>
                <a:latin typeface="UTM Avo" panose="02040603050506020204" pitchFamily="18"/>
                <a:cs typeface="Arial" pitchFamily="34" charset="0"/>
              </a:rPr>
              <a:t>.</a:t>
            </a:r>
            <a:endParaRPr lang="en-US" sz="2400" dirty="0">
              <a:solidFill>
                <a:prstClr val="black"/>
              </a:solidFill>
              <a:latin typeface="UTM Avo" panose="02040603050506020204" pitchFamily="18"/>
              <a:cs typeface="Arial" pitchFamily="34" charset="0"/>
            </a:endParaRPr>
          </a:p>
        </p:txBody>
      </p:sp>
    </p:spTree>
    <p:extLst>
      <p:ext uri="{BB962C8B-B14F-4D97-AF65-F5344CB8AC3E}">
        <p14:creationId xmlns:p14="http://schemas.microsoft.com/office/powerpoint/2010/main" val="3171686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Picture 4">
            <a:extLst>
              <a:ext uri="{FF2B5EF4-FFF2-40B4-BE49-F238E27FC236}">
                <a16:creationId xmlns:a16="http://schemas.microsoft.com/office/drawing/2014/main" id="{5DFC5B9C-68D6-24C6-6C74-AA5EE238F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 r="559" b="36052"/>
          <a:stretch>
            <a:fillRect/>
          </a:stretch>
        </p:blipFill>
        <p:spPr>
          <a:xfrm>
            <a:off x="794" y="6407447"/>
            <a:ext cx="12192000" cy="450553"/>
          </a:xfrm>
          <a:prstGeom prst="rect">
            <a:avLst/>
          </a:prstGeom>
        </p:spPr>
      </p:pic>
      <p:grpSp>
        <p:nvGrpSpPr>
          <p:cNvPr id="36" name="Group 2">
            <a:extLst>
              <a:ext uri="{FF2B5EF4-FFF2-40B4-BE49-F238E27FC236}">
                <a16:creationId xmlns:a16="http://schemas.microsoft.com/office/drawing/2014/main" id="{BA8DC534-E2B4-FF29-126B-D3767DB73E08}"/>
              </a:ext>
            </a:extLst>
          </p:cNvPr>
          <p:cNvGrpSpPr/>
          <p:nvPr/>
        </p:nvGrpSpPr>
        <p:grpSpPr>
          <a:xfrm rot="5400000">
            <a:off x="3664454" y="-1745981"/>
            <a:ext cx="4725763" cy="11474910"/>
            <a:chOff x="26670" y="26671"/>
            <a:chExt cx="6634511" cy="16886803"/>
          </a:xfrm>
        </p:grpSpPr>
        <p:sp>
          <p:nvSpPr>
            <p:cNvPr id="37" name="Freeform 3">
              <a:extLst>
                <a:ext uri="{FF2B5EF4-FFF2-40B4-BE49-F238E27FC236}">
                  <a16:creationId xmlns:a16="http://schemas.microsoft.com/office/drawing/2014/main" id="{A758A117-0A8F-DFEF-C11B-72DA98F57948}"/>
                </a:ext>
              </a:extLst>
            </p:cNvPr>
            <p:cNvSpPr/>
            <p:nvPr/>
          </p:nvSpPr>
          <p:spPr>
            <a:xfrm>
              <a:off x="26670" y="26671"/>
              <a:ext cx="6634511"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grpSp>
        <p:nvGrpSpPr>
          <p:cNvPr id="42" name="Group 41">
            <a:extLst>
              <a:ext uri="{FF2B5EF4-FFF2-40B4-BE49-F238E27FC236}">
                <a16:creationId xmlns:a16="http://schemas.microsoft.com/office/drawing/2014/main" id="{77886B8B-93AC-B8A8-B06E-430796BC4A31}"/>
              </a:ext>
            </a:extLst>
          </p:cNvPr>
          <p:cNvGrpSpPr/>
          <p:nvPr/>
        </p:nvGrpSpPr>
        <p:grpSpPr>
          <a:xfrm>
            <a:off x="773687" y="1769783"/>
            <a:ext cx="7053090" cy="567848"/>
            <a:chOff x="277243" y="196305"/>
            <a:chExt cx="10579632" cy="839400"/>
          </a:xfrm>
        </p:grpSpPr>
        <p:grpSp>
          <p:nvGrpSpPr>
            <p:cNvPr id="43" name="Group 7">
              <a:extLst>
                <a:ext uri="{FF2B5EF4-FFF2-40B4-BE49-F238E27FC236}">
                  <a16:creationId xmlns:a16="http://schemas.microsoft.com/office/drawing/2014/main" id="{C2098EC7-E8A1-279D-A447-927839DD5CBA}"/>
                </a:ext>
              </a:extLst>
            </p:cNvPr>
            <p:cNvGrpSpPr/>
            <p:nvPr/>
          </p:nvGrpSpPr>
          <p:grpSpPr>
            <a:xfrm>
              <a:off x="277243" y="196305"/>
              <a:ext cx="10460073" cy="839400"/>
              <a:chOff x="26669" y="26674"/>
              <a:chExt cx="9692234" cy="2899208"/>
            </a:xfrm>
          </p:grpSpPr>
          <p:sp>
            <p:nvSpPr>
              <p:cNvPr id="45" name="Freeform 8">
                <a:extLst>
                  <a:ext uri="{FF2B5EF4-FFF2-40B4-BE49-F238E27FC236}">
                    <a16:creationId xmlns:a16="http://schemas.microsoft.com/office/drawing/2014/main" id="{2B3CA9B9-01C0-B087-4035-642D686B689B}"/>
                  </a:ext>
                </a:extLst>
              </p:cNvPr>
              <p:cNvSpPr/>
              <p:nvPr/>
            </p:nvSpPr>
            <p:spPr>
              <a:xfrm>
                <a:off x="26669" y="26674"/>
                <a:ext cx="9692234" cy="289920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44" name="TextBox 43">
              <a:extLst>
                <a:ext uri="{FF2B5EF4-FFF2-40B4-BE49-F238E27FC236}">
                  <a16:creationId xmlns:a16="http://schemas.microsoft.com/office/drawing/2014/main" id="{9D59B499-DC56-8138-3111-F461A1D7A644}"/>
                </a:ext>
              </a:extLst>
            </p:cNvPr>
            <p:cNvSpPr txBox="1"/>
            <p:nvPr/>
          </p:nvSpPr>
          <p:spPr>
            <a:xfrm>
              <a:off x="396801" y="274785"/>
              <a:ext cx="10460074" cy="682439"/>
            </a:xfrm>
            <a:prstGeom prst="rect">
              <a:avLst/>
            </a:prstGeom>
            <a:noFill/>
          </p:spPr>
          <p:txBody>
            <a:bodyPr wrap="none" rtlCol="0">
              <a:spAutoFit/>
            </a:bodyPr>
            <a:lstStyle/>
            <a:p>
              <a:r>
                <a:rPr lang="en-US" sz="2400" b="1" dirty="0" err="1">
                  <a:solidFill>
                    <a:schemeClr val="bg1"/>
                  </a:solidFill>
                  <a:latin typeface="UTM Avo" panose="02040603050506020204" pitchFamily="18"/>
                  <a:cs typeface="Arial" pitchFamily="34" charset="0"/>
                </a:rPr>
                <a:t>Hoạt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động</a:t>
              </a:r>
              <a:r>
                <a:rPr lang="en-US" sz="2400" b="1" dirty="0">
                  <a:solidFill>
                    <a:schemeClr val="bg1"/>
                  </a:solidFill>
                  <a:latin typeface="UTM Avo" panose="02040603050506020204" pitchFamily="18"/>
                  <a:cs typeface="Arial" pitchFamily="34" charset="0"/>
                </a:rPr>
                <a:t> 2. </a:t>
              </a:r>
              <a:r>
                <a:rPr lang="en-US" sz="2400" b="1" dirty="0" err="1">
                  <a:solidFill>
                    <a:schemeClr val="bg1"/>
                  </a:solidFill>
                  <a:latin typeface="UTM Avo" panose="02040603050506020204" pitchFamily="18"/>
                  <a:cs typeface="Arial" pitchFamily="34" charset="0"/>
                </a:rPr>
                <a:t>Ứng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dụng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câu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hỏi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Để</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gì</a:t>
              </a:r>
              <a:r>
                <a:rPr lang="en-US" sz="2400" b="1" dirty="0">
                  <a:solidFill>
                    <a:schemeClr val="bg1"/>
                  </a:solidFill>
                  <a:latin typeface="UTM Avo" panose="02040603050506020204" pitchFamily="18"/>
                  <a:cs typeface="Arial" pitchFamily="34" charset="0"/>
                </a:rPr>
                <a:t>?</a:t>
              </a:r>
            </a:p>
          </p:txBody>
        </p:sp>
      </p:grpSp>
      <p:sp>
        <p:nvSpPr>
          <p:cNvPr id="2" name="Rectangle 1">
            <a:extLst>
              <a:ext uri="{FF2B5EF4-FFF2-40B4-BE49-F238E27FC236}">
                <a16:creationId xmlns:a16="http://schemas.microsoft.com/office/drawing/2014/main" id="{33B7765C-C847-EC8E-8D8B-A510C539CD35}"/>
              </a:ext>
            </a:extLst>
          </p:cNvPr>
          <p:cNvSpPr/>
          <p:nvPr/>
        </p:nvSpPr>
        <p:spPr>
          <a:xfrm>
            <a:off x="1335428" y="2688039"/>
            <a:ext cx="4760572" cy="1140697"/>
          </a:xfrm>
          <a:prstGeom prst="rect">
            <a:avLst/>
          </a:prstGeom>
        </p:spPr>
        <p:txBody>
          <a:bodyPr wrap="square">
            <a:spAutoFit/>
          </a:bodyPr>
          <a:lstStyle/>
          <a:p>
            <a:pPr>
              <a:lnSpc>
                <a:spcPct val="150000"/>
              </a:lnSpc>
            </a:pPr>
            <a:r>
              <a:rPr lang="vi-VN" sz="2400" dirty="0">
                <a:solidFill>
                  <a:schemeClr val="bg1"/>
                </a:solidFill>
                <a:latin typeface="UTM Avo" panose="02040603050506020204" pitchFamily="18"/>
              </a:rPr>
              <a:t>Một người giỏi tay chèo ngồi đằng mũi chèo </a:t>
            </a:r>
            <a:r>
              <a:rPr lang="vi-VN" sz="2400" b="1" dirty="0">
                <a:solidFill>
                  <a:schemeClr val="bg1"/>
                </a:solidFill>
                <a:latin typeface="UTM Avo" panose="02040603050506020204" pitchFamily="18"/>
              </a:rPr>
              <a:t>để làm gì?</a:t>
            </a:r>
            <a:endParaRPr lang="en-US" sz="2400" b="1" dirty="0">
              <a:solidFill>
                <a:schemeClr val="bg1"/>
              </a:solidFill>
              <a:latin typeface="UTM Avo" panose="02040603050506020204" pitchFamily="18"/>
            </a:endParaRPr>
          </a:p>
        </p:txBody>
      </p:sp>
      <p:sp>
        <p:nvSpPr>
          <p:cNvPr id="4" name="Rectangle 3">
            <a:extLst>
              <a:ext uri="{FF2B5EF4-FFF2-40B4-BE49-F238E27FC236}">
                <a16:creationId xmlns:a16="http://schemas.microsoft.com/office/drawing/2014/main" id="{A1E6985B-C9B6-8B10-C499-E8968B4443E5}"/>
              </a:ext>
            </a:extLst>
          </p:cNvPr>
          <p:cNvSpPr/>
          <p:nvPr/>
        </p:nvSpPr>
        <p:spPr>
          <a:xfrm>
            <a:off x="1335428" y="4179144"/>
            <a:ext cx="5368745" cy="1121846"/>
          </a:xfrm>
          <a:prstGeom prst="rect">
            <a:avLst/>
          </a:prstGeom>
        </p:spPr>
        <p:txBody>
          <a:bodyPr wrap="square">
            <a:spAutoFit/>
          </a:bodyPr>
          <a:lstStyle/>
          <a:p>
            <a:pPr>
              <a:lnSpc>
                <a:spcPct val="150000"/>
              </a:lnSpc>
            </a:pPr>
            <a:r>
              <a:rPr lang="en-US" sz="2400" dirty="0" err="1">
                <a:solidFill>
                  <a:srgbClr val="C00000"/>
                </a:solidFill>
                <a:latin typeface="UTM Avo" panose="02040603050506020204" pitchFamily="18"/>
                <a:cs typeface="Arial" pitchFamily="34" charset="0"/>
              </a:rPr>
              <a:t>Một</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người</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giỏi</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tay</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chèo</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ngồi</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đằng</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mũi</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ghe</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để</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chỉ</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huy</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các</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tay</a:t>
            </a:r>
            <a:r>
              <a:rPr lang="en-US" sz="2400" dirty="0">
                <a:solidFill>
                  <a:srgbClr val="C00000"/>
                </a:solidFill>
                <a:latin typeface="UTM Avo" panose="02040603050506020204" pitchFamily="18"/>
                <a:cs typeface="Arial" pitchFamily="34" charset="0"/>
              </a:rPr>
              <a:t> </a:t>
            </a:r>
            <a:r>
              <a:rPr lang="en-US" sz="2400" dirty="0" err="1">
                <a:solidFill>
                  <a:srgbClr val="C00000"/>
                </a:solidFill>
                <a:latin typeface="UTM Avo" panose="02040603050506020204" pitchFamily="18"/>
                <a:cs typeface="Arial" pitchFamily="34" charset="0"/>
              </a:rPr>
              <a:t>đua</a:t>
            </a:r>
            <a:r>
              <a:rPr lang="en-US" sz="2400" dirty="0">
                <a:solidFill>
                  <a:srgbClr val="C00000"/>
                </a:solidFill>
                <a:latin typeface="UTM Avo" panose="02040603050506020204" pitchFamily="18"/>
                <a:cs typeface="Arial" pitchFamily="34" charset="0"/>
              </a:rPr>
              <a:t>.</a:t>
            </a:r>
          </a:p>
        </p:txBody>
      </p:sp>
      <p:pic>
        <p:nvPicPr>
          <p:cNvPr id="5" name="Picture 5">
            <a:extLst>
              <a:ext uri="{FF2B5EF4-FFF2-40B4-BE49-F238E27FC236}">
                <a16:creationId xmlns:a16="http://schemas.microsoft.com/office/drawing/2014/main" id="{B18FADE3-31F6-AC30-C4E4-F2B4DA8C91AC}"/>
              </a:ext>
            </a:extLst>
          </p:cNvPr>
          <p:cNvPicPr>
            <a:picLocks noChangeAspect="1"/>
          </p:cNvPicPr>
          <p:nvPr/>
        </p:nvPicPr>
        <p:blipFill>
          <a:blip r:embed="rId5"/>
          <a:srcRect/>
          <a:stretch>
            <a:fillRect/>
          </a:stretch>
        </p:blipFill>
        <p:spPr>
          <a:xfrm>
            <a:off x="7141547" y="2949698"/>
            <a:ext cx="2283947" cy="3454559"/>
          </a:xfrm>
          <a:prstGeom prst="rect">
            <a:avLst/>
          </a:prstGeom>
        </p:spPr>
      </p:pic>
      <p:pic>
        <p:nvPicPr>
          <p:cNvPr id="6" name="Picture 6">
            <a:extLst>
              <a:ext uri="{FF2B5EF4-FFF2-40B4-BE49-F238E27FC236}">
                <a16:creationId xmlns:a16="http://schemas.microsoft.com/office/drawing/2014/main" id="{D1B60843-900D-31EA-2488-CB09E9B58DE4}"/>
              </a:ext>
            </a:extLst>
          </p:cNvPr>
          <p:cNvPicPr>
            <a:picLocks noChangeAspect="1"/>
          </p:cNvPicPr>
          <p:nvPr/>
        </p:nvPicPr>
        <p:blipFill>
          <a:blip r:embed="rId6"/>
          <a:srcRect/>
          <a:stretch>
            <a:fillRect/>
          </a:stretch>
        </p:blipFill>
        <p:spPr>
          <a:xfrm>
            <a:off x="9245107" y="2949698"/>
            <a:ext cx="2179436" cy="3404657"/>
          </a:xfrm>
          <a:prstGeom prst="rect">
            <a:avLst/>
          </a:prstGeom>
        </p:spPr>
      </p:pic>
    </p:spTree>
    <p:extLst>
      <p:ext uri="{BB962C8B-B14F-4D97-AF65-F5344CB8AC3E}">
        <p14:creationId xmlns:p14="http://schemas.microsoft.com/office/powerpoint/2010/main" val="35217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Picture 4">
            <a:extLst>
              <a:ext uri="{FF2B5EF4-FFF2-40B4-BE49-F238E27FC236}">
                <a16:creationId xmlns:a16="http://schemas.microsoft.com/office/drawing/2014/main" id="{5DFC5B9C-68D6-24C6-6C74-AA5EE238F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 r="559" b="36052"/>
          <a:stretch>
            <a:fillRect/>
          </a:stretch>
        </p:blipFill>
        <p:spPr>
          <a:xfrm>
            <a:off x="794" y="6407447"/>
            <a:ext cx="12192000" cy="450553"/>
          </a:xfrm>
          <a:prstGeom prst="rect">
            <a:avLst/>
          </a:prstGeom>
        </p:spPr>
      </p:pic>
      <p:grpSp>
        <p:nvGrpSpPr>
          <p:cNvPr id="36" name="Group 2">
            <a:extLst>
              <a:ext uri="{FF2B5EF4-FFF2-40B4-BE49-F238E27FC236}">
                <a16:creationId xmlns:a16="http://schemas.microsoft.com/office/drawing/2014/main" id="{BA8DC534-E2B4-FF29-126B-D3767DB73E08}"/>
              </a:ext>
            </a:extLst>
          </p:cNvPr>
          <p:cNvGrpSpPr/>
          <p:nvPr/>
        </p:nvGrpSpPr>
        <p:grpSpPr>
          <a:xfrm rot="5400000">
            <a:off x="3664454" y="-1745981"/>
            <a:ext cx="4725763" cy="11474910"/>
            <a:chOff x="26670" y="26671"/>
            <a:chExt cx="6634511" cy="16886803"/>
          </a:xfrm>
        </p:grpSpPr>
        <p:sp>
          <p:nvSpPr>
            <p:cNvPr id="37" name="Freeform 3">
              <a:extLst>
                <a:ext uri="{FF2B5EF4-FFF2-40B4-BE49-F238E27FC236}">
                  <a16:creationId xmlns:a16="http://schemas.microsoft.com/office/drawing/2014/main" id="{A758A117-0A8F-DFEF-C11B-72DA98F57948}"/>
                </a:ext>
              </a:extLst>
            </p:cNvPr>
            <p:cNvSpPr/>
            <p:nvPr/>
          </p:nvSpPr>
          <p:spPr>
            <a:xfrm>
              <a:off x="26670" y="26671"/>
              <a:ext cx="6634511"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grpSp>
        <p:nvGrpSpPr>
          <p:cNvPr id="42" name="Group 41">
            <a:extLst>
              <a:ext uri="{FF2B5EF4-FFF2-40B4-BE49-F238E27FC236}">
                <a16:creationId xmlns:a16="http://schemas.microsoft.com/office/drawing/2014/main" id="{77886B8B-93AC-B8A8-B06E-430796BC4A31}"/>
              </a:ext>
            </a:extLst>
          </p:cNvPr>
          <p:cNvGrpSpPr/>
          <p:nvPr/>
        </p:nvGrpSpPr>
        <p:grpSpPr>
          <a:xfrm>
            <a:off x="773687" y="1769783"/>
            <a:ext cx="7053090" cy="567848"/>
            <a:chOff x="277243" y="196305"/>
            <a:chExt cx="10579632" cy="839400"/>
          </a:xfrm>
        </p:grpSpPr>
        <p:grpSp>
          <p:nvGrpSpPr>
            <p:cNvPr id="43" name="Group 7">
              <a:extLst>
                <a:ext uri="{FF2B5EF4-FFF2-40B4-BE49-F238E27FC236}">
                  <a16:creationId xmlns:a16="http://schemas.microsoft.com/office/drawing/2014/main" id="{C2098EC7-E8A1-279D-A447-927839DD5CBA}"/>
                </a:ext>
              </a:extLst>
            </p:cNvPr>
            <p:cNvGrpSpPr/>
            <p:nvPr/>
          </p:nvGrpSpPr>
          <p:grpSpPr>
            <a:xfrm>
              <a:off x="277243" y="196305"/>
              <a:ext cx="10460073" cy="839400"/>
              <a:chOff x="26669" y="26674"/>
              <a:chExt cx="9692234" cy="2899208"/>
            </a:xfrm>
          </p:grpSpPr>
          <p:sp>
            <p:nvSpPr>
              <p:cNvPr id="45" name="Freeform 8">
                <a:extLst>
                  <a:ext uri="{FF2B5EF4-FFF2-40B4-BE49-F238E27FC236}">
                    <a16:creationId xmlns:a16="http://schemas.microsoft.com/office/drawing/2014/main" id="{2B3CA9B9-01C0-B087-4035-642D686B689B}"/>
                  </a:ext>
                </a:extLst>
              </p:cNvPr>
              <p:cNvSpPr/>
              <p:nvPr/>
            </p:nvSpPr>
            <p:spPr>
              <a:xfrm>
                <a:off x="26669" y="26674"/>
                <a:ext cx="9692234" cy="289920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44" name="TextBox 43">
              <a:extLst>
                <a:ext uri="{FF2B5EF4-FFF2-40B4-BE49-F238E27FC236}">
                  <a16:creationId xmlns:a16="http://schemas.microsoft.com/office/drawing/2014/main" id="{9D59B499-DC56-8138-3111-F461A1D7A644}"/>
                </a:ext>
              </a:extLst>
            </p:cNvPr>
            <p:cNvSpPr txBox="1"/>
            <p:nvPr/>
          </p:nvSpPr>
          <p:spPr>
            <a:xfrm>
              <a:off x="396801" y="274785"/>
              <a:ext cx="10460074" cy="682439"/>
            </a:xfrm>
            <a:prstGeom prst="rect">
              <a:avLst/>
            </a:prstGeom>
            <a:noFill/>
          </p:spPr>
          <p:txBody>
            <a:bodyPr wrap="none" rtlCol="0">
              <a:spAutoFit/>
            </a:bodyPr>
            <a:lstStyle/>
            <a:p>
              <a:r>
                <a:rPr lang="en-US" sz="2400" b="1" dirty="0" err="1">
                  <a:solidFill>
                    <a:schemeClr val="bg1"/>
                  </a:solidFill>
                  <a:latin typeface="UTM Avo" panose="02040603050506020204" pitchFamily="18"/>
                  <a:cs typeface="Arial" pitchFamily="34" charset="0"/>
                </a:rPr>
                <a:t>Hoạt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động</a:t>
              </a:r>
              <a:r>
                <a:rPr lang="en-US" sz="2400" b="1" dirty="0">
                  <a:solidFill>
                    <a:schemeClr val="bg1"/>
                  </a:solidFill>
                  <a:latin typeface="UTM Avo" panose="02040603050506020204" pitchFamily="18"/>
                  <a:cs typeface="Arial" pitchFamily="34" charset="0"/>
                </a:rPr>
                <a:t> 2. </a:t>
              </a:r>
              <a:r>
                <a:rPr lang="en-US" sz="2400" b="1" dirty="0" err="1">
                  <a:solidFill>
                    <a:schemeClr val="bg1"/>
                  </a:solidFill>
                  <a:latin typeface="UTM Avo" panose="02040603050506020204" pitchFamily="18"/>
                  <a:cs typeface="Arial" pitchFamily="34" charset="0"/>
                </a:rPr>
                <a:t>Ứng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dụng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câu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hỏi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Để</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gì</a:t>
              </a:r>
              <a:r>
                <a:rPr lang="en-US" sz="2400" b="1" dirty="0">
                  <a:solidFill>
                    <a:schemeClr val="bg1"/>
                  </a:solidFill>
                  <a:latin typeface="UTM Avo" panose="02040603050506020204" pitchFamily="18"/>
                  <a:cs typeface="Arial" pitchFamily="34" charset="0"/>
                </a:rPr>
                <a:t>?</a:t>
              </a:r>
            </a:p>
          </p:txBody>
        </p:sp>
      </p:grpSp>
      <p:sp>
        <p:nvSpPr>
          <p:cNvPr id="2" name="Rectangle 1">
            <a:extLst>
              <a:ext uri="{FF2B5EF4-FFF2-40B4-BE49-F238E27FC236}">
                <a16:creationId xmlns:a16="http://schemas.microsoft.com/office/drawing/2014/main" id="{33B7765C-C847-EC8E-8D8B-A510C539CD35}"/>
              </a:ext>
            </a:extLst>
          </p:cNvPr>
          <p:cNvSpPr/>
          <p:nvPr/>
        </p:nvSpPr>
        <p:spPr>
          <a:xfrm>
            <a:off x="1336431" y="2535172"/>
            <a:ext cx="5904878" cy="1127232"/>
          </a:xfrm>
          <a:prstGeom prst="rect">
            <a:avLst/>
          </a:prstGeom>
        </p:spPr>
        <p:txBody>
          <a:bodyPr wrap="square">
            <a:spAutoFit/>
          </a:bodyPr>
          <a:lstStyle/>
          <a:p>
            <a:pPr>
              <a:lnSpc>
                <a:spcPct val="150000"/>
              </a:lnSpc>
            </a:pPr>
            <a:r>
              <a:rPr lang="vi-VN" sz="2400" dirty="0">
                <a:solidFill>
                  <a:schemeClr val="bg1"/>
                </a:solidFill>
                <a:latin typeface="UTM Avo" panose="02040603050506020204" pitchFamily="18"/>
              </a:rPr>
              <a:t>Trước ngày hội, các tay đua phải tập chèo theo nhịp trên cạn </a:t>
            </a:r>
            <a:r>
              <a:rPr lang="vi-VN" sz="2400" b="1" dirty="0">
                <a:solidFill>
                  <a:schemeClr val="bg1"/>
                </a:solidFill>
                <a:latin typeface="UTM Avo" panose="02040603050506020204" pitchFamily="18"/>
              </a:rPr>
              <a:t>để làm gì?</a:t>
            </a:r>
            <a:endParaRPr lang="en-US" sz="2400" b="1" dirty="0">
              <a:solidFill>
                <a:schemeClr val="bg1"/>
              </a:solidFill>
              <a:latin typeface="UTM Avo" panose="02040603050506020204" pitchFamily="18"/>
            </a:endParaRPr>
          </a:p>
        </p:txBody>
      </p:sp>
      <p:sp>
        <p:nvSpPr>
          <p:cNvPr id="4" name="Rectangle 3">
            <a:extLst>
              <a:ext uri="{FF2B5EF4-FFF2-40B4-BE49-F238E27FC236}">
                <a16:creationId xmlns:a16="http://schemas.microsoft.com/office/drawing/2014/main" id="{A1E6985B-C9B6-8B10-C499-E8968B4443E5}"/>
              </a:ext>
            </a:extLst>
          </p:cNvPr>
          <p:cNvSpPr/>
          <p:nvPr/>
        </p:nvSpPr>
        <p:spPr>
          <a:xfrm>
            <a:off x="1188649" y="3975186"/>
            <a:ext cx="5805116" cy="1121846"/>
          </a:xfrm>
          <a:prstGeom prst="rect">
            <a:avLst/>
          </a:prstGeom>
        </p:spPr>
        <p:txBody>
          <a:bodyPr wrap="square">
            <a:spAutoFit/>
          </a:bodyPr>
          <a:lstStyle/>
          <a:p>
            <a:pPr>
              <a:lnSpc>
                <a:spcPct val="150000"/>
              </a:lnSpc>
            </a:pPr>
            <a:r>
              <a:rPr lang="vi-VN" sz="2400" dirty="0">
                <a:solidFill>
                  <a:srgbClr val="C00000"/>
                </a:solidFill>
                <a:latin typeface="UTM Avo" panose="02040603050506020204" pitchFamily="18"/>
                <a:cs typeface="Arial" pitchFamily="34" charset="0"/>
              </a:rPr>
              <a:t>Trước ngày hội, các tay đua phải tập chèo theo nhịp trên cạn cho quen.</a:t>
            </a:r>
            <a:endParaRPr lang="en-US" sz="2400" dirty="0">
              <a:solidFill>
                <a:srgbClr val="C00000"/>
              </a:solidFill>
              <a:latin typeface="UTM Avo" panose="02040603050506020204" pitchFamily="18"/>
              <a:cs typeface="Arial" pitchFamily="34" charset="0"/>
            </a:endParaRPr>
          </a:p>
        </p:txBody>
      </p:sp>
      <p:pic>
        <p:nvPicPr>
          <p:cNvPr id="5" name="Picture 5">
            <a:extLst>
              <a:ext uri="{FF2B5EF4-FFF2-40B4-BE49-F238E27FC236}">
                <a16:creationId xmlns:a16="http://schemas.microsoft.com/office/drawing/2014/main" id="{B18FADE3-31F6-AC30-C4E4-F2B4DA8C91AC}"/>
              </a:ext>
            </a:extLst>
          </p:cNvPr>
          <p:cNvPicPr>
            <a:picLocks noChangeAspect="1"/>
          </p:cNvPicPr>
          <p:nvPr/>
        </p:nvPicPr>
        <p:blipFill>
          <a:blip r:embed="rId5"/>
          <a:srcRect/>
          <a:stretch>
            <a:fillRect/>
          </a:stretch>
        </p:blipFill>
        <p:spPr>
          <a:xfrm>
            <a:off x="7141547" y="2949698"/>
            <a:ext cx="2283947" cy="3454559"/>
          </a:xfrm>
          <a:prstGeom prst="rect">
            <a:avLst/>
          </a:prstGeom>
        </p:spPr>
      </p:pic>
      <p:pic>
        <p:nvPicPr>
          <p:cNvPr id="6" name="Picture 6">
            <a:extLst>
              <a:ext uri="{FF2B5EF4-FFF2-40B4-BE49-F238E27FC236}">
                <a16:creationId xmlns:a16="http://schemas.microsoft.com/office/drawing/2014/main" id="{D1B60843-900D-31EA-2488-CB09E9B58DE4}"/>
              </a:ext>
            </a:extLst>
          </p:cNvPr>
          <p:cNvPicPr>
            <a:picLocks noChangeAspect="1"/>
          </p:cNvPicPr>
          <p:nvPr/>
        </p:nvPicPr>
        <p:blipFill>
          <a:blip r:embed="rId6"/>
          <a:srcRect/>
          <a:stretch>
            <a:fillRect/>
          </a:stretch>
        </p:blipFill>
        <p:spPr>
          <a:xfrm>
            <a:off x="9245107" y="2949698"/>
            <a:ext cx="2179436" cy="3404657"/>
          </a:xfrm>
          <a:prstGeom prst="rect">
            <a:avLst/>
          </a:prstGeom>
        </p:spPr>
      </p:pic>
    </p:spTree>
    <p:extLst>
      <p:ext uri="{BB962C8B-B14F-4D97-AF65-F5344CB8AC3E}">
        <p14:creationId xmlns:p14="http://schemas.microsoft.com/office/powerpoint/2010/main" val="262239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Picture 4">
            <a:extLst>
              <a:ext uri="{FF2B5EF4-FFF2-40B4-BE49-F238E27FC236}">
                <a16:creationId xmlns:a16="http://schemas.microsoft.com/office/drawing/2014/main" id="{5DFC5B9C-68D6-24C6-6C74-AA5EE238F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2" r="559" b="36052"/>
          <a:stretch>
            <a:fillRect/>
          </a:stretch>
        </p:blipFill>
        <p:spPr>
          <a:xfrm>
            <a:off x="794" y="6407447"/>
            <a:ext cx="12192000" cy="450553"/>
          </a:xfrm>
          <a:prstGeom prst="rect">
            <a:avLst/>
          </a:prstGeom>
        </p:spPr>
      </p:pic>
      <p:grpSp>
        <p:nvGrpSpPr>
          <p:cNvPr id="36" name="Group 2">
            <a:extLst>
              <a:ext uri="{FF2B5EF4-FFF2-40B4-BE49-F238E27FC236}">
                <a16:creationId xmlns:a16="http://schemas.microsoft.com/office/drawing/2014/main" id="{BA8DC534-E2B4-FF29-126B-D3767DB73E08}"/>
              </a:ext>
            </a:extLst>
          </p:cNvPr>
          <p:cNvGrpSpPr/>
          <p:nvPr/>
        </p:nvGrpSpPr>
        <p:grpSpPr>
          <a:xfrm rot="5400000">
            <a:off x="3664454" y="-1745981"/>
            <a:ext cx="4725763" cy="11474910"/>
            <a:chOff x="26670" y="26671"/>
            <a:chExt cx="6634511" cy="16886803"/>
          </a:xfrm>
        </p:grpSpPr>
        <p:sp>
          <p:nvSpPr>
            <p:cNvPr id="37" name="Freeform 3">
              <a:extLst>
                <a:ext uri="{FF2B5EF4-FFF2-40B4-BE49-F238E27FC236}">
                  <a16:creationId xmlns:a16="http://schemas.microsoft.com/office/drawing/2014/main" id="{A758A117-0A8F-DFEF-C11B-72DA98F57948}"/>
                </a:ext>
              </a:extLst>
            </p:cNvPr>
            <p:cNvSpPr/>
            <p:nvPr/>
          </p:nvSpPr>
          <p:spPr>
            <a:xfrm>
              <a:off x="26670" y="26671"/>
              <a:ext cx="6634511"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grpSp>
        <p:nvGrpSpPr>
          <p:cNvPr id="42" name="Group 41">
            <a:extLst>
              <a:ext uri="{FF2B5EF4-FFF2-40B4-BE49-F238E27FC236}">
                <a16:creationId xmlns:a16="http://schemas.microsoft.com/office/drawing/2014/main" id="{77886B8B-93AC-B8A8-B06E-430796BC4A31}"/>
              </a:ext>
            </a:extLst>
          </p:cNvPr>
          <p:cNvGrpSpPr/>
          <p:nvPr/>
        </p:nvGrpSpPr>
        <p:grpSpPr>
          <a:xfrm>
            <a:off x="773687" y="1769783"/>
            <a:ext cx="7053090" cy="567848"/>
            <a:chOff x="277243" y="196305"/>
            <a:chExt cx="10579632" cy="839400"/>
          </a:xfrm>
        </p:grpSpPr>
        <p:grpSp>
          <p:nvGrpSpPr>
            <p:cNvPr id="43" name="Group 7">
              <a:extLst>
                <a:ext uri="{FF2B5EF4-FFF2-40B4-BE49-F238E27FC236}">
                  <a16:creationId xmlns:a16="http://schemas.microsoft.com/office/drawing/2014/main" id="{C2098EC7-E8A1-279D-A447-927839DD5CBA}"/>
                </a:ext>
              </a:extLst>
            </p:cNvPr>
            <p:cNvGrpSpPr/>
            <p:nvPr/>
          </p:nvGrpSpPr>
          <p:grpSpPr>
            <a:xfrm>
              <a:off x="277243" y="196305"/>
              <a:ext cx="10460073" cy="839400"/>
              <a:chOff x="26669" y="26674"/>
              <a:chExt cx="9692234" cy="2899208"/>
            </a:xfrm>
          </p:grpSpPr>
          <p:sp>
            <p:nvSpPr>
              <p:cNvPr id="45" name="Freeform 8">
                <a:extLst>
                  <a:ext uri="{FF2B5EF4-FFF2-40B4-BE49-F238E27FC236}">
                    <a16:creationId xmlns:a16="http://schemas.microsoft.com/office/drawing/2014/main" id="{2B3CA9B9-01C0-B087-4035-642D686B689B}"/>
                  </a:ext>
                </a:extLst>
              </p:cNvPr>
              <p:cNvSpPr/>
              <p:nvPr/>
            </p:nvSpPr>
            <p:spPr>
              <a:xfrm>
                <a:off x="26669" y="26674"/>
                <a:ext cx="9692234" cy="289920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44" name="TextBox 43">
              <a:extLst>
                <a:ext uri="{FF2B5EF4-FFF2-40B4-BE49-F238E27FC236}">
                  <a16:creationId xmlns:a16="http://schemas.microsoft.com/office/drawing/2014/main" id="{9D59B499-DC56-8138-3111-F461A1D7A644}"/>
                </a:ext>
              </a:extLst>
            </p:cNvPr>
            <p:cNvSpPr txBox="1"/>
            <p:nvPr/>
          </p:nvSpPr>
          <p:spPr>
            <a:xfrm>
              <a:off x="396801" y="274785"/>
              <a:ext cx="10460074" cy="682439"/>
            </a:xfrm>
            <a:prstGeom prst="rect">
              <a:avLst/>
            </a:prstGeom>
            <a:noFill/>
          </p:spPr>
          <p:txBody>
            <a:bodyPr wrap="none" rtlCol="0">
              <a:spAutoFit/>
            </a:bodyPr>
            <a:lstStyle/>
            <a:p>
              <a:r>
                <a:rPr lang="en-US" sz="2400" b="1" dirty="0" err="1">
                  <a:solidFill>
                    <a:schemeClr val="bg1"/>
                  </a:solidFill>
                  <a:latin typeface="UTM Avo" panose="02040603050506020204" pitchFamily="18"/>
                  <a:cs typeface="Arial" pitchFamily="34" charset="0"/>
                </a:rPr>
                <a:t>Hoạt</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động</a:t>
              </a:r>
              <a:r>
                <a:rPr lang="en-US" sz="2400" b="1" dirty="0">
                  <a:solidFill>
                    <a:schemeClr val="bg1"/>
                  </a:solidFill>
                  <a:latin typeface="UTM Avo" panose="02040603050506020204" pitchFamily="18"/>
                  <a:cs typeface="Arial" pitchFamily="34" charset="0"/>
                </a:rPr>
                <a:t> 2. </a:t>
              </a:r>
              <a:r>
                <a:rPr lang="en-US" sz="2400" b="1" dirty="0" err="1">
                  <a:solidFill>
                    <a:schemeClr val="bg1"/>
                  </a:solidFill>
                  <a:latin typeface="UTM Avo" panose="02040603050506020204" pitchFamily="18"/>
                  <a:cs typeface="Arial" pitchFamily="34" charset="0"/>
                </a:rPr>
                <a:t>Ứng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dụng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câu</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hỏi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Để</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làm</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gì</a:t>
              </a:r>
              <a:r>
                <a:rPr lang="en-US" sz="2400" b="1" dirty="0">
                  <a:solidFill>
                    <a:schemeClr val="bg1"/>
                  </a:solidFill>
                  <a:latin typeface="UTM Avo" panose="02040603050506020204" pitchFamily="18"/>
                  <a:cs typeface="Arial" pitchFamily="34" charset="0"/>
                </a:rPr>
                <a:t>?</a:t>
              </a:r>
            </a:p>
          </p:txBody>
        </p:sp>
      </p:grpSp>
      <p:sp>
        <p:nvSpPr>
          <p:cNvPr id="2" name="Rectangle 1">
            <a:extLst>
              <a:ext uri="{FF2B5EF4-FFF2-40B4-BE49-F238E27FC236}">
                <a16:creationId xmlns:a16="http://schemas.microsoft.com/office/drawing/2014/main" id="{33B7765C-C847-EC8E-8D8B-A510C539CD35}"/>
              </a:ext>
            </a:extLst>
          </p:cNvPr>
          <p:cNvSpPr/>
          <p:nvPr/>
        </p:nvSpPr>
        <p:spPr>
          <a:xfrm>
            <a:off x="1335427" y="2688039"/>
            <a:ext cx="6164499" cy="573234"/>
          </a:xfrm>
          <a:prstGeom prst="rect">
            <a:avLst/>
          </a:prstGeom>
        </p:spPr>
        <p:txBody>
          <a:bodyPr wrap="square">
            <a:spAutoFit/>
          </a:bodyPr>
          <a:lstStyle/>
          <a:p>
            <a:pPr>
              <a:lnSpc>
                <a:spcPct val="150000"/>
              </a:lnSpc>
            </a:pPr>
            <a:r>
              <a:rPr lang="vi-VN" sz="2400" dirty="0">
                <a:solidFill>
                  <a:schemeClr val="bg1"/>
                </a:solidFill>
                <a:latin typeface="UTM Avo" panose="02040603050506020204" pitchFamily="18"/>
              </a:rPr>
              <a:t>Một người đứng giữa ghe </a:t>
            </a:r>
            <a:r>
              <a:rPr lang="vi-VN" sz="2400" b="1" dirty="0">
                <a:solidFill>
                  <a:schemeClr val="bg1"/>
                </a:solidFill>
                <a:latin typeface="UTM Avo" panose="02040603050506020204" pitchFamily="18"/>
              </a:rPr>
              <a:t>để làm gì?</a:t>
            </a:r>
            <a:endParaRPr lang="en-US" sz="2400" b="1" dirty="0">
              <a:solidFill>
                <a:schemeClr val="bg1"/>
              </a:solidFill>
              <a:latin typeface="UTM Avo" panose="02040603050506020204" pitchFamily="18"/>
            </a:endParaRPr>
          </a:p>
        </p:txBody>
      </p:sp>
      <p:sp>
        <p:nvSpPr>
          <p:cNvPr id="4" name="Rectangle 3">
            <a:extLst>
              <a:ext uri="{FF2B5EF4-FFF2-40B4-BE49-F238E27FC236}">
                <a16:creationId xmlns:a16="http://schemas.microsoft.com/office/drawing/2014/main" id="{A1E6985B-C9B6-8B10-C499-E8968B4443E5}"/>
              </a:ext>
            </a:extLst>
          </p:cNvPr>
          <p:cNvSpPr/>
          <p:nvPr/>
        </p:nvSpPr>
        <p:spPr>
          <a:xfrm>
            <a:off x="1317527" y="3785070"/>
            <a:ext cx="5824020" cy="1121846"/>
          </a:xfrm>
          <a:prstGeom prst="rect">
            <a:avLst/>
          </a:prstGeom>
        </p:spPr>
        <p:txBody>
          <a:bodyPr wrap="square">
            <a:spAutoFit/>
          </a:bodyPr>
          <a:lstStyle/>
          <a:p>
            <a:pPr>
              <a:lnSpc>
                <a:spcPct val="150000"/>
              </a:lnSpc>
            </a:pPr>
            <a:r>
              <a:rPr lang="vi-VN" sz="2400" dirty="0">
                <a:solidFill>
                  <a:srgbClr val="C00000"/>
                </a:solidFill>
                <a:latin typeface="UTM Avo" panose="02040603050506020204" pitchFamily="18"/>
                <a:cs typeface="Arial" pitchFamily="34" charset="0"/>
              </a:rPr>
              <a:t>Một người đúng giữa ghe để giữ nhịp cho các tay đưa chèo thật đều.</a:t>
            </a:r>
            <a:endParaRPr lang="en-US" sz="2400" dirty="0">
              <a:solidFill>
                <a:srgbClr val="C00000"/>
              </a:solidFill>
              <a:latin typeface="UTM Avo" panose="02040603050506020204" pitchFamily="18"/>
              <a:cs typeface="Arial" pitchFamily="34" charset="0"/>
            </a:endParaRPr>
          </a:p>
        </p:txBody>
      </p:sp>
      <p:pic>
        <p:nvPicPr>
          <p:cNvPr id="5" name="Picture 5">
            <a:extLst>
              <a:ext uri="{FF2B5EF4-FFF2-40B4-BE49-F238E27FC236}">
                <a16:creationId xmlns:a16="http://schemas.microsoft.com/office/drawing/2014/main" id="{B18FADE3-31F6-AC30-C4E4-F2B4DA8C91AC}"/>
              </a:ext>
            </a:extLst>
          </p:cNvPr>
          <p:cNvPicPr>
            <a:picLocks noChangeAspect="1"/>
          </p:cNvPicPr>
          <p:nvPr/>
        </p:nvPicPr>
        <p:blipFill>
          <a:blip r:embed="rId5"/>
          <a:srcRect/>
          <a:stretch>
            <a:fillRect/>
          </a:stretch>
        </p:blipFill>
        <p:spPr>
          <a:xfrm>
            <a:off x="7141547" y="2949698"/>
            <a:ext cx="2283947" cy="3454559"/>
          </a:xfrm>
          <a:prstGeom prst="rect">
            <a:avLst/>
          </a:prstGeom>
        </p:spPr>
      </p:pic>
      <p:pic>
        <p:nvPicPr>
          <p:cNvPr id="6" name="Picture 6">
            <a:extLst>
              <a:ext uri="{FF2B5EF4-FFF2-40B4-BE49-F238E27FC236}">
                <a16:creationId xmlns:a16="http://schemas.microsoft.com/office/drawing/2014/main" id="{D1B60843-900D-31EA-2488-CB09E9B58DE4}"/>
              </a:ext>
            </a:extLst>
          </p:cNvPr>
          <p:cNvPicPr>
            <a:picLocks noChangeAspect="1"/>
          </p:cNvPicPr>
          <p:nvPr/>
        </p:nvPicPr>
        <p:blipFill>
          <a:blip r:embed="rId6"/>
          <a:srcRect/>
          <a:stretch>
            <a:fillRect/>
          </a:stretch>
        </p:blipFill>
        <p:spPr>
          <a:xfrm>
            <a:off x="9245107" y="2949698"/>
            <a:ext cx="2179436" cy="3404657"/>
          </a:xfrm>
          <a:prstGeom prst="rect">
            <a:avLst/>
          </a:prstGeom>
        </p:spPr>
      </p:pic>
    </p:spTree>
    <p:extLst>
      <p:ext uri="{BB962C8B-B14F-4D97-AF65-F5344CB8AC3E}">
        <p14:creationId xmlns:p14="http://schemas.microsoft.com/office/powerpoint/2010/main" val="539563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BEAF03A1-A475-D9B1-BD4B-DB0094B1C1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52467" y="5172823"/>
            <a:ext cx="2192195" cy="1644147"/>
          </a:xfrm>
          <a:prstGeom prst="rect">
            <a:avLst/>
          </a:prstGeom>
        </p:spPr>
      </p:pic>
      <p:pic>
        <p:nvPicPr>
          <p:cNvPr id="11" name="Picture 8">
            <a:extLst>
              <a:ext uri="{FF2B5EF4-FFF2-40B4-BE49-F238E27FC236}">
                <a16:creationId xmlns:a16="http://schemas.microsoft.com/office/drawing/2014/main" id="{2F55DDC8-D572-C89D-0385-27BDFF3616D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61872" y="5186500"/>
            <a:ext cx="2192195" cy="1644147"/>
          </a:xfrm>
          <a:prstGeom prst="rect">
            <a:avLst/>
          </a:prstGeom>
        </p:spPr>
      </p:pic>
      <p:pic>
        <p:nvPicPr>
          <p:cNvPr id="12" name="Picture 8">
            <a:extLst>
              <a:ext uri="{FF2B5EF4-FFF2-40B4-BE49-F238E27FC236}">
                <a16:creationId xmlns:a16="http://schemas.microsoft.com/office/drawing/2014/main" id="{DC100411-EC5B-0AA0-47F1-A4824C02C4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999" y="3087069"/>
            <a:ext cx="5425311" cy="3729901"/>
          </a:xfrm>
          <a:prstGeom prst="rect">
            <a:avLst/>
          </a:prstGeom>
        </p:spPr>
      </p:pic>
      <p:pic>
        <p:nvPicPr>
          <p:cNvPr id="13" name="Picture 8">
            <a:extLst>
              <a:ext uri="{FF2B5EF4-FFF2-40B4-BE49-F238E27FC236}">
                <a16:creationId xmlns:a16="http://schemas.microsoft.com/office/drawing/2014/main" id="{2D34FAF0-80E6-FAC2-3293-10C34AFCF6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69850" y="5200177"/>
            <a:ext cx="2505345" cy="1644147"/>
          </a:xfrm>
          <a:prstGeom prst="rect">
            <a:avLst/>
          </a:prstGeom>
        </p:spPr>
      </p:pic>
      <p:pic>
        <p:nvPicPr>
          <p:cNvPr id="14" name="Picture 8">
            <a:extLst>
              <a:ext uri="{FF2B5EF4-FFF2-40B4-BE49-F238E27FC236}">
                <a16:creationId xmlns:a16="http://schemas.microsoft.com/office/drawing/2014/main" id="{3890C9A7-8A9C-54E7-779C-66129F43332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7655" y="5213853"/>
            <a:ext cx="2192195" cy="1644147"/>
          </a:xfrm>
          <a:prstGeom prst="rect">
            <a:avLst/>
          </a:prstGeom>
        </p:spPr>
      </p:pic>
      <p:pic>
        <p:nvPicPr>
          <p:cNvPr id="15" name="Picture 8">
            <a:extLst>
              <a:ext uri="{FF2B5EF4-FFF2-40B4-BE49-F238E27FC236}">
                <a16:creationId xmlns:a16="http://schemas.microsoft.com/office/drawing/2014/main" id="{09E08FA8-AD93-3D96-FB8A-4BA78EC8E0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5460" y="5186500"/>
            <a:ext cx="2192195" cy="1644147"/>
          </a:xfrm>
          <a:prstGeom prst="rect">
            <a:avLst/>
          </a:prstGeom>
        </p:spPr>
      </p:pic>
      <p:sp>
        <p:nvSpPr>
          <p:cNvPr id="16" name="Rounded Rectangle 15">
            <a:extLst>
              <a:ext uri="{FF2B5EF4-FFF2-40B4-BE49-F238E27FC236}">
                <a16:creationId xmlns:a16="http://schemas.microsoft.com/office/drawing/2014/main" id="{1F947328-F1F5-FEC5-7CE5-9E0B94ED24A5}"/>
              </a:ext>
            </a:extLst>
          </p:cNvPr>
          <p:cNvSpPr/>
          <p:nvPr/>
        </p:nvSpPr>
        <p:spPr>
          <a:xfrm>
            <a:off x="6393604" y="2297056"/>
            <a:ext cx="4673600" cy="812800"/>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UTM Avo" panose="02040603050506020204" pitchFamily="18"/>
                <a:ea typeface="+mn-ea"/>
                <a:cs typeface="Arial" pitchFamily="34" charset="0"/>
              </a:rPr>
              <a:t>Ôn tập lại nội dung bài học</a:t>
            </a:r>
          </a:p>
        </p:txBody>
      </p:sp>
      <p:sp>
        <p:nvSpPr>
          <p:cNvPr id="17" name="Rounded Rectangle 16">
            <a:extLst>
              <a:ext uri="{FF2B5EF4-FFF2-40B4-BE49-F238E27FC236}">
                <a16:creationId xmlns:a16="http://schemas.microsoft.com/office/drawing/2014/main" id="{DA3F7D3A-2021-3FAF-31C2-684A5CD8B607}"/>
              </a:ext>
            </a:extLst>
          </p:cNvPr>
          <p:cNvSpPr/>
          <p:nvPr/>
        </p:nvSpPr>
        <p:spPr>
          <a:xfrm>
            <a:off x="6393604" y="3748145"/>
            <a:ext cx="4673600" cy="1091484"/>
          </a:xfrm>
          <a:prstGeom prst="roundRect">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mn-ea"/>
                <a:cs typeface="Arial" pitchFamily="34" charset="0"/>
              </a:rPr>
              <a:t>Chuẩn</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mn-ea"/>
                <a:cs typeface="Arial"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mn-ea"/>
                <a:cs typeface="Arial" pitchFamily="34" charset="0"/>
              </a:rPr>
              <a:t>bị</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mn-ea"/>
                <a:cs typeface="Arial"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ea typeface="+mn-ea"/>
                <a:cs typeface="Arial" pitchFamily="34" charset="0"/>
              </a:rPr>
              <a:t>Bài</a:t>
            </a:r>
            <a:r>
              <a:rPr kumimoji="0" lang="en-US" sz="2400" b="0" i="0" u="none" strike="noStrike" kern="0" cap="none" spc="0" normalizeH="0" baseline="0" noProof="0" dirty="0">
                <a:ln>
                  <a:noFill/>
                </a:ln>
                <a:solidFill>
                  <a:prstClr val="black"/>
                </a:solidFill>
                <a:effectLst/>
                <a:uLnTx/>
                <a:uFillTx/>
                <a:latin typeface="UTM Avo" panose="02040603050506020204" pitchFamily="18"/>
                <a:ea typeface="+mn-ea"/>
                <a:cs typeface="Arial" pitchFamily="34" charset="0"/>
              </a:rPr>
              <a:t> </a:t>
            </a:r>
            <a:r>
              <a:rPr kumimoji="0" lang="en-US" sz="2400" b="0" i="0" u="none" strike="noStrike" kern="0" cap="none" spc="0" normalizeH="0" baseline="0" noProof="0" err="1">
                <a:ln>
                  <a:noFill/>
                </a:ln>
                <a:solidFill>
                  <a:prstClr val="black"/>
                </a:solidFill>
                <a:effectLst/>
                <a:uLnTx/>
                <a:uFillTx/>
                <a:latin typeface="UTM Avo" panose="02040603050506020204" pitchFamily="18"/>
                <a:ea typeface="+mn-ea"/>
                <a:cs typeface="Arial" pitchFamily="34" charset="0"/>
              </a:rPr>
              <a:t>viết</a:t>
            </a:r>
            <a:r>
              <a:rPr kumimoji="0" lang="en-US" sz="2400" b="0" i="0" u="none" strike="noStrike" kern="0" cap="none" spc="0" normalizeH="0" baseline="0" noProof="0">
                <a:ln>
                  <a:noFill/>
                </a:ln>
                <a:solidFill>
                  <a:prstClr val="black"/>
                </a:solidFill>
                <a:effectLst/>
                <a:uLnTx/>
                <a:uFillTx/>
                <a:latin typeface="UTM Avo" panose="02040603050506020204" pitchFamily="18"/>
                <a:ea typeface="+mn-ea"/>
                <a:cs typeface="Arial" pitchFamily="34" charset="0"/>
              </a:rPr>
              <a:t> 3: </a:t>
            </a:r>
            <a:r>
              <a:rPr kumimoji="0" lang="en-US" sz="2400" b="0" i="1" u="none" strike="noStrike" kern="0" cap="none" spc="0" normalizeH="0" baseline="0" noProof="0">
                <a:ln>
                  <a:noFill/>
                </a:ln>
                <a:solidFill>
                  <a:prstClr val="black"/>
                </a:solidFill>
                <a:effectLst/>
                <a:uLnTx/>
                <a:uFillTx/>
                <a:latin typeface="UTM Avo" panose="02040603050506020204" pitchFamily="18"/>
                <a:ea typeface="+mn-ea"/>
                <a:cs typeface="Arial" pitchFamily="34" charset="0"/>
              </a:rPr>
              <a:t>Chính</a:t>
            </a:r>
            <a:r>
              <a:rPr kumimoji="0" lang="en-US" sz="2400" b="0" i="1" u="none" strike="noStrike" kern="0" cap="none" spc="0" normalizeH="0" noProof="0">
                <a:ln>
                  <a:noFill/>
                </a:ln>
                <a:solidFill>
                  <a:prstClr val="black"/>
                </a:solidFill>
                <a:effectLst/>
                <a:uLnTx/>
                <a:uFillTx/>
                <a:latin typeface="UTM Avo" panose="02040603050506020204" pitchFamily="18"/>
                <a:ea typeface="+mn-ea"/>
                <a:cs typeface="Arial" pitchFamily="34" charset="0"/>
              </a:rPr>
              <a:t> tả</a:t>
            </a:r>
            <a:endParaRPr kumimoji="0" lang="en-US" sz="2400" b="0" i="1" u="none" strike="noStrike" kern="0" cap="none" spc="0" normalizeH="0" baseline="0" noProof="0" dirty="0">
              <a:ln>
                <a:noFill/>
              </a:ln>
              <a:solidFill>
                <a:prstClr val="black"/>
              </a:solidFill>
              <a:effectLst/>
              <a:uLnTx/>
              <a:uFillTx/>
              <a:latin typeface="UTM Avo" panose="02040603050506020204" pitchFamily="18"/>
              <a:ea typeface="+mn-ea"/>
              <a:cs typeface="Arial" pitchFamily="34" charset="0"/>
            </a:endParaRPr>
          </a:p>
        </p:txBody>
      </p:sp>
    </p:spTree>
    <p:extLst>
      <p:ext uri="{BB962C8B-B14F-4D97-AF65-F5344CB8AC3E}">
        <p14:creationId xmlns:p14="http://schemas.microsoft.com/office/powerpoint/2010/main" val="91957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8">
            <a:extLst>
              <a:ext uri="{FF2B5EF4-FFF2-40B4-BE49-F238E27FC236}">
                <a16:creationId xmlns:a16="http://schemas.microsoft.com/office/drawing/2014/main" id="{C3715183-57F2-1078-2DA2-75A6B9DBE7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15614" y="6209279"/>
            <a:ext cx="12192000" cy="901105"/>
          </a:xfrm>
          <a:prstGeom prst="rect">
            <a:avLst/>
          </a:prstGeom>
        </p:spPr>
      </p:pic>
      <p:grpSp>
        <p:nvGrpSpPr>
          <p:cNvPr id="49" name="Group 48">
            <a:extLst>
              <a:ext uri="{FF2B5EF4-FFF2-40B4-BE49-F238E27FC236}">
                <a16:creationId xmlns:a16="http://schemas.microsoft.com/office/drawing/2014/main" id="{E455B878-8CBC-D47A-3109-8A054255D7E4}"/>
              </a:ext>
            </a:extLst>
          </p:cNvPr>
          <p:cNvGrpSpPr/>
          <p:nvPr/>
        </p:nvGrpSpPr>
        <p:grpSpPr>
          <a:xfrm>
            <a:off x="3513937" y="1708780"/>
            <a:ext cx="5164125" cy="562894"/>
            <a:chOff x="5334000" y="220067"/>
            <a:chExt cx="9067800" cy="1189635"/>
          </a:xfrm>
        </p:grpSpPr>
        <p:sp>
          <p:nvSpPr>
            <p:cNvPr id="50" name="Snip Single Corner Rectangle 49">
              <a:extLst>
                <a:ext uri="{FF2B5EF4-FFF2-40B4-BE49-F238E27FC236}">
                  <a16:creationId xmlns:a16="http://schemas.microsoft.com/office/drawing/2014/main" id="{BBF00FF5-D7C1-1466-EBB4-2CC18B87D786}"/>
                </a:ext>
              </a:extLst>
            </p:cNvPr>
            <p:cNvSpPr/>
            <p:nvPr/>
          </p:nvSpPr>
          <p:spPr>
            <a:xfrm>
              <a:off x="5334000" y="220067"/>
              <a:ext cx="9067800" cy="1189635"/>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51" name="Rectangle 50">
              <a:extLst>
                <a:ext uri="{FF2B5EF4-FFF2-40B4-BE49-F238E27FC236}">
                  <a16:creationId xmlns:a16="http://schemas.microsoft.com/office/drawing/2014/main" id="{36ABE7B3-F2A7-C582-7645-6394DF41D5A8}"/>
                </a:ext>
              </a:extLst>
            </p:cNvPr>
            <p:cNvSpPr/>
            <p:nvPr/>
          </p:nvSpPr>
          <p:spPr>
            <a:xfrm>
              <a:off x="5334000" y="430645"/>
              <a:ext cx="7632378" cy="768480"/>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a:rPr>
                <a:t>Kể tên các lễ hội dân gian mà em biết.</a:t>
              </a:r>
              <a:endParaRPr kumimoji="0" lang="en-US" sz="2000" b="0" i="0" u="none" strike="noStrike" kern="0" cap="none" spc="0" normalizeH="0" baseline="0" noProof="0" dirty="0">
                <a:ln>
                  <a:noFill/>
                </a:ln>
                <a:solidFill>
                  <a:schemeClr val="bg1"/>
                </a:solidFill>
                <a:effectLst/>
                <a:uLnTx/>
                <a:uFillTx/>
                <a:latin typeface="UTM Avo" panose="02040603050506020204" pitchFamily="18"/>
              </a:endParaRPr>
            </a:p>
          </p:txBody>
        </p:sp>
      </p:grpSp>
      <p:pic>
        <p:nvPicPr>
          <p:cNvPr id="52" name="Picture 51">
            <a:extLst>
              <a:ext uri="{FF2B5EF4-FFF2-40B4-BE49-F238E27FC236}">
                <a16:creationId xmlns:a16="http://schemas.microsoft.com/office/drawing/2014/main" id="{EF20B21A-9D30-989D-969E-9944310FC1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9306" y="2380858"/>
            <a:ext cx="4057814" cy="2345648"/>
          </a:xfrm>
          <a:prstGeom prst="rect">
            <a:avLst/>
          </a:prstGeom>
        </p:spPr>
      </p:pic>
      <p:pic>
        <p:nvPicPr>
          <p:cNvPr id="53" name="Picture 52">
            <a:extLst>
              <a:ext uri="{FF2B5EF4-FFF2-40B4-BE49-F238E27FC236}">
                <a16:creationId xmlns:a16="http://schemas.microsoft.com/office/drawing/2014/main" id="{B6D7E57A-3CD8-2BD3-36BB-F7A28AF3CF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950" y="2380858"/>
            <a:ext cx="3803093" cy="2345647"/>
          </a:xfrm>
          <a:prstGeom prst="rect">
            <a:avLst/>
          </a:prstGeom>
        </p:spPr>
      </p:pic>
      <p:sp>
        <p:nvSpPr>
          <p:cNvPr id="54" name="Rounded Rectangle 53">
            <a:extLst>
              <a:ext uri="{FF2B5EF4-FFF2-40B4-BE49-F238E27FC236}">
                <a16:creationId xmlns:a16="http://schemas.microsoft.com/office/drawing/2014/main" id="{6A94DC1B-A02B-13C9-61F4-805B0F8ABB57}"/>
              </a:ext>
            </a:extLst>
          </p:cNvPr>
          <p:cNvSpPr/>
          <p:nvPr/>
        </p:nvSpPr>
        <p:spPr>
          <a:xfrm>
            <a:off x="610393" y="4791047"/>
            <a:ext cx="10827441" cy="1408633"/>
          </a:xfrm>
          <a:prstGeom prst="roundRect">
            <a:avLst/>
          </a:prstGeom>
          <a:solidFill>
            <a:srgbClr val="9BBB59">
              <a:lumMod val="60000"/>
              <a:lumOff val="40000"/>
            </a:srgbClr>
          </a:solidFill>
          <a:ln w="25400" cap="flat" cmpd="sng" algn="ctr">
            <a:solidFill>
              <a:srgbClr val="9BBB59">
                <a:lumMod val="50000"/>
              </a:srgbClr>
            </a:solid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Hội</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Lim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là</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một</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lễ</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hội</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lớn</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của</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tỉnh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Bắc</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Ninh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chính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hội</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được</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tổ</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chức</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vào</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ngày</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13 </a:t>
            </a:r>
            <a:r>
              <a:rPr kumimoji="0" lang="en-US" sz="2000" b="0" i="0" u="none" strike="noStrike" kern="0" cap="none" spc="0" normalizeH="0" baseline="0" noProof="0" err="1">
                <a:ln>
                  <a:noFill/>
                </a:ln>
                <a:solidFill>
                  <a:schemeClr val="bg1"/>
                </a:solidFill>
                <a:effectLst/>
                <a:uLnTx/>
                <a:uFillTx/>
                <a:latin typeface="UTM Avo" panose="02040603050506020204" pitchFamily="18"/>
                <a:cs typeface="Arial" pitchFamily="34" charset="0"/>
              </a:rPr>
              <a:t>tháng</a:t>
            </a:r>
            <a:r>
              <a:rPr kumimoji="0" lang="en-US" sz="2000" b="0" i="0" u="none" strike="noStrike" kern="0" cap="none" spc="0" normalizeH="0" baseline="0" noProof="0">
                <a:ln>
                  <a:noFill/>
                </a:ln>
                <a:solidFill>
                  <a:schemeClr val="bg1"/>
                </a:solidFill>
                <a:effectLst/>
                <a:uLnTx/>
                <a:uFillTx/>
                <a:latin typeface="UTM Avo" panose="02040603050506020204" pitchFamily="18"/>
                <a:cs typeface="Arial" pitchFamily="34" charset="0"/>
              </a:rPr>
              <a:t> gi</a:t>
            </a:r>
            <a:r>
              <a:rPr lang="en-US" sz="2000" kern="0">
                <a:solidFill>
                  <a:schemeClr val="bg1"/>
                </a:solidFill>
                <a:latin typeface="UTM Avo" panose="02040603050506020204" pitchFamily="18"/>
                <a:cs typeface="Arial" pitchFamily="34" charset="0"/>
              </a:rPr>
              <a:t>ê</a:t>
            </a:r>
            <a:r>
              <a:rPr kumimoji="0" lang="en-US" sz="2000" b="0" i="0" u="none" strike="noStrike" kern="0" cap="none" spc="0" normalizeH="0" baseline="0" noProof="0">
                <a:ln>
                  <a:noFill/>
                </a:ln>
                <a:solidFill>
                  <a:schemeClr val="bg1"/>
                </a:solidFill>
                <a:effectLst/>
                <a:uLnTx/>
                <a:uFillTx/>
                <a:latin typeface="UTM Avo" panose="02040603050506020204" pitchFamily="18"/>
                <a:cs typeface="Arial" pitchFamily="34" charset="0"/>
              </a:rPr>
              <a:t>ng </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âm</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lịch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hàng</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năm</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trên</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địa</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bàn</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huyện</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Tiên</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Du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tỉnh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Bắc</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Ninh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Hội</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Lim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được</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coi</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là</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nét</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kết</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tinh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độc</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đáo</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của</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vùng</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văn</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hoá</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Kinh</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0"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Bắc</a:t>
            </a:r>
            <a:r>
              <a:rPr kumimoji="0" lang="en-US" sz="20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700" b="0" i="1" u="none" strike="noStrike" kern="0" cap="none" spc="0" normalizeH="0" baseline="0" noProof="0" dirty="0">
                <a:ln>
                  <a:noFill/>
                </a:ln>
                <a:solidFill>
                  <a:schemeClr val="bg1"/>
                </a:solidFill>
                <a:effectLst/>
                <a:uLnTx/>
                <a:uFillTx/>
                <a:latin typeface="UTM Avo" panose="02040603050506020204" pitchFamily="18"/>
              </a:rPr>
              <a:t>.</a:t>
            </a:r>
            <a:endParaRPr kumimoji="0" lang="en-US" sz="700" b="0" i="0" u="none" strike="noStrike" kern="0" cap="none" spc="0" normalizeH="0" baseline="0" noProof="0" dirty="0">
              <a:ln>
                <a:noFill/>
              </a:ln>
              <a:solidFill>
                <a:schemeClr val="bg1"/>
              </a:solidFill>
              <a:effectLst/>
              <a:uLnTx/>
              <a:uFillTx/>
              <a:latin typeface="UTM Avo" panose="02040603050506020204" pitchFamily="18"/>
            </a:endParaRPr>
          </a:p>
        </p:txBody>
      </p:sp>
      <p:pic>
        <p:nvPicPr>
          <p:cNvPr id="55" name="Picture 21">
            <a:extLst>
              <a:ext uri="{FF2B5EF4-FFF2-40B4-BE49-F238E27FC236}">
                <a16:creationId xmlns:a16="http://schemas.microsoft.com/office/drawing/2014/main" id="{2D35D697-57CF-8E46-279C-CFF03B9194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007"/>
          <a:stretch>
            <a:fillRect/>
          </a:stretch>
        </p:blipFill>
        <p:spPr>
          <a:xfrm>
            <a:off x="10617120" y="5650202"/>
            <a:ext cx="1641429" cy="1297441"/>
          </a:xfrm>
          <a:prstGeom prst="rect">
            <a:avLst/>
          </a:prstGeom>
        </p:spPr>
      </p:pic>
      <p:pic>
        <p:nvPicPr>
          <p:cNvPr id="56" name="Picture 20">
            <a:extLst>
              <a:ext uri="{FF2B5EF4-FFF2-40B4-BE49-F238E27FC236}">
                <a16:creationId xmlns:a16="http://schemas.microsoft.com/office/drawing/2014/main" id="{B91509B9-224F-F6E6-2DFD-BE85BBBA79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777" y="5832297"/>
            <a:ext cx="1462085" cy="1244600"/>
          </a:xfrm>
          <a:prstGeom prst="rect">
            <a:avLst/>
          </a:prstGeom>
        </p:spPr>
      </p:pic>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par>
                                <p:cTn id="13" presetID="22" presetClass="entr" presetSubtype="4"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8">
            <a:extLst>
              <a:ext uri="{FF2B5EF4-FFF2-40B4-BE49-F238E27FC236}">
                <a16:creationId xmlns:a16="http://schemas.microsoft.com/office/drawing/2014/main" id="{C3715183-57F2-1078-2DA2-75A6B9DBE7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15614" y="6209279"/>
            <a:ext cx="12192000" cy="901105"/>
          </a:xfrm>
          <a:prstGeom prst="rect">
            <a:avLst/>
          </a:prstGeom>
        </p:spPr>
      </p:pic>
      <p:grpSp>
        <p:nvGrpSpPr>
          <p:cNvPr id="49" name="Group 48">
            <a:extLst>
              <a:ext uri="{FF2B5EF4-FFF2-40B4-BE49-F238E27FC236}">
                <a16:creationId xmlns:a16="http://schemas.microsoft.com/office/drawing/2014/main" id="{E455B878-8CBC-D47A-3109-8A054255D7E4}"/>
              </a:ext>
            </a:extLst>
          </p:cNvPr>
          <p:cNvGrpSpPr/>
          <p:nvPr/>
        </p:nvGrpSpPr>
        <p:grpSpPr>
          <a:xfrm>
            <a:off x="3513937" y="1708780"/>
            <a:ext cx="5164125" cy="562894"/>
            <a:chOff x="5334000" y="220067"/>
            <a:chExt cx="9067800" cy="1189635"/>
          </a:xfrm>
        </p:grpSpPr>
        <p:sp>
          <p:nvSpPr>
            <p:cNvPr id="50" name="Snip Single Corner Rectangle 49">
              <a:extLst>
                <a:ext uri="{FF2B5EF4-FFF2-40B4-BE49-F238E27FC236}">
                  <a16:creationId xmlns:a16="http://schemas.microsoft.com/office/drawing/2014/main" id="{BBF00FF5-D7C1-1466-EBB4-2CC18B87D786}"/>
                </a:ext>
              </a:extLst>
            </p:cNvPr>
            <p:cNvSpPr/>
            <p:nvPr/>
          </p:nvSpPr>
          <p:spPr>
            <a:xfrm>
              <a:off x="5334000" y="220067"/>
              <a:ext cx="9067800" cy="1189635"/>
            </a:xfrm>
            <a:prstGeom prst="snip1Rect">
              <a:avLst/>
            </a:prstGeom>
            <a:solidFill>
              <a:sysClr val="window" lastClr="FFFFFF"/>
            </a:solidFill>
            <a:ln w="25400" cap="flat" cmpd="sng" algn="ctr">
              <a:solidFill>
                <a:srgbClr val="4F81BD">
                  <a:shade val="50000"/>
                </a:srgbClr>
              </a:solidFill>
              <a:prstDash val="sys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UTM Avo" panose="02040603050506020204" pitchFamily="18"/>
              </a:endParaRPr>
            </a:p>
          </p:txBody>
        </p:sp>
        <p:sp>
          <p:nvSpPr>
            <p:cNvPr id="51" name="Rectangle 50">
              <a:extLst>
                <a:ext uri="{FF2B5EF4-FFF2-40B4-BE49-F238E27FC236}">
                  <a16:creationId xmlns:a16="http://schemas.microsoft.com/office/drawing/2014/main" id="{36ABE7B3-F2A7-C582-7645-6394DF41D5A8}"/>
                </a:ext>
              </a:extLst>
            </p:cNvPr>
            <p:cNvSpPr/>
            <p:nvPr/>
          </p:nvSpPr>
          <p:spPr>
            <a:xfrm>
              <a:off x="5334000" y="430645"/>
              <a:ext cx="7632378" cy="768480"/>
            </a:xfrm>
            <a:prstGeom prst="rect">
              <a:avLst/>
            </a:prstGeom>
          </p:spPr>
          <p:txBody>
            <a:bodyPr wrap="none">
              <a:spAutoFit/>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a:rPr>
                <a:t>Kể tên các lễ hội dân gian mà em biết.</a:t>
              </a:r>
              <a:endParaRPr kumimoji="0" lang="en-US" sz="2000" b="0" i="0" u="none" strike="noStrike" kern="0" cap="none" spc="0" normalizeH="0" baseline="0" noProof="0" dirty="0">
                <a:ln>
                  <a:noFill/>
                </a:ln>
                <a:solidFill>
                  <a:schemeClr val="bg1"/>
                </a:solidFill>
                <a:effectLst/>
                <a:uLnTx/>
                <a:uFillTx/>
                <a:latin typeface="UTM Avo" panose="02040603050506020204" pitchFamily="18"/>
              </a:endParaRPr>
            </a:p>
          </p:txBody>
        </p:sp>
      </p:grpSp>
      <p:sp>
        <p:nvSpPr>
          <p:cNvPr id="54" name="Rounded Rectangle 53">
            <a:extLst>
              <a:ext uri="{FF2B5EF4-FFF2-40B4-BE49-F238E27FC236}">
                <a16:creationId xmlns:a16="http://schemas.microsoft.com/office/drawing/2014/main" id="{6A94DC1B-A02B-13C9-61F4-805B0F8ABB57}"/>
              </a:ext>
            </a:extLst>
          </p:cNvPr>
          <p:cNvSpPr/>
          <p:nvPr/>
        </p:nvSpPr>
        <p:spPr>
          <a:xfrm>
            <a:off x="610393" y="4791047"/>
            <a:ext cx="10827441" cy="1408633"/>
          </a:xfrm>
          <a:prstGeom prst="roundRect">
            <a:avLst/>
          </a:prstGeom>
          <a:solidFill>
            <a:srgbClr val="9BBB59">
              <a:lumMod val="60000"/>
              <a:lumOff val="40000"/>
            </a:srgbClr>
          </a:solidFill>
          <a:ln w="25400" cap="flat" cmpd="sng" algn="ctr">
            <a:solidFill>
              <a:srgbClr val="9BBB59">
                <a:lumMod val="50000"/>
              </a:srgbClr>
            </a:solidFill>
            <a:prstDash val="solid"/>
          </a:ln>
          <a:effectLst/>
        </p:spPr>
        <p:txBody>
          <a:bodyPr rtlCol="0" anchor="ctr"/>
          <a:lstStyle/>
          <a:p>
            <a:pPr algn="just">
              <a:lnSpc>
                <a:spcPct val="150000"/>
              </a:lnSpc>
            </a:pPr>
            <a:r>
              <a:rPr lang="vi-VN" sz="1900" dirty="0">
                <a:solidFill>
                  <a:schemeClr val="bg1"/>
                </a:solidFill>
                <a:latin typeface="UTM Avo" panose="02040603050506020204" pitchFamily="18"/>
                <a:cs typeface="Arial" pitchFamily="34" charset="0"/>
              </a:rPr>
              <a:t>Hội Gióng: Hội Gióng là lễ hội lớn và đặc sắc tưởng nhớ Thánh Gióng, một trong những vị Thánh “bất tử” của tín ngưỡng dân gian Việt Nam, Hội Gióng cũng là lễ hội độc đáo, đặc sắc nhất của người Việt ở châu thổ Bắc Bộ đã tồn tại qua hàng nghìn năm lịch sử.</a:t>
            </a:r>
            <a:endParaRPr lang="en-US" sz="1900" dirty="0">
              <a:solidFill>
                <a:schemeClr val="bg1"/>
              </a:solidFill>
              <a:latin typeface="UTM Avo" panose="02040603050506020204" pitchFamily="18"/>
            </a:endParaRPr>
          </a:p>
        </p:txBody>
      </p:sp>
      <p:pic>
        <p:nvPicPr>
          <p:cNvPr id="55" name="Picture 21">
            <a:extLst>
              <a:ext uri="{FF2B5EF4-FFF2-40B4-BE49-F238E27FC236}">
                <a16:creationId xmlns:a16="http://schemas.microsoft.com/office/drawing/2014/main" id="{2D35D697-57CF-8E46-279C-CFF03B9194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007"/>
          <a:stretch>
            <a:fillRect/>
          </a:stretch>
        </p:blipFill>
        <p:spPr>
          <a:xfrm>
            <a:off x="10617120" y="5964102"/>
            <a:ext cx="1641429" cy="1297441"/>
          </a:xfrm>
          <a:prstGeom prst="rect">
            <a:avLst/>
          </a:prstGeom>
        </p:spPr>
      </p:pic>
      <p:pic>
        <p:nvPicPr>
          <p:cNvPr id="56" name="Picture 20">
            <a:extLst>
              <a:ext uri="{FF2B5EF4-FFF2-40B4-BE49-F238E27FC236}">
                <a16:creationId xmlns:a16="http://schemas.microsoft.com/office/drawing/2014/main" id="{B91509B9-224F-F6E6-2DFD-BE85BBBA79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777" y="5832297"/>
            <a:ext cx="1462085" cy="1244600"/>
          </a:xfrm>
          <a:prstGeom prst="rect">
            <a:avLst/>
          </a:prstGeom>
        </p:spPr>
      </p:pic>
      <p:pic>
        <p:nvPicPr>
          <p:cNvPr id="2" name="Picture 1">
            <a:extLst>
              <a:ext uri="{FF2B5EF4-FFF2-40B4-BE49-F238E27FC236}">
                <a16:creationId xmlns:a16="http://schemas.microsoft.com/office/drawing/2014/main" id="{E9078502-7E96-6001-E2E3-6039C3BBA8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7145" y="2347281"/>
            <a:ext cx="4013583" cy="2371101"/>
          </a:xfrm>
          <a:prstGeom prst="rect">
            <a:avLst/>
          </a:prstGeom>
        </p:spPr>
      </p:pic>
      <p:pic>
        <p:nvPicPr>
          <p:cNvPr id="3" name="Picture 2">
            <a:extLst>
              <a:ext uri="{FF2B5EF4-FFF2-40B4-BE49-F238E27FC236}">
                <a16:creationId xmlns:a16="http://schemas.microsoft.com/office/drawing/2014/main" id="{DE62B631-53CF-B993-D0A3-95DEEC8BC8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0987" y="2347280"/>
            <a:ext cx="3752541" cy="2371102"/>
          </a:xfrm>
          <a:prstGeom prst="rect">
            <a:avLst/>
          </a:prstGeom>
        </p:spPr>
      </p:pic>
    </p:spTree>
    <p:extLst>
      <p:ext uri="{BB962C8B-B14F-4D97-AF65-F5344CB8AC3E}">
        <p14:creationId xmlns:p14="http://schemas.microsoft.com/office/powerpoint/2010/main" val="23726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barn(inVertical)">
                                      <p:cBhvr>
                                        <p:cTn id="1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8">
            <a:extLst>
              <a:ext uri="{FF2B5EF4-FFF2-40B4-BE49-F238E27FC236}">
                <a16:creationId xmlns:a16="http://schemas.microsoft.com/office/drawing/2014/main" id="{C3715183-57F2-1078-2DA2-75A6B9DBE7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15614" y="6209279"/>
            <a:ext cx="12192000" cy="901105"/>
          </a:xfrm>
          <a:prstGeom prst="rect">
            <a:avLst/>
          </a:prstGeom>
        </p:spPr>
      </p:pic>
      <p:pic>
        <p:nvPicPr>
          <p:cNvPr id="55" name="Picture 21">
            <a:extLst>
              <a:ext uri="{FF2B5EF4-FFF2-40B4-BE49-F238E27FC236}">
                <a16:creationId xmlns:a16="http://schemas.microsoft.com/office/drawing/2014/main" id="{2D35D697-57CF-8E46-279C-CFF03B9194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007"/>
          <a:stretch>
            <a:fillRect/>
          </a:stretch>
        </p:blipFill>
        <p:spPr>
          <a:xfrm>
            <a:off x="10617120" y="5964102"/>
            <a:ext cx="1641429" cy="1297441"/>
          </a:xfrm>
          <a:prstGeom prst="rect">
            <a:avLst/>
          </a:prstGeom>
        </p:spPr>
      </p:pic>
      <p:pic>
        <p:nvPicPr>
          <p:cNvPr id="56" name="Picture 20">
            <a:extLst>
              <a:ext uri="{FF2B5EF4-FFF2-40B4-BE49-F238E27FC236}">
                <a16:creationId xmlns:a16="http://schemas.microsoft.com/office/drawing/2014/main" id="{B91509B9-224F-F6E6-2DFD-BE85BBBA79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777" y="5832297"/>
            <a:ext cx="1462085" cy="1244600"/>
          </a:xfrm>
          <a:prstGeom prst="rect">
            <a:avLst/>
          </a:prstGeom>
        </p:spPr>
      </p:pic>
      <p:pic>
        <p:nvPicPr>
          <p:cNvPr id="4" name="Picture 22">
            <a:extLst>
              <a:ext uri="{FF2B5EF4-FFF2-40B4-BE49-F238E27FC236}">
                <a16:creationId xmlns:a16="http://schemas.microsoft.com/office/drawing/2014/main" id="{C0E30A26-7B46-8E2B-89EC-AA65A0AAA8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4" y="3019197"/>
            <a:ext cx="1407721" cy="644993"/>
          </a:xfrm>
          <a:prstGeom prst="rect">
            <a:avLst/>
          </a:prstGeom>
        </p:spPr>
      </p:pic>
      <p:sp>
        <p:nvSpPr>
          <p:cNvPr id="5" name="Rectangle 4">
            <a:extLst>
              <a:ext uri="{FF2B5EF4-FFF2-40B4-BE49-F238E27FC236}">
                <a16:creationId xmlns:a16="http://schemas.microsoft.com/office/drawing/2014/main" id="{01177B44-C95D-38AA-A7D6-04E1FC26F98A}"/>
              </a:ext>
            </a:extLst>
          </p:cNvPr>
          <p:cNvSpPr/>
          <p:nvPr/>
        </p:nvSpPr>
        <p:spPr>
          <a:xfrm>
            <a:off x="3060700" y="1648309"/>
            <a:ext cx="6070600" cy="558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a:cs typeface="Arial" pitchFamily="34" charset="0"/>
              </a:rPr>
              <a:t>MỘT SỐ HÌNH ẢNH VỀ LỄ HỘI Ở VIỆT NAM</a:t>
            </a:r>
          </a:p>
        </p:txBody>
      </p:sp>
      <p:pic>
        <p:nvPicPr>
          <p:cNvPr id="6" name="Picture 5">
            <a:extLst>
              <a:ext uri="{FF2B5EF4-FFF2-40B4-BE49-F238E27FC236}">
                <a16:creationId xmlns:a16="http://schemas.microsoft.com/office/drawing/2014/main" id="{9E9A362A-1186-78A2-EB4C-10FAD4E844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49" y="2314882"/>
            <a:ext cx="4093254" cy="3522822"/>
          </a:xfrm>
          <a:prstGeom prst="rect">
            <a:avLst/>
          </a:prstGeom>
        </p:spPr>
      </p:pic>
      <p:pic>
        <p:nvPicPr>
          <p:cNvPr id="7" name="Picture 6">
            <a:extLst>
              <a:ext uri="{FF2B5EF4-FFF2-40B4-BE49-F238E27FC236}">
                <a16:creationId xmlns:a16="http://schemas.microsoft.com/office/drawing/2014/main" id="{1A517559-F210-B466-7F4F-D832BD8C2E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48549" y="2352946"/>
            <a:ext cx="3810000" cy="3484758"/>
          </a:xfrm>
          <a:prstGeom prst="rect">
            <a:avLst/>
          </a:prstGeom>
        </p:spPr>
      </p:pic>
      <p:pic>
        <p:nvPicPr>
          <p:cNvPr id="8" name="Picture 7">
            <a:extLst>
              <a:ext uri="{FF2B5EF4-FFF2-40B4-BE49-F238E27FC236}">
                <a16:creationId xmlns:a16="http://schemas.microsoft.com/office/drawing/2014/main" id="{C3C886A6-7949-1876-6A3A-0C57F49D584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88001" y="2311253"/>
            <a:ext cx="4028495" cy="3521044"/>
          </a:xfrm>
          <a:prstGeom prst="rect">
            <a:avLst/>
          </a:prstGeom>
        </p:spPr>
      </p:pic>
      <p:sp>
        <p:nvSpPr>
          <p:cNvPr id="9" name="Rounded Rectangle 8">
            <a:extLst>
              <a:ext uri="{FF2B5EF4-FFF2-40B4-BE49-F238E27FC236}">
                <a16:creationId xmlns:a16="http://schemas.microsoft.com/office/drawing/2014/main" id="{FA968D2E-4850-0039-A9E5-ED6C081D2B0C}"/>
              </a:ext>
            </a:extLst>
          </p:cNvPr>
          <p:cNvSpPr/>
          <p:nvPr/>
        </p:nvSpPr>
        <p:spPr>
          <a:xfrm>
            <a:off x="574549" y="6000990"/>
            <a:ext cx="3454400"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a:cs typeface="Arial" pitchFamily="34" charset="0"/>
              </a:rPr>
              <a:t>Lễ hội chùa Hương</a:t>
            </a:r>
          </a:p>
        </p:txBody>
      </p:sp>
      <p:sp>
        <p:nvSpPr>
          <p:cNvPr id="10" name="Rounded Rectangle 9">
            <a:extLst>
              <a:ext uri="{FF2B5EF4-FFF2-40B4-BE49-F238E27FC236}">
                <a16:creationId xmlns:a16="http://schemas.microsoft.com/office/drawing/2014/main" id="{B8277F9B-3A62-7C61-8797-27A2816F1E6F}"/>
              </a:ext>
            </a:extLst>
          </p:cNvPr>
          <p:cNvSpPr/>
          <p:nvPr/>
        </p:nvSpPr>
        <p:spPr>
          <a:xfrm>
            <a:off x="4435350" y="6000990"/>
            <a:ext cx="3454400"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a:cs typeface="Arial" pitchFamily="34" charset="0"/>
              </a:rPr>
              <a:t>Lễ hội cồng chiêng</a:t>
            </a:r>
          </a:p>
        </p:txBody>
      </p:sp>
      <p:sp>
        <p:nvSpPr>
          <p:cNvPr id="11" name="Rounded Rectangle 10">
            <a:extLst>
              <a:ext uri="{FF2B5EF4-FFF2-40B4-BE49-F238E27FC236}">
                <a16:creationId xmlns:a16="http://schemas.microsoft.com/office/drawing/2014/main" id="{FA138A1A-713D-18A2-33F0-F356B440E95C}"/>
              </a:ext>
            </a:extLst>
          </p:cNvPr>
          <p:cNvSpPr/>
          <p:nvPr/>
        </p:nvSpPr>
        <p:spPr>
          <a:xfrm>
            <a:off x="8626349" y="6000990"/>
            <a:ext cx="3454400"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UTM Avo" panose="02040603050506020204" pitchFamily="18"/>
                <a:cs typeface="Arial" pitchFamily="34" charset="0"/>
              </a:rPr>
              <a:t>Lễ hội Đền Hùng</a:t>
            </a:r>
          </a:p>
        </p:txBody>
      </p:sp>
    </p:spTree>
    <p:extLst>
      <p:ext uri="{BB962C8B-B14F-4D97-AF65-F5344CB8AC3E}">
        <p14:creationId xmlns:p14="http://schemas.microsoft.com/office/powerpoint/2010/main" val="314667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88B12BBE-F42D-E8CD-69ED-A495572729D8}"/>
              </a:ext>
            </a:extLst>
          </p:cNvPr>
          <p:cNvGrpSpPr/>
          <p:nvPr/>
        </p:nvGrpSpPr>
        <p:grpSpPr>
          <a:xfrm>
            <a:off x="184829" y="2469930"/>
            <a:ext cx="3241329" cy="1993826"/>
            <a:chOff x="0" y="0"/>
            <a:chExt cx="1271378" cy="1533782"/>
          </a:xfrm>
        </p:grpSpPr>
        <p:sp>
          <p:nvSpPr>
            <p:cNvPr id="3" name="Freeform 6">
              <a:extLst>
                <a:ext uri="{FF2B5EF4-FFF2-40B4-BE49-F238E27FC236}">
                  <a16:creationId xmlns:a16="http://schemas.microsoft.com/office/drawing/2014/main" id="{9A23C8B9-EB76-7756-47F7-DADFB943460F}"/>
                </a:ext>
              </a:extLst>
            </p:cNvPr>
            <p:cNvSpPr/>
            <p:nvPr/>
          </p:nvSpPr>
          <p:spPr>
            <a:xfrm>
              <a:off x="0" y="0"/>
              <a:ext cx="1271378" cy="1533782"/>
            </a:xfrm>
            <a:custGeom>
              <a:avLst/>
              <a:gdLst/>
              <a:ahLst/>
              <a:cxnLst/>
              <a:rect l="l" t="t" r="r" b="b"/>
              <a:pathLst>
                <a:path w="1913890" h="1533782">
                  <a:moveTo>
                    <a:pt x="0" y="0"/>
                  </a:moveTo>
                  <a:lnTo>
                    <a:pt x="1913890" y="0"/>
                  </a:lnTo>
                  <a:lnTo>
                    <a:pt x="1913890" y="1533782"/>
                  </a:lnTo>
                  <a:lnTo>
                    <a:pt x="0" y="1533782"/>
                  </a:lnTo>
                  <a:close/>
                </a:path>
              </a:pathLst>
            </a:custGeom>
            <a:solidFill>
              <a:srgbClr val="FFFFFF"/>
            </a:solidFill>
          </p:spPr>
        </p:sp>
      </p:grpSp>
      <p:grpSp>
        <p:nvGrpSpPr>
          <p:cNvPr id="4" name="Group 7">
            <a:extLst>
              <a:ext uri="{FF2B5EF4-FFF2-40B4-BE49-F238E27FC236}">
                <a16:creationId xmlns:a16="http://schemas.microsoft.com/office/drawing/2014/main" id="{7A014600-D698-CE67-B524-4C0491C15C9F}"/>
              </a:ext>
            </a:extLst>
          </p:cNvPr>
          <p:cNvGrpSpPr/>
          <p:nvPr/>
        </p:nvGrpSpPr>
        <p:grpSpPr>
          <a:xfrm>
            <a:off x="184829" y="1654870"/>
            <a:ext cx="5681177" cy="781403"/>
            <a:chOff x="26670" y="26671"/>
            <a:chExt cx="7257781" cy="4048340"/>
          </a:xfrm>
        </p:grpSpPr>
        <p:sp>
          <p:nvSpPr>
            <p:cNvPr id="5" name="Freeform 8">
              <a:extLst>
                <a:ext uri="{FF2B5EF4-FFF2-40B4-BE49-F238E27FC236}">
                  <a16:creationId xmlns:a16="http://schemas.microsoft.com/office/drawing/2014/main" id="{15DA74C0-D419-5778-0C78-E87978AAC7CC}"/>
                </a:ext>
              </a:extLst>
            </p:cNvPr>
            <p:cNvSpPr/>
            <p:nvPr/>
          </p:nvSpPr>
          <p:spPr>
            <a:xfrm>
              <a:off x="26670" y="26671"/>
              <a:ext cx="7257781" cy="4048340"/>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6" name="TextBox 10">
            <a:extLst>
              <a:ext uri="{FF2B5EF4-FFF2-40B4-BE49-F238E27FC236}">
                <a16:creationId xmlns:a16="http://schemas.microsoft.com/office/drawing/2014/main" id="{7049F400-9CC9-4288-5CE4-E765CA88A748}"/>
              </a:ext>
            </a:extLst>
          </p:cNvPr>
          <p:cNvSpPr txBox="1"/>
          <p:nvPr/>
        </p:nvSpPr>
        <p:spPr>
          <a:xfrm>
            <a:off x="474590" y="2567536"/>
            <a:ext cx="2657689" cy="1593513"/>
          </a:xfrm>
          <a:prstGeom prst="rect">
            <a:avLst/>
          </a:prstGeom>
        </p:spPr>
        <p:txBody>
          <a:bodyPr lIns="0" tIns="0" rIns="0" bIns="0" rtlCol="0" anchor="t">
            <a:spAutoFit/>
          </a:bodyPr>
          <a:lstStyle/>
          <a:p>
            <a:pPr>
              <a:lnSpc>
                <a:spcPct val="150000"/>
              </a:lnSpc>
              <a:spcBef>
                <a:spcPct val="0"/>
              </a:spcBef>
            </a:pPr>
            <a:r>
              <a:rPr lang="en-US" sz="2400" b="1" dirty="0" err="1">
                <a:solidFill>
                  <a:schemeClr val="bg1"/>
                </a:solidFill>
                <a:latin typeface="UTM Avo" panose="02040603050506020204" pitchFamily="18"/>
                <a:cs typeface="Arial" pitchFamily="34" charset="0"/>
              </a:rPr>
              <a:t>Giọng</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đọc</a:t>
            </a:r>
            <a:r>
              <a:rPr lang="en-US" sz="2400" dirty="0">
                <a:solidFill>
                  <a:schemeClr val="bg1"/>
                </a:solidFill>
                <a:latin typeface="UTM Avo" panose="02040603050506020204" pitchFamily="18"/>
                <a:cs typeface="Arial" pitchFamily="34" charset="0"/>
              </a:rPr>
              <a:t>: </a:t>
            </a:r>
          </a:p>
          <a:p>
            <a:pPr marL="304815" indent="-304815">
              <a:lnSpc>
                <a:spcPct val="150000"/>
              </a:lnSpc>
              <a:spcBef>
                <a:spcPct val="0"/>
              </a:spcBef>
              <a:buFont typeface="Wingdings" pitchFamily="2" charset="2"/>
              <a:buChar char="Ø"/>
            </a:pPr>
            <a:r>
              <a:rPr lang="en-US" sz="2400" dirty="0" err="1">
                <a:solidFill>
                  <a:schemeClr val="bg1"/>
                </a:solidFill>
                <a:latin typeface="UTM Avo" panose="02040603050506020204" pitchFamily="18"/>
                <a:cs typeface="Arial" pitchFamily="34" charset="0"/>
              </a:rPr>
              <a:t>Thích</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thú</a:t>
            </a:r>
            <a:endParaRPr lang="en-US" sz="2400" dirty="0">
              <a:solidFill>
                <a:schemeClr val="bg1"/>
              </a:solidFill>
              <a:latin typeface="UTM Avo" panose="02040603050506020204" pitchFamily="18"/>
              <a:cs typeface="Arial" pitchFamily="34" charset="0"/>
            </a:endParaRPr>
          </a:p>
          <a:p>
            <a:pPr marL="304815" indent="-304815">
              <a:lnSpc>
                <a:spcPct val="150000"/>
              </a:lnSpc>
              <a:spcBef>
                <a:spcPct val="0"/>
              </a:spcBef>
              <a:buFont typeface="Wingdings" pitchFamily="2" charset="2"/>
              <a:buChar char="Ø"/>
            </a:pPr>
            <a:r>
              <a:rPr lang="en-US" sz="2400" dirty="0" err="1">
                <a:solidFill>
                  <a:schemeClr val="bg1"/>
                </a:solidFill>
                <a:latin typeface="UTM Avo" panose="02040603050506020204" pitchFamily="18"/>
                <a:cs typeface="Arial" pitchFamily="34" charset="0"/>
              </a:rPr>
              <a:t>Vui</a:t>
            </a:r>
            <a:r>
              <a:rPr lang="en-US" sz="2400" dirty="0">
                <a:solidFill>
                  <a:schemeClr val="bg1"/>
                </a:solidFill>
                <a:latin typeface="UTM Avo" panose="02040603050506020204" pitchFamily="18"/>
                <a:cs typeface="Arial" pitchFamily="34" charset="0"/>
              </a:rPr>
              <a:t> </a:t>
            </a:r>
            <a:r>
              <a:rPr lang="en-US" sz="2400" dirty="0" err="1">
                <a:solidFill>
                  <a:schemeClr val="bg1"/>
                </a:solidFill>
                <a:latin typeface="UTM Avo" panose="02040603050506020204" pitchFamily="18"/>
                <a:cs typeface="Arial" pitchFamily="34" charset="0"/>
              </a:rPr>
              <a:t>tươi</a:t>
            </a:r>
            <a:endParaRPr lang="en-US" sz="2400" dirty="0">
              <a:solidFill>
                <a:schemeClr val="bg1"/>
              </a:solidFill>
              <a:latin typeface="UTM Avo" panose="02040603050506020204" pitchFamily="18"/>
              <a:cs typeface="Arial" pitchFamily="34" charset="0"/>
            </a:endParaRPr>
          </a:p>
        </p:txBody>
      </p:sp>
      <p:pic>
        <p:nvPicPr>
          <p:cNvPr id="7" name="Picture 19">
            <a:extLst>
              <a:ext uri="{FF2B5EF4-FFF2-40B4-BE49-F238E27FC236}">
                <a16:creationId xmlns:a16="http://schemas.microsoft.com/office/drawing/2014/main" id="{300DD768-B6FB-047C-AB8E-8979070D0D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018" y="5241653"/>
            <a:ext cx="652619" cy="1142439"/>
          </a:xfrm>
          <a:prstGeom prst="rect">
            <a:avLst/>
          </a:prstGeom>
        </p:spPr>
      </p:pic>
      <p:pic>
        <p:nvPicPr>
          <p:cNvPr id="8" name="Picture 20">
            <a:extLst>
              <a:ext uri="{FF2B5EF4-FFF2-40B4-BE49-F238E27FC236}">
                <a16:creationId xmlns:a16="http://schemas.microsoft.com/office/drawing/2014/main" id="{5064981B-97BF-9347-C7B3-46BF75CFC0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3040">
            <a:off x="9547168" y="7920075"/>
            <a:ext cx="1498474" cy="236337"/>
          </a:xfrm>
          <a:prstGeom prst="rect">
            <a:avLst/>
          </a:prstGeom>
        </p:spPr>
      </p:pic>
      <p:pic>
        <p:nvPicPr>
          <p:cNvPr id="9" name="Picture 21">
            <a:extLst>
              <a:ext uri="{FF2B5EF4-FFF2-40B4-BE49-F238E27FC236}">
                <a16:creationId xmlns:a16="http://schemas.microsoft.com/office/drawing/2014/main" id="{B2741CB6-1E19-009A-91FB-1E9962678B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23955" y="7696200"/>
            <a:ext cx="603942" cy="453506"/>
          </a:xfrm>
          <a:prstGeom prst="rect">
            <a:avLst/>
          </a:prstGeom>
        </p:spPr>
      </p:pic>
      <p:pic>
        <p:nvPicPr>
          <p:cNvPr id="11" name="Picture 23">
            <a:extLst>
              <a:ext uri="{FF2B5EF4-FFF2-40B4-BE49-F238E27FC236}">
                <a16:creationId xmlns:a16="http://schemas.microsoft.com/office/drawing/2014/main" id="{544E6C45-8263-96F4-9626-D43A0A67B9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659" y="4866249"/>
            <a:ext cx="790719" cy="533376"/>
          </a:xfrm>
          <a:prstGeom prst="rect">
            <a:avLst/>
          </a:prstGeom>
        </p:spPr>
      </p:pic>
      <p:pic>
        <p:nvPicPr>
          <p:cNvPr id="12" name="Picture 24">
            <a:extLst>
              <a:ext uri="{FF2B5EF4-FFF2-40B4-BE49-F238E27FC236}">
                <a16:creationId xmlns:a16="http://schemas.microsoft.com/office/drawing/2014/main" id="{2184D314-5BD2-CAC3-ABD0-2597F2D7B6F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28094" y="3496055"/>
            <a:ext cx="1055233" cy="738663"/>
          </a:xfrm>
          <a:prstGeom prst="rect">
            <a:avLst/>
          </a:prstGeom>
        </p:spPr>
      </p:pic>
      <p:sp>
        <p:nvSpPr>
          <p:cNvPr id="13" name="TextBox 12">
            <a:extLst>
              <a:ext uri="{FF2B5EF4-FFF2-40B4-BE49-F238E27FC236}">
                <a16:creationId xmlns:a16="http://schemas.microsoft.com/office/drawing/2014/main" id="{B7155FF5-F086-53B8-9D66-508C5DB00162}"/>
              </a:ext>
            </a:extLst>
          </p:cNvPr>
          <p:cNvSpPr txBox="1"/>
          <p:nvPr/>
        </p:nvSpPr>
        <p:spPr>
          <a:xfrm>
            <a:off x="290441" y="1819730"/>
            <a:ext cx="5575565" cy="461665"/>
          </a:xfrm>
          <a:prstGeom prst="rect">
            <a:avLst/>
          </a:prstGeom>
          <a:noFill/>
        </p:spPr>
        <p:txBody>
          <a:bodyPr wrap="none" rtlCol="0">
            <a:spAutoFit/>
          </a:bodyPr>
          <a:lstStyle/>
          <a:p>
            <a:r>
              <a:rPr lang="en-US" sz="2400" b="1" dirty="0">
                <a:solidFill>
                  <a:schemeClr val="bg1"/>
                </a:solidFill>
                <a:latin typeface="UTM Avo" panose="02040603050506020204" pitchFamily="18"/>
                <a:cs typeface="Arial" pitchFamily="34" charset="0"/>
              </a:rPr>
              <a:t>HOẠT ĐỘNG 1. ĐỌC THÀNH TIẾNG</a:t>
            </a:r>
          </a:p>
        </p:txBody>
      </p:sp>
      <p:pic>
        <p:nvPicPr>
          <p:cNvPr id="16" name="Picture 2">
            <a:extLst>
              <a:ext uri="{FF2B5EF4-FFF2-40B4-BE49-F238E27FC236}">
                <a16:creationId xmlns:a16="http://schemas.microsoft.com/office/drawing/2014/main" id="{19BE237E-B2D4-6D6F-1D1F-060E166CBFA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82" r="559" b="36052"/>
          <a:stretch>
            <a:fillRect/>
          </a:stretch>
        </p:blipFill>
        <p:spPr>
          <a:xfrm>
            <a:off x="0" y="6033164"/>
            <a:ext cx="12192000" cy="901105"/>
          </a:xfrm>
          <a:prstGeom prst="rect">
            <a:avLst/>
          </a:prstGeom>
        </p:spPr>
      </p:pic>
      <p:grpSp>
        <p:nvGrpSpPr>
          <p:cNvPr id="17" name="Group 11">
            <a:extLst>
              <a:ext uri="{FF2B5EF4-FFF2-40B4-BE49-F238E27FC236}">
                <a16:creationId xmlns:a16="http://schemas.microsoft.com/office/drawing/2014/main" id="{7A6CD919-BD84-FF1F-FD0E-5551B1FD864E}"/>
              </a:ext>
            </a:extLst>
          </p:cNvPr>
          <p:cNvGrpSpPr/>
          <p:nvPr/>
        </p:nvGrpSpPr>
        <p:grpSpPr>
          <a:xfrm>
            <a:off x="3743079" y="2469929"/>
            <a:ext cx="8245721" cy="4110165"/>
            <a:chOff x="0" y="0"/>
            <a:chExt cx="1913890" cy="1307941"/>
          </a:xfrm>
        </p:grpSpPr>
        <p:sp>
          <p:nvSpPr>
            <p:cNvPr id="18" name="Freeform 12">
              <a:extLst>
                <a:ext uri="{FF2B5EF4-FFF2-40B4-BE49-F238E27FC236}">
                  <a16:creationId xmlns:a16="http://schemas.microsoft.com/office/drawing/2014/main" id="{7D75A633-8B5D-E72B-07FB-B8FD7EFB373C}"/>
                </a:ext>
              </a:extLst>
            </p:cNvPr>
            <p:cNvSpPr/>
            <p:nvPr/>
          </p:nvSpPr>
          <p:spPr>
            <a:xfrm>
              <a:off x="0" y="0"/>
              <a:ext cx="1913890" cy="1307941"/>
            </a:xfrm>
            <a:custGeom>
              <a:avLst/>
              <a:gdLst/>
              <a:ahLst/>
              <a:cxnLst/>
              <a:rect l="l" t="t" r="r" b="b"/>
              <a:pathLst>
                <a:path w="1913890" h="1533782">
                  <a:moveTo>
                    <a:pt x="0" y="0"/>
                  </a:moveTo>
                  <a:lnTo>
                    <a:pt x="1913890" y="0"/>
                  </a:lnTo>
                  <a:lnTo>
                    <a:pt x="1913890" y="1533782"/>
                  </a:lnTo>
                  <a:lnTo>
                    <a:pt x="0" y="1533782"/>
                  </a:lnTo>
                  <a:close/>
                </a:path>
              </a:pathLst>
            </a:custGeom>
            <a:solidFill>
              <a:srgbClr val="FFFFFF"/>
            </a:solidFill>
          </p:spPr>
        </p:sp>
      </p:grpSp>
      <p:sp>
        <p:nvSpPr>
          <p:cNvPr id="19" name="TextBox 10">
            <a:extLst>
              <a:ext uri="{FF2B5EF4-FFF2-40B4-BE49-F238E27FC236}">
                <a16:creationId xmlns:a16="http://schemas.microsoft.com/office/drawing/2014/main" id="{F31A0A62-B854-0858-A183-0A3E262274EC}"/>
              </a:ext>
            </a:extLst>
          </p:cNvPr>
          <p:cNvSpPr txBox="1"/>
          <p:nvPr/>
        </p:nvSpPr>
        <p:spPr>
          <a:xfrm>
            <a:off x="3997080" y="2557944"/>
            <a:ext cx="3138826" cy="480901"/>
          </a:xfrm>
          <a:prstGeom prst="rect">
            <a:avLst/>
          </a:prstGeom>
        </p:spPr>
        <p:txBody>
          <a:bodyPr wrap="square" lIns="0" tIns="0" rIns="0" bIns="0" rtlCol="0" anchor="t">
            <a:spAutoFit/>
          </a:bodyPr>
          <a:lstStyle/>
          <a:p>
            <a:pPr>
              <a:lnSpc>
                <a:spcPct val="150000"/>
              </a:lnSpc>
              <a:spcBef>
                <a:spcPct val="0"/>
              </a:spcBef>
            </a:pPr>
            <a:r>
              <a:rPr lang="en-US" sz="2400" b="1" dirty="0" err="1">
                <a:solidFill>
                  <a:schemeClr val="bg1"/>
                </a:solidFill>
                <a:latin typeface="UTM Avo" panose="02040603050506020204" pitchFamily="18"/>
                <a:cs typeface="Arial" pitchFamily="34" charset="0"/>
              </a:rPr>
              <a:t>Giải</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nghĩa</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từ</a:t>
            </a:r>
            <a:r>
              <a:rPr lang="en-US" sz="2400" b="1" dirty="0">
                <a:solidFill>
                  <a:schemeClr val="bg1"/>
                </a:solidFill>
                <a:latin typeface="UTM Avo" panose="02040603050506020204" pitchFamily="18"/>
                <a:cs typeface="Arial" pitchFamily="34" charset="0"/>
              </a:rPr>
              <a:t> </a:t>
            </a:r>
            <a:r>
              <a:rPr lang="en-US" sz="2400" b="1" dirty="0" err="1">
                <a:solidFill>
                  <a:schemeClr val="bg1"/>
                </a:solidFill>
                <a:latin typeface="UTM Avo" panose="02040603050506020204" pitchFamily="18"/>
                <a:cs typeface="Arial" pitchFamily="34" charset="0"/>
              </a:rPr>
              <a:t>khó</a:t>
            </a:r>
            <a:r>
              <a:rPr lang="en-US" sz="2400" b="1" dirty="0">
                <a:solidFill>
                  <a:schemeClr val="bg1"/>
                </a:solidFill>
                <a:latin typeface="UTM Avo" panose="02040603050506020204" pitchFamily="18"/>
                <a:cs typeface="Arial" pitchFamily="34" charset="0"/>
              </a:rPr>
              <a:t>:</a:t>
            </a:r>
            <a:endParaRPr lang="en-US" sz="2400" dirty="0">
              <a:solidFill>
                <a:schemeClr val="bg1"/>
              </a:solidFill>
              <a:latin typeface="UTM Avo" panose="02040603050506020204" pitchFamily="18"/>
              <a:cs typeface="Arial" pitchFamily="34" charset="0"/>
            </a:endParaRPr>
          </a:p>
        </p:txBody>
      </p:sp>
      <p:sp>
        <p:nvSpPr>
          <p:cNvPr id="20" name="TextBox 10">
            <a:extLst>
              <a:ext uri="{FF2B5EF4-FFF2-40B4-BE49-F238E27FC236}">
                <a16:creationId xmlns:a16="http://schemas.microsoft.com/office/drawing/2014/main" id="{A381442C-977C-FE27-FE99-0FE0AB2A8ED3}"/>
              </a:ext>
            </a:extLst>
          </p:cNvPr>
          <p:cNvSpPr txBox="1"/>
          <p:nvPr/>
        </p:nvSpPr>
        <p:spPr>
          <a:xfrm>
            <a:off x="3799620" y="3152104"/>
            <a:ext cx="8245721" cy="2709140"/>
          </a:xfrm>
          <a:prstGeom prst="rect">
            <a:avLst/>
          </a:prstGeom>
        </p:spPr>
        <p:txBody>
          <a:bodyPr wrap="square" lIns="0" tIns="0" rIns="0" bIns="0" rtlCol="0" anchor="t">
            <a:spAutoFit/>
          </a:bodyPr>
          <a:lstStyle/>
          <a:p>
            <a:pPr marL="304815" indent="-304815">
              <a:lnSpc>
                <a:spcPct val="150000"/>
              </a:lnSpc>
              <a:spcBef>
                <a:spcPct val="0"/>
              </a:spcBef>
              <a:buFont typeface="Wingdings" pitchFamily="2" charset="2"/>
              <a:buChar char="Ø"/>
            </a:pPr>
            <a:r>
              <a:rPr lang="vi-VN" sz="2000" b="1" dirty="0">
                <a:solidFill>
                  <a:schemeClr val="bg1"/>
                </a:solidFill>
                <a:latin typeface="UTM Avo" panose="02040603050506020204" pitchFamily="18"/>
                <a:cs typeface="Arial" pitchFamily="34" charset="0"/>
              </a:rPr>
              <a:t>Lễ hội Cúng Trăng (Ok Om Bok): </a:t>
            </a:r>
            <a:r>
              <a:rPr lang="vi-VN" sz="2000" dirty="0">
                <a:solidFill>
                  <a:schemeClr val="bg1"/>
                </a:solidFill>
                <a:latin typeface="UTM Avo" panose="02040603050506020204" pitchFamily="18"/>
                <a:cs typeface="Arial" pitchFamily="34" charset="0"/>
              </a:rPr>
              <a:t>lễ hội truyền thống </a:t>
            </a:r>
            <a:r>
              <a:rPr lang="vi-VN" sz="2000">
                <a:solidFill>
                  <a:schemeClr val="bg1"/>
                </a:solidFill>
                <a:latin typeface="UTM Avo" panose="02040603050506020204" pitchFamily="18"/>
                <a:cs typeface="Arial" pitchFamily="34" charset="0"/>
              </a:rPr>
              <a:t>của đồng </a:t>
            </a:r>
            <a:r>
              <a:rPr lang="vi-VN" sz="2000" dirty="0">
                <a:solidFill>
                  <a:schemeClr val="bg1"/>
                </a:solidFill>
                <a:latin typeface="UTM Avo" panose="02040603050506020204" pitchFamily="18"/>
                <a:cs typeface="Arial" pitchFamily="34" charset="0"/>
              </a:rPr>
              <a:t>bào dân tộc Khmer để tỏ lòng biết ơn đối với Thần Mặt Trăng.</a:t>
            </a:r>
          </a:p>
          <a:p>
            <a:pPr marL="304815" indent="-304815">
              <a:lnSpc>
                <a:spcPct val="150000"/>
              </a:lnSpc>
              <a:spcBef>
                <a:spcPct val="0"/>
              </a:spcBef>
              <a:buFont typeface="Wingdings" pitchFamily="2" charset="2"/>
              <a:buChar char="Ø"/>
            </a:pPr>
            <a:r>
              <a:rPr lang="vi-VN" sz="2000" b="1" dirty="0">
                <a:solidFill>
                  <a:schemeClr val="bg1"/>
                </a:solidFill>
                <a:latin typeface="UTM Avo" panose="02040603050506020204" pitchFamily="18"/>
                <a:cs typeface="Arial" pitchFamily="34" charset="0"/>
              </a:rPr>
              <a:t>Hoa văn: </a:t>
            </a:r>
            <a:r>
              <a:rPr lang="vi-VN" sz="2000" dirty="0">
                <a:solidFill>
                  <a:schemeClr val="bg1"/>
                </a:solidFill>
                <a:latin typeface="UTM Avo" panose="02040603050506020204" pitchFamily="18"/>
                <a:cs typeface="Arial" pitchFamily="34" charset="0"/>
              </a:rPr>
              <a:t>hình trang trí trên các đồ vật.</a:t>
            </a:r>
          </a:p>
          <a:p>
            <a:pPr marL="304815" indent="-304815">
              <a:lnSpc>
                <a:spcPct val="150000"/>
              </a:lnSpc>
              <a:spcBef>
                <a:spcPct val="0"/>
              </a:spcBef>
              <a:buFont typeface="Wingdings" pitchFamily="2" charset="2"/>
              <a:buChar char="Ø"/>
            </a:pPr>
            <a:r>
              <a:rPr lang="vi-VN" sz="2000" b="1" dirty="0">
                <a:solidFill>
                  <a:schemeClr val="bg1"/>
                </a:solidFill>
                <a:latin typeface="UTM Avo" panose="02040603050506020204" pitchFamily="18"/>
                <a:cs typeface="Arial" pitchFamily="34" charset="0"/>
              </a:rPr>
              <a:t>Phum, sóc: </a:t>
            </a:r>
            <a:r>
              <a:rPr lang="vi-VN" sz="2000" dirty="0">
                <a:solidFill>
                  <a:schemeClr val="bg1"/>
                </a:solidFill>
                <a:latin typeface="UTM Avo" panose="02040603050506020204" pitchFamily="18"/>
                <a:cs typeface="Arial" pitchFamily="34" charset="0"/>
              </a:rPr>
              <a:t>xóm, làng ở vùng đồng bào dân tộc Khmer.</a:t>
            </a:r>
          </a:p>
          <a:p>
            <a:pPr marL="304815" indent="-304815">
              <a:lnSpc>
                <a:spcPct val="150000"/>
              </a:lnSpc>
              <a:spcBef>
                <a:spcPct val="0"/>
              </a:spcBef>
              <a:buFont typeface="Wingdings" pitchFamily="2" charset="2"/>
              <a:buChar char="Ø"/>
            </a:pPr>
            <a:r>
              <a:rPr lang="vi-VN" sz="2000" b="1" dirty="0">
                <a:solidFill>
                  <a:schemeClr val="bg1"/>
                </a:solidFill>
                <a:latin typeface="UTM Avo" panose="02040603050506020204" pitchFamily="18"/>
                <a:cs typeface="Arial" pitchFamily="34" charset="0"/>
              </a:rPr>
              <a:t>Hạ thủy: </a:t>
            </a:r>
            <a:r>
              <a:rPr lang="vi-VN" sz="2000" dirty="0">
                <a:solidFill>
                  <a:schemeClr val="bg1"/>
                </a:solidFill>
                <a:latin typeface="UTM Avo" panose="02040603050506020204" pitchFamily="18"/>
                <a:cs typeface="Arial" pitchFamily="34" charset="0"/>
              </a:rPr>
              <a:t>đưa tàu, thuyền xuống nước.</a:t>
            </a:r>
          </a:p>
          <a:p>
            <a:pPr marL="304815" indent="-304815">
              <a:lnSpc>
                <a:spcPct val="150000"/>
              </a:lnSpc>
              <a:spcBef>
                <a:spcPct val="0"/>
              </a:spcBef>
              <a:buFont typeface="Wingdings" pitchFamily="2" charset="2"/>
              <a:buChar char="Ø"/>
            </a:pPr>
            <a:r>
              <a:rPr lang="vi-VN" sz="2000" b="1" dirty="0">
                <a:solidFill>
                  <a:schemeClr val="bg1"/>
                </a:solidFill>
                <a:latin typeface="UTM Avo" panose="02040603050506020204" pitchFamily="18"/>
                <a:cs typeface="Arial" pitchFamily="34" charset="0"/>
              </a:rPr>
              <a:t>Tay đua: </a:t>
            </a:r>
            <a:r>
              <a:rPr lang="vi-VN" sz="2000" dirty="0">
                <a:solidFill>
                  <a:schemeClr val="bg1"/>
                </a:solidFill>
                <a:latin typeface="UTM Avo" panose="02040603050506020204" pitchFamily="18"/>
                <a:cs typeface="Arial" pitchFamily="34" charset="0"/>
              </a:rPr>
              <a:t>người tham gia cuộc đua.</a:t>
            </a:r>
          </a:p>
        </p:txBody>
      </p:sp>
      <p:pic>
        <p:nvPicPr>
          <p:cNvPr id="21" name="Picture 20">
            <a:hlinkClick r:id="rId15"/>
            <a:extLst>
              <a:ext uri="{FF2B5EF4-FFF2-40B4-BE49-F238E27FC236}">
                <a16:creationId xmlns:a16="http://schemas.microsoft.com/office/drawing/2014/main" id="{2C19DD91-E4CE-DAF0-E82A-1A7046A84076}"/>
              </a:ext>
            </a:extLst>
          </p:cNvPr>
          <p:cNvPicPr>
            <a:picLocks noChangeAspect="1"/>
          </p:cNvPicPr>
          <p:nvPr/>
        </p:nvPicPr>
        <p:blipFill>
          <a:blip r:embed="rId16"/>
          <a:stretch>
            <a:fillRect/>
          </a:stretch>
        </p:blipFill>
        <p:spPr>
          <a:xfrm>
            <a:off x="1089506" y="4460817"/>
            <a:ext cx="1431973" cy="1575286"/>
          </a:xfrm>
          <a:prstGeom prst="rect">
            <a:avLst/>
          </a:prstGeom>
          <a:ln>
            <a:noFill/>
          </a:ln>
        </p:spPr>
      </p:pic>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7A014600-D698-CE67-B524-4C0491C15C9F}"/>
              </a:ext>
            </a:extLst>
          </p:cNvPr>
          <p:cNvGrpSpPr/>
          <p:nvPr/>
        </p:nvGrpSpPr>
        <p:grpSpPr>
          <a:xfrm>
            <a:off x="3255411" y="1636941"/>
            <a:ext cx="5681177" cy="781403"/>
            <a:chOff x="26670" y="26671"/>
            <a:chExt cx="7257781" cy="4048340"/>
          </a:xfrm>
        </p:grpSpPr>
        <p:sp>
          <p:nvSpPr>
            <p:cNvPr id="5" name="Freeform 8">
              <a:extLst>
                <a:ext uri="{FF2B5EF4-FFF2-40B4-BE49-F238E27FC236}">
                  <a16:creationId xmlns:a16="http://schemas.microsoft.com/office/drawing/2014/main" id="{15DA74C0-D419-5778-0C78-E87978AAC7CC}"/>
                </a:ext>
              </a:extLst>
            </p:cNvPr>
            <p:cNvSpPr/>
            <p:nvPr/>
          </p:nvSpPr>
          <p:spPr>
            <a:xfrm>
              <a:off x="26670" y="26671"/>
              <a:ext cx="7257781" cy="4048340"/>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13" name="TextBox 12">
            <a:extLst>
              <a:ext uri="{FF2B5EF4-FFF2-40B4-BE49-F238E27FC236}">
                <a16:creationId xmlns:a16="http://schemas.microsoft.com/office/drawing/2014/main" id="{B7155FF5-F086-53B8-9D66-508C5DB00162}"/>
              </a:ext>
            </a:extLst>
          </p:cNvPr>
          <p:cNvSpPr txBox="1"/>
          <p:nvPr/>
        </p:nvSpPr>
        <p:spPr>
          <a:xfrm>
            <a:off x="3361023" y="1801801"/>
            <a:ext cx="5575565" cy="461665"/>
          </a:xfrm>
          <a:prstGeom prst="rect">
            <a:avLst/>
          </a:prstGeom>
          <a:noFill/>
        </p:spPr>
        <p:txBody>
          <a:bodyPr wrap="none" rtlCol="0">
            <a:spAutoFit/>
          </a:bodyPr>
          <a:lstStyle/>
          <a:p>
            <a:r>
              <a:rPr lang="en-US" sz="2400" b="1" dirty="0">
                <a:solidFill>
                  <a:schemeClr val="bg1"/>
                </a:solidFill>
                <a:latin typeface="UTM Avo" panose="02040603050506020204" pitchFamily="18"/>
                <a:cs typeface="Arial" pitchFamily="34" charset="0"/>
              </a:rPr>
              <a:t>HOẠT ĐỘNG 1. ĐỌC THÀNH TIẾNG</a:t>
            </a:r>
          </a:p>
        </p:txBody>
      </p:sp>
      <p:pic>
        <p:nvPicPr>
          <p:cNvPr id="34" name="Picture 7">
            <a:extLst>
              <a:ext uri="{FF2B5EF4-FFF2-40B4-BE49-F238E27FC236}">
                <a16:creationId xmlns:a16="http://schemas.microsoft.com/office/drawing/2014/main" id="{44B80746-FC0A-4B48-28E7-0BD9E52D8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99147" y="5000216"/>
            <a:ext cx="356714" cy="332189"/>
          </a:xfrm>
          <a:prstGeom prst="rect">
            <a:avLst/>
          </a:prstGeom>
        </p:spPr>
      </p:pic>
      <p:pic>
        <p:nvPicPr>
          <p:cNvPr id="35" name="Picture 8">
            <a:extLst>
              <a:ext uri="{FF2B5EF4-FFF2-40B4-BE49-F238E27FC236}">
                <a16:creationId xmlns:a16="http://schemas.microsoft.com/office/drawing/2014/main" id="{C75F5D9E-1B1B-C93C-E105-FE38BE8319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00485" y="5408605"/>
            <a:ext cx="220929" cy="205740"/>
          </a:xfrm>
          <a:prstGeom prst="rect">
            <a:avLst/>
          </a:prstGeom>
        </p:spPr>
      </p:pic>
      <p:pic>
        <p:nvPicPr>
          <p:cNvPr id="36" name="Picture 2">
            <a:extLst>
              <a:ext uri="{FF2B5EF4-FFF2-40B4-BE49-F238E27FC236}">
                <a16:creationId xmlns:a16="http://schemas.microsoft.com/office/drawing/2014/main" id="{76CAA3AC-44BF-AADF-C26F-83DACF6581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82" r="559" b="36052"/>
          <a:stretch>
            <a:fillRect/>
          </a:stretch>
        </p:blipFill>
        <p:spPr>
          <a:xfrm>
            <a:off x="-1" y="6376940"/>
            <a:ext cx="12192000" cy="901105"/>
          </a:xfrm>
          <a:prstGeom prst="rect">
            <a:avLst/>
          </a:prstGeom>
        </p:spPr>
      </p:pic>
      <p:pic>
        <p:nvPicPr>
          <p:cNvPr id="37" name="Picture 6">
            <a:extLst>
              <a:ext uri="{FF2B5EF4-FFF2-40B4-BE49-F238E27FC236}">
                <a16:creationId xmlns:a16="http://schemas.microsoft.com/office/drawing/2014/main" id="{C73EA6DF-D535-6296-09DD-D335760A56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97577" y="5803933"/>
            <a:ext cx="1764895" cy="1222190"/>
          </a:xfrm>
          <a:prstGeom prst="rect">
            <a:avLst/>
          </a:prstGeom>
        </p:spPr>
      </p:pic>
      <p:pic>
        <p:nvPicPr>
          <p:cNvPr id="38" name="Picture 9">
            <a:extLst>
              <a:ext uri="{FF2B5EF4-FFF2-40B4-BE49-F238E27FC236}">
                <a16:creationId xmlns:a16="http://schemas.microsoft.com/office/drawing/2014/main" id="{84187566-4E8E-5EB6-2083-113605CA06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3848"/>
          <a:stretch>
            <a:fillRect/>
          </a:stretch>
        </p:blipFill>
        <p:spPr>
          <a:xfrm>
            <a:off x="60470" y="5054295"/>
            <a:ext cx="1301459" cy="1699650"/>
          </a:xfrm>
          <a:prstGeom prst="rect">
            <a:avLst/>
          </a:prstGeom>
        </p:spPr>
      </p:pic>
      <p:pic>
        <p:nvPicPr>
          <p:cNvPr id="39" name="Picture 10">
            <a:extLst>
              <a:ext uri="{FF2B5EF4-FFF2-40B4-BE49-F238E27FC236}">
                <a16:creationId xmlns:a16="http://schemas.microsoft.com/office/drawing/2014/main" id="{89304597-AA1F-1075-BEA8-9D5030370C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63929">
            <a:off x="68147" y="4370360"/>
            <a:ext cx="511205" cy="681607"/>
          </a:xfrm>
          <a:prstGeom prst="rect">
            <a:avLst/>
          </a:prstGeom>
        </p:spPr>
      </p:pic>
      <p:sp>
        <p:nvSpPr>
          <p:cNvPr id="40" name="Pentagon 39">
            <a:extLst>
              <a:ext uri="{FF2B5EF4-FFF2-40B4-BE49-F238E27FC236}">
                <a16:creationId xmlns:a16="http://schemas.microsoft.com/office/drawing/2014/main" id="{7A7BE603-F567-9C72-92AB-FA84D67E7D14}"/>
              </a:ext>
            </a:extLst>
          </p:cNvPr>
          <p:cNvSpPr/>
          <p:nvPr/>
        </p:nvSpPr>
        <p:spPr>
          <a:xfrm>
            <a:off x="711200" y="2583204"/>
            <a:ext cx="4628579" cy="457200"/>
          </a:xfrm>
          <a:prstGeom prst="homePlate">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chemeClr val="bg1"/>
                </a:solidFill>
                <a:effectLst/>
                <a:uLnTx/>
                <a:uFillTx/>
                <a:latin typeface="UTM Avo" panose="02040603050506020204" pitchFamily="18"/>
                <a:cs typeface="Arial" pitchFamily="34" charset="0"/>
              </a:rPr>
              <a:t>Đọc nối tiếp từng đoạn trước lớp</a:t>
            </a:r>
          </a:p>
        </p:txBody>
      </p:sp>
      <p:grpSp>
        <p:nvGrpSpPr>
          <p:cNvPr id="41" name="Group 40">
            <a:extLst>
              <a:ext uri="{FF2B5EF4-FFF2-40B4-BE49-F238E27FC236}">
                <a16:creationId xmlns:a16="http://schemas.microsoft.com/office/drawing/2014/main" id="{D3F6AFD8-159C-8E1F-69D2-4992881D6535}"/>
              </a:ext>
            </a:extLst>
          </p:cNvPr>
          <p:cNvGrpSpPr/>
          <p:nvPr/>
        </p:nvGrpSpPr>
        <p:grpSpPr>
          <a:xfrm>
            <a:off x="1114495" y="3275932"/>
            <a:ext cx="3914705" cy="3816283"/>
            <a:chOff x="1671742" y="3086100"/>
            <a:chExt cx="5872058" cy="5724425"/>
          </a:xfrm>
        </p:grpSpPr>
        <p:pic>
          <p:nvPicPr>
            <p:cNvPr id="42" name="Picture 2">
              <a:extLst>
                <a:ext uri="{FF2B5EF4-FFF2-40B4-BE49-F238E27FC236}">
                  <a16:creationId xmlns:a16="http://schemas.microsoft.com/office/drawing/2014/main" id="{331407C1-376C-650A-B51C-C96F6CBDB8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10284"/>
            <a:stretch>
              <a:fillRect/>
            </a:stretch>
          </p:blipFill>
          <p:spPr>
            <a:xfrm>
              <a:off x="1671742" y="3086100"/>
              <a:ext cx="5872058" cy="5724425"/>
            </a:xfrm>
            <a:prstGeom prst="rect">
              <a:avLst/>
            </a:prstGeom>
          </p:spPr>
        </p:pic>
        <p:sp>
          <p:nvSpPr>
            <p:cNvPr id="43" name="TextBox 42">
              <a:extLst>
                <a:ext uri="{FF2B5EF4-FFF2-40B4-BE49-F238E27FC236}">
                  <a16:creationId xmlns:a16="http://schemas.microsoft.com/office/drawing/2014/main" id="{4C930C90-BD6A-D105-1AA1-5A45DE7A6400}"/>
                </a:ext>
              </a:extLst>
            </p:cNvPr>
            <p:cNvSpPr txBox="1"/>
            <p:nvPr/>
          </p:nvSpPr>
          <p:spPr>
            <a:xfrm rot="21400061">
              <a:off x="2273713" y="3711909"/>
              <a:ext cx="3996768" cy="600165"/>
            </a:xfrm>
            <a:prstGeom prst="rect">
              <a:avLst/>
            </a:prstGeom>
            <a:noFill/>
          </p:spPr>
          <p:txBody>
            <a:bodyPr wrap="none" rtlCol="0">
              <a:spAutoFit/>
            </a:bodyPr>
            <a:lstStyle/>
            <a:p>
              <a:pPr defTabSz="609630"/>
              <a:r>
                <a:rPr lang="en-US" sz="2000" b="1" dirty="0" err="1">
                  <a:solidFill>
                    <a:schemeClr val="bg1"/>
                  </a:solidFill>
                  <a:latin typeface="UTM Avo" panose="02040603050506020204" pitchFamily="18"/>
                  <a:cs typeface="Arial" pitchFamily="34" charset="0"/>
                </a:rPr>
                <a:t>Học</a:t>
              </a:r>
              <a:r>
                <a:rPr lang="en-US" sz="2000" b="1" dirty="0">
                  <a:solidFill>
                    <a:schemeClr val="bg1"/>
                  </a:solidFill>
                  <a:latin typeface="UTM Avo" panose="02040603050506020204" pitchFamily="18"/>
                  <a:cs typeface="Arial" pitchFamily="34" charset="0"/>
                </a:rPr>
                <a:t> </a:t>
              </a:r>
              <a:r>
                <a:rPr lang="en-US" sz="2000" b="1" dirty="0" err="1">
                  <a:solidFill>
                    <a:schemeClr val="bg1"/>
                  </a:solidFill>
                  <a:latin typeface="UTM Avo" panose="02040603050506020204" pitchFamily="18"/>
                  <a:cs typeface="Arial" pitchFamily="34" charset="0"/>
                </a:rPr>
                <a:t>sinh</a:t>
              </a:r>
              <a:r>
                <a:rPr lang="en-US" sz="2000" b="1" dirty="0">
                  <a:solidFill>
                    <a:schemeClr val="bg1"/>
                  </a:solidFill>
                  <a:latin typeface="UTM Avo" panose="02040603050506020204" pitchFamily="18"/>
                  <a:cs typeface="Arial" pitchFamily="34" charset="0"/>
                </a:rPr>
                <a:t> 1. </a:t>
              </a:r>
              <a:r>
                <a:rPr lang="en-US" sz="2000" b="1" dirty="0" err="1">
                  <a:solidFill>
                    <a:schemeClr val="bg1"/>
                  </a:solidFill>
                  <a:latin typeface="UTM Avo" panose="02040603050506020204" pitchFamily="18"/>
                  <a:cs typeface="Arial" pitchFamily="34" charset="0"/>
                </a:rPr>
                <a:t>Đoạn</a:t>
              </a:r>
              <a:r>
                <a:rPr lang="en-US" sz="2000" b="1" dirty="0">
                  <a:solidFill>
                    <a:schemeClr val="bg1"/>
                  </a:solidFill>
                  <a:latin typeface="UTM Avo" panose="02040603050506020204" pitchFamily="18"/>
                  <a:cs typeface="Arial" pitchFamily="34" charset="0"/>
                </a:rPr>
                <a:t> 1</a:t>
              </a:r>
            </a:p>
          </p:txBody>
        </p:sp>
        <p:sp>
          <p:nvSpPr>
            <p:cNvPr id="44" name="TextBox 43">
              <a:extLst>
                <a:ext uri="{FF2B5EF4-FFF2-40B4-BE49-F238E27FC236}">
                  <a16:creationId xmlns:a16="http://schemas.microsoft.com/office/drawing/2014/main" id="{CB8B5339-9FD2-6905-5BED-26FEAFCA3871}"/>
                </a:ext>
              </a:extLst>
            </p:cNvPr>
            <p:cNvSpPr txBox="1"/>
            <p:nvPr/>
          </p:nvSpPr>
          <p:spPr>
            <a:xfrm rot="242004">
              <a:off x="3070044" y="5013660"/>
              <a:ext cx="3996768" cy="600165"/>
            </a:xfrm>
            <a:prstGeom prst="rect">
              <a:avLst/>
            </a:prstGeom>
            <a:noFill/>
          </p:spPr>
          <p:txBody>
            <a:bodyPr wrap="none" rtlCol="0">
              <a:spAutoFit/>
            </a:bodyPr>
            <a:lstStyle/>
            <a:p>
              <a:pPr defTabSz="609630"/>
              <a:r>
                <a:rPr lang="en-US" sz="2000" b="1" dirty="0" err="1">
                  <a:solidFill>
                    <a:schemeClr val="bg1"/>
                  </a:solidFill>
                  <a:latin typeface="UTM Avo" panose="02040603050506020204" pitchFamily="18"/>
                  <a:cs typeface="Arial" pitchFamily="34" charset="0"/>
                </a:rPr>
                <a:t>Học</a:t>
              </a:r>
              <a:r>
                <a:rPr lang="en-US" sz="2000" b="1" dirty="0">
                  <a:solidFill>
                    <a:schemeClr val="bg1"/>
                  </a:solidFill>
                  <a:latin typeface="UTM Avo" panose="02040603050506020204" pitchFamily="18"/>
                  <a:cs typeface="Arial" pitchFamily="34" charset="0"/>
                </a:rPr>
                <a:t> </a:t>
              </a:r>
              <a:r>
                <a:rPr lang="en-US" sz="2000" b="1" dirty="0" err="1">
                  <a:solidFill>
                    <a:schemeClr val="bg1"/>
                  </a:solidFill>
                  <a:latin typeface="UTM Avo" panose="02040603050506020204" pitchFamily="18"/>
                  <a:cs typeface="Arial" pitchFamily="34" charset="0"/>
                </a:rPr>
                <a:t>sinh</a:t>
              </a:r>
              <a:r>
                <a:rPr lang="en-US" sz="2000" b="1" dirty="0">
                  <a:solidFill>
                    <a:schemeClr val="bg1"/>
                  </a:solidFill>
                  <a:latin typeface="UTM Avo" panose="02040603050506020204" pitchFamily="18"/>
                  <a:cs typeface="Arial" pitchFamily="34" charset="0"/>
                </a:rPr>
                <a:t> 2. </a:t>
              </a:r>
              <a:r>
                <a:rPr lang="en-US" sz="2000" b="1" dirty="0" err="1">
                  <a:solidFill>
                    <a:schemeClr val="bg1"/>
                  </a:solidFill>
                  <a:latin typeface="UTM Avo" panose="02040603050506020204" pitchFamily="18"/>
                  <a:cs typeface="Arial" pitchFamily="34" charset="0"/>
                </a:rPr>
                <a:t>Đoạn</a:t>
              </a:r>
              <a:r>
                <a:rPr lang="en-US" sz="2000" b="1" dirty="0">
                  <a:solidFill>
                    <a:schemeClr val="bg1"/>
                  </a:solidFill>
                  <a:latin typeface="UTM Avo" panose="02040603050506020204" pitchFamily="18"/>
                  <a:cs typeface="Arial" pitchFamily="34" charset="0"/>
                </a:rPr>
                <a:t> 2</a:t>
              </a:r>
            </a:p>
          </p:txBody>
        </p:sp>
        <p:sp>
          <p:nvSpPr>
            <p:cNvPr id="45" name="TextBox 44">
              <a:extLst>
                <a:ext uri="{FF2B5EF4-FFF2-40B4-BE49-F238E27FC236}">
                  <a16:creationId xmlns:a16="http://schemas.microsoft.com/office/drawing/2014/main" id="{496B2523-13AB-8712-08E4-79AEF033AD4B}"/>
                </a:ext>
              </a:extLst>
            </p:cNvPr>
            <p:cNvSpPr txBox="1"/>
            <p:nvPr/>
          </p:nvSpPr>
          <p:spPr>
            <a:xfrm rot="21379079">
              <a:off x="2289067" y="6225729"/>
              <a:ext cx="3996768" cy="600165"/>
            </a:xfrm>
            <a:prstGeom prst="rect">
              <a:avLst/>
            </a:prstGeom>
            <a:noFill/>
          </p:spPr>
          <p:txBody>
            <a:bodyPr wrap="none" rtlCol="0">
              <a:spAutoFit/>
            </a:bodyPr>
            <a:lstStyle/>
            <a:p>
              <a:pPr defTabSz="609630"/>
              <a:r>
                <a:rPr lang="en-US" sz="2000" b="1" dirty="0" err="1">
                  <a:solidFill>
                    <a:schemeClr val="bg1"/>
                  </a:solidFill>
                  <a:latin typeface="UTM Avo" panose="02040603050506020204" pitchFamily="18"/>
                  <a:cs typeface="Arial" pitchFamily="34" charset="0"/>
                </a:rPr>
                <a:t>Học</a:t>
              </a:r>
              <a:r>
                <a:rPr lang="en-US" sz="2000" b="1" dirty="0">
                  <a:solidFill>
                    <a:schemeClr val="bg1"/>
                  </a:solidFill>
                  <a:latin typeface="UTM Avo" panose="02040603050506020204" pitchFamily="18"/>
                  <a:cs typeface="Arial" pitchFamily="34" charset="0"/>
                </a:rPr>
                <a:t> </a:t>
              </a:r>
              <a:r>
                <a:rPr lang="en-US" sz="2000" b="1" dirty="0" err="1">
                  <a:solidFill>
                    <a:schemeClr val="bg1"/>
                  </a:solidFill>
                  <a:latin typeface="UTM Avo" panose="02040603050506020204" pitchFamily="18"/>
                  <a:cs typeface="Arial" pitchFamily="34" charset="0"/>
                </a:rPr>
                <a:t>sinh</a:t>
              </a:r>
              <a:r>
                <a:rPr lang="en-US" sz="2000" b="1" dirty="0">
                  <a:solidFill>
                    <a:schemeClr val="bg1"/>
                  </a:solidFill>
                  <a:latin typeface="UTM Avo" panose="02040603050506020204" pitchFamily="18"/>
                  <a:cs typeface="Arial" pitchFamily="34" charset="0"/>
                </a:rPr>
                <a:t> 3. </a:t>
              </a:r>
              <a:r>
                <a:rPr lang="en-US" sz="2000" b="1" dirty="0" err="1">
                  <a:solidFill>
                    <a:schemeClr val="bg1"/>
                  </a:solidFill>
                  <a:latin typeface="UTM Avo" panose="02040603050506020204" pitchFamily="18"/>
                  <a:cs typeface="Arial" pitchFamily="34" charset="0"/>
                </a:rPr>
                <a:t>Đoạn</a:t>
              </a:r>
              <a:r>
                <a:rPr lang="en-US" sz="2000" b="1" dirty="0">
                  <a:solidFill>
                    <a:schemeClr val="bg1"/>
                  </a:solidFill>
                  <a:latin typeface="UTM Avo" panose="02040603050506020204" pitchFamily="18"/>
                  <a:cs typeface="Arial" pitchFamily="34" charset="0"/>
                </a:rPr>
                <a:t> 3</a:t>
              </a:r>
            </a:p>
          </p:txBody>
        </p:sp>
      </p:grpSp>
      <p:cxnSp>
        <p:nvCxnSpPr>
          <p:cNvPr id="46" name="Straight Connector 45">
            <a:extLst>
              <a:ext uri="{FF2B5EF4-FFF2-40B4-BE49-F238E27FC236}">
                <a16:creationId xmlns:a16="http://schemas.microsoft.com/office/drawing/2014/main" id="{82CD3CDC-9DE8-D436-F9DD-B170A16527C3}"/>
              </a:ext>
            </a:extLst>
          </p:cNvPr>
          <p:cNvCxnSpPr/>
          <p:nvPr/>
        </p:nvCxnSpPr>
        <p:spPr>
          <a:xfrm>
            <a:off x="5474249" y="2595347"/>
            <a:ext cx="0" cy="4496868"/>
          </a:xfrm>
          <a:prstGeom prst="line">
            <a:avLst/>
          </a:prstGeom>
          <a:noFill/>
          <a:ln w="38100" cap="flat" cmpd="sng" algn="ctr">
            <a:solidFill>
              <a:srgbClr val="9BBB59">
                <a:lumMod val="75000"/>
              </a:srgbClr>
            </a:solidFill>
            <a:prstDash val="solid"/>
          </a:ln>
          <a:effectLst/>
        </p:spPr>
      </p:cxnSp>
      <p:sp>
        <p:nvSpPr>
          <p:cNvPr id="47" name="Pentagon 46">
            <a:extLst>
              <a:ext uri="{FF2B5EF4-FFF2-40B4-BE49-F238E27FC236}">
                <a16:creationId xmlns:a16="http://schemas.microsoft.com/office/drawing/2014/main" id="{C6C372EC-FCC9-B624-F7CD-176E43E0519F}"/>
              </a:ext>
            </a:extLst>
          </p:cNvPr>
          <p:cNvSpPr/>
          <p:nvPr/>
        </p:nvSpPr>
        <p:spPr>
          <a:xfrm>
            <a:off x="5730378" y="2583204"/>
            <a:ext cx="4267200" cy="457200"/>
          </a:xfrm>
          <a:prstGeom prst="homePlate">
            <a:avLst/>
          </a:prstGeom>
          <a:solidFill>
            <a:schemeClr val="accent2">
              <a:lumMod val="20000"/>
              <a:lumOff val="8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Cách</a:t>
            </a:r>
            <a:r>
              <a:rPr kumimoji="0" lang="en-US" sz="20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ngắt</a:t>
            </a:r>
            <a:r>
              <a:rPr kumimoji="0" lang="en-US" sz="20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giọng</a:t>
            </a:r>
            <a:r>
              <a:rPr kumimoji="0" lang="en-US" sz="20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đúng</a:t>
            </a:r>
            <a:r>
              <a:rPr kumimoji="0" lang="en-US" sz="20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0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câu</a:t>
            </a:r>
            <a:endParaRPr kumimoji="0" lang="en-US" sz="2000" b="1"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sp>
        <p:nvSpPr>
          <p:cNvPr id="48" name="Rectangle 47">
            <a:extLst>
              <a:ext uri="{FF2B5EF4-FFF2-40B4-BE49-F238E27FC236}">
                <a16:creationId xmlns:a16="http://schemas.microsoft.com/office/drawing/2014/main" id="{86A6D94D-D990-62B3-1BBE-1DF0A6D55A09}"/>
              </a:ext>
            </a:extLst>
          </p:cNvPr>
          <p:cNvSpPr/>
          <p:nvPr/>
        </p:nvSpPr>
        <p:spPr>
          <a:xfrm>
            <a:off x="5730378" y="3070700"/>
            <a:ext cx="5791036" cy="3070712"/>
          </a:xfrm>
          <a:prstGeom prst="rect">
            <a:avLst/>
          </a:prstGeom>
        </p:spPr>
        <p:txBody>
          <a:bodyPr wrap="square">
            <a:spAutoFit/>
          </a:bodyPr>
          <a:lstStyle/>
          <a:p>
            <a:pPr marL="0" marR="0" lvl="0" indent="0" defTabSz="609630" eaLnBrk="1" fontAlgn="auto" latinLnBrk="0" hangingPunct="1">
              <a:lnSpc>
                <a:spcPct val="2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bg1"/>
                </a:solidFill>
                <a:effectLst/>
                <a:uLnTx/>
                <a:uFillTx/>
                <a:latin typeface="UTM Avo" panose="02040603050506020204" pitchFamily="18"/>
              </a:rPr>
              <a:t>Hội đua ghe ngo</a:t>
            </a:r>
            <a:r>
              <a:rPr kumimoji="0" lang="vi-VN" sz="2000" b="1" i="0" u="none" strike="noStrike" kern="0" cap="none" spc="0" normalizeH="0" baseline="0" noProof="0" dirty="0">
                <a:ln>
                  <a:noFill/>
                </a:ln>
                <a:solidFill>
                  <a:schemeClr val="bg1"/>
                </a:solidFill>
                <a:effectLst/>
                <a:uLnTx/>
                <a:uFillTx/>
                <a:latin typeface="UTM Avo" panose="02040603050506020204" pitchFamily="18"/>
              </a:rPr>
              <a:t> </a:t>
            </a:r>
            <a:r>
              <a:rPr kumimoji="0" lang="vi-VN" sz="2000" b="1" i="0" u="none" strike="noStrike" kern="0" cap="none" spc="0" normalizeH="0" baseline="0" noProof="0" dirty="0">
                <a:ln>
                  <a:noFill/>
                </a:ln>
                <a:solidFill>
                  <a:srgbClr val="FF0000"/>
                </a:solidFill>
                <a:effectLst/>
                <a:uLnTx/>
                <a:uFillTx/>
                <a:latin typeface="UTM Avo" panose="02040603050506020204" pitchFamily="18"/>
              </a:rPr>
              <a:t>/</a:t>
            </a:r>
            <a:r>
              <a:rPr kumimoji="0" lang="vi-VN" sz="2000" b="1" i="0" u="none" strike="noStrike" kern="0" cap="none" spc="0" normalizeH="0" baseline="0" noProof="0" dirty="0">
                <a:ln>
                  <a:noFill/>
                </a:ln>
                <a:solidFill>
                  <a:schemeClr val="bg1"/>
                </a:solidFill>
                <a:effectLst/>
                <a:uLnTx/>
                <a:uFillTx/>
                <a:latin typeface="UTM Avo" panose="02040603050506020204" pitchFamily="18"/>
              </a:rPr>
              <a:t> </a:t>
            </a:r>
            <a:r>
              <a:rPr kumimoji="0" lang="vi-VN" sz="2000" b="0" i="0" u="none" strike="noStrike" kern="0" cap="none" spc="0" normalizeH="0" baseline="0" noProof="0" dirty="0">
                <a:ln>
                  <a:noFill/>
                </a:ln>
                <a:solidFill>
                  <a:schemeClr val="bg1"/>
                </a:solidFill>
                <a:effectLst/>
                <a:uLnTx/>
                <a:uFillTx/>
                <a:latin typeface="UTM Avo" panose="02040603050506020204" pitchFamily="18"/>
              </a:rPr>
              <a:t>diễn ra vào lễ hội Cúng Trăng </a:t>
            </a:r>
            <a:r>
              <a:rPr kumimoji="0" lang="vi-VN" sz="2000" b="1" i="0" u="none" strike="noStrike" kern="0" cap="none" spc="0" normalizeH="0" baseline="0" noProof="0" dirty="0">
                <a:ln>
                  <a:noFill/>
                </a:ln>
                <a:solidFill>
                  <a:srgbClr val="FF0000"/>
                </a:solidFill>
                <a:effectLst/>
                <a:uLnTx/>
                <a:uFillTx/>
                <a:latin typeface="UTM Avo" panose="02040603050506020204" pitchFamily="18"/>
              </a:rPr>
              <a:t>/</a:t>
            </a:r>
            <a:r>
              <a:rPr kumimoji="0" lang="vi-VN" sz="2000" b="0" i="0" u="none" strike="noStrike" kern="0" cap="none" spc="0" normalizeH="0" baseline="0" noProof="0" dirty="0">
                <a:ln>
                  <a:noFill/>
                </a:ln>
                <a:solidFill>
                  <a:schemeClr val="bg1"/>
                </a:solidFill>
                <a:effectLst/>
                <a:uLnTx/>
                <a:uFillTx/>
                <a:latin typeface="UTM Avo" panose="02040603050506020204" pitchFamily="18"/>
              </a:rPr>
              <a:t> giữa tháng 10 âm lịch hằng năm. </a:t>
            </a:r>
            <a:r>
              <a:rPr kumimoji="0" lang="vi-VN" sz="2000" b="1" i="0" u="none" strike="noStrike" kern="0" cap="none" spc="0" normalizeH="0" baseline="0" noProof="0" dirty="0">
                <a:ln>
                  <a:noFill/>
                </a:ln>
                <a:solidFill>
                  <a:srgbClr val="FF0000"/>
                </a:solidFill>
                <a:effectLst/>
                <a:uLnTx/>
                <a:uFillTx/>
                <a:latin typeface="UTM Avo" panose="02040603050506020204" pitchFamily="18"/>
              </a:rPr>
              <a:t>//</a:t>
            </a:r>
            <a:r>
              <a:rPr kumimoji="0" lang="vi-VN" sz="2000" b="0" i="0" u="none" strike="noStrike" kern="0" cap="none" spc="0" normalizeH="0" baseline="0" noProof="0" dirty="0">
                <a:ln>
                  <a:noFill/>
                </a:ln>
                <a:solidFill>
                  <a:srgbClr val="FF0000"/>
                </a:solidFill>
                <a:effectLst/>
                <a:uLnTx/>
                <a:uFillTx/>
                <a:latin typeface="UTM Avo" panose="02040603050506020204" pitchFamily="18"/>
              </a:rPr>
              <a:t> </a:t>
            </a:r>
            <a:r>
              <a:rPr kumimoji="0" lang="vi-VN" sz="2000" b="0" i="0" u="none" strike="noStrike" kern="0" cap="none" spc="0" normalizeH="0" baseline="0" noProof="0" dirty="0">
                <a:ln>
                  <a:noFill/>
                </a:ln>
                <a:solidFill>
                  <a:schemeClr val="bg1"/>
                </a:solidFill>
                <a:effectLst/>
                <a:uLnTx/>
                <a:uFillTx/>
                <a:latin typeface="UTM Avo" panose="02040603050506020204" pitchFamily="18"/>
              </a:rPr>
              <a:t>Ghe gho được làm từ gỗ cây sao,</a:t>
            </a:r>
            <a:r>
              <a:rPr kumimoji="0" lang="vi-VN" sz="2000" b="0" i="0" u="none" strike="noStrike" kern="0" cap="none" spc="0" normalizeH="0" baseline="0" noProof="0" dirty="0">
                <a:ln>
                  <a:noFill/>
                </a:ln>
                <a:solidFill>
                  <a:srgbClr val="FF0000"/>
                </a:solidFill>
                <a:effectLst/>
                <a:uLnTx/>
                <a:uFillTx/>
                <a:latin typeface="UTM Avo" panose="02040603050506020204" pitchFamily="18"/>
              </a:rPr>
              <a:t> </a:t>
            </a:r>
            <a:r>
              <a:rPr kumimoji="0" lang="vi-VN" sz="2000" b="1" i="0" u="none" strike="noStrike" kern="0" cap="none" spc="0" normalizeH="0" baseline="0" noProof="0" dirty="0">
                <a:ln>
                  <a:noFill/>
                </a:ln>
                <a:solidFill>
                  <a:srgbClr val="FF0000"/>
                </a:solidFill>
                <a:effectLst/>
                <a:uLnTx/>
                <a:uFillTx/>
                <a:latin typeface="UTM Avo" panose="02040603050506020204" pitchFamily="18"/>
              </a:rPr>
              <a:t>/</a:t>
            </a:r>
            <a:r>
              <a:rPr kumimoji="0" lang="vi-VN" sz="2000" b="0" i="0" u="none" strike="noStrike" kern="0" cap="none" spc="0" normalizeH="0" baseline="0" noProof="0" dirty="0">
                <a:ln>
                  <a:noFill/>
                </a:ln>
                <a:solidFill>
                  <a:srgbClr val="FF0000"/>
                </a:solidFill>
                <a:effectLst/>
                <a:uLnTx/>
                <a:uFillTx/>
                <a:latin typeface="UTM Avo" panose="02040603050506020204" pitchFamily="18"/>
              </a:rPr>
              <a:t> </a:t>
            </a:r>
            <a:r>
              <a:rPr kumimoji="0" lang="vi-VN" sz="2000" b="0" i="0" u="none" strike="noStrike" kern="0" cap="none" spc="0" normalizeH="0" baseline="0" noProof="0" dirty="0">
                <a:ln>
                  <a:noFill/>
                </a:ln>
                <a:solidFill>
                  <a:schemeClr val="bg1"/>
                </a:solidFill>
                <a:effectLst/>
                <a:uLnTx/>
                <a:uFillTx/>
                <a:latin typeface="UTM Avo" panose="02040603050506020204" pitchFamily="18"/>
              </a:rPr>
              <a:t>dài khoảng 30 mét, </a:t>
            </a:r>
            <a:r>
              <a:rPr kumimoji="0" lang="vi-VN" sz="2000" b="1" i="0" u="none" strike="noStrike" kern="0" cap="none" spc="0" normalizeH="0" baseline="0" noProof="0" dirty="0">
                <a:ln>
                  <a:noFill/>
                </a:ln>
                <a:solidFill>
                  <a:srgbClr val="FF0000"/>
                </a:solidFill>
                <a:effectLst/>
                <a:uLnTx/>
                <a:uFillTx/>
                <a:latin typeface="UTM Avo" panose="02040603050506020204" pitchFamily="18"/>
              </a:rPr>
              <a:t>/</a:t>
            </a:r>
            <a:r>
              <a:rPr kumimoji="0" lang="vi-VN" sz="2000" b="0" i="0" u="none" strike="noStrike" kern="0" cap="none" spc="0" normalizeH="0" baseline="0" noProof="0" dirty="0">
                <a:ln>
                  <a:noFill/>
                </a:ln>
                <a:solidFill>
                  <a:schemeClr val="bg1"/>
                </a:solidFill>
                <a:effectLst/>
                <a:uLnTx/>
                <a:uFillTx/>
                <a:latin typeface="UTM Avo" panose="02040603050506020204" pitchFamily="18"/>
              </a:rPr>
              <a:t> chứa được trên dưới 50 tay chèo</a:t>
            </a:r>
            <a:r>
              <a:rPr kumimoji="0" lang="vi-VN" sz="2000" b="1" i="0" u="none" strike="noStrike" kern="0" cap="none" spc="0" normalizeH="0" baseline="0" noProof="0" dirty="0">
                <a:ln>
                  <a:noFill/>
                </a:ln>
                <a:solidFill>
                  <a:schemeClr val="bg1"/>
                </a:solidFill>
                <a:effectLst/>
                <a:uLnTx/>
                <a:uFillTx/>
                <a:latin typeface="UTM Avo" panose="02040603050506020204" pitchFamily="18"/>
              </a:rPr>
              <a:t>.</a:t>
            </a:r>
            <a:r>
              <a:rPr kumimoji="0" lang="vi-VN" sz="2000" b="1" i="0" u="none" strike="noStrike" kern="0" cap="none" spc="0" normalizeH="0" baseline="0" noProof="0" dirty="0">
                <a:ln>
                  <a:noFill/>
                </a:ln>
                <a:solidFill>
                  <a:srgbClr val="FF0000"/>
                </a:solidFill>
                <a:effectLst/>
                <a:uLnTx/>
                <a:uFillTx/>
                <a:latin typeface="UTM Avo" panose="02040603050506020204" pitchFamily="18"/>
              </a:rPr>
              <a:t>//</a:t>
            </a:r>
            <a:endParaRPr kumimoji="0" lang="en-US" sz="2000" b="1" i="0" u="none" strike="noStrike" kern="0" cap="none" spc="0" normalizeH="0" baseline="0" noProof="0" dirty="0">
              <a:ln>
                <a:noFill/>
              </a:ln>
              <a:solidFill>
                <a:srgbClr val="FF0000"/>
              </a:solidFill>
              <a:effectLst/>
              <a:uLnTx/>
              <a:uFillTx/>
              <a:latin typeface="UTM Avo" panose="02040603050506020204" pitchFamily="18"/>
            </a:endParaRPr>
          </a:p>
        </p:txBody>
      </p:sp>
    </p:spTree>
    <p:extLst>
      <p:ext uri="{BB962C8B-B14F-4D97-AF65-F5344CB8AC3E}">
        <p14:creationId xmlns:p14="http://schemas.microsoft.com/office/powerpoint/2010/main" val="412358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arn(inVertical)">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barn(inVertical)">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7A014600-D698-CE67-B524-4C0491C15C9F}"/>
              </a:ext>
            </a:extLst>
          </p:cNvPr>
          <p:cNvGrpSpPr/>
          <p:nvPr/>
        </p:nvGrpSpPr>
        <p:grpSpPr>
          <a:xfrm>
            <a:off x="3255411" y="1636941"/>
            <a:ext cx="5681177" cy="781403"/>
            <a:chOff x="26670" y="26671"/>
            <a:chExt cx="7257781" cy="4048340"/>
          </a:xfrm>
        </p:grpSpPr>
        <p:sp>
          <p:nvSpPr>
            <p:cNvPr id="5" name="Freeform 8">
              <a:extLst>
                <a:ext uri="{FF2B5EF4-FFF2-40B4-BE49-F238E27FC236}">
                  <a16:creationId xmlns:a16="http://schemas.microsoft.com/office/drawing/2014/main" id="{15DA74C0-D419-5778-0C78-E87978AAC7CC}"/>
                </a:ext>
              </a:extLst>
            </p:cNvPr>
            <p:cNvSpPr/>
            <p:nvPr/>
          </p:nvSpPr>
          <p:spPr>
            <a:xfrm>
              <a:off x="26670" y="26671"/>
              <a:ext cx="7257781" cy="4048340"/>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chemeClr val="accent6">
                <a:lumMod val="40000"/>
                <a:lumOff val="60000"/>
              </a:schemeClr>
            </a:solidFill>
          </p:spPr>
        </p:sp>
      </p:grpSp>
      <p:sp>
        <p:nvSpPr>
          <p:cNvPr id="13" name="TextBox 12">
            <a:extLst>
              <a:ext uri="{FF2B5EF4-FFF2-40B4-BE49-F238E27FC236}">
                <a16:creationId xmlns:a16="http://schemas.microsoft.com/office/drawing/2014/main" id="{B7155FF5-F086-53B8-9D66-508C5DB00162}"/>
              </a:ext>
            </a:extLst>
          </p:cNvPr>
          <p:cNvSpPr txBox="1"/>
          <p:nvPr/>
        </p:nvSpPr>
        <p:spPr>
          <a:xfrm>
            <a:off x="3361023" y="1801801"/>
            <a:ext cx="5575565" cy="461665"/>
          </a:xfrm>
          <a:prstGeom prst="rect">
            <a:avLst/>
          </a:prstGeom>
          <a:noFill/>
        </p:spPr>
        <p:txBody>
          <a:bodyPr wrap="none" rtlCol="0">
            <a:spAutoFit/>
          </a:bodyPr>
          <a:lstStyle/>
          <a:p>
            <a:r>
              <a:rPr lang="en-US" sz="2400" b="1" dirty="0">
                <a:solidFill>
                  <a:schemeClr val="bg1"/>
                </a:solidFill>
                <a:latin typeface="UTM Avo" panose="02040603050506020204" pitchFamily="18"/>
                <a:cs typeface="Arial" pitchFamily="34" charset="0"/>
              </a:rPr>
              <a:t>HOẠT ĐỘNG 1. ĐỌC THÀNH TIẾNG</a:t>
            </a:r>
          </a:p>
        </p:txBody>
      </p:sp>
      <p:pic>
        <p:nvPicPr>
          <p:cNvPr id="34" name="Picture 7">
            <a:extLst>
              <a:ext uri="{FF2B5EF4-FFF2-40B4-BE49-F238E27FC236}">
                <a16:creationId xmlns:a16="http://schemas.microsoft.com/office/drawing/2014/main" id="{44B80746-FC0A-4B48-28E7-0BD9E52D8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99147" y="5000216"/>
            <a:ext cx="356714" cy="332189"/>
          </a:xfrm>
          <a:prstGeom prst="rect">
            <a:avLst/>
          </a:prstGeom>
        </p:spPr>
      </p:pic>
      <p:pic>
        <p:nvPicPr>
          <p:cNvPr id="35" name="Picture 8">
            <a:extLst>
              <a:ext uri="{FF2B5EF4-FFF2-40B4-BE49-F238E27FC236}">
                <a16:creationId xmlns:a16="http://schemas.microsoft.com/office/drawing/2014/main" id="{C75F5D9E-1B1B-C93C-E105-FE38BE8319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00485" y="5408605"/>
            <a:ext cx="220929" cy="205740"/>
          </a:xfrm>
          <a:prstGeom prst="rect">
            <a:avLst/>
          </a:prstGeom>
        </p:spPr>
      </p:pic>
      <p:pic>
        <p:nvPicPr>
          <p:cNvPr id="36" name="Picture 2">
            <a:extLst>
              <a:ext uri="{FF2B5EF4-FFF2-40B4-BE49-F238E27FC236}">
                <a16:creationId xmlns:a16="http://schemas.microsoft.com/office/drawing/2014/main" id="{76CAA3AC-44BF-AADF-C26F-83DACF6581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82" r="559" b="36052"/>
          <a:stretch>
            <a:fillRect/>
          </a:stretch>
        </p:blipFill>
        <p:spPr>
          <a:xfrm>
            <a:off x="-1" y="6376940"/>
            <a:ext cx="12192000" cy="901105"/>
          </a:xfrm>
          <a:prstGeom prst="rect">
            <a:avLst/>
          </a:prstGeom>
        </p:spPr>
      </p:pic>
      <p:pic>
        <p:nvPicPr>
          <p:cNvPr id="38" name="Picture 9">
            <a:extLst>
              <a:ext uri="{FF2B5EF4-FFF2-40B4-BE49-F238E27FC236}">
                <a16:creationId xmlns:a16="http://schemas.microsoft.com/office/drawing/2014/main" id="{84187566-4E8E-5EB6-2083-113605CA06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3848"/>
          <a:stretch>
            <a:fillRect/>
          </a:stretch>
        </p:blipFill>
        <p:spPr>
          <a:xfrm>
            <a:off x="60470" y="5054295"/>
            <a:ext cx="1301459" cy="1699650"/>
          </a:xfrm>
          <a:prstGeom prst="rect">
            <a:avLst/>
          </a:prstGeom>
        </p:spPr>
      </p:pic>
      <p:pic>
        <p:nvPicPr>
          <p:cNvPr id="39" name="Picture 10">
            <a:extLst>
              <a:ext uri="{FF2B5EF4-FFF2-40B4-BE49-F238E27FC236}">
                <a16:creationId xmlns:a16="http://schemas.microsoft.com/office/drawing/2014/main" id="{89304597-AA1F-1075-BEA8-9D5030370C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63929">
            <a:off x="68147" y="4370360"/>
            <a:ext cx="511205" cy="681607"/>
          </a:xfrm>
          <a:prstGeom prst="rect">
            <a:avLst/>
          </a:prstGeom>
        </p:spPr>
      </p:pic>
      <p:sp>
        <p:nvSpPr>
          <p:cNvPr id="29" name="Pentagon 28">
            <a:extLst>
              <a:ext uri="{FF2B5EF4-FFF2-40B4-BE49-F238E27FC236}">
                <a16:creationId xmlns:a16="http://schemas.microsoft.com/office/drawing/2014/main" id="{3D6EEAC2-56EC-3949-9A38-6D47EBCE6820}"/>
              </a:ext>
            </a:extLst>
          </p:cNvPr>
          <p:cNvSpPr/>
          <p:nvPr/>
        </p:nvSpPr>
        <p:spPr>
          <a:xfrm>
            <a:off x="1361929" y="2534986"/>
            <a:ext cx="4090214" cy="602973"/>
          </a:xfrm>
          <a:prstGeom prst="homePlate">
            <a:avLst/>
          </a:prstGeom>
          <a:solidFill>
            <a:schemeClr val="accent2">
              <a:lumMod val="40000"/>
              <a:lumOff val="60000"/>
            </a:schemeClr>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Chỉnh</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sửa</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lỗi</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phát</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1" i="0" u="none" strike="noStrike" kern="0" cap="none" spc="0" normalizeH="0" baseline="0" noProof="0" dirty="0" err="1">
                <a:ln>
                  <a:noFill/>
                </a:ln>
                <a:solidFill>
                  <a:schemeClr val="bg1"/>
                </a:solidFill>
                <a:effectLst/>
                <a:uLnTx/>
                <a:uFillTx/>
                <a:latin typeface="UTM Avo" panose="02040603050506020204" pitchFamily="18"/>
                <a:cs typeface="Arial" pitchFamily="34" charset="0"/>
              </a:rPr>
              <a:t>âm</a:t>
            </a:r>
            <a:r>
              <a:rPr kumimoji="0" lang="en-US" sz="2400" b="1" i="0" u="none" strike="noStrike" kern="0" cap="none" spc="0" normalizeH="0" baseline="0" noProof="0" dirty="0">
                <a:ln>
                  <a:noFill/>
                </a:ln>
                <a:solidFill>
                  <a:schemeClr val="bg1"/>
                </a:solidFill>
                <a:effectLst/>
                <a:uLnTx/>
                <a:uFillTx/>
                <a:latin typeface="UTM Avo" panose="02040603050506020204" pitchFamily="18"/>
                <a:cs typeface="Arial" pitchFamily="34" charset="0"/>
              </a:rPr>
              <a:t>:</a:t>
            </a:r>
          </a:p>
        </p:txBody>
      </p:sp>
      <p:grpSp>
        <p:nvGrpSpPr>
          <p:cNvPr id="30" name="Group 29">
            <a:extLst>
              <a:ext uri="{FF2B5EF4-FFF2-40B4-BE49-F238E27FC236}">
                <a16:creationId xmlns:a16="http://schemas.microsoft.com/office/drawing/2014/main" id="{FC6D1625-2BC8-80C1-1907-CF9A9915A055}"/>
              </a:ext>
            </a:extLst>
          </p:cNvPr>
          <p:cNvGrpSpPr/>
          <p:nvPr/>
        </p:nvGrpSpPr>
        <p:grpSpPr>
          <a:xfrm>
            <a:off x="1362688" y="3324372"/>
            <a:ext cx="7747631" cy="1216747"/>
            <a:chOff x="1038635" y="4228866"/>
            <a:chExt cx="10467566" cy="1825120"/>
          </a:xfrm>
        </p:grpSpPr>
        <p:sp>
          <p:nvSpPr>
            <p:cNvPr id="31" name="Rectangle 30">
              <a:extLst>
                <a:ext uri="{FF2B5EF4-FFF2-40B4-BE49-F238E27FC236}">
                  <a16:creationId xmlns:a16="http://schemas.microsoft.com/office/drawing/2014/main" id="{22A5D46F-AC5E-A57D-17E5-87CDB3BE4352}"/>
                </a:ext>
              </a:extLst>
            </p:cNvPr>
            <p:cNvSpPr/>
            <p:nvPr/>
          </p:nvSpPr>
          <p:spPr>
            <a:xfrm>
              <a:off x="1038635" y="4305300"/>
              <a:ext cx="10467566" cy="1748686"/>
            </a:xfrm>
            <a:prstGeom prst="rect">
              <a:avLst/>
            </a:prstGeom>
            <a:solidFill>
              <a:sysClr val="window" lastClr="FFFFFF"/>
            </a:solidFill>
            <a:ln w="25400" cap="flat" cmpd="sng" algn="ctr">
              <a:solidFill>
                <a:srgbClr val="9BBB59">
                  <a:lumMod val="50000"/>
                </a:srgbClr>
              </a:solidFill>
              <a:prstDash val="sysDot"/>
            </a:ln>
            <a:effectLst/>
          </p:spPr>
          <p:txBody>
            <a:bodyPr rtlCol="0" anchor="ctr"/>
            <a:lstStyle/>
            <a:p>
              <a:pPr marL="0" marR="0" lvl="0" indent="0" defTabSz="609630" eaLnBrk="1" fontAlgn="auto" latinLnBrk="0" hangingPunct="1">
                <a:lnSpc>
                  <a:spcPct val="15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32" name="Rectangle 31">
              <a:extLst>
                <a:ext uri="{FF2B5EF4-FFF2-40B4-BE49-F238E27FC236}">
                  <a16:creationId xmlns:a16="http://schemas.microsoft.com/office/drawing/2014/main" id="{10141134-5411-FB7E-D0F7-29FACCED1D97}"/>
                </a:ext>
              </a:extLst>
            </p:cNvPr>
            <p:cNvSpPr/>
            <p:nvPr/>
          </p:nvSpPr>
          <p:spPr>
            <a:xfrm>
              <a:off x="1227737" y="4228866"/>
              <a:ext cx="9948479" cy="1682769"/>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en-US" sz="2400" b="1" i="0" u="sng" strike="noStrike" kern="0" cap="none" spc="0" normalizeH="0" baseline="0" noProof="0" dirty="0" err="1">
                  <a:ln>
                    <a:noFill/>
                  </a:ln>
                  <a:solidFill>
                    <a:schemeClr val="bg1"/>
                  </a:solidFill>
                  <a:effectLst/>
                  <a:uLnTx/>
                  <a:uFillTx/>
                  <a:latin typeface="UTM Avo" panose="02040603050506020204" pitchFamily="18"/>
                  <a:cs typeface="Arial" pitchFamily="34" charset="0"/>
                </a:rPr>
                <a:t>Ví</a:t>
              </a:r>
              <a:r>
                <a:rPr kumimoji="0" lang="en-US" sz="2400" b="1" i="0" u="sng"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en-US" sz="2400" b="1" i="0" u="sng" strike="noStrike" kern="0" cap="none" spc="0" normalizeH="0" baseline="0" noProof="0" dirty="0" err="1">
                  <a:ln>
                    <a:noFill/>
                  </a:ln>
                  <a:solidFill>
                    <a:schemeClr val="bg1"/>
                  </a:solidFill>
                  <a:effectLst/>
                  <a:uLnTx/>
                  <a:uFillTx/>
                  <a:latin typeface="UTM Avo" panose="02040603050506020204" pitchFamily="18"/>
                  <a:cs typeface="Arial" pitchFamily="34" charset="0"/>
                </a:rPr>
                <a:t>dụ</a:t>
              </a: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 </a:t>
              </a: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rPr>
                <a:t>ghe ngo, lễ hội, hằng năm, lướt nhanh, sặc sỡ, phum, sóc, hiệu lệnh,... (miền </a:t>
              </a:r>
              <a:r>
                <a:rPr kumimoji="0" lang="vi-VN" sz="2400" b="0" i="0" u="none" strike="noStrike" kern="0" cap="none" spc="0" normalizeH="0" baseline="0" noProof="0">
                  <a:ln>
                    <a:noFill/>
                  </a:ln>
                  <a:solidFill>
                    <a:schemeClr val="bg1"/>
                  </a:solidFill>
                  <a:effectLst/>
                  <a:uLnTx/>
                  <a:uFillTx/>
                  <a:latin typeface="UTM Avo" panose="02040603050506020204" pitchFamily="18"/>
                  <a:cs typeface="Arial" pitchFamily="34" charset="0"/>
                </a:rPr>
                <a:t>Bắc)</a:t>
              </a:r>
              <a:r>
                <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rPr>
                <a:t>.</a:t>
              </a:r>
              <a:endPar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pitchFamily="34" charset="0"/>
              </a:endParaRPr>
            </a:p>
          </p:txBody>
        </p:sp>
      </p:grpSp>
      <p:grpSp>
        <p:nvGrpSpPr>
          <p:cNvPr id="33" name="Group 32">
            <a:extLst>
              <a:ext uri="{FF2B5EF4-FFF2-40B4-BE49-F238E27FC236}">
                <a16:creationId xmlns:a16="http://schemas.microsoft.com/office/drawing/2014/main" id="{5797DBC8-049B-05EF-9569-FA441EDF3E1C}"/>
              </a:ext>
            </a:extLst>
          </p:cNvPr>
          <p:cNvGrpSpPr/>
          <p:nvPr/>
        </p:nvGrpSpPr>
        <p:grpSpPr>
          <a:xfrm>
            <a:off x="1390701" y="4939716"/>
            <a:ext cx="7716530" cy="1675843"/>
            <a:chOff x="1080655" y="6423280"/>
            <a:chExt cx="10425546" cy="2513765"/>
          </a:xfrm>
        </p:grpSpPr>
        <p:sp>
          <p:nvSpPr>
            <p:cNvPr id="49" name="Rectangle 48">
              <a:extLst>
                <a:ext uri="{FF2B5EF4-FFF2-40B4-BE49-F238E27FC236}">
                  <a16:creationId xmlns:a16="http://schemas.microsoft.com/office/drawing/2014/main" id="{2C4AC2F0-8B03-97A5-A483-1DC6363E476F}"/>
                </a:ext>
              </a:extLst>
            </p:cNvPr>
            <p:cNvSpPr/>
            <p:nvPr/>
          </p:nvSpPr>
          <p:spPr>
            <a:xfrm>
              <a:off x="1080655" y="6423280"/>
              <a:ext cx="10425546" cy="1768220"/>
            </a:xfrm>
            <a:prstGeom prst="rect">
              <a:avLst/>
            </a:prstGeom>
            <a:solidFill>
              <a:sysClr val="window" lastClr="FFFFFF"/>
            </a:solidFill>
            <a:ln w="25400" cap="flat" cmpd="sng" algn="ctr">
              <a:solidFill>
                <a:srgbClr val="9BBB59">
                  <a:lumMod val="50000"/>
                </a:srgbClr>
              </a:solidFill>
              <a:prstDash val="sysDot"/>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sp>
          <p:nvSpPr>
            <p:cNvPr id="50" name="Rectangle 49">
              <a:extLst>
                <a:ext uri="{FF2B5EF4-FFF2-40B4-BE49-F238E27FC236}">
                  <a16:creationId xmlns:a16="http://schemas.microsoft.com/office/drawing/2014/main" id="{E5C62F5D-946D-0722-F047-141046B1A205}"/>
                </a:ext>
              </a:extLst>
            </p:cNvPr>
            <p:cNvSpPr/>
            <p:nvPr/>
          </p:nvSpPr>
          <p:spPr>
            <a:xfrm>
              <a:off x="1245994" y="6423280"/>
              <a:ext cx="10253280" cy="2513765"/>
            </a:xfrm>
            <a:prstGeom prst="rect">
              <a:avLst/>
            </a:prstGeom>
          </p:spPr>
          <p:txBody>
            <a:bodyPr wrap="square">
              <a:spAutoFit/>
            </a:bodyPr>
            <a:lstStyle/>
            <a:p>
              <a:pPr marL="0" marR="0" lvl="0" indent="0" defTabSz="609630" eaLnBrk="1" fontAlgn="auto" latinLnBrk="0" hangingPunct="1">
                <a:lnSpc>
                  <a:spcPct val="150000"/>
                </a:lnSpc>
                <a:spcBef>
                  <a:spcPts val="0"/>
                </a:spcBef>
                <a:spcAft>
                  <a:spcPts val="0"/>
                </a:spcAft>
                <a:buClrTx/>
                <a:buSzTx/>
                <a:buFontTx/>
                <a:buNone/>
                <a:tabLst/>
                <a:defRPr/>
              </a:pPr>
              <a:r>
                <a:rPr kumimoji="0" lang="en-US" sz="2400" b="1" i="0" u="sng" strike="noStrike" kern="0" cap="none" spc="0" normalizeH="0" baseline="0" noProof="0">
                  <a:ln>
                    <a:noFill/>
                  </a:ln>
                  <a:solidFill>
                    <a:schemeClr val="bg1"/>
                  </a:solidFill>
                  <a:effectLst/>
                  <a:uLnTx/>
                  <a:uFillTx/>
                  <a:latin typeface="UTM Avo" panose="02040603050506020204" pitchFamily="18"/>
                  <a:cs typeface="Arial" pitchFamily="34" charset="0"/>
                </a:rPr>
                <a:t>Ví dụ</a:t>
              </a:r>
              <a:r>
                <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rPr>
                <a:t>: </a:t>
              </a:r>
              <a:r>
                <a:rPr kumimoji="0" lang="vi-VN" sz="2400" b="0" i="0" u="none" strike="noStrike" kern="0" cap="none" spc="0" normalizeH="0" baseline="0" noProof="0">
                  <a:ln>
                    <a:noFill/>
                  </a:ln>
                  <a:solidFill>
                    <a:schemeClr val="bg1"/>
                  </a:solidFill>
                  <a:effectLst/>
                  <a:uLnTx/>
                  <a:uFillTx/>
                  <a:latin typeface="UTM Avo" panose="02040603050506020204" pitchFamily="18"/>
                  <a:cs typeface="Arial" pitchFamily="34" charset="0"/>
                </a:rPr>
                <a:t>diễn ra, lễ hội, gỗ, nhẵn bóng, lướt nhanh, cất giữ, cổ vũ,... (miền Trung, miền Nam). </a:t>
              </a:r>
              <a:endParaRPr kumimoji="0" lang="en-US" sz="2400" b="0" i="0" u="none" strike="noStrike" kern="0" cap="none" spc="0" normalizeH="0" baseline="0" noProof="0">
                <a:ln>
                  <a:noFill/>
                </a:ln>
                <a:solidFill>
                  <a:schemeClr val="bg1"/>
                </a:solidFill>
                <a:effectLst/>
                <a:uLnTx/>
                <a:uFillTx/>
                <a:latin typeface="UTM Avo" panose="02040603050506020204" pitchFamily="18"/>
                <a:cs typeface="Arial" pitchFamily="34" charset="0"/>
              </a:endParaRPr>
            </a:p>
          </p:txBody>
        </p:sp>
      </p:grpSp>
      <p:pic>
        <p:nvPicPr>
          <p:cNvPr id="51" name="Picture 14">
            <a:extLst>
              <a:ext uri="{FF2B5EF4-FFF2-40B4-BE49-F238E27FC236}">
                <a16:creationId xmlns:a16="http://schemas.microsoft.com/office/drawing/2014/main" id="{256620C8-132C-0B50-51C0-6DF6A34D8C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05749" y="2326481"/>
            <a:ext cx="3554132" cy="4050459"/>
          </a:xfrm>
          <a:prstGeom prst="rect">
            <a:avLst/>
          </a:prstGeom>
        </p:spPr>
      </p:pic>
    </p:spTree>
    <p:extLst>
      <p:ext uri="{BB962C8B-B14F-4D97-AF65-F5344CB8AC3E}">
        <p14:creationId xmlns:p14="http://schemas.microsoft.com/office/powerpoint/2010/main" val="111651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1175</Words>
  <Application>Microsoft Office PowerPoint</Application>
  <PresentationFormat>Widescreen</PresentationFormat>
  <Paragraphs>98</Paragraphs>
  <Slides>25</Slides>
  <Notes>8</Notes>
  <HiddenSlides>0</HiddenSlides>
  <MMClips>4</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UTM Avo</vt:lpstr>
      <vt:lpstr>Calibri</vt:lpstr>
      <vt:lpstr>Arial</vt:lpstr>
      <vt:lpstr>Wingdings</vt:lpstr>
      <vt:lpstr>Calibri Light</vt:lpstr>
      <vt:lpstr>Office Theme</vt:lpstr>
      <vt:lpstr>2_Office Theme</vt:lpstr>
      <vt:lpstr>1_Office Theme</vt:lpstr>
      <vt:lpstr>3_Office Theme</vt:lpstr>
      <vt:lpstr>Tuần 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Ziczac</cp:lastModifiedBy>
  <cp:revision>16</cp:revision>
  <dcterms:created xsi:type="dcterms:W3CDTF">2023-10-19T01:39:18Z</dcterms:created>
  <dcterms:modified xsi:type="dcterms:W3CDTF">2023-12-21T02:09:59Z</dcterms:modified>
</cp:coreProperties>
</file>