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53" r:id="rId2"/>
    <p:sldId id="450" r:id="rId3"/>
    <p:sldId id="452" r:id="rId4"/>
    <p:sldId id="428" r:id="rId5"/>
    <p:sldId id="439" r:id="rId6"/>
    <p:sldId id="454" r:id="rId7"/>
    <p:sldId id="449" r:id="rId8"/>
    <p:sldId id="446" r:id="rId9"/>
    <p:sldId id="444" r:id="rId10"/>
    <p:sldId id="447" r:id="rId11"/>
    <p:sldId id="448"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5F3F3"/>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2173" autoAdjust="0"/>
  </p:normalViewPr>
  <p:slideViewPr>
    <p:cSldViewPr>
      <p:cViewPr varScale="1">
        <p:scale>
          <a:sx n="60" d="100"/>
          <a:sy n="60" d="100"/>
        </p:scale>
        <p:origin x="691" y="53"/>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5F6EB9B-8E7B-4599-A710-33F189EAC82B}" type="slidenum">
              <a:rPr lang="en-US" smtClean="0">
                <a:latin typeface="Arial" pitchFamily="34" charset="0"/>
              </a:rPr>
              <a:pPr/>
              <a:t>1</a:t>
            </a:fld>
            <a:endParaRPr lang="en-US">
              <a:latin typeface="Arial" pitchFamily="34" charset="0"/>
            </a:endParaRPr>
          </a:p>
        </p:txBody>
      </p:sp>
      <p:sp>
        <p:nvSpPr>
          <p:cNvPr id="3481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vi-VN"/>
          </a:p>
        </p:txBody>
      </p:sp>
      <p:sp>
        <p:nvSpPr>
          <p:cNvPr id="34820" name="Rectangle 3"/>
          <p:cNvSpPr>
            <a:spLocks noGrp="1" noChangeArrowheads="1"/>
          </p:cNvSpPr>
          <p:nvPr>
            <p:ph type="body"/>
          </p:nvPr>
        </p:nvSpPr>
        <p:spPr bwMode="auto">
          <a:noFill/>
        </p:spPr>
        <p:txBody>
          <a:bodyPr wrap="none" numCol="1" anchor="ctr" anchorCtr="0" compatLnSpc="1">
            <a:prstTxWarp prst="textNoShape">
              <a:avLst/>
            </a:prstTxWarp>
          </a:bodyPr>
          <a:lstStyle/>
          <a:p>
            <a:pPr lvl="0"/>
            <a:endParaRPr lang="en-US" sz="19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60724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78036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390445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p>
            <a:r>
              <a:rPr lang="en-US"/>
              <a:t>Click to edit Master title style</a:t>
            </a:r>
            <a:endParaRPr lang="vi-VN"/>
          </a:p>
        </p:txBody>
      </p:sp>
      <p:sp>
        <p:nvSpPr>
          <p:cNvPr id="3" name="Date Placeholder 2"/>
          <p:cNvSpPr>
            <a:spLocks noGrp="1"/>
          </p:cNvSpPr>
          <p:nvPr>
            <p:ph type="dt" sz="half" idx="10"/>
          </p:nvPr>
        </p:nvSpPr>
        <p:spPr>
          <a:xfrm>
            <a:off x="813832" y="8326967"/>
            <a:ext cx="3797882" cy="6350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5561185" y="8326967"/>
            <a:ext cx="5154269" cy="6350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11664924" y="8326967"/>
            <a:ext cx="3797882" cy="635000"/>
          </a:xfrm>
        </p:spPr>
        <p:txBody>
          <a:bodyPr/>
          <a:lstStyle>
            <a:lvl1pPr>
              <a:defRPr/>
            </a:lvl1pPr>
          </a:lstStyle>
          <a:p>
            <a:pPr>
              <a:defRPr/>
            </a:pPr>
            <a:fld id="{3E36B449-963A-4FFE-8927-8F3D4EE74F49}" type="slidenum">
              <a:rPr lang="en-US"/>
              <a:pPr>
                <a:defRPr/>
              </a:pPr>
              <a:t>‹#›</a:t>
            </a:fld>
            <a:endParaRPr lang="en-US"/>
          </a:p>
        </p:txBody>
      </p:sp>
    </p:spTree>
    <p:extLst>
      <p:ext uri="{BB962C8B-B14F-4D97-AF65-F5344CB8AC3E}">
        <p14:creationId xmlns:p14="http://schemas.microsoft.com/office/powerpoint/2010/main" val="1675132167"/>
      </p:ext>
    </p:extLst>
  </p:cSld>
  <p:clrMapOvr>
    <a:masterClrMapping/>
  </p:clrMapOvr>
  <mc:AlternateContent xmlns:mc="http://schemas.openxmlformats.org/markup-compatibility/2006" xmlns:p14="http://schemas.microsoft.com/office/powerpoint/2010/main">
    <mc:Choice Requires="p14">
      <p:transition p14:dur="10">
        <p:sndAc>
          <p:endSnd/>
        </p:sndAc>
      </p:transition>
    </mc:Choice>
    <mc:Fallback xmlns="">
      <p:transition>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1101306" y="1230908"/>
            <a:ext cx="14554200" cy="7913092"/>
          </a:xfrm>
          <a:prstGeom prst="rect">
            <a:avLst/>
          </a:prstGeom>
        </p:spPr>
        <p:txBody>
          <a:bodyPr spcFirstLastPara="1" wrap="none" fromWordArt="1">
            <a:prstTxWarp prst="textArchUp">
              <a:avLst>
                <a:gd name="adj" fmla="val 10730932"/>
              </a:avLst>
            </a:prstTxWarp>
          </a:bodyPr>
          <a:lstStyle/>
          <a:p>
            <a:pPr algn="ctr"/>
            <a:r>
              <a:rPr lang="vi-VN" sz="2000" b="1" kern="10" dirty="0">
                <a:ln w="12573">
                  <a:solidFill>
                    <a:srgbClr val="EAEAEA"/>
                  </a:solidFill>
                  <a:miter lim="800000"/>
                  <a:headEnd/>
                  <a:tailEnd/>
                </a:ln>
                <a:solidFill>
                  <a:srgbClr val="FF0066"/>
                </a:solidFill>
                <a:effectLst>
                  <a:outerShdw dist="17819" dir="2700000" algn="ctr" rotWithShape="0">
                    <a:srgbClr val="C0C0C0">
                      <a:alpha val="80011"/>
                    </a:srgbClr>
                  </a:outerShdw>
                </a:effectLst>
                <a:latin typeface="+mj-lt"/>
                <a:cs typeface="Arial"/>
              </a:rPr>
              <a:t>Chào mừng quý thầy cô về dự giờ, thăm lớp</a:t>
            </a:r>
            <a:endParaRPr lang="en-US" sz="2000" b="1" kern="10" dirty="0">
              <a:ln w="12573">
                <a:solidFill>
                  <a:srgbClr val="EAEAEA"/>
                </a:solidFill>
                <a:miter lim="800000"/>
                <a:headEnd/>
                <a:tailEnd/>
              </a:ln>
              <a:solidFill>
                <a:srgbClr val="FF0066"/>
              </a:soli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endParaRPr>
          </a:p>
        </p:txBody>
      </p:sp>
      <p:pic>
        <p:nvPicPr>
          <p:cNvPr id="5126" name="Picture 6"/>
          <p:cNvPicPr>
            <a:picLocks noChangeAspect="1" noChangeArrowheads="1"/>
          </p:cNvPicPr>
          <p:nvPr/>
        </p:nvPicPr>
        <p:blipFill>
          <a:blip r:embed="rId3"/>
          <a:srcRect/>
          <a:stretch>
            <a:fillRect/>
          </a:stretch>
        </p:blipFill>
        <p:spPr bwMode="auto">
          <a:xfrm>
            <a:off x="13157372" y="-39296"/>
            <a:ext cx="3149600" cy="1930400"/>
          </a:xfrm>
          <a:prstGeom prst="rect">
            <a:avLst/>
          </a:prstGeom>
          <a:noFill/>
          <a:ln w="9525">
            <a:noFill/>
            <a:round/>
            <a:headEnd/>
            <a:tailEnd/>
          </a:ln>
        </p:spPr>
      </p:pic>
      <p:pic>
        <p:nvPicPr>
          <p:cNvPr id="5127" name="Picture 7"/>
          <p:cNvPicPr>
            <a:picLocks noChangeAspect="1" noChangeArrowheads="1"/>
          </p:cNvPicPr>
          <p:nvPr/>
        </p:nvPicPr>
        <p:blipFill>
          <a:blip r:embed="rId4"/>
          <a:srcRect/>
          <a:stretch>
            <a:fillRect/>
          </a:stretch>
        </p:blipFill>
        <p:spPr bwMode="auto">
          <a:xfrm>
            <a:off x="49788" y="-37108"/>
            <a:ext cx="2540000" cy="2336800"/>
          </a:xfrm>
          <a:prstGeom prst="rect">
            <a:avLst/>
          </a:prstGeom>
          <a:noFill/>
          <a:ln w="9525">
            <a:noFill/>
            <a:round/>
            <a:headEnd/>
            <a:tailEnd/>
          </a:ln>
        </p:spPr>
      </p:pic>
      <p:pic>
        <p:nvPicPr>
          <p:cNvPr id="5128" name="Picture 8"/>
          <p:cNvPicPr>
            <a:picLocks noChangeAspect="1" noChangeArrowheads="1"/>
          </p:cNvPicPr>
          <p:nvPr/>
        </p:nvPicPr>
        <p:blipFill>
          <a:blip r:embed="rId5"/>
          <a:srcRect/>
          <a:stretch>
            <a:fillRect/>
          </a:stretch>
        </p:blipFill>
        <p:spPr bwMode="auto">
          <a:xfrm>
            <a:off x="13516770" y="7118349"/>
            <a:ext cx="2749549" cy="2025651"/>
          </a:xfrm>
          <a:prstGeom prst="rect">
            <a:avLst/>
          </a:prstGeom>
          <a:noFill/>
          <a:ln w="9525">
            <a:noFill/>
            <a:round/>
            <a:headEnd/>
            <a:tailEnd/>
          </a:ln>
        </p:spPr>
      </p:pic>
      <p:sp>
        <p:nvSpPr>
          <p:cNvPr id="121869" name="WordArt 13" descr="Sphere"/>
          <p:cNvSpPr>
            <a:spLocks noChangeArrowheads="1" noChangeShapeType="1" noTextEdit="1"/>
          </p:cNvSpPr>
          <p:nvPr/>
        </p:nvSpPr>
        <p:spPr bwMode="auto">
          <a:xfrm>
            <a:off x="7223918" y="6919684"/>
            <a:ext cx="5933453" cy="471513"/>
          </a:xfrm>
          <a:prstGeom prst="rect">
            <a:avLst/>
          </a:prstGeom>
        </p:spPr>
        <p:txBody>
          <a:bodyPr wrap="none" fromWordArt="1">
            <a:prstTxWarp prst="textPlain">
              <a:avLst>
                <a:gd name="adj" fmla="val 50000"/>
              </a:avLst>
            </a:prstTxWarp>
          </a:bodyPr>
          <a:lstStyle/>
          <a:p>
            <a:pPr algn="ctr"/>
            <a:r>
              <a:rPr lang="en-US" sz="4800" b="1" i="1" kern="10" dirty="0">
                <a:ln w="12573">
                  <a:solidFill>
                    <a:srgbClr val="EAEAEA"/>
                  </a:solidFill>
                  <a:miter lim="800000"/>
                  <a:headEnd/>
                  <a:tailEnd/>
                </a:ln>
                <a:solidFill>
                  <a:srgbClr val="0000FF"/>
                </a:solidFill>
                <a:effectLst>
                  <a:outerShdw dist="17819" dir="2700000" algn="ctr" rotWithShape="0">
                    <a:srgbClr val="C0C0C0">
                      <a:alpha val="80011"/>
                    </a:srgbClr>
                  </a:outerShdw>
                </a:effectLst>
                <a:latin typeface="+mj-lt"/>
              </a:rPr>
              <a:t> </a:t>
            </a:r>
            <a:r>
              <a:rPr lang="vi-VN" sz="4800" b="1" i="1" kern="10" dirty="0" smtClean="0">
                <a:ln w="12573">
                  <a:solidFill>
                    <a:srgbClr val="EAEAEA"/>
                  </a:solidFill>
                  <a:miter lim="800000"/>
                  <a:headEnd/>
                  <a:tailEnd/>
                </a:ln>
                <a:solidFill>
                  <a:srgbClr val="0000FF"/>
                </a:solidFill>
                <a:effectLst>
                  <a:outerShdw dist="17819" dir="2700000" algn="ctr" rotWithShape="0">
                    <a:srgbClr val="C0C0C0">
                      <a:alpha val="80011"/>
                    </a:srgbClr>
                  </a:outerShdw>
                </a:effectLst>
                <a:cs typeface="Times New Roman" panose="02020603050405020304" pitchFamily="18" charset="0"/>
              </a:rPr>
              <a:t>Vũ Thị </a:t>
            </a:r>
            <a:r>
              <a:rPr lang="vi-VN" sz="4800" b="1" i="1" kern="10" dirty="0">
                <a:ln w="12573">
                  <a:solidFill>
                    <a:srgbClr val="EAEAEA"/>
                  </a:solidFill>
                  <a:miter lim="800000"/>
                  <a:headEnd/>
                  <a:tailEnd/>
                </a:ln>
                <a:solidFill>
                  <a:srgbClr val="0000FF"/>
                </a:solidFill>
                <a:effectLst>
                  <a:outerShdw dist="17819" dir="2700000" algn="ctr" rotWithShape="0">
                    <a:srgbClr val="C0C0C0">
                      <a:alpha val="80011"/>
                    </a:srgbClr>
                  </a:outerShdw>
                </a:effectLst>
                <a:cs typeface="Times New Roman" panose="02020603050405020304" pitchFamily="18" charset="0"/>
              </a:rPr>
              <a:t>Hiền</a:t>
            </a:r>
            <a:endParaRPr lang="en-US" sz="4800" b="1" i="1" kern="10" dirty="0">
              <a:ln w="12573">
                <a:solidFill>
                  <a:srgbClr val="EAEAEA"/>
                </a:solidFill>
                <a:miter lim="800000"/>
                <a:headEnd/>
                <a:tailEnd/>
              </a:ln>
              <a:solidFill>
                <a:srgbClr val="0000FF"/>
              </a:solidFill>
              <a:effectLst>
                <a:outerShdw dist="17819" dir="2700000" algn="ctr" rotWithShape="0">
                  <a:srgbClr val="C0C0C0">
                    <a:alpha val="80011"/>
                  </a:srgbClr>
                </a:outerShdw>
              </a:effectLst>
              <a:cs typeface="Times New Roman" panose="02020603050405020304" pitchFamily="18" charset="0"/>
            </a:endParaRPr>
          </a:p>
        </p:txBody>
      </p:sp>
      <p:pic>
        <p:nvPicPr>
          <p:cNvPr id="5129" name="Picture 9"/>
          <p:cNvPicPr>
            <a:picLocks noChangeAspect="1" noChangeArrowheads="1"/>
          </p:cNvPicPr>
          <p:nvPr/>
        </p:nvPicPr>
        <p:blipFill>
          <a:blip r:embed="rId6"/>
          <a:srcRect/>
          <a:stretch>
            <a:fillRect/>
          </a:stretch>
        </p:blipFill>
        <p:spPr bwMode="auto">
          <a:xfrm>
            <a:off x="-112759" y="7213600"/>
            <a:ext cx="3352801" cy="1930400"/>
          </a:xfrm>
          <a:prstGeom prst="rect">
            <a:avLst/>
          </a:prstGeom>
          <a:noFill/>
          <a:ln w="9525">
            <a:noFill/>
            <a:round/>
            <a:headEnd/>
            <a:tailEnd/>
          </a:ln>
        </p:spPr>
      </p:pic>
      <p:sp>
        <p:nvSpPr>
          <p:cNvPr id="5134" name="WordArt 14"/>
          <p:cNvSpPr>
            <a:spLocks noChangeArrowheads="1" noChangeShapeType="1" noTextEdit="1"/>
          </p:cNvSpPr>
          <p:nvPr/>
        </p:nvSpPr>
        <p:spPr bwMode="auto">
          <a:xfrm>
            <a:off x="1966119" y="6932089"/>
            <a:ext cx="4473493" cy="853239"/>
          </a:xfrm>
          <a:prstGeom prst="rect">
            <a:avLst/>
          </a:prstGeom>
        </p:spPr>
        <p:txBody>
          <a:bodyPr wrap="none" fromWordArt="1">
            <a:prstTxWarp prst="textCascadeUp">
              <a:avLst>
                <a:gd name="adj" fmla="val 100000"/>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vi-VN" sz="48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Người thực hiện:</a:t>
            </a:r>
            <a:endParaRPr lang="en-US" sz="48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
        <p:nvSpPr>
          <p:cNvPr id="19" name="Text Box 6"/>
          <p:cNvSpPr txBox="1">
            <a:spLocks noChangeArrowheads="1"/>
          </p:cNvSpPr>
          <p:nvPr/>
        </p:nvSpPr>
        <p:spPr bwMode="auto">
          <a:xfrm>
            <a:off x="3464719" y="41801"/>
            <a:ext cx="924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vi-VN" sz="2800" b="1" dirty="0">
                <a:solidFill>
                  <a:srgbClr val="0000FF"/>
                </a:solidFill>
                <a:latin typeface="Times New Roman" panose="02020603050405020304" pitchFamily="18" charset="0"/>
              </a:rPr>
              <a:t>TRƯỜNG TIỂU HỌC</a:t>
            </a:r>
            <a:r>
              <a:rPr lang="en-US" sz="2800" b="1" dirty="0">
                <a:solidFill>
                  <a:srgbClr val="0000FF"/>
                </a:solidFill>
                <a:latin typeface="Times New Roman" panose="02020603050405020304" pitchFamily="18" charset="0"/>
              </a:rPr>
              <a:t> </a:t>
            </a:r>
            <a:r>
              <a:rPr lang="vi-VN" sz="2800" b="1" dirty="0">
                <a:solidFill>
                  <a:srgbClr val="0000FF"/>
                </a:solidFill>
                <a:latin typeface="Times New Roman" panose="02020603050405020304" pitchFamily="18" charset="0"/>
              </a:rPr>
              <a:t>LÊ LỢI</a:t>
            </a:r>
            <a:r>
              <a:rPr lang="en-US" sz="2800" b="1" dirty="0">
                <a:solidFill>
                  <a:srgbClr val="0000FF"/>
                </a:solidFill>
                <a:latin typeface="Times New Roman" panose="02020603050405020304" pitchFamily="18" charset="0"/>
              </a:rPr>
              <a:t> </a:t>
            </a:r>
          </a:p>
        </p:txBody>
      </p:sp>
      <p:pic>
        <p:nvPicPr>
          <p:cNvPr id="21" name="Picture 20" descr="D:\Lưu trử  TRANG\Năm học 2022 - 2023\Giáo án lớp 3 Bộ sách Cánh Diều\Học Kì I\Giáo án NH 2022 - 2023\images.jpeg"/>
          <p:cNvPicPr/>
          <p:nvPr/>
        </p:nvPicPr>
        <p:blipFill>
          <a:blip r:embed="rId7">
            <a:extLst>
              <a:ext uri="{28A0092B-C50C-407E-A947-70E740481C1C}">
                <a14:useLocalDpi xmlns:a14="http://schemas.microsoft.com/office/drawing/2010/main" val="0"/>
              </a:ext>
            </a:extLst>
          </a:blip>
          <a:srcRect/>
          <a:stretch>
            <a:fillRect/>
          </a:stretch>
        </p:blipFill>
        <p:spPr bwMode="auto">
          <a:xfrm>
            <a:off x="6892289" y="2050720"/>
            <a:ext cx="1951981" cy="1885456"/>
          </a:xfrm>
          <a:prstGeom prst="rect">
            <a:avLst/>
          </a:prstGeom>
          <a:noFill/>
          <a:ln>
            <a:noFill/>
          </a:ln>
        </p:spPr>
      </p:pic>
      <p:sp>
        <p:nvSpPr>
          <p:cNvPr id="15" name="Text Box 14"/>
          <p:cNvSpPr txBox="1">
            <a:spLocks noChangeArrowheads="1"/>
          </p:cNvSpPr>
          <p:nvPr/>
        </p:nvSpPr>
        <p:spPr bwMode="auto">
          <a:xfrm>
            <a:off x="1432719" y="4114800"/>
            <a:ext cx="13382995"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L</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p>
          <a:p>
            <a:pPr algn="ctr" eaLnBrk="1" hangingPunct="1">
              <a:spcBef>
                <a:spcPts val="1800"/>
              </a:spcBef>
              <a:defRPr/>
            </a:pP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đọc 3: Chia sẻ niềm vui</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24796092"/>
      </p:ext>
    </p:extLst>
  </p:cSld>
  <p:clrMapOvr>
    <a:masterClrMapping/>
  </p:clrMapOvr>
  <mc:AlternateContent xmlns:mc="http://schemas.openxmlformats.org/markup-compatibility/2006" xmlns:p14="http://schemas.microsoft.com/office/powerpoint/2010/main">
    <mc:Choice Requires="p14">
      <p:transition p14:dur="1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3000" fill="hold" grpId="0" nodeType="afterEffect">
                                  <p:stCondLst>
                                    <p:cond delay="0"/>
                                  </p:stCondLst>
                                  <p:childTnLst>
                                    <p:set>
                                      <p:cBhvr additive="repl">
                                        <p:cTn id="6" dur="1" fill="hold">
                                          <p:stCondLst>
                                            <p:cond delay="0"/>
                                          </p:stCondLst>
                                        </p:cTn>
                                        <p:tgtEl>
                                          <p:spTgt spid="121869"/>
                                        </p:tgtEl>
                                        <p:attrNameLst>
                                          <p:attrName>style.visibility</p:attrName>
                                        </p:attrNameLst>
                                      </p:cBhvr>
                                      <p:to>
                                        <p:strVal val="visible"/>
                                      </p:to>
                                    </p:set>
                                    <p:anim calcmode="lin" valueType="num">
                                      <p:cBhvr additive="repl">
                                        <p:cTn id="7" dur="5000" fill="hold"/>
                                        <p:tgtEl>
                                          <p:spTgt spid="121869"/>
                                        </p:tgtEl>
                                        <p:attrNameLst>
                                          <p:attrName>ppt_w</p:attrName>
                                        </p:attrNameLst>
                                      </p:cBhvr>
                                      <p:tavLst>
                                        <p:tav tm="100000">
                                          <p:val>
                                            <p:fltVal val="0"/>
                                          </p:val>
                                        </p:tav>
                                        <p:tav tm="100000">
                                          <p:val>
                                            <p:strVal val="#ppt_w"/>
                                          </p:val>
                                        </p:tav>
                                      </p:tavLst>
                                    </p:anim>
                                    <p:anim calcmode="lin" valueType="num">
                                      <p:cBhvr additive="repl">
                                        <p:cTn id="8" dur="5000" fill="hold"/>
                                        <p:tgtEl>
                                          <p:spTgt spid="121869"/>
                                        </p:tgtEl>
                                        <p:attrNameLst>
                                          <p:attrName>ppt_h</p:attrName>
                                        </p:attrNameLst>
                                      </p:cBhvr>
                                      <p:tavLst>
                                        <p:tav tm="10000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1356520" y="1600200"/>
            <a:ext cx="3429000" cy="707886"/>
            <a:chOff x="1508919" y="1888664"/>
            <a:chExt cx="3120775" cy="1186207"/>
          </a:xfrm>
        </p:grpSpPr>
        <p:sp>
          <p:nvSpPr>
            <p:cNvPr id="34" name="Rectangle 33"/>
            <p:cNvSpPr/>
            <p:nvPr/>
          </p:nvSpPr>
          <p:spPr>
            <a:xfrm>
              <a:off x="1508919" y="1888664"/>
              <a:ext cx="3120775"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1356519" y="2360022"/>
            <a:ext cx="14478000"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1) Xếp các từ dưới đây vào nhóm thích hợp.</a:t>
            </a:r>
          </a:p>
        </p:txBody>
      </p:sp>
      <p:sp>
        <p:nvSpPr>
          <p:cNvPr id="20" name="Text Box 14">
            <a:extLst>
              <a:ext uri="{FF2B5EF4-FFF2-40B4-BE49-F238E27FC236}">
                <a16:creationId xmlns:a16="http://schemas.microsoft.com/office/drawing/2014/main" id="{ACD9441F-1D1C-4B0E-B8A1-9A177286C42B}"/>
              </a:ext>
            </a:extLst>
          </p:cNvPr>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ĐỌC: CON HEO ĐẤT</a:t>
            </a:r>
          </a:p>
        </p:txBody>
      </p:sp>
      <p:pic>
        <p:nvPicPr>
          <p:cNvPr id="11" name="Picture 10" descr="A picture containing graphical user interface&#10;&#10;Description automatically generated">
            <a:extLst>
              <a:ext uri="{FF2B5EF4-FFF2-40B4-BE49-F238E27FC236}">
                <a16:creationId xmlns:a16="http://schemas.microsoft.com/office/drawing/2014/main" id="{FF6BDFBA-D8D1-4DB2-9095-48ACD3D18FDB}"/>
              </a:ext>
            </a:extLst>
          </p:cNvPr>
          <p:cNvPicPr>
            <a:picLocks noChangeAspect="1"/>
          </p:cNvPicPr>
          <p:nvPr/>
        </p:nvPicPr>
        <p:blipFill rotWithShape="1">
          <a:blip r:embed="rId2">
            <a:extLst>
              <a:ext uri="{28A0092B-C50C-407E-A947-70E740481C1C}">
                <a14:useLocalDpi xmlns:a14="http://schemas.microsoft.com/office/drawing/2010/main" val="0"/>
              </a:ext>
            </a:extLst>
          </a:blip>
          <a:srcRect t="35510" r="75202"/>
          <a:stretch/>
        </p:blipFill>
        <p:spPr>
          <a:xfrm>
            <a:off x="307881" y="5753100"/>
            <a:ext cx="3868039" cy="3581400"/>
          </a:xfrm>
          <a:prstGeom prst="rect">
            <a:avLst/>
          </a:prstGeom>
        </p:spPr>
      </p:pic>
      <p:pic>
        <p:nvPicPr>
          <p:cNvPr id="37" name="Picture 36" descr="A picture containing graphical user interface&#10;&#10;Description automatically generated">
            <a:extLst>
              <a:ext uri="{FF2B5EF4-FFF2-40B4-BE49-F238E27FC236}">
                <a16:creationId xmlns:a16="http://schemas.microsoft.com/office/drawing/2014/main" id="{4F9866B3-FC10-4893-B38C-33437770EF05}"/>
              </a:ext>
            </a:extLst>
          </p:cNvPr>
          <p:cNvPicPr>
            <a:picLocks noChangeAspect="1"/>
          </p:cNvPicPr>
          <p:nvPr/>
        </p:nvPicPr>
        <p:blipFill rotWithShape="1">
          <a:blip r:embed="rId2">
            <a:extLst>
              <a:ext uri="{28A0092B-C50C-407E-A947-70E740481C1C}">
                <a14:useLocalDpi xmlns:a14="http://schemas.microsoft.com/office/drawing/2010/main" val="0"/>
              </a:ext>
            </a:extLst>
          </a:blip>
          <a:srcRect l="76319" t="35510"/>
          <a:stretch/>
        </p:blipFill>
        <p:spPr>
          <a:xfrm>
            <a:off x="12338565" y="5736491"/>
            <a:ext cx="3615111" cy="3505200"/>
          </a:xfrm>
          <a:prstGeom prst="rect">
            <a:avLst/>
          </a:prstGeom>
        </p:spPr>
      </p:pic>
      <p:pic>
        <p:nvPicPr>
          <p:cNvPr id="27" name="Picture 26" descr="A picture containing graphical user interface&#10;&#10;Description automatically generated">
            <a:extLst>
              <a:ext uri="{FF2B5EF4-FFF2-40B4-BE49-F238E27FC236}">
                <a16:creationId xmlns:a16="http://schemas.microsoft.com/office/drawing/2014/main" id="{B340C2F9-0D19-45A0-8AB3-CFEB954867DF}"/>
              </a:ext>
            </a:extLst>
          </p:cNvPr>
          <p:cNvPicPr>
            <a:picLocks noChangeAspect="1"/>
          </p:cNvPicPr>
          <p:nvPr/>
        </p:nvPicPr>
        <p:blipFill rotWithShape="1">
          <a:blip r:embed="rId2">
            <a:extLst>
              <a:ext uri="{28A0092B-C50C-407E-A947-70E740481C1C}">
                <a14:useLocalDpi xmlns:a14="http://schemas.microsoft.com/office/drawing/2010/main" val="0"/>
              </a:ext>
            </a:extLst>
          </a:blip>
          <a:srcRect l="8399" r="80401" b="64003"/>
          <a:stretch/>
        </p:blipFill>
        <p:spPr>
          <a:xfrm>
            <a:off x="3127098" y="3110225"/>
            <a:ext cx="1524000" cy="1743857"/>
          </a:xfrm>
          <a:prstGeom prst="rect">
            <a:avLst/>
          </a:prstGeom>
        </p:spPr>
      </p:pic>
      <p:pic>
        <p:nvPicPr>
          <p:cNvPr id="28" name="Picture 27" descr="A picture containing graphical user interface&#10;&#10;Description automatically generated">
            <a:extLst>
              <a:ext uri="{FF2B5EF4-FFF2-40B4-BE49-F238E27FC236}">
                <a16:creationId xmlns:a16="http://schemas.microsoft.com/office/drawing/2014/main" id="{AE2622CA-BF71-494A-99CB-07DCD60A3F9E}"/>
              </a:ext>
            </a:extLst>
          </p:cNvPr>
          <p:cNvPicPr>
            <a:picLocks noChangeAspect="1"/>
          </p:cNvPicPr>
          <p:nvPr/>
        </p:nvPicPr>
        <p:blipFill rotWithShape="1">
          <a:blip r:embed="rId2">
            <a:extLst>
              <a:ext uri="{28A0092B-C50C-407E-A947-70E740481C1C}">
                <a14:useLocalDpi xmlns:a14="http://schemas.microsoft.com/office/drawing/2010/main" val="0"/>
              </a:ext>
            </a:extLst>
          </a:blip>
          <a:srcRect l="22400" r="66400" b="64003"/>
          <a:stretch/>
        </p:blipFill>
        <p:spPr>
          <a:xfrm>
            <a:off x="4922838" y="3110225"/>
            <a:ext cx="1524000" cy="1743857"/>
          </a:xfrm>
          <a:prstGeom prst="rect">
            <a:avLst/>
          </a:prstGeom>
        </p:spPr>
      </p:pic>
      <p:pic>
        <p:nvPicPr>
          <p:cNvPr id="29" name="Picture 28" descr="A picture containing graphical user interface&#10;&#10;Description automatically generated">
            <a:extLst>
              <a:ext uri="{FF2B5EF4-FFF2-40B4-BE49-F238E27FC236}">
                <a16:creationId xmlns:a16="http://schemas.microsoft.com/office/drawing/2014/main" id="{D95F6224-D1FD-471C-9686-BA5BFF0720D2}"/>
              </a:ext>
            </a:extLst>
          </p:cNvPr>
          <p:cNvPicPr>
            <a:picLocks noChangeAspect="1"/>
          </p:cNvPicPr>
          <p:nvPr/>
        </p:nvPicPr>
        <p:blipFill rotWithShape="1">
          <a:blip r:embed="rId2">
            <a:extLst>
              <a:ext uri="{28A0092B-C50C-407E-A947-70E740481C1C}">
                <a14:useLocalDpi xmlns:a14="http://schemas.microsoft.com/office/drawing/2010/main" val="0"/>
              </a:ext>
            </a:extLst>
          </a:blip>
          <a:srcRect l="35958" r="52842" b="64003"/>
          <a:stretch/>
        </p:blipFill>
        <p:spPr>
          <a:xfrm>
            <a:off x="6672856" y="3073529"/>
            <a:ext cx="1524001" cy="1743857"/>
          </a:xfrm>
          <a:prstGeom prst="rect">
            <a:avLst/>
          </a:prstGeom>
        </p:spPr>
      </p:pic>
      <p:pic>
        <p:nvPicPr>
          <p:cNvPr id="30" name="Picture 29" descr="A picture containing graphical user interface&#10;&#10;Description automatically generated">
            <a:extLst>
              <a:ext uri="{FF2B5EF4-FFF2-40B4-BE49-F238E27FC236}">
                <a16:creationId xmlns:a16="http://schemas.microsoft.com/office/drawing/2014/main" id="{F3B0E5F8-EE9C-41DC-AB20-A43C4D51418D}"/>
              </a:ext>
            </a:extLst>
          </p:cNvPr>
          <p:cNvPicPr>
            <a:picLocks noChangeAspect="1"/>
          </p:cNvPicPr>
          <p:nvPr/>
        </p:nvPicPr>
        <p:blipFill rotWithShape="1">
          <a:blip r:embed="rId2">
            <a:extLst>
              <a:ext uri="{28A0092B-C50C-407E-A947-70E740481C1C}">
                <a14:useLocalDpi xmlns:a14="http://schemas.microsoft.com/office/drawing/2010/main" val="0"/>
              </a:ext>
            </a:extLst>
          </a:blip>
          <a:srcRect l="48838" r="38843" b="64003"/>
          <a:stretch/>
        </p:blipFill>
        <p:spPr>
          <a:xfrm>
            <a:off x="8343652" y="3058289"/>
            <a:ext cx="1676241" cy="1743857"/>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95E99602-552D-4E45-BF55-7B559275987F}"/>
              </a:ext>
            </a:extLst>
          </p:cNvPr>
          <p:cNvPicPr>
            <a:picLocks noChangeAspect="1"/>
          </p:cNvPicPr>
          <p:nvPr/>
        </p:nvPicPr>
        <p:blipFill rotWithShape="1">
          <a:blip r:embed="rId2">
            <a:extLst>
              <a:ext uri="{28A0092B-C50C-407E-A947-70E740481C1C}">
                <a14:useLocalDpi xmlns:a14="http://schemas.microsoft.com/office/drawing/2010/main" val="0"/>
              </a:ext>
            </a:extLst>
          </a:blip>
          <a:srcRect l="63958" r="25963" b="64003"/>
          <a:stretch/>
        </p:blipFill>
        <p:spPr>
          <a:xfrm>
            <a:off x="10272077" y="3058289"/>
            <a:ext cx="1371442" cy="1743857"/>
          </a:xfrm>
          <a:prstGeom prst="rect">
            <a:avLst/>
          </a:prstGeom>
        </p:spPr>
      </p:pic>
      <p:pic>
        <p:nvPicPr>
          <p:cNvPr id="32" name="Picture 31" descr="A picture containing graphical user interface&#10;&#10;Description automatically generated">
            <a:extLst>
              <a:ext uri="{FF2B5EF4-FFF2-40B4-BE49-F238E27FC236}">
                <a16:creationId xmlns:a16="http://schemas.microsoft.com/office/drawing/2014/main" id="{A8F9CA40-7316-40DF-96E5-CC158E41E2C4}"/>
              </a:ext>
            </a:extLst>
          </p:cNvPr>
          <p:cNvPicPr>
            <a:picLocks noChangeAspect="1"/>
          </p:cNvPicPr>
          <p:nvPr/>
        </p:nvPicPr>
        <p:blipFill rotWithShape="1">
          <a:blip r:embed="rId2">
            <a:extLst>
              <a:ext uri="{28A0092B-C50C-407E-A947-70E740481C1C}">
                <a14:useLocalDpi xmlns:a14="http://schemas.microsoft.com/office/drawing/2010/main" val="0"/>
              </a:ext>
            </a:extLst>
          </a:blip>
          <a:srcRect l="76838" r="11519" b="64003"/>
          <a:stretch/>
        </p:blipFill>
        <p:spPr>
          <a:xfrm>
            <a:off x="11826558" y="3110225"/>
            <a:ext cx="1584216" cy="1743857"/>
          </a:xfrm>
          <a:prstGeom prst="rect">
            <a:avLst/>
          </a:prstGeom>
        </p:spPr>
      </p:pic>
      <p:pic>
        <p:nvPicPr>
          <p:cNvPr id="36" name="Picture 35" descr="A picture containing graphical user interface&#10;&#10;Description automatically generated">
            <a:extLst>
              <a:ext uri="{FF2B5EF4-FFF2-40B4-BE49-F238E27FC236}">
                <a16:creationId xmlns:a16="http://schemas.microsoft.com/office/drawing/2014/main" id="{13D330CF-EF5C-4686-B837-21F66AFF737F}"/>
              </a:ext>
            </a:extLst>
          </p:cNvPr>
          <p:cNvPicPr>
            <a:picLocks noChangeAspect="1"/>
          </p:cNvPicPr>
          <p:nvPr/>
        </p:nvPicPr>
        <p:blipFill rotWithShape="1">
          <a:blip r:embed="rId2">
            <a:extLst>
              <a:ext uri="{28A0092B-C50C-407E-A947-70E740481C1C}">
                <a14:useLocalDpi xmlns:a14="http://schemas.microsoft.com/office/drawing/2010/main" val="0"/>
              </a:ext>
            </a:extLst>
          </a:blip>
          <a:srcRect l="24798" t="35510" r="64001" b="28493"/>
          <a:stretch/>
        </p:blipFill>
        <p:spPr>
          <a:xfrm>
            <a:off x="4877116" y="4854083"/>
            <a:ext cx="1524001" cy="1743857"/>
          </a:xfrm>
          <a:prstGeom prst="rect">
            <a:avLst/>
          </a:prstGeom>
        </p:spPr>
      </p:pic>
      <p:pic>
        <p:nvPicPr>
          <p:cNvPr id="38" name="Picture 37" descr="A picture containing graphical user interface&#10;&#10;Description automatically generated">
            <a:extLst>
              <a:ext uri="{FF2B5EF4-FFF2-40B4-BE49-F238E27FC236}">
                <a16:creationId xmlns:a16="http://schemas.microsoft.com/office/drawing/2014/main" id="{2A95F475-9AFA-4338-BC11-DFD0E5B90663}"/>
              </a:ext>
            </a:extLst>
          </p:cNvPr>
          <p:cNvPicPr>
            <a:picLocks noChangeAspect="1"/>
          </p:cNvPicPr>
          <p:nvPr/>
        </p:nvPicPr>
        <p:blipFill rotWithShape="1">
          <a:blip r:embed="rId2">
            <a:extLst>
              <a:ext uri="{28A0092B-C50C-407E-A947-70E740481C1C}">
                <a14:useLocalDpi xmlns:a14="http://schemas.microsoft.com/office/drawing/2010/main" val="0"/>
              </a:ext>
            </a:extLst>
          </a:blip>
          <a:srcRect l="38116" t="35510" r="50684" b="28493"/>
          <a:stretch/>
        </p:blipFill>
        <p:spPr>
          <a:xfrm>
            <a:off x="6689227" y="4854083"/>
            <a:ext cx="1524002" cy="1743857"/>
          </a:xfrm>
          <a:prstGeom prst="rect">
            <a:avLst/>
          </a:prstGeom>
        </p:spPr>
      </p:pic>
      <p:pic>
        <p:nvPicPr>
          <p:cNvPr id="39" name="Picture 38" descr="A picture containing graphical user interface&#10;&#10;Description automatically generated">
            <a:extLst>
              <a:ext uri="{FF2B5EF4-FFF2-40B4-BE49-F238E27FC236}">
                <a16:creationId xmlns:a16="http://schemas.microsoft.com/office/drawing/2014/main" id="{7B7A77FC-9DC9-4F84-B7D6-ED169A155C1E}"/>
              </a:ext>
            </a:extLst>
          </p:cNvPr>
          <p:cNvPicPr>
            <a:picLocks noChangeAspect="1"/>
          </p:cNvPicPr>
          <p:nvPr/>
        </p:nvPicPr>
        <p:blipFill rotWithShape="1">
          <a:blip r:embed="rId2">
            <a:extLst>
              <a:ext uri="{28A0092B-C50C-407E-A947-70E740481C1C}">
                <a14:useLocalDpi xmlns:a14="http://schemas.microsoft.com/office/drawing/2010/main" val="0"/>
              </a:ext>
            </a:extLst>
          </a:blip>
          <a:srcRect l="50401" t="35510" r="38399" b="28493"/>
          <a:stretch/>
        </p:blipFill>
        <p:spPr>
          <a:xfrm>
            <a:off x="8360870" y="4854082"/>
            <a:ext cx="1524001" cy="1743857"/>
          </a:xfrm>
          <a:prstGeom prst="rect">
            <a:avLst/>
          </a:prstGeom>
        </p:spPr>
      </p:pic>
      <p:pic>
        <p:nvPicPr>
          <p:cNvPr id="40" name="Picture 39" descr="A picture containing graphical user interface&#10;&#10;Description automatically generated">
            <a:extLst>
              <a:ext uri="{FF2B5EF4-FFF2-40B4-BE49-F238E27FC236}">
                <a16:creationId xmlns:a16="http://schemas.microsoft.com/office/drawing/2014/main" id="{F56F64B4-585C-496D-8C25-4CD2D0DF0913}"/>
              </a:ext>
            </a:extLst>
          </p:cNvPr>
          <p:cNvPicPr>
            <a:picLocks noChangeAspect="1"/>
          </p:cNvPicPr>
          <p:nvPr/>
        </p:nvPicPr>
        <p:blipFill rotWithShape="1">
          <a:blip r:embed="rId2">
            <a:extLst>
              <a:ext uri="{28A0092B-C50C-407E-A947-70E740481C1C}">
                <a14:useLocalDpi xmlns:a14="http://schemas.microsoft.com/office/drawing/2010/main" val="0"/>
              </a:ext>
            </a:extLst>
          </a:blip>
          <a:srcRect l="63718" t="35510" r="24801" b="28493"/>
          <a:stretch/>
        </p:blipFill>
        <p:spPr>
          <a:xfrm>
            <a:off x="10172982" y="4854082"/>
            <a:ext cx="1562135" cy="1743857"/>
          </a:xfrm>
          <a:prstGeom prst="rect">
            <a:avLst/>
          </a:prstGeom>
        </p:spPr>
      </p:pic>
    </p:spTree>
    <p:extLst>
      <p:ext uri="{BB962C8B-B14F-4D97-AF65-F5344CB8AC3E}">
        <p14:creationId xmlns:p14="http://schemas.microsoft.com/office/powerpoint/2010/main" val="22215544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45236E-6 3.33333E-6 L 0.585 0.31597 " pathEditMode="relative" rAng="0" ptsTypes="AA">
                                      <p:cBhvr>
                                        <p:cTn id="11" dur="2000" fill="hold"/>
                                        <p:tgtEl>
                                          <p:spTgt spid="27"/>
                                        </p:tgtEl>
                                        <p:attrNameLst>
                                          <p:attrName>ppt_x</p:attrName>
                                          <p:attrName>ppt_y</p:attrName>
                                        </p:attrNameLst>
                                      </p:cBhvr>
                                      <p:rCtr x="29250" y="15799"/>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3.63016E-6 3.33333E-6 L -0.14893 0.31597 " pathEditMode="relative" rAng="0" ptsTypes="AA">
                                      <p:cBhvr>
                                        <p:cTn id="15" dur="2000" fill="hold"/>
                                        <p:tgtEl>
                                          <p:spTgt spid="28"/>
                                        </p:tgtEl>
                                        <p:attrNameLst>
                                          <p:attrName>ppt_x</p:attrName>
                                          <p:attrName>ppt_y</p:attrName>
                                        </p:attrNameLst>
                                      </p:cBhvr>
                                      <p:rCtr x="-7451" y="15799"/>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4.3675E-6 -3.61111E-6 L -0.3002 0.31997 " pathEditMode="relative" rAng="0" ptsTypes="AA">
                                      <p:cBhvr>
                                        <p:cTn id="19" dur="2000" fill="hold"/>
                                        <p:tgtEl>
                                          <p:spTgt spid="29"/>
                                        </p:tgtEl>
                                        <p:attrNameLst>
                                          <p:attrName>ppt_x</p:attrName>
                                          <p:attrName>ppt_y</p:attrName>
                                        </p:attrNameLst>
                                      </p:cBhvr>
                                      <p:rCtr x="-15010" y="15990"/>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2.42758E-6 2.5E-6 L 0.29172 0.32031 " pathEditMode="relative" rAng="0" ptsTypes="AA">
                                      <p:cBhvr>
                                        <p:cTn id="23" dur="2000" fill="hold"/>
                                        <p:tgtEl>
                                          <p:spTgt spid="30"/>
                                        </p:tgtEl>
                                        <p:attrNameLst>
                                          <p:attrName>ppt_x</p:attrName>
                                          <p:attrName>ppt_y</p:attrName>
                                        </p:attrNameLst>
                                      </p:cBhvr>
                                      <p:rCtr x="14581" y="16007"/>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63893E-6 2.5E-6 L -0.60753 0.34531 " pathEditMode="relative" rAng="0" ptsTypes="AA">
                                      <p:cBhvr>
                                        <p:cTn id="27" dur="2000" fill="hold"/>
                                        <p:tgtEl>
                                          <p:spTgt spid="31"/>
                                        </p:tgtEl>
                                        <p:attrNameLst>
                                          <p:attrName>ppt_x</p:attrName>
                                          <p:attrName>ppt_y</p:attrName>
                                        </p:attrNameLst>
                                      </p:cBhvr>
                                      <p:rCtr x="-30381" y="17257"/>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4.71764E-6 3.33333E-6 L -0.66859 0.33125 " pathEditMode="relative" rAng="0" ptsTypes="AA">
                                      <p:cBhvr>
                                        <p:cTn id="31" dur="2000" fill="hold"/>
                                        <p:tgtEl>
                                          <p:spTgt spid="32"/>
                                        </p:tgtEl>
                                        <p:attrNameLst>
                                          <p:attrName>ppt_x</p:attrName>
                                          <p:attrName>ppt_y</p:attrName>
                                        </p:attrNameLst>
                                      </p:cBhvr>
                                      <p:rCtr x="-33434" y="16563"/>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8103E-6 4.72222E-6 L -0.1543 0.1651 " pathEditMode="relative" rAng="0" ptsTypes="AA">
                                      <p:cBhvr>
                                        <p:cTn id="35" dur="2000" fill="hold"/>
                                        <p:tgtEl>
                                          <p:spTgt spid="36"/>
                                        </p:tgtEl>
                                        <p:attrNameLst>
                                          <p:attrName>ppt_x</p:attrName>
                                          <p:attrName>ppt_y</p:attrName>
                                        </p:attrNameLst>
                                      </p:cBhvr>
                                      <p:rCtr x="-7715" y="8247"/>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2.77577E-6 4.72222E-6 L 0.44484 0.10677 " pathEditMode="relative" rAng="0" ptsTypes="AA">
                                      <p:cBhvr>
                                        <p:cTn id="39" dur="2000" fill="hold"/>
                                        <p:tgtEl>
                                          <p:spTgt spid="38"/>
                                        </p:tgtEl>
                                        <p:attrNameLst>
                                          <p:attrName>ppt_x</p:attrName>
                                          <p:attrName>ppt_y</p:attrName>
                                        </p:attrNameLst>
                                      </p:cBhvr>
                                      <p:rCtr x="22237" y="5330"/>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1.12747E-6 4.72222E-6 L 0.36087 0.14878 " pathEditMode="relative" rAng="0" ptsTypes="AA">
                                      <p:cBhvr>
                                        <p:cTn id="43" dur="2000" fill="hold"/>
                                        <p:tgtEl>
                                          <p:spTgt spid="39"/>
                                        </p:tgtEl>
                                        <p:attrNameLst>
                                          <p:attrName>ppt_x</p:attrName>
                                          <p:attrName>ppt_y</p:attrName>
                                        </p:attrNameLst>
                                      </p:cBhvr>
                                      <p:rCtr x="18044" y="7431"/>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76378E-6 4.72222E-6 L 0.1623 0.18211 " pathEditMode="relative" rAng="0" ptsTypes="AA">
                                      <p:cBhvr>
                                        <p:cTn id="47" dur="2000" fill="hold"/>
                                        <p:tgtEl>
                                          <p:spTgt spid="40"/>
                                        </p:tgtEl>
                                        <p:attrNameLst>
                                          <p:attrName>ppt_x</p:attrName>
                                          <p:attrName>ppt_y</p:attrName>
                                        </p:attrNameLst>
                                      </p:cBhvr>
                                      <p:rCtr x="8115" y="9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1356520" y="1600200"/>
            <a:ext cx="3429000" cy="707886"/>
            <a:chOff x="1508919" y="1888664"/>
            <a:chExt cx="3120775" cy="1186207"/>
          </a:xfrm>
        </p:grpSpPr>
        <p:sp>
          <p:nvSpPr>
            <p:cNvPr id="34" name="Rectangle 33"/>
            <p:cNvSpPr/>
            <p:nvPr/>
          </p:nvSpPr>
          <p:spPr>
            <a:xfrm>
              <a:off x="1508919" y="1888664"/>
              <a:ext cx="3120775"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1356520" y="2518320"/>
            <a:ext cx="14478000"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 Đặt câu với một từ ở bài tập trên. Cho biết câu đó thuộc mẫu câu nào.</a:t>
            </a:r>
          </a:p>
        </p:txBody>
      </p:sp>
      <p:sp>
        <p:nvSpPr>
          <p:cNvPr id="18" name="Text Box 14">
            <a:extLst>
              <a:ext uri="{FF2B5EF4-FFF2-40B4-BE49-F238E27FC236}">
                <a16:creationId xmlns:a16="http://schemas.microsoft.com/office/drawing/2014/main" id="{4FB38397-6DAE-47CE-BD61-F3796D2203F7}"/>
              </a:ext>
            </a:extLst>
          </p:cNvPr>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ĐỌC: CON HEO ĐẤT</a:t>
            </a:r>
          </a:p>
        </p:txBody>
      </p:sp>
      <p:pic>
        <p:nvPicPr>
          <p:cNvPr id="8" name="Picture 7">
            <a:extLst>
              <a:ext uri="{FF2B5EF4-FFF2-40B4-BE49-F238E27FC236}">
                <a16:creationId xmlns:a16="http://schemas.microsoft.com/office/drawing/2014/main" id="{3DEFB593-9CE5-481A-9389-827CDE7E048C}"/>
              </a:ext>
            </a:extLst>
          </p:cNvPr>
          <p:cNvPicPr>
            <a:picLocks noChangeAspect="1"/>
          </p:cNvPicPr>
          <p:nvPr/>
        </p:nvPicPr>
        <p:blipFill rotWithShape="1">
          <a:blip r:embed="rId2"/>
          <a:srcRect l="15927" t="36959" r="12017"/>
          <a:stretch/>
        </p:blipFill>
        <p:spPr>
          <a:xfrm>
            <a:off x="1682727" y="3344652"/>
            <a:ext cx="13629329" cy="1532148"/>
          </a:xfrm>
          <a:prstGeom prst="rect">
            <a:avLst/>
          </a:prstGeom>
        </p:spPr>
      </p:pic>
      <p:sp>
        <p:nvSpPr>
          <p:cNvPr id="21" name="Rectangle 20">
            <a:extLst>
              <a:ext uri="{FF2B5EF4-FFF2-40B4-BE49-F238E27FC236}">
                <a16:creationId xmlns:a16="http://schemas.microsoft.com/office/drawing/2014/main" id="{839D8ADA-3728-48BA-9D11-2BB6BE2E0E85}"/>
              </a:ext>
            </a:extLst>
          </p:cNvPr>
          <p:cNvSpPr/>
          <p:nvPr/>
        </p:nvSpPr>
        <p:spPr>
          <a:xfrm>
            <a:off x="1920399" y="5332038"/>
            <a:ext cx="10288693"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 Trường học là ngôi nhà thứ hai của em.</a:t>
            </a:r>
          </a:p>
        </p:txBody>
      </p:sp>
      <p:sp>
        <p:nvSpPr>
          <p:cNvPr id="23" name="Rectangle 22">
            <a:extLst>
              <a:ext uri="{FF2B5EF4-FFF2-40B4-BE49-F238E27FC236}">
                <a16:creationId xmlns:a16="http://schemas.microsoft.com/office/drawing/2014/main" id="{4A8319EA-CF17-457D-B491-320D4644383A}"/>
              </a:ext>
            </a:extLst>
          </p:cNvPr>
          <p:cNvSpPr/>
          <p:nvPr/>
        </p:nvSpPr>
        <p:spPr>
          <a:xfrm>
            <a:off x="1889918" y="6141219"/>
            <a:ext cx="10288693"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 Lớp học của em rất đoàn kết!</a:t>
            </a:r>
          </a:p>
        </p:txBody>
      </p:sp>
      <p:sp>
        <p:nvSpPr>
          <p:cNvPr id="24" name="Rectangle 23">
            <a:extLst>
              <a:ext uri="{FF2B5EF4-FFF2-40B4-BE49-F238E27FC236}">
                <a16:creationId xmlns:a16="http://schemas.microsoft.com/office/drawing/2014/main" id="{BFA05B14-5790-4E01-9005-99B10BE1D5B3}"/>
              </a:ext>
            </a:extLst>
          </p:cNvPr>
          <p:cNvSpPr/>
          <p:nvPr/>
        </p:nvSpPr>
        <p:spPr>
          <a:xfrm>
            <a:off x="1874837" y="6950400"/>
            <a:ext cx="10288693"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 Bạn Nam giúp đỡ em giải bài toán khó.</a:t>
            </a:r>
          </a:p>
        </p:txBody>
      </p:sp>
    </p:spTree>
    <p:extLst>
      <p:ext uri="{BB962C8B-B14F-4D97-AF65-F5344CB8AC3E}">
        <p14:creationId xmlns:p14="http://schemas.microsoft.com/office/powerpoint/2010/main" val="11571203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823119" y="990600"/>
            <a:ext cx="10233818" cy="707886"/>
          </a:xfrm>
          <a:prstGeom prst="rect">
            <a:avLst/>
          </a:prstGeom>
        </p:spPr>
        <p:txBody>
          <a:bodyPr wrap="square">
            <a:spAutoFit/>
          </a:bodyPr>
          <a:lstStyle/>
          <a:p>
            <a:r>
              <a:rPr lang="en-US" sz="4000" b="1" dirty="0" err="1" smtClean="0">
                <a:solidFill>
                  <a:srgbClr val="FF0000"/>
                </a:solidFill>
                <a:latin typeface="Times New Roman" pitchFamily="18" charset="0"/>
                <a:cs typeface="Times New Roman" pitchFamily="18" charset="0"/>
              </a:rPr>
              <a:t>Mẹ</a:t>
            </a:r>
            <a:r>
              <a:rPr lang="en-US" sz="4000" b="1" dirty="0"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nhắn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nhủ</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bé</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điều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1" name="Rectangle 40"/>
          <p:cNvSpPr/>
          <p:nvPr/>
        </p:nvSpPr>
        <p:spPr>
          <a:xfrm>
            <a:off x="823119" y="2438400"/>
            <a:ext cx="14706600" cy="2806922"/>
          </a:xfrm>
          <a:prstGeom prst="rect">
            <a:avLst/>
          </a:prstGeom>
        </p:spPr>
        <p:txBody>
          <a:bodyPr wrap="square">
            <a:spAutoFit/>
          </a:bodyPr>
          <a:lstStyle/>
          <a:p>
            <a:pPr algn="just">
              <a:lnSpc>
                <a:spcPct val="105000"/>
              </a:lnSpc>
            </a:pPr>
            <a:r>
              <a:rPr lang="nl-NL" sz="4200" b="1" dirty="0">
                <a:solidFill>
                  <a:srgbClr val="0000CC"/>
                </a:solidFill>
                <a:latin typeface="Times New Roman" pitchFamily="18" charset="0"/>
                <a:cs typeface="Times New Roman" pitchFamily="18" charset="0"/>
              </a:rPr>
              <a:t>    </a:t>
            </a:r>
            <a:r>
              <a:rPr lang="en-US" sz="4200" b="1" dirty="0" err="1">
                <a:solidFill>
                  <a:srgbClr val="0000CC"/>
                </a:solidFill>
                <a:latin typeface="Times New Roman" pitchFamily="18" charset="0"/>
                <a:cs typeface="Times New Roman" pitchFamily="18" charset="0"/>
              </a:rPr>
              <a:t>Mẹ</a:t>
            </a:r>
            <a:r>
              <a:rPr lang="en-US" sz="4200" b="1" dirty="0">
                <a:solidFill>
                  <a:srgbClr val="0000CC"/>
                </a:solidFill>
                <a:latin typeface="Times New Roman" pitchFamily="18" charset="0"/>
                <a:cs typeface="Times New Roman" pitchFamily="18" charset="0"/>
              </a:rPr>
              <a:t> </a:t>
            </a:r>
            <a:r>
              <a:rPr lang="en-US" sz="4200" b="1" dirty="0" err="1">
                <a:solidFill>
                  <a:srgbClr val="0000CC"/>
                </a:solidFill>
                <a:latin typeface="Times New Roman" pitchFamily="18" charset="0"/>
                <a:cs typeface="Times New Roman" pitchFamily="18" charset="0"/>
              </a:rPr>
              <a:t>nhắn</a:t>
            </a:r>
            <a:r>
              <a:rPr lang="en-US" sz="4200" b="1" dirty="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nhủ</a:t>
            </a:r>
            <a:r>
              <a:rPr lang="en-US" sz="4200" b="1" dirty="0" smtClean="0">
                <a:solidFill>
                  <a:srgbClr val="0000CC"/>
                </a:solidFill>
                <a:latin typeface="Times New Roman" pitchFamily="18" charset="0"/>
                <a:cs typeface="Times New Roman" pitchFamily="18" charset="0"/>
              </a:rPr>
              <a:t> </a:t>
            </a:r>
            <a:r>
              <a:rPr lang="vi-VN" sz="4200" b="1" dirty="0" smtClean="0">
                <a:solidFill>
                  <a:srgbClr val="0000CC"/>
                </a:solidFill>
                <a:latin typeface="Times New Roman" pitchFamily="18" charset="0"/>
                <a:cs typeface="Times New Roman" pitchFamily="18" charset="0"/>
              </a:rPr>
              <a:t>với </a:t>
            </a:r>
            <a:r>
              <a:rPr lang="en-US" sz="4200" b="1" dirty="0" err="1" smtClean="0">
                <a:solidFill>
                  <a:srgbClr val="0000CC"/>
                </a:solidFill>
                <a:latin typeface="Times New Roman" pitchFamily="18" charset="0"/>
                <a:cs typeface="Times New Roman" pitchFamily="18" charset="0"/>
              </a:rPr>
              <a:t>em</a:t>
            </a:r>
            <a:r>
              <a:rPr lang="en-US" sz="4200" b="1" dirty="0" smtClean="0">
                <a:solidFill>
                  <a:srgbClr val="0000CC"/>
                </a:solidFill>
                <a:latin typeface="Times New Roman" pitchFamily="18" charset="0"/>
                <a:cs typeface="Times New Roman" pitchFamily="18" charset="0"/>
              </a:rPr>
              <a:t> </a:t>
            </a:r>
            <a:r>
              <a:rPr lang="vi-VN" sz="4200" b="1" dirty="0" smtClean="0">
                <a:solidFill>
                  <a:srgbClr val="0000CC"/>
                </a:solidFill>
                <a:latin typeface="Times New Roman" pitchFamily="18" charset="0"/>
                <a:cs typeface="Times New Roman" pitchFamily="18" charset="0"/>
              </a:rPr>
              <a:t>bé:</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mọi</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người</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đều</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bận</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nên</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cuộc</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đời</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rất</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vui</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và</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có</a:t>
            </a:r>
            <a:r>
              <a:rPr lang="en-US" sz="4200" b="1" dirty="0" smtClean="0">
                <a:solidFill>
                  <a:srgbClr val="0000CC"/>
                </a:solidFill>
                <a:latin typeface="Times New Roman" pitchFamily="18" charset="0"/>
                <a:cs typeface="Times New Roman" pitchFamily="18" charset="0"/>
              </a:rPr>
              <a:t> ý </a:t>
            </a:r>
            <a:r>
              <a:rPr lang="en-US" sz="4200" b="1" dirty="0" err="1" smtClean="0">
                <a:solidFill>
                  <a:srgbClr val="0000CC"/>
                </a:solidFill>
                <a:latin typeface="Times New Roman" pitchFamily="18" charset="0"/>
                <a:cs typeface="Times New Roman" pitchFamily="18" charset="0"/>
              </a:rPr>
              <a:t>nghĩa</a:t>
            </a:r>
            <a:r>
              <a:rPr lang="en-US" sz="4200" b="1" dirty="0" smtClean="0">
                <a:solidFill>
                  <a:srgbClr val="0000CC"/>
                </a:solidFill>
                <a:latin typeface="Times New Roman" pitchFamily="18" charset="0"/>
                <a:cs typeface="Times New Roman" pitchFamily="18" charset="0"/>
              </a:rPr>
              <a:t>; con </a:t>
            </a:r>
            <a:r>
              <a:rPr lang="en-US" sz="4200" b="1" dirty="0" err="1" smtClean="0">
                <a:solidFill>
                  <a:srgbClr val="0000CC"/>
                </a:solidFill>
                <a:latin typeface="Times New Roman" pitchFamily="18" charset="0"/>
                <a:cs typeface="Times New Roman" pitchFamily="18" charset="0"/>
              </a:rPr>
              <a:t>cũng</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đang</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góp</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thêm</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niềm</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vui</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cho</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cuộc</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sống</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vì</a:t>
            </a:r>
            <a:r>
              <a:rPr lang="en-US" sz="4200" b="1" dirty="0" smtClean="0">
                <a:solidFill>
                  <a:srgbClr val="0000CC"/>
                </a:solidFill>
                <a:latin typeface="Times New Roman" pitchFamily="18" charset="0"/>
                <a:cs typeface="Times New Roman" pitchFamily="18" charset="0"/>
              </a:rPr>
              <a:t> con </a:t>
            </a:r>
            <a:r>
              <a:rPr lang="en-US" sz="4200" b="1" dirty="0" err="1" smtClean="0">
                <a:solidFill>
                  <a:srgbClr val="0000CC"/>
                </a:solidFill>
                <a:latin typeface="Times New Roman" pitchFamily="18" charset="0"/>
                <a:cs typeface="Times New Roman" pitchFamily="18" charset="0"/>
              </a:rPr>
              <a:t>cũng</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bận</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ăn</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bận</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bú</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bận</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ngủ</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bận</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chơi</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để</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lớn</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lên</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từng</a:t>
            </a:r>
            <a:r>
              <a:rPr lang="en-US" sz="4200" b="1" dirty="0" smtClean="0">
                <a:solidFill>
                  <a:srgbClr val="0000CC"/>
                </a:solidFill>
                <a:latin typeface="Times New Roman" pitchFamily="18" charset="0"/>
                <a:cs typeface="Times New Roman" pitchFamily="18" charset="0"/>
              </a:rPr>
              <a:t> </a:t>
            </a:r>
            <a:r>
              <a:rPr lang="en-US" sz="4200" b="1" dirty="0" err="1" smtClean="0">
                <a:solidFill>
                  <a:srgbClr val="0000CC"/>
                </a:solidFill>
                <a:latin typeface="Times New Roman" pitchFamily="18" charset="0"/>
                <a:cs typeface="Times New Roman" pitchFamily="18" charset="0"/>
              </a:rPr>
              <a:t>ngày</a:t>
            </a:r>
            <a:r>
              <a:rPr lang="en-US" sz="4200" b="1" dirty="0" smtClean="0">
                <a:solidFill>
                  <a:srgbClr val="0000CC"/>
                </a:solidFill>
                <a:latin typeface="Times New Roman" pitchFamily="18" charset="0"/>
                <a:cs typeface="Times New Roman" pitchFamily="18" charset="0"/>
              </a:rPr>
              <a:t>. </a:t>
            </a:r>
            <a:endParaRPr lang="en-US" sz="4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990763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 y="-11290"/>
            <a:ext cx="7747969" cy="9155289"/>
          </a:xfrm>
          <a:prstGeom prst="rect">
            <a:avLst/>
          </a:prstGeom>
        </p:spPr>
      </p:pic>
      <p:pic>
        <p:nvPicPr>
          <p:cNvPr id="4" name="Picture 3">
            <a:extLst>
              <a:ext uri="{FF2B5EF4-FFF2-40B4-BE49-F238E27FC236}">
                <a16:creationId xmlns:a16="http://schemas.microsoft.com/office/drawing/2014/main" id="{D4278319-9A18-4CA1-A5E4-4D9ED0444FF1}"/>
              </a:ext>
            </a:extLst>
          </p:cNvPr>
          <p:cNvPicPr>
            <a:picLocks noChangeAspect="1"/>
          </p:cNvPicPr>
          <p:nvPr/>
        </p:nvPicPr>
        <p:blipFill>
          <a:blip r:embed="rId3"/>
          <a:stretch>
            <a:fillRect/>
          </a:stretch>
        </p:blipFill>
        <p:spPr>
          <a:xfrm>
            <a:off x="7757318" y="-11290"/>
            <a:ext cx="8519319" cy="9155290"/>
          </a:xfrm>
          <a:prstGeom prst="rect">
            <a:avLst/>
          </a:prstGeom>
        </p:spPr>
      </p:pic>
    </p:spTree>
    <p:extLst>
      <p:ext uri="{BB962C8B-B14F-4D97-AF65-F5344CB8AC3E}">
        <p14:creationId xmlns:p14="http://schemas.microsoft.com/office/powerpoint/2010/main" val="2814672534"/>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204119" y="1066800"/>
            <a:ext cx="13563599" cy="1631216"/>
          </a:xfrm>
          <a:prstGeom prst="rect">
            <a:avLst/>
          </a:prstGeom>
        </p:spPr>
        <p:txBody>
          <a:bodyPr wrap="square">
            <a:spAutoFit/>
          </a:bodyPr>
          <a:lstStyle/>
          <a:p>
            <a:pPr algn="just"/>
            <a:r>
              <a:rPr lang="nl-NL" sz="5000" b="1" dirty="0">
                <a:solidFill>
                  <a:srgbClr val="FF0000"/>
                </a:solidFill>
                <a:latin typeface="+mj-lt"/>
                <a:cs typeface="Times New Roman" pitchFamily="18" charset="0"/>
              </a:rPr>
              <a:t>l</a:t>
            </a:r>
            <a:r>
              <a:rPr lang="nl-NL" sz="5000" b="1" dirty="0">
                <a:solidFill>
                  <a:srgbClr val="0000CC"/>
                </a:solidFill>
                <a:latin typeface="+mj-lt"/>
                <a:cs typeface="Times New Roman" pitchFamily="18" charset="0"/>
              </a:rPr>
              <a:t>iên tục, đổ </a:t>
            </a:r>
            <a:r>
              <a:rPr lang="nl-NL" sz="5000" b="1" dirty="0">
                <a:solidFill>
                  <a:srgbClr val="FF0000"/>
                </a:solidFill>
                <a:latin typeface="+mj-lt"/>
                <a:cs typeface="Times New Roman" pitchFamily="18" charset="0"/>
              </a:rPr>
              <a:t>n</a:t>
            </a:r>
            <a:r>
              <a:rPr lang="nl-NL" sz="5000" b="1" dirty="0">
                <a:solidFill>
                  <a:srgbClr val="0000CC"/>
                </a:solidFill>
                <a:latin typeface="+mj-lt"/>
                <a:cs typeface="Times New Roman" pitchFamily="18" charset="0"/>
              </a:rPr>
              <a:t>át, </a:t>
            </a:r>
            <a:r>
              <a:rPr lang="nl-NL" sz="5000" b="1" dirty="0">
                <a:solidFill>
                  <a:srgbClr val="FF0000"/>
                </a:solidFill>
                <a:latin typeface="+mj-lt"/>
                <a:cs typeface="Times New Roman" pitchFamily="18" charset="0"/>
              </a:rPr>
              <a:t>s</a:t>
            </a:r>
            <a:r>
              <a:rPr lang="nl-NL" sz="5000" b="1" dirty="0">
                <a:solidFill>
                  <a:srgbClr val="0000CC"/>
                </a:solidFill>
                <a:latin typeface="+mj-lt"/>
                <a:cs typeface="Times New Roman" pitchFamily="18" charset="0"/>
              </a:rPr>
              <a:t>ốt </a:t>
            </a:r>
            <a:r>
              <a:rPr lang="nl-NL" sz="5000" b="1" dirty="0">
                <a:solidFill>
                  <a:srgbClr val="FF0000"/>
                </a:solidFill>
                <a:latin typeface="+mj-lt"/>
                <a:cs typeface="Times New Roman" pitchFamily="18" charset="0"/>
              </a:rPr>
              <a:t>s</a:t>
            </a:r>
            <a:r>
              <a:rPr lang="nl-NL" sz="5000" b="1" dirty="0">
                <a:solidFill>
                  <a:srgbClr val="0000CC"/>
                </a:solidFill>
                <a:latin typeface="+mj-lt"/>
                <a:cs typeface="Times New Roman" pitchFamily="18" charset="0"/>
              </a:rPr>
              <a:t>ắng, </a:t>
            </a:r>
            <a:r>
              <a:rPr lang="nl-NL" sz="5000" b="1" dirty="0">
                <a:solidFill>
                  <a:srgbClr val="FF0000"/>
                </a:solidFill>
                <a:latin typeface="+mj-lt"/>
                <a:cs typeface="Times New Roman" pitchFamily="18" charset="0"/>
              </a:rPr>
              <a:t>s</a:t>
            </a:r>
            <a:r>
              <a:rPr lang="nl-NL" sz="5000" b="1" dirty="0">
                <a:solidFill>
                  <a:srgbClr val="0000CC"/>
                </a:solidFill>
                <a:latin typeface="+mj-lt"/>
                <a:cs typeface="Times New Roman" pitchFamily="18" charset="0"/>
              </a:rPr>
              <a:t>ắp </a:t>
            </a:r>
            <a:r>
              <a:rPr lang="nl-NL" sz="5000" b="1" dirty="0">
                <a:solidFill>
                  <a:srgbClr val="FF0000"/>
                </a:solidFill>
                <a:latin typeface="+mj-lt"/>
                <a:cs typeface="Times New Roman" pitchFamily="18" charset="0"/>
              </a:rPr>
              <a:t>x</a:t>
            </a:r>
            <a:r>
              <a:rPr lang="nl-NL" sz="5000" b="1" dirty="0">
                <a:solidFill>
                  <a:srgbClr val="0000CC"/>
                </a:solidFill>
                <a:latin typeface="+mj-lt"/>
                <a:cs typeface="Times New Roman" pitchFamily="18" charset="0"/>
              </a:rPr>
              <a:t>ếp, </a:t>
            </a:r>
            <a:r>
              <a:rPr lang="nl-NL" sz="5000" b="1" dirty="0">
                <a:solidFill>
                  <a:srgbClr val="FF0000"/>
                </a:solidFill>
                <a:latin typeface="+mj-lt"/>
                <a:cs typeface="Times New Roman" pitchFamily="18" charset="0"/>
              </a:rPr>
              <a:t>tr</a:t>
            </a:r>
            <a:r>
              <a:rPr lang="nl-NL" sz="5000" b="1" dirty="0">
                <a:solidFill>
                  <a:srgbClr val="0000CC"/>
                </a:solidFill>
                <a:latin typeface="+mj-lt"/>
                <a:cs typeface="Times New Roman" pitchFamily="18" charset="0"/>
              </a:rPr>
              <a:t>ở </a:t>
            </a:r>
            <a:r>
              <a:rPr lang="nl-NL" sz="5000" b="1" dirty="0">
                <a:solidFill>
                  <a:srgbClr val="FF0000"/>
                </a:solidFill>
                <a:latin typeface="+mj-lt"/>
                <a:cs typeface="Times New Roman" pitchFamily="18" charset="0"/>
              </a:rPr>
              <a:t>r</a:t>
            </a:r>
            <a:r>
              <a:rPr lang="nl-NL" sz="5000" b="1" dirty="0">
                <a:solidFill>
                  <a:srgbClr val="0000CC"/>
                </a:solidFill>
                <a:latin typeface="+mj-lt"/>
                <a:cs typeface="Times New Roman" pitchFamily="18" charset="0"/>
              </a:rPr>
              <a:t>a, </a:t>
            </a:r>
            <a:r>
              <a:rPr lang="nl-NL" sz="5000" b="1" dirty="0">
                <a:solidFill>
                  <a:srgbClr val="FF0000"/>
                </a:solidFill>
                <a:latin typeface="+mj-lt"/>
                <a:cs typeface="Times New Roman" pitchFamily="18" charset="0"/>
              </a:rPr>
              <a:t>x</a:t>
            </a:r>
            <a:r>
              <a:rPr lang="nl-NL" sz="5000" b="1" dirty="0">
                <a:solidFill>
                  <a:srgbClr val="0000CC"/>
                </a:solidFill>
                <a:latin typeface="+mj-lt"/>
                <a:cs typeface="Times New Roman" pitchFamily="18" charset="0"/>
              </a:rPr>
              <a:t>úc động, </a:t>
            </a:r>
            <a:r>
              <a:rPr lang="nl-NL" sz="5000" b="1" dirty="0">
                <a:solidFill>
                  <a:srgbClr val="FF0000"/>
                </a:solidFill>
                <a:latin typeface="+mj-lt"/>
                <a:cs typeface="Times New Roman" pitchFamily="18" charset="0"/>
              </a:rPr>
              <a:t>n</a:t>
            </a:r>
            <a:r>
              <a:rPr lang="nl-NL" sz="5000" b="1" dirty="0">
                <a:solidFill>
                  <a:srgbClr val="0000CC"/>
                </a:solidFill>
                <a:latin typeface="+mj-lt"/>
                <a:cs typeface="Times New Roman" pitchFamily="18" charset="0"/>
              </a:rPr>
              <a:t>iềm vui</a:t>
            </a:r>
            <a:r>
              <a:rPr lang="en-US" sz="5000" b="1" dirty="0">
                <a:solidFill>
                  <a:srgbClr val="0000CC"/>
                </a:solidFill>
                <a:latin typeface="+mj-lt"/>
                <a:cs typeface="Times New Roman" pitchFamily="18" charset="0"/>
              </a:rPr>
              <a:t>…</a:t>
            </a:r>
          </a:p>
        </p:txBody>
      </p:sp>
      <p:sp>
        <p:nvSpPr>
          <p:cNvPr id="10" name="Rectangle 9"/>
          <p:cNvSpPr/>
          <p:nvPr/>
        </p:nvSpPr>
        <p:spPr>
          <a:xfrm>
            <a:off x="1356519" y="3703781"/>
            <a:ext cx="4191000" cy="769441"/>
          </a:xfrm>
          <a:prstGeom prst="rect">
            <a:avLst/>
          </a:prstGeom>
        </p:spPr>
        <p:txBody>
          <a:bodyPr wrap="square">
            <a:spAutoFit/>
          </a:bodyPr>
          <a:lstStyle/>
          <a:p>
            <a:r>
              <a:rPr lang="en-US" sz="4400" b="1" dirty="0" smtClean="0">
                <a:solidFill>
                  <a:srgbClr val="FF0066"/>
                </a:solidFill>
                <a:latin typeface="+mj-lt"/>
                <a:cs typeface="Times New Roman" pitchFamily="18" charset="0"/>
              </a:rPr>
              <a:t>Chia </a:t>
            </a:r>
            <a:r>
              <a:rPr lang="vi-VN" sz="4400" b="1" dirty="0" smtClean="0">
                <a:solidFill>
                  <a:srgbClr val="FF0066"/>
                </a:solidFill>
                <a:latin typeface="+mj-lt"/>
                <a:cs typeface="Times New Roman" pitchFamily="18" charset="0"/>
              </a:rPr>
              <a:t>đoạn:</a:t>
            </a:r>
            <a:endParaRPr lang="en-US" sz="4400" b="1" dirty="0">
              <a:solidFill>
                <a:srgbClr val="FF0066"/>
              </a:solidFill>
              <a:latin typeface="+mj-lt"/>
              <a:cs typeface="Times New Roman" pitchFamily="18" charset="0"/>
            </a:endParaRPr>
          </a:p>
        </p:txBody>
      </p:sp>
      <p:sp>
        <p:nvSpPr>
          <p:cNvPr id="11" name="Rectangle 10"/>
          <p:cNvSpPr/>
          <p:nvPr/>
        </p:nvSpPr>
        <p:spPr>
          <a:xfrm>
            <a:off x="1051718" y="4724400"/>
            <a:ext cx="13868400" cy="2308324"/>
          </a:xfrm>
          <a:prstGeom prst="rect">
            <a:avLst/>
          </a:prstGeom>
        </p:spPr>
        <p:txBody>
          <a:bodyPr wrap="square">
            <a:spAutoFit/>
          </a:bodyPr>
          <a:lstStyle/>
          <a:p>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Đoạn</a:t>
            </a:r>
            <a:r>
              <a:rPr lang="en-US" sz="4800" b="1" dirty="0">
                <a:solidFill>
                  <a:srgbClr val="0000CC"/>
                </a:solidFill>
                <a:latin typeface="+mj-lt"/>
                <a:cs typeface="Times New Roman" pitchFamily="18" charset="0"/>
              </a:rPr>
              <a:t> 1: </a:t>
            </a:r>
            <a:r>
              <a:rPr lang="en-US" sz="4800" b="1" dirty="0" err="1">
                <a:solidFill>
                  <a:srgbClr val="0000CC"/>
                </a:solidFill>
                <a:latin typeface="+mj-lt"/>
                <a:cs typeface="Times New Roman" pitchFamily="18" charset="0"/>
              </a:rPr>
              <a:t>Từ</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đầu</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đến</a:t>
            </a:r>
            <a:r>
              <a:rPr lang="en-US" sz="4800" b="1" dirty="0">
                <a:solidFill>
                  <a:srgbClr val="0000CC"/>
                </a:solidFill>
                <a:latin typeface="+mj-lt"/>
                <a:cs typeface="Times New Roman" pitchFamily="18" charset="0"/>
              </a:rPr>
              <a:t> </a:t>
            </a:r>
            <a:r>
              <a:rPr lang="en-US" sz="4800" b="1" i="1" dirty="0" err="1">
                <a:solidFill>
                  <a:srgbClr val="0000CC"/>
                </a:solidFill>
                <a:latin typeface="+mj-lt"/>
                <a:cs typeface="Times New Roman" pitchFamily="18" charset="0"/>
              </a:rPr>
              <a:t>sợ</a:t>
            </a:r>
            <a:r>
              <a:rPr lang="en-US" sz="4800" b="1" i="1" dirty="0">
                <a:solidFill>
                  <a:srgbClr val="0000CC"/>
                </a:solidFill>
                <a:latin typeface="+mj-lt"/>
                <a:cs typeface="Times New Roman" pitchFamily="18" charset="0"/>
              </a:rPr>
              <a:t> </a:t>
            </a:r>
            <a:r>
              <a:rPr lang="en-US" sz="4800" b="1" i="1" dirty="0" err="1">
                <a:solidFill>
                  <a:srgbClr val="0000CC"/>
                </a:solidFill>
                <a:latin typeface="+mj-lt"/>
                <a:cs typeface="Times New Roman" pitchFamily="18" charset="0"/>
              </a:rPr>
              <a:t>hãi</a:t>
            </a:r>
            <a:r>
              <a:rPr lang="en-US" sz="4800" b="1" dirty="0">
                <a:solidFill>
                  <a:srgbClr val="0000CC"/>
                </a:solidFill>
                <a:latin typeface="+mj-lt"/>
                <a:cs typeface="Times New Roman" pitchFamily="18" charset="0"/>
              </a:rPr>
              <a:t>.</a:t>
            </a:r>
          </a:p>
          <a:p>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Đoạn</a:t>
            </a:r>
            <a:r>
              <a:rPr lang="en-US" sz="4800" b="1" dirty="0">
                <a:solidFill>
                  <a:srgbClr val="0000CC"/>
                </a:solidFill>
                <a:latin typeface="+mj-lt"/>
                <a:cs typeface="Times New Roman" pitchFamily="18" charset="0"/>
              </a:rPr>
              <a:t> 2: </a:t>
            </a:r>
            <a:r>
              <a:rPr lang="en-US" sz="4800" b="1" dirty="0" err="1">
                <a:solidFill>
                  <a:srgbClr val="0000CC"/>
                </a:solidFill>
                <a:latin typeface="+mj-lt"/>
                <a:cs typeface="Times New Roman" pitchFamily="18" charset="0"/>
              </a:rPr>
              <a:t>Tiếp</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theo</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cho</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đến</a:t>
            </a:r>
            <a:r>
              <a:rPr lang="en-US" sz="4800" b="1" dirty="0">
                <a:solidFill>
                  <a:srgbClr val="0000CC"/>
                </a:solidFill>
                <a:latin typeface="+mj-lt"/>
                <a:cs typeface="Times New Roman" pitchFamily="18" charset="0"/>
              </a:rPr>
              <a:t> </a:t>
            </a:r>
            <a:r>
              <a:rPr lang="en-US" sz="4800" b="1" i="1" dirty="0" err="1">
                <a:solidFill>
                  <a:srgbClr val="0000CC"/>
                </a:solidFill>
                <a:latin typeface="+mj-lt"/>
                <a:cs typeface="Times New Roman" pitchFamily="18" charset="0"/>
              </a:rPr>
              <a:t>bức</a:t>
            </a:r>
            <a:r>
              <a:rPr lang="en-US" sz="4800" b="1" i="1" dirty="0">
                <a:solidFill>
                  <a:srgbClr val="0000CC"/>
                </a:solidFill>
                <a:latin typeface="+mj-lt"/>
                <a:cs typeface="Times New Roman" pitchFamily="18" charset="0"/>
              </a:rPr>
              <a:t> </a:t>
            </a:r>
            <a:r>
              <a:rPr lang="en-US" sz="4800" b="1" i="1" dirty="0" err="1">
                <a:solidFill>
                  <a:srgbClr val="0000CC"/>
                </a:solidFill>
                <a:latin typeface="+mj-lt"/>
                <a:cs typeface="Times New Roman" pitchFamily="18" charset="0"/>
              </a:rPr>
              <a:t>ảnh</a:t>
            </a:r>
            <a:r>
              <a:rPr lang="en-US" sz="4800" b="1" i="1" dirty="0">
                <a:solidFill>
                  <a:srgbClr val="0000CC"/>
                </a:solidFill>
                <a:latin typeface="+mj-lt"/>
                <a:cs typeface="Times New Roman" pitchFamily="18" charset="0"/>
              </a:rPr>
              <a:t> </a:t>
            </a:r>
            <a:r>
              <a:rPr lang="en-US" sz="4800" b="1" i="1" dirty="0" err="1">
                <a:solidFill>
                  <a:srgbClr val="0000CC"/>
                </a:solidFill>
                <a:latin typeface="+mj-lt"/>
                <a:cs typeface="Times New Roman" pitchFamily="18" charset="0"/>
              </a:rPr>
              <a:t>này</a:t>
            </a:r>
            <a:r>
              <a:rPr lang="en-US" sz="4800" b="1" dirty="0">
                <a:solidFill>
                  <a:srgbClr val="0000CC"/>
                </a:solidFill>
                <a:latin typeface="+mj-lt"/>
                <a:cs typeface="Times New Roman" pitchFamily="18" charset="0"/>
              </a:rPr>
              <a:t>.</a:t>
            </a:r>
          </a:p>
          <a:p>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Đoạn</a:t>
            </a:r>
            <a:r>
              <a:rPr lang="en-US" sz="4800" b="1" dirty="0">
                <a:solidFill>
                  <a:srgbClr val="0000CC"/>
                </a:solidFill>
                <a:latin typeface="+mj-lt"/>
                <a:cs typeface="Times New Roman" pitchFamily="18" charset="0"/>
              </a:rPr>
              <a:t> 3: </a:t>
            </a:r>
            <a:r>
              <a:rPr lang="en-US" sz="4800" b="1" dirty="0" err="1">
                <a:solidFill>
                  <a:srgbClr val="0000CC"/>
                </a:solidFill>
                <a:latin typeface="+mj-lt"/>
                <a:cs typeface="Times New Roman" pitchFamily="18" charset="0"/>
              </a:rPr>
              <a:t>Còn</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lại</a:t>
            </a:r>
            <a:r>
              <a:rPr lang="en-US" sz="4800" b="1" dirty="0">
                <a:solidFill>
                  <a:srgbClr val="0000CC"/>
                </a:solidFill>
                <a:latin typeface="+mj-lt"/>
                <a:cs typeface="Times New Roman" pitchFamily="18" charset="0"/>
              </a:rPr>
              <a:t>.</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278319-9A18-4CA1-A5E4-4D9ED0444FF1}"/>
              </a:ext>
            </a:extLst>
          </p:cNvPr>
          <p:cNvPicPr>
            <a:picLocks noChangeAspect="1"/>
          </p:cNvPicPr>
          <p:nvPr/>
        </p:nvPicPr>
        <p:blipFill>
          <a:blip r:embed="rId2"/>
          <a:stretch>
            <a:fillRect/>
          </a:stretch>
        </p:blipFill>
        <p:spPr>
          <a:xfrm>
            <a:off x="2042319" y="1066800"/>
            <a:ext cx="11963400" cy="73152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6919" y="3611940"/>
            <a:ext cx="14922059" cy="1569660"/>
          </a:xfrm>
          <a:prstGeom prst="rect">
            <a:avLst/>
          </a:prstGeom>
        </p:spPr>
        <p:txBody>
          <a:bodyPr wrap="square">
            <a:spAutoFit/>
          </a:bodyPr>
          <a:lstStyle/>
          <a:p>
            <a:r>
              <a:rPr lang="en-US" sz="4800" b="1" dirty="0" err="1">
                <a:solidFill>
                  <a:srgbClr val="0000CC"/>
                </a:solidFill>
                <a:latin typeface="+mj-lt"/>
                <a:cs typeface="Times New Roman" pitchFamily="18" charset="0"/>
              </a:rPr>
              <a:t>Trường</a:t>
            </a:r>
            <a:r>
              <a:rPr lang="en-US" sz="4800" b="1" dirty="0">
                <a:solidFill>
                  <a:srgbClr val="0000CC"/>
                </a:solidFill>
                <a:latin typeface="+mj-lt"/>
                <a:cs typeface="Times New Roman" pitchFamily="18" charset="0"/>
              </a:rPr>
              <a:t> con </a:t>
            </a:r>
            <a:r>
              <a:rPr lang="en-US" sz="4800" b="1" dirty="0" err="1">
                <a:solidFill>
                  <a:srgbClr val="0000CC"/>
                </a:solidFill>
                <a:latin typeface="+mj-lt"/>
                <a:cs typeface="Times New Roman" pitchFamily="18" charset="0"/>
              </a:rPr>
              <a:t>đang</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quyên</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góp</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sách</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vở</a:t>
            </a:r>
            <a:r>
              <a:rPr lang="en-US" sz="4800" b="1" dirty="0" smtClean="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quần</a:t>
            </a:r>
            <a:r>
              <a:rPr lang="en-US" sz="4800" b="1" dirty="0">
                <a:solidFill>
                  <a:srgbClr val="0000CC"/>
                </a:solidFill>
                <a:latin typeface="+mj-lt"/>
                <a:cs typeface="Times New Roman" pitchFamily="18" charset="0"/>
              </a:rPr>
              <a:t> </a:t>
            </a:r>
            <a:r>
              <a:rPr lang="en-US" sz="4800" b="1" dirty="0" err="1" smtClean="0">
                <a:solidFill>
                  <a:srgbClr val="0000CC"/>
                </a:solidFill>
                <a:latin typeface="+mj-lt"/>
                <a:cs typeface="Times New Roman" pitchFamily="18" charset="0"/>
              </a:rPr>
              <a:t>áo</a:t>
            </a:r>
            <a:r>
              <a:rPr lang="en-US" sz="4800" b="1" dirty="0" smtClean="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giúp</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các</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bạn</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vùng</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bị</a:t>
            </a:r>
            <a:r>
              <a:rPr lang="en-US" sz="4800" b="1" dirty="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bão</a:t>
            </a:r>
            <a:r>
              <a:rPr lang="en-US" sz="4800" b="1" dirty="0" smtClean="0">
                <a:solidFill>
                  <a:srgbClr val="0000CC"/>
                </a:solidFill>
                <a:latin typeface="+mj-lt"/>
                <a:cs typeface="Times New Roman" pitchFamily="18" charset="0"/>
              </a:rPr>
              <a:t>, </a:t>
            </a:r>
            <a:r>
              <a:rPr lang="en-US" sz="4800" b="1" dirty="0" err="1">
                <a:solidFill>
                  <a:srgbClr val="0000CC"/>
                </a:solidFill>
                <a:latin typeface="+mj-lt"/>
                <a:cs typeface="Times New Roman" pitchFamily="18" charset="0"/>
              </a:rPr>
              <a:t>mẹ</a:t>
            </a:r>
            <a:r>
              <a:rPr lang="en-US" sz="4800" b="1" dirty="0">
                <a:solidFill>
                  <a:srgbClr val="0000CC"/>
                </a:solidFill>
                <a:latin typeface="+mj-lt"/>
                <a:cs typeface="Times New Roman" pitchFamily="18" charset="0"/>
              </a:rPr>
              <a:t> ạ</a:t>
            </a:r>
            <a:r>
              <a:rPr lang="en-US" sz="4800" b="1" dirty="0" smtClean="0">
                <a:solidFill>
                  <a:srgbClr val="0000CC"/>
                </a:solidFill>
                <a:latin typeface="+mj-lt"/>
                <a:cs typeface="Times New Roman" pitchFamily="18" charset="0"/>
              </a:rPr>
              <a:t>.</a:t>
            </a:r>
            <a:endParaRPr lang="en-US" sz="4800" b="1" dirty="0">
              <a:solidFill>
                <a:srgbClr val="FF0000"/>
              </a:solidFill>
              <a:latin typeface="+mj-lt"/>
              <a:cs typeface="Times New Roman" pitchFamily="18" charset="0"/>
            </a:endParaRPr>
          </a:p>
        </p:txBody>
      </p:sp>
      <p:sp>
        <p:nvSpPr>
          <p:cNvPr id="26" name="Rectangle 25"/>
          <p:cNvSpPr/>
          <p:nvPr/>
        </p:nvSpPr>
        <p:spPr>
          <a:xfrm>
            <a:off x="11567319" y="761999"/>
            <a:ext cx="533400" cy="830997"/>
          </a:xfrm>
          <a:prstGeom prst="rect">
            <a:avLst/>
          </a:prstGeom>
        </p:spPr>
        <p:txBody>
          <a:bodyPr wrap="square">
            <a:spAutoFit/>
          </a:bodyPr>
          <a:lstStyle/>
          <a:p>
            <a:r>
              <a:rPr lang="vi-VN" sz="4800" b="1" dirty="0" smtClean="0">
                <a:solidFill>
                  <a:srgbClr val="C00000"/>
                </a:solidFill>
                <a:cs typeface="Times New Roman" pitchFamily="18" charset="0"/>
              </a:rPr>
              <a:t>//</a:t>
            </a:r>
            <a:endParaRPr lang="en-US" sz="4800" dirty="0"/>
          </a:p>
        </p:txBody>
      </p:sp>
      <p:sp>
        <p:nvSpPr>
          <p:cNvPr id="24" name="Rectangle 23"/>
          <p:cNvSpPr/>
          <p:nvPr/>
        </p:nvSpPr>
        <p:spPr>
          <a:xfrm>
            <a:off x="760059" y="739676"/>
            <a:ext cx="14630400" cy="2308324"/>
          </a:xfrm>
          <a:prstGeom prst="rect">
            <a:avLst/>
          </a:prstGeom>
        </p:spPr>
        <p:txBody>
          <a:bodyPr wrap="square">
            <a:spAutoFit/>
          </a:bodyPr>
          <a:lstStyle/>
          <a:p>
            <a:r>
              <a:rPr lang="vi-VN" sz="4800" b="1" dirty="0" smtClean="0">
                <a:solidFill>
                  <a:srgbClr val="0000CC"/>
                </a:solidFill>
                <a:latin typeface="+mj-lt"/>
                <a:cs typeface="Times New Roman" pitchFamily="18" charset="0"/>
              </a:rPr>
              <a:t>Có một bức ảnh làm tôi rất xúc động:  Một phụ nữ trẻ ngồi thẫn thờ trước ngôi nhà đổ nát của mình.</a:t>
            </a:r>
            <a:endParaRPr lang="en-US" sz="4800" b="1" dirty="0">
              <a:solidFill>
                <a:srgbClr val="C00000"/>
              </a:solidFill>
              <a:latin typeface="+mj-lt"/>
              <a:cs typeface="Times New Roman" pitchFamily="18" charset="0"/>
            </a:endParaRPr>
          </a:p>
        </p:txBody>
      </p:sp>
      <p:sp>
        <p:nvSpPr>
          <p:cNvPr id="29" name="Rectangle 28"/>
          <p:cNvSpPr/>
          <p:nvPr/>
        </p:nvSpPr>
        <p:spPr>
          <a:xfrm>
            <a:off x="2423319" y="2220961"/>
            <a:ext cx="533400" cy="830997"/>
          </a:xfrm>
          <a:prstGeom prst="rect">
            <a:avLst/>
          </a:prstGeom>
        </p:spPr>
        <p:txBody>
          <a:bodyPr wrap="square">
            <a:spAutoFit/>
          </a:bodyPr>
          <a:lstStyle/>
          <a:p>
            <a:r>
              <a:rPr lang="vi-VN" sz="4800" b="1" dirty="0" smtClean="0">
                <a:solidFill>
                  <a:srgbClr val="C00000"/>
                </a:solidFill>
                <a:cs typeface="Times New Roman" pitchFamily="18" charset="0"/>
              </a:rPr>
              <a:t>//</a:t>
            </a:r>
            <a:endParaRPr lang="en-US" sz="4800" dirty="0"/>
          </a:p>
        </p:txBody>
      </p:sp>
      <p:sp>
        <p:nvSpPr>
          <p:cNvPr id="31" name="Rectangle 30"/>
          <p:cNvSpPr/>
          <p:nvPr/>
        </p:nvSpPr>
        <p:spPr>
          <a:xfrm>
            <a:off x="6614319" y="1500663"/>
            <a:ext cx="356188" cy="830997"/>
          </a:xfrm>
          <a:prstGeom prst="rect">
            <a:avLst/>
          </a:prstGeom>
        </p:spPr>
        <p:txBody>
          <a:bodyPr wrap="none">
            <a:spAutoFit/>
          </a:bodyPr>
          <a:lstStyle/>
          <a:p>
            <a:r>
              <a:rPr lang="vi-VN" sz="4800" b="1" dirty="0">
                <a:solidFill>
                  <a:srgbClr val="C00000"/>
                </a:solidFill>
                <a:cs typeface="Times New Roman" pitchFamily="18" charset="0"/>
              </a:rPr>
              <a:t>/</a:t>
            </a:r>
            <a:endParaRPr lang="en-US" sz="4800" dirty="0"/>
          </a:p>
        </p:txBody>
      </p:sp>
      <p:sp>
        <p:nvSpPr>
          <p:cNvPr id="33" name="Rectangle 32"/>
          <p:cNvSpPr/>
          <p:nvPr/>
        </p:nvSpPr>
        <p:spPr>
          <a:xfrm>
            <a:off x="2511925" y="1500663"/>
            <a:ext cx="356188" cy="830997"/>
          </a:xfrm>
          <a:prstGeom prst="rect">
            <a:avLst/>
          </a:prstGeom>
        </p:spPr>
        <p:txBody>
          <a:bodyPr wrap="none">
            <a:spAutoFit/>
          </a:bodyPr>
          <a:lstStyle/>
          <a:p>
            <a:r>
              <a:rPr lang="vi-VN" sz="4800" b="1" dirty="0">
                <a:solidFill>
                  <a:srgbClr val="C00000"/>
                </a:solidFill>
                <a:cs typeface="Times New Roman" pitchFamily="18" charset="0"/>
              </a:rPr>
              <a:t>/</a:t>
            </a:r>
            <a:endParaRPr lang="en-US" sz="4800" dirty="0"/>
          </a:p>
        </p:txBody>
      </p:sp>
      <p:sp>
        <p:nvSpPr>
          <p:cNvPr id="38" name="Rectangle 37"/>
          <p:cNvSpPr/>
          <p:nvPr/>
        </p:nvSpPr>
        <p:spPr>
          <a:xfrm>
            <a:off x="11799182" y="3657600"/>
            <a:ext cx="356188" cy="830997"/>
          </a:xfrm>
          <a:prstGeom prst="rect">
            <a:avLst/>
          </a:prstGeom>
        </p:spPr>
        <p:txBody>
          <a:bodyPr wrap="none">
            <a:spAutoFit/>
          </a:bodyPr>
          <a:lstStyle/>
          <a:p>
            <a:r>
              <a:rPr lang="vi-VN" sz="4800" b="1" dirty="0">
                <a:solidFill>
                  <a:srgbClr val="C00000"/>
                </a:solidFill>
                <a:cs typeface="Times New Roman" pitchFamily="18" charset="0"/>
              </a:rPr>
              <a:t>/</a:t>
            </a:r>
            <a:endParaRPr lang="en-US" sz="4800" dirty="0"/>
          </a:p>
        </p:txBody>
      </p:sp>
      <p:sp>
        <p:nvSpPr>
          <p:cNvPr id="39" name="Rectangle 38"/>
          <p:cNvSpPr/>
          <p:nvPr/>
        </p:nvSpPr>
        <p:spPr>
          <a:xfrm>
            <a:off x="14310519" y="3675965"/>
            <a:ext cx="356188" cy="830997"/>
          </a:xfrm>
          <a:prstGeom prst="rect">
            <a:avLst/>
          </a:prstGeom>
        </p:spPr>
        <p:txBody>
          <a:bodyPr wrap="none">
            <a:spAutoFit/>
          </a:bodyPr>
          <a:lstStyle/>
          <a:p>
            <a:r>
              <a:rPr lang="vi-VN" sz="4800" b="1" dirty="0">
                <a:solidFill>
                  <a:srgbClr val="C00000"/>
                </a:solidFill>
                <a:cs typeface="Times New Roman" pitchFamily="18" charset="0"/>
              </a:rPr>
              <a:t>/</a:t>
            </a:r>
            <a:endParaRPr lang="en-US" sz="4800" dirty="0"/>
          </a:p>
        </p:txBody>
      </p:sp>
      <p:sp>
        <p:nvSpPr>
          <p:cNvPr id="40" name="Rectangle 39"/>
          <p:cNvSpPr/>
          <p:nvPr/>
        </p:nvSpPr>
        <p:spPr>
          <a:xfrm>
            <a:off x="8285961" y="4421341"/>
            <a:ext cx="356188" cy="830997"/>
          </a:xfrm>
          <a:prstGeom prst="rect">
            <a:avLst/>
          </a:prstGeom>
        </p:spPr>
        <p:txBody>
          <a:bodyPr wrap="none">
            <a:spAutoFit/>
          </a:bodyPr>
          <a:lstStyle/>
          <a:p>
            <a:r>
              <a:rPr lang="vi-VN" sz="4800" b="1" dirty="0">
                <a:solidFill>
                  <a:srgbClr val="C00000"/>
                </a:solidFill>
                <a:cs typeface="Times New Roman" pitchFamily="18" charset="0"/>
              </a:rPr>
              <a:t>/</a:t>
            </a:r>
            <a:endParaRPr lang="en-US" sz="4800" dirty="0"/>
          </a:p>
        </p:txBody>
      </p:sp>
      <p:sp>
        <p:nvSpPr>
          <p:cNvPr id="41" name="Rectangle 40"/>
          <p:cNvSpPr/>
          <p:nvPr/>
        </p:nvSpPr>
        <p:spPr>
          <a:xfrm>
            <a:off x="9956934" y="4396263"/>
            <a:ext cx="533400" cy="830997"/>
          </a:xfrm>
          <a:prstGeom prst="rect">
            <a:avLst/>
          </a:prstGeom>
        </p:spPr>
        <p:txBody>
          <a:bodyPr wrap="square">
            <a:spAutoFit/>
          </a:bodyPr>
          <a:lstStyle/>
          <a:p>
            <a:r>
              <a:rPr lang="vi-VN" sz="4800" b="1" dirty="0" smtClean="0">
                <a:solidFill>
                  <a:srgbClr val="C00000"/>
                </a:solidFill>
                <a:cs typeface="Times New Roman" pitchFamily="18" charset="0"/>
              </a:rPr>
              <a:t>//</a:t>
            </a:r>
            <a:endParaRPr lang="en-US" sz="4800" dirty="0"/>
          </a:p>
        </p:txBody>
      </p:sp>
      <p:sp>
        <p:nvSpPr>
          <p:cNvPr id="11" name="TextBox 10"/>
          <p:cNvSpPr txBox="1"/>
          <p:nvPr/>
        </p:nvSpPr>
        <p:spPr>
          <a:xfrm>
            <a:off x="8695326" y="728157"/>
            <a:ext cx="3352800" cy="830997"/>
          </a:xfrm>
          <a:prstGeom prst="rect">
            <a:avLst/>
          </a:prstGeom>
          <a:noFill/>
        </p:spPr>
        <p:txBody>
          <a:bodyPr wrap="square" rtlCol="0">
            <a:spAutoFit/>
          </a:bodyPr>
          <a:lstStyle/>
          <a:p>
            <a:r>
              <a:rPr lang="vi-VN" sz="4800" b="1" dirty="0">
                <a:solidFill>
                  <a:srgbClr val="C00000"/>
                </a:solidFill>
                <a:cs typeface="Times New Roman" pitchFamily="18" charset="0"/>
              </a:rPr>
              <a:t>xúc động</a:t>
            </a:r>
            <a:endParaRPr lang="en-US" sz="4800" dirty="0">
              <a:solidFill>
                <a:srgbClr val="C00000"/>
              </a:solidFill>
            </a:endParaRPr>
          </a:p>
        </p:txBody>
      </p:sp>
      <p:sp>
        <p:nvSpPr>
          <p:cNvPr id="43" name="TextBox 42"/>
          <p:cNvSpPr txBox="1"/>
          <p:nvPr/>
        </p:nvSpPr>
        <p:spPr>
          <a:xfrm>
            <a:off x="4148138" y="1459468"/>
            <a:ext cx="3352800" cy="830997"/>
          </a:xfrm>
          <a:prstGeom prst="rect">
            <a:avLst/>
          </a:prstGeom>
          <a:noFill/>
        </p:spPr>
        <p:txBody>
          <a:bodyPr wrap="square" rtlCol="0">
            <a:spAutoFit/>
          </a:bodyPr>
          <a:lstStyle/>
          <a:p>
            <a:r>
              <a:rPr lang="vi-VN" sz="4800" b="1" dirty="0">
                <a:solidFill>
                  <a:srgbClr val="C00000"/>
                </a:solidFill>
                <a:cs typeface="Times New Roman" pitchFamily="18" charset="0"/>
              </a:rPr>
              <a:t>thẫn thờ</a:t>
            </a:r>
            <a:endParaRPr lang="en-US" sz="4800" dirty="0">
              <a:solidFill>
                <a:srgbClr val="C00000"/>
              </a:solidFill>
            </a:endParaRPr>
          </a:p>
        </p:txBody>
      </p:sp>
      <p:sp>
        <p:nvSpPr>
          <p:cNvPr id="44" name="TextBox 43"/>
          <p:cNvSpPr txBox="1"/>
          <p:nvPr/>
        </p:nvSpPr>
        <p:spPr>
          <a:xfrm>
            <a:off x="11338719" y="1459468"/>
            <a:ext cx="2054614" cy="830997"/>
          </a:xfrm>
          <a:prstGeom prst="rect">
            <a:avLst/>
          </a:prstGeom>
          <a:noFill/>
        </p:spPr>
        <p:txBody>
          <a:bodyPr wrap="square" rtlCol="0">
            <a:spAutoFit/>
          </a:bodyPr>
          <a:lstStyle/>
          <a:p>
            <a:r>
              <a:rPr lang="vi-VN" sz="4800" b="1" dirty="0">
                <a:solidFill>
                  <a:srgbClr val="C00000"/>
                </a:solidFill>
                <a:cs typeface="Times New Roman" pitchFamily="18" charset="0"/>
              </a:rPr>
              <a:t>đ</a:t>
            </a:r>
            <a:r>
              <a:rPr lang="vi-VN" sz="4800" b="1" dirty="0" smtClean="0">
                <a:solidFill>
                  <a:srgbClr val="C00000"/>
                </a:solidFill>
                <a:cs typeface="Times New Roman" pitchFamily="18" charset="0"/>
              </a:rPr>
              <a:t>ổ nát</a:t>
            </a:r>
            <a:endParaRPr lang="en-US" sz="4800" dirty="0">
              <a:solidFill>
                <a:srgbClr val="C00000"/>
              </a:solidFill>
            </a:endParaRPr>
          </a:p>
        </p:txBody>
      </p:sp>
      <p:sp>
        <p:nvSpPr>
          <p:cNvPr id="45" name="TextBox 44"/>
          <p:cNvSpPr txBox="1"/>
          <p:nvPr/>
        </p:nvSpPr>
        <p:spPr>
          <a:xfrm>
            <a:off x="9280992" y="3607982"/>
            <a:ext cx="2786952" cy="830997"/>
          </a:xfrm>
          <a:prstGeom prst="rect">
            <a:avLst/>
          </a:prstGeom>
          <a:noFill/>
        </p:spPr>
        <p:txBody>
          <a:bodyPr wrap="square" rtlCol="0">
            <a:spAutoFit/>
          </a:bodyPr>
          <a:lstStyle/>
          <a:p>
            <a:r>
              <a:rPr lang="vi-VN" sz="4800" b="1" dirty="0">
                <a:solidFill>
                  <a:srgbClr val="C00000"/>
                </a:solidFill>
                <a:cs typeface="Times New Roman" pitchFamily="18" charset="0"/>
              </a:rPr>
              <a:t>s</a:t>
            </a:r>
            <a:r>
              <a:rPr lang="vi-VN" sz="4800" b="1" dirty="0" smtClean="0">
                <a:solidFill>
                  <a:srgbClr val="C00000"/>
                </a:solidFill>
                <a:cs typeface="Times New Roman" pitchFamily="18" charset="0"/>
              </a:rPr>
              <a:t>ách vở</a:t>
            </a:r>
            <a:endParaRPr lang="en-US" sz="4800" dirty="0">
              <a:solidFill>
                <a:srgbClr val="C00000"/>
              </a:solidFill>
            </a:endParaRPr>
          </a:p>
        </p:txBody>
      </p:sp>
      <p:sp>
        <p:nvSpPr>
          <p:cNvPr id="46" name="TextBox 45"/>
          <p:cNvSpPr txBox="1"/>
          <p:nvPr/>
        </p:nvSpPr>
        <p:spPr>
          <a:xfrm>
            <a:off x="11909627" y="3607981"/>
            <a:ext cx="2786952" cy="830997"/>
          </a:xfrm>
          <a:prstGeom prst="rect">
            <a:avLst/>
          </a:prstGeom>
          <a:noFill/>
        </p:spPr>
        <p:txBody>
          <a:bodyPr wrap="square" rtlCol="0">
            <a:spAutoFit/>
          </a:bodyPr>
          <a:lstStyle/>
          <a:p>
            <a:r>
              <a:rPr lang="vi-VN" sz="4800" b="1" dirty="0">
                <a:solidFill>
                  <a:srgbClr val="C00000"/>
                </a:solidFill>
                <a:cs typeface="Times New Roman" pitchFamily="18" charset="0"/>
              </a:rPr>
              <a:t>q</a:t>
            </a:r>
            <a:r>
              <a:rPr lang="vi-VN" sz="4800" b="1" dirty="0" smtClean="0">
                <a:solidFill>
                  <a:srgbClr val="C00000"/>
                </a:solidFill>
                <a:cs typeface="Times New Roman" pitchFamily="18" charset="0"/>
              </a:rPr>
              <a:t>uần áo</a:t>
            </a:r>
            <a:endParaRPr lang="en-US" sz="4800" dirty="0">
              <a:solidFill>
                <a:srgbClr val="C00000"/>
              </a:solidFill>
            </a:endParaRPr>
          </a:p>
        </p:txBody>
      </p:sp>
      <p:sp>
        <p:nvSpPr>
          <p:cNvPr id="47" name="TextBox 46"/>
          <p:cNvSpPr txBox="1"/>
          <p:nvPr/>
        </p:nvSpPr>
        <p:spPr>
          <a:xfrm>
            <a:off x="4633119" y="4343400"/>
            <a:ext cx="3886200" cy="830997"/>
          </a:xfrm>
          <a:prstGeom prst="rect">
            <a:avLst/>
          </a:prstGeom>
          <a:noFill/>
        </p:spPr>
        <p:txBody>
          <a:bodyPr wrap="square" rtlCol="0">
            <a:spAutoFit/>
          </a:bodyPr>
          <a:lstStyle/>
          <a:p>
            <a:r>
              <a:rPr lang="vi-VN" sz="4800" b="1" dirty="0">
                <a:solidFill>
                  <a:srgbClr val="C00000"/>
                </a:solidFill>
                <a:cs typeface="Times New Roman" pitchFamily="18" charset="0"/>
              </a:rPr>
              <a:t>v</a:t>
            </a:r>
            <a:r>
              <a:rPr lang="vi-VN" sz="4800" b="1" dirty="0" smtClean="0">
                <a:solidFill>
                  <a:srgbClr val="C00000"/>
                </a:solidFill>
                <a:cs typeface="Times New Roman" pitchFamily="18" charset="0"/>
              </a:rPr>
              <a:t>ùng bị bão</a:t>
            </a:r>
            <a:endParaRPr lang="en-US" sz="4800" dirty="0">
              <a:solidFill>
                <a:srgbClr val="C00000"/>
              </a:solidFill>
            </a:endParaRPr>
          </a:p>
        </p:txBody>
      </p:sp>
      <p:sp>
        <p:nvSpPr>
          <p:cNvPr id="9" name="Rectangle 8"/>
          <p:cNvSpPr/>
          <p:nvPr/>
        </p:nvSpPr>
        <p:spPr>
          <a:xfrm>
            <a:off x="5471319" y="762000"/>
            <a:ext cx="356188" cy="830997"/>
          </a:xfrm>
          <a:prstGeom prst="rect">
            <a:avLst/>
          </a:prstGeom>
        </p:spPr>
        <p:txBody>
          <a:bodyPr wrap="none">
            <a:spAutoFit/>
          </a:bodyPr>
          <a:lstStyle/>
          <a:p>
            <a:r>
              <a:rPr lang="vi-VN" sz="4800" b="1" dirty="0">
                <a:solidFill>
                  <a:srgbClr val="C00000"/>
                </a:solidFill>
                <a:cs typeface="Times New Roman" pitchFamily="18" charset="0"/>
              </a:rPr>
              <a:t>/</a:t>
            </a:r>
            <a:endParaRPr lang="en-US" sz="4800" dirty="0"/>
          </a:p>
        </p:txBody>
      </p:sp>
    </p:spTree>
    <p:extLst>
      <p:ext uri="{BB962C8B-B14F-4D97-AF65-F5344CB8AC3E}">
        <p14:creationId xmlns:p14="http://schemas.microsoft.com/office/powerpoint/2010/main" val="38037629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randombar(horizontal)">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randombar(horizontal)">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randombar(horizontal)">
                                      <p:cBhvr>
                                        <p:cTn id="75" dur="500"/>
                                        <p:tgtEl>
                                          <p:spTgt spid="46"/>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randombar(horizontal)">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1" grpId="0"/>
      <p:bldP spid="33" grpId="0"/>
      <p:bldP spid="38" grpId="0"/>
      <p:bldP spid="39" grpId="0"/>
      <p:bldP spid="40" grpId="0"/>
      <p:bldP spid="41" grpId="0"/>
      <p:bldP spid="11" grpId="0"/>
      <p:bldP spid="43" grpId="0"/>
      <p:bldP spid="44" grpId="0"/>
      <p:bldP spid="45" grpId="0"/>
      <p:bldP spid="46" grpId="0"/>
      <p:bldP spid="4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Process 29"/>
          <p:cNvSpPr/>
          <p:nvPr/>
        </p:nvSpPr>
        <p:spPr>
          <a:xfrm>
            <a:off x="14186764" y="2939001"/>
            <a:ext cx="626057" cy="60600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33" name="Rectangle 32"/>
          <p:cNvSpPr/>
          <p:nvPr/>
        </p:nvSpPr>
        <p:spPr>
          <a:xfrm>
            <a:off x="1187989" y="4589494"/>
            <a:ext cx="9688227" cy="101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600"/>
              </a:spcBef>
              <a:spcAft>
                <a:spcPts val="600"/>
              </a:spcAft>
            </a:pPr>
            <a:r>
              <a:rPr lang="vi-VN" sz="2800" b="1" dirty="0" smtClean="0">
                <a:solidFill>
                  <a:schemeClr val="tx1"/>
                </a:solidFill>
                <a:ea typeface="Calibri" panose="020F0502020204030204" pitchFamily="34" charset="0"/>
                <a:cs typeface="Times New Roman" panose="02020603050405020304" pitchFamily="18" charset="0"/>
              </a:rPr>
              <a:t>2) Cả nhà chuẩn bị sách vở, quần áo, đồ dùng…để gửi tặng đồng bào vùng bị bão tàn phá.</a:t>
            </a:r>
            <a:endParaRPr lang="en-US" sz="2800" b="1" dirty="0">
              <a:solidFill>
                <a:schemeClr val="tx1"/>
              </a:solidFill>
              <a:ea typeface="Calibri" panose="020F0502020204030204" pitchFamily="34" charset="0"/>
              <a:cs typeface="Times New Roman" panose="02020603050405020304" pitchFamily="18" charset="0"/>
            </a:endParaRPr>
          </a:p>
        </p:txBody>
      </p:sp>
      <p:sp>
        <p:nvSpPr>
          <p:cNvPr id="34" name="Rectangle 33"/>
          <p:cNvSpPr/>
          <p:nvPr/>
        </p:nvSpPr>
        <p:spPr>
          <a:xfrm>
            <a:off x="1198715" y="7983254"/>
            <a:ext cx="9688227" cy="77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vi-VN" sz="2800" b="1" dirty="0" smtClean="0">
                <a:solidFill>
                  <a:schemeClr val="tx1"/>
                </a:solidFill>
                <a:ea typeface="Calibri" panose="020F0502020204030204" pitchFamily="34" charset="0"/>
                <a:cs typeface="Times New Roman" panose="02020603050405020304" pitchFamily="18" charset="0"/>
              </a:rPr>
              <a:t>4) Bé gái tặng em nhỏ trong bức ảnh một món đồ chơi.</a:t>
            </a:r>
            <a:endParaRPr lang="en-US" sz="2800" b="1" dirty="0">
              <a:solidFill>
                <a:schemeClr val="tx1"/>
              </a:solidFill>
              <a:ea typeface="Calibri" panose="020F0502020204030204" pitchFamily="34" charset="0"/>
              <a:cs typeface="Times New Roman" panose="02020603050405020304" pitchFamily="18" charset="0"/>
            </a:endParaRPr>
          </a:p>
        </p:txBody>
      </p:sp>
      <p:sp>
        <p:nvSpPr>
          <p:cNvPr id="35" name="Rectangle 34"/>
          <p:cNvSpPr/>
          <p:nvPr/>
        </p:nvSpPr>
        <p:spPr>
          <a:xfrm>
            <a:off x="1209597" y="2358198"/>
            <a:ext cx="9688227" cy="156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vi-VN" sz="2800" b="1" dirty="0" smtClean="0">
                <a:solidFill>
                  <a:schemeClr val="tx1"/>
                </a:solidFill>
                <a:ea typeface="Calibri" panose="020F0502020204030204" pitchFamily="34" charset="0"/>
                <a:cs typeface="Times New Roman" panose="02020603050405020304" pitchFamily="18" charset="0"/>
              </a:rPr>
              <a:t>1) Cậu con trai sốt sắng báo tin nhà trường đang quyên góp và cùng bố mẹ chuẩn bị sách vở, quần áo giúp đồng bào vùng bị bão tàn phá.</a:t>
            </a:r>
            <a:endParaRPr lang="en-US" sz="2800" b="1" dirty="0">
              <a:solidFill>
                <a:schemeClr val="tx1"/>
              </a:solidFill>
              <a:ea typeface="Calibri" panose="020F0502020204030204" pitchFamily="34" charset="0"/>
              <a:cs typeface="Times New Roman" panose="02020603050405020304" pitchFamily="18" charset="0"/>
            </a:endParaRPr>
          </a:p>
        </p:txBody>
      </p:sp>
      <p:sp>
        <p:nvSpPr>
          <p:cNvPr id="38" name="Rectangle 37"/>
          <p:cNvSpPr/>
          <p:nvPr/>
        </p:nvSpPr>
        <p:spPr>
          <a:xfrm>
            <a:off x="1198714" y="6405536"/>
            <a:ext cx="9688227" cy="101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vi-VN" sz="2800" b="1" dirty="0" smtClean="0">
                <a:solidFill>
                  <a:schemeClr val="tx1"/>
                </a:solidFill>
                <a:ea typeface="Calibri" panose="020F0502020204030204" pitchFamily="34" charset="0"/>
                <a:cs typeface="Times New Roman" panose="02020603050405020304" pitchFamily="18" charset="0"/>
              </a:rPr>
              <a:t>3) Cả nhà tham gia vận động mọi người giúp đỡ đồng bào vùng bị bão tàn phá.</a:t>
            </a:r>
            <a:endParaRPr lang="en-US" sz="2800" b="1" dirty="0">
              <a:solidFill>
                <a:schemeClr val="tx1"/>
              </a:solidFill>
              <a:ea typeface="Calibri" panose="020F0502020204030204" pitchFamily="34" charset="0"/>
              <a:cs typeface="Times New Roman" panose="02020603050405020304" pitchFamily="18" charset="0"/>
            </a:endParaRPr>
          </a:p>
        </p:txBody>
      </p:sp>
      <p:sp>
        <p:nvSpPr>
          <p:cNvPr id="25" name="Flowchart: Process 24"/>
          <p:cNvSpPr/>
          <p:nvPr/>
        </p:nvSpPr>
        <p:spPr>
          <a:xfrm>
            <a:off x="14240998" y="4733307"/>
            <a:ext cx="610976" cy="60600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39" name="Flowchart: Process 38"/>
          <p:cNvSpPr/>
          <p:nvPr/>
        </p:nvSpPr>
        <p:spPr>
          <a:xfrm>
            <a:off x="12242169" y="2933180"/>
            <a:ext cx="610976" cy="60600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endParaRPr lang="en-US" sz="2800" b="1" kern="0" spc="-80" dirty="0">
              <a:solidFill>
                <a:srgbClr val="3333FF"/>
              </a:solidFill>
              <a:cs typeface="Times New Roman" pitchFamily="18" charset="0"/>
            </a:endParaRPr>
          </a:p>
        </p:txBody>
      </p:sp>
      <p:sp>
        <p:nvSpPr>
          <p:cNvPr id="42" name="Flowchart: Process 41"/>
          <p:cNvSpPr/>
          <p:nvPr/>
        </p:nvSpPr>
        <p:spPr>
          <a:xfrm>
            <a:off x="12253119" y="4750577"/>
            <a:ext cx="610976" cy="60600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endParaRPr lang="en-US" sz="2800" b="1" kern="0" spc="-80" dirty="0">
              <a:solidFill>
                <a:srgbClr val="FF0000"/>
              </a:solidFill>
              <a:cs typeface="Times New Roman" pitchFamily="18" charset="0"/>
            </a:endParaRPr>
          </a:p>
        </p:txBody>
      </p:sp>
      <p:sp>
        <p:nvSpPr>
          <p:cNvPr id="43" name="Flowchart: Process 42"/>
          <p:cNvSpPr/>
          <p:nvPr/>
        </p:nvSpPr>
        <p:spPr>
          <a:xfrm>
            <a:off x="12296335" y="6611094"/>
            <a:ext cx="610976" cy="60600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62" name="Flowchart: Process 61"/>
          <p:cNvSpPr/>
          <p:nvPr/>
        </p:nvSpPr>
        <p:spPr>
          <a:xfrm>
            <a:off x="14262654" y="6611094"/>
            <a:ext cx="610976" cy="60600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r>
              <a:rPr lang="vi-VN" sz="2800" b="1" kern="0" spc="-80" dirty="0" smtClean="0">
                <a:solidFill>
                  <a:srgbClr val="FF0000"/>
                </a:solidFill>
                <a:cs typeface="Times New Roman" pitchFamily="18" charset="0"/>
              </a:rPr>
              <a:t> </a:t>
            </a:r>
            <a:endParaRPr lang="en-US" sz="2800" b="1" kern="0" spc="-80" dirty="0">
              <a:solidFill>
                <a:srgbClr val="FF0000"/>
              </a:solidFill>
              <a:cs typeface="Times New Roman" pitchFamily="18" charset="0"/>
            </a:endParaRPr>
          </a:p>
        </p:txBody>
      </p:sp>
      <p:sp>
        <p:nvSpPr>
          <p:cNvPr id="63" name="Flowchart: Process 62"/>
          <p:cNvSpPr/>
          <p:nvPr/>
        </p:nvSpPr>
        <p:spPr>
          <a:xfrm>
            <a:off x="12296335" y="8069546"/>
            <a:ext cx="610976" cy="60600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r>
              <a:rPr lang="vi-VN" sz="2800" b="1" kern="0" spc="-80" dirty="0" smtClean="0">
                <a:solidFill>
                  <a:srgbClr val="3333FF"/>
                </a:solidFill>
                <a:cs typeface="Times New Roman" pitchFamily="18" charset="0"/>
              </a:rPr>
              <a:t> </a:t>
            </a:r>
            <a:endParaRPr lang="en-US" sz="2800" b="1" kern="0" spc="-80" dirty="0">
              <a:solidFill>
                <a:srgbClr val="3333FF"/>
              </a:solidFill>
              <a:cs typeface="Times New Roman" pitchFamily="18" charset="0"/>
            </a:endParaRPr>
          </a:p>
        </p:txBody>
      </p:sp>
      <p:sp>
        <p:nvSpPr>
          <p:cNvPr id="64" name="Flowchart: Process 63"/>
          <p:cNvSpPr/>
          <p:nvPr/>
        </p:nvSpPr>
        <p:spPr>
          <a:xfrm>
            <a:off x="14240998" y="8069546"/>
            <a:ext cx="610976" cy="60600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66" name="Rectangle 65"/>
          <p:cNvSpPr/>
          <p:nvPr/>
        </p:nvSpPr>
        <p:spPr>
          <a:xfrm>
            <a:off x="12024519" y="1635497"/>
            <a:ext cx="1295400" cy="6922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2400" b="1" dirty="0" smtClean="0">
                <a:solidFill>
                  <a:srgbClr val="C00000"/>
                </a:solidFill>
              </a:rPr>
              <a:t>ĐÚNG</a:t>
            </a:r>
            <a:endParaRPr lang="en-US" sz="2400" b="1" dirty="0">
              <a:solidFill>
                <a:srgbClr val="C00000"/>
              </a:solidFill>
            </a:endParaRPr>
          </a:p>
        </p:txBody>
      </p:sp>
      <p:sp>
        <p:nvSpPr>
          <p:cNvPr id="68" name="Rectangle 67"/>
          <p:cNvSpPr/>
          <p:nvPr/>
        </p:nvSpPr>
        <p:spPr>
          <a:xfrm>
            <a:off x="13898786" y="1603724"/>
            <a:ext cx="1295400" cy="6922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2400" b="1" dirty="0" smtClean="0">
                <a:solidFill>
                  <a:srgbClr val="C00000"/>
                </a:solidFill>
              </a:rPr>
              <a:t>SAI</a:t>
            </a:r>
            <a:endParaRPr lang="en-US" sz="2400" b="1" dirty="0">
              <a:solidFill>
                <a:srgbClr val="C00000"/>
              </a:solidFill>
            </a:endParaRPr>
          </a:p>
        </p:txBody>
      </p:sp>
      <p:grpSp>
        <p:nvGrpSpPr>
          <p:cNvPr id="3" name="Group 2"/>
          <p:cNvGrpSpPr/>
          <p:nvPr/>
        </p:nvGrpSpPr>
        <p:grpSpPr>
          <a:xfrm>
            <a:off x="650361" y="431208"/>
            <a:ext cx="15359258" cy="1077218"/>
            <a:chOff x="650361" y="431208"/>
            <a:chExt cx="15359258" cy="1077218"/>
          </a:xfrm>
        </p:grpSpPr>
        <p:sp>
          <p:nvSpPr>
            <p:cNvPr id="15" name="Content Placeholder 8"/>
            <p:cNvSpPr txBox="1">
              <a:spLocks/>
            </p:cNvSpPr>
            <p:nvPr/>
          </p:nvSpPr>
          <p:spPr>
            <a:xfrm>
              <a:off x="650361" y="431208"/>
              <a:ext cx="15359258" cy="1077218"/>
            </a:xfrm>
            <a:prstGeom prst="rect">
              <a:avLst/>
            </a:prstGeom>
          </p:spPr>
          <p:txBody>
            <a:bodyPr wrap="square">
              <a:spAutoFit/>
            </a:bodyPr>
            <a:lst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a:lstStyle>
            <a:p>
              <a:pPr marL="0" indent="0">
                <a:buFontTx/>
                <a:buNone/>
              </a:pPr>
              <a:r>
                <a:rPr lang="vi-VN" sz="3200" b="1" kern="0" spc="-80" dirty="0">
                  <a:solidFill>
                    <a:srgbClr val="3333FF"/>
                  </a:solidFill>
                  <a:cs typeface="Times New Roman" pitchFamily="18" charset="0"/>
                </a:rPr>
                <a:t>2</a:t>
              </a:r>
              <a:r>
                <a:rPr lang="en-US" sz="3200" b="1" kern="0" spc="-80" dirty="0" smtClean="0">
                  <a:solidFill>
                    <a:srgbClr val="3333FF"/>
                  </a:solidFill>
                  <a:cs typeface="Times New Roman" pitchFamily="18" charset="0"/>
                </a:rPr>
                <a:t>. </a:t>
              </a:r>
              <a:r>
                <a:rPr lang="vi-VN" sz="3200" b="1" kern="0" spc="-80" dirty="0" smtClean="0">
                  <a:solidFill>
                    <a:srgbClr val="3333FF"/>
                  </a:solidFill>
                  <a:cs typeface="Times New Roman" pitchFamily="18" charset="0"/>
                </a:rPr>
                <a:t>Gia đình hai bạn nhỏ làm gì để giúp đỡ đồng bào vùng bị bão tàn phá. Đánh dấu </a:t>
              </a:r>
              <a:r>
                <a:rPr lang="vi-VN" sz="3200" kern="0" spc="-80" dirty="0" smtClean="0">
                  <a:solidFill>
                    <a:srgbClr val="FF0000"/>
                  </a:solidFill>
                  <a:cs typeface="Times New Roman" pitchFamily="18" charset="0"/>
                </a:rPr>
                <a:t>√</a:t>
              </a:r>
              <a:r>
                <a:rPr lang="vi-VN" sz="3200" b="1" kern="0" spc="-80" dirty="0" smtClean="0">
                  <a:solidFill>
                    <a:srgbClr val="3333FF"/>
                  </a:solidFill>
                  <a:cs typeface="Times New Roman" pitchFamily="18" charset="0"/>
                </a:rPr>
                <a:t>  vào           phù hợp:</a:t>
              </a:r>
              <a:endParaRPr lang="en-US" sz="3200" b="1" kern="0" spc="-80" dirty="0">
                <a:solidFill>
                  <a:srgbClr val="3333FF"/>
                </a:solidFill>
                <a:cs typeface="Times New Roman" pitchFamily="18" charset="0"/>
              </a:endParaRPr>
            </a:p>
          </p:txBody>
        </p:sp>
        <p:sp>
          <p:nvSpPr>
            <p:cNvPr id="70" name="Flowchart: Process 69"/>
            <p:cNvSpPr/>
            <p:nvPr/>
          </p:nvSpPr>
          <p:spPr>
            <a:xfrm>
              <a:off x="2102970" y="942132"/>
              <a:ext cx="610976" cy="492431"/>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r>
                <a:rPr lang="vi-VN" sz="2800" b="1" kern="0" spc="-80" dirty="0" smtClean="0">
                  <a:solidFill>
                    <a:srgbClr val="3333FF"/>
                  </a:solidFill>
                  <a:cs typeface="Times New Roman" pitchFamily="18" charset="0"/>
                </a:rPr>
                <a:t> </a:t>
              </a:r>
              <a:endParaRPr lang="en-US" sz="2800" b="1" kern="0" spc="-80" dirty="0">
                <a:solidFill>
                  <a:srgbClr val="3333FF"/>
                </a:solidFill>
                <a:cs typeface="Times New Roman" pitchFamily="18" charset="0"/>
              </a:endParaRPr>
            </a:p>
          </p:txBody>
        </p:sp>
      </p:grpSp>
      <p:sp>
        <p:nvSpPr>
          <p:cNvPr id="2" name="TextBox 1"/>
          <p:cNvSpPr txBox="1"/>
          <p:nvPr/>
        </p:nvSpPr>
        <p:spPr>
          <a:xfrm>
            <a:off x="13151027" y="3861741"/>
            <a:ext cx="337784" cy="369332"/>
          </a:xfrm>
          <a:prstGeom prst="rect">
            <a:avLst/>
          </a:prstGeom>
          <a:noFill/>
        </p:spPr>
        <p:txBody>
          <a:bodyPr wrap="square" rtlCol="0">
            <a:spAutoFit/>
          </a:bodyPr>
          <a:lstStyle/>
          <a:p>
            <a:endParaRPr lang="en-US" dirty="0"/>
          </a:p>
        </p:txBody>
      </p:sp>
      <p:sp>
        <p:nvSpPr>
          <p:cNvPr id="71" name="TextBox 70"/>
          <p:cNvSpPr txBox="1"/>
          <p:nvPr/>
        </p:nvSpPr>
        <p:spPr>
          <a:xfrm>
            <a:off x="12432931" y="4851644"/>
            <a:ext cx="337784" cy="369332"/>
          </a:xfrm>
          <a:prstGeom prst="rect">
            <a:avLst/>
          </a:prstGeom>
          <a:noFill/>
        </p:spPr>
        <p:txBody>
          <a:bodyPr wrap="square" rtlCol="0">
            <a:spAutoFit/>
          </a:bodyPr>
          <a:lstStyle/>
          <a:p>
            <a:endParaRPr lang="en-US" dirty="0"/>
          </a:p>
        </p:txBody>
      </p:sp>
      <p:sp>
        <p:nvSpPr>
          <p:cNvPr id="4" name="TextBox 3"/>
          <p:cNvSpPr txBox="1"/>
          <p:nvPr/>
        </p:nvSpPr>
        <p:spPr>
          <a:xfrm>
            <a:off x="12365188" y="3048000"/>
            <a:ext cx="360710" cy="584775"/>
          </a:xfrm>
          <a:prstGeom prst="rect">
            <a:avLst/>
          </a:prstGeom>
          <a:noFill/>
        </p:spPr>
        <p:txBody>
          <a:bodyPr wrap="square" rtlCol="0">
            <a:spAutoFit/>
          </a:bodyPr>
          <a:lstStyle/>
          <a:p>
            <a:r>
              <a:rPr lang="vi-VN" sz="3200" kern="0" spc="-80" dirty="0">
                <a:solidFill>
                  <a:srgbClr val="FF0000"/>
                </a:solidFill>
                <a:cs typeface="Times New Roman" pitchFamily="18" charset="0"/>
              </a:rPr>
              <a:t>√</a:t>
            </a:r>
            <a:endParaRPr lang="en-US" sz="3200" dirty="0"/>
          </a:p>
        </p:txBody>
      </p:sp>
      <p:sp>
        <p:nvSpPr>
          <p:cNvPr id="73" name="TextBox 72"/>
          <p:cNvSpPr txBox="1"/>
          <p:nvPr/>
        </p:nvSpPr>
        <p:spPr>
          <a:xfrm>
            <a:off x="12365188" y="4889239"/>
            <a:ext cx="337784" cy="584775"/>
          </a:xfrm>
          <a:prstGeom prst="rect">
            <a:avLst/>
          </a:prstGeom>
          <a:noFill/>
        </p:spPr>
        <p:txBody>
          <a:bodyPr wrap="square" rtlCol="0">
            <a:spAutoFit/>
          </a:bodyPr>
          <a:lstStyle/>
          <a:p>
            <a:r>
              <a:rPr lang="vi-VN" sz="3200" kern="0" spc="-80" dirty="0">
                <a:solidFill>
                  <a:srgbClr val="FF0000"/>
                </a:solidFill>
                <a:cs typeface="Times New Roman" pitchFamily="18" charset="0"/>
              </a:rPr>
              <a:t>√</a:t>
            </a:r>
            <a:endParaRPr lang="en-US" sz="3200" dirty="0"/>
          </a:p>
        </p:txBody>
      </p:sp>
      <p:sp>
        <p:nvSpPr>
          <p:cNvPr id="74" name="TextBox 73"/>
          <p:cNvSpPr txBox="1"/>
          <p:nvPr/>
        </p:nvSpPr>
        <p:spPr>
          <a:xfrm>
            <a:off x="14377594" y="6729431"/>
            <a:ext cx="337784" cy="584775"/>
          </a:xfrm>
          <a:prstGeom prst="rect">
            <a:avLst/>
          </a:prstGeom>
          <a:noFill/>
        </p:spPr>
        <p:txBody>
          <a:bodyPr wrap="square" rtlCol="0">
            <a:spAutoFit/>
          </a:bodyPr>
          <a:lstStyle/>
          <a:p>
            <a:r>
              <a:rPr lang="vi-VN" sz="3200" kern="0" spc="-80" dirty="0">
                <a:solidFill>
                  <a:srgbClr val="FF0000"/>
                </a:solidFill>
                <a:cs typeface="Times New Roman" pitchFamily="18" charset="0"/>
              </a:rPr>
              <a:t>√</a:t>
            </a:r>
            <a:endParaRPr lang="en-US" sz="3200" dirty="0"/>
          </a:p>
        </p:txBody>
      </p:sp>
      <p:sp>
        <p:nvSpPr>
          <p:cNvPr id="75" name="TextBox 74"/>
          <p:cNvSpPr txBox="1"/>
          <p:nvPr/>
        </p:nvSpPr>
        <p:spPr>
          <a:xfrm>
            <a:off x="12402163" y="8187883"/>
            <a:ext cx="337784" cy="584775"/>
          </a:xfrm>
          <a:prstGeom prst="rect">
            <a:avLst/>
          </a:prstGeom>
          <a:noFill/>
        </p:spPr>
        <p:txBody>
          <a:bodyPr wrap="square" rtlCol="0">
            <a:spAutoFit/>
          </a:bodyPr>
          <a:lstStyle/>
          <a:p>
            <a:r>
              <a:rPr lang="vi-VN" sz="3200" kern="0" spc="-80" dirty="0">
                <a:solidFill>
                  <a:srgbClr val="FF0000"/>
                </a:solidFill>
                <a:cs typeface="Times New Roman" pitchFamily="18" charset="0"/>
              </a:rPr>
              <a:t>√</a:t>
            </a:r>
            <a:endParaRPr lang="en-US" sz="3200" dirty="0"/>
          </a:p>
        </p:txBody>
      </p:sp>
    </p:spTree>
    <p:extLst>
      <p:ext uri="{BB962C8B-B14F-4D97-AF65-F5344CB8AC3E}">
        <p14:creationId xmlns:p14="http://schemas.microsoft.com/office/powerpoint/2010/main" val="325134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anim calcmode="lin" valueType="num">
                                      <p:cBhvr>
                                        <p:cTn id="33" dur="1000" fill="hold"/>
                                        <p:tgtEl>
                                          <p:spTgt spid="66"/>
                                        </p:tgtEl>
                                        <p:attrNameLst>
                                          <p:attrName>ppt_x</p:attrName>
                                        </p:attrNameLst>
                                      </p:cBhvr>
                                      <p:tavLst>
                                        <p:tav tm="0">
                                          <p:val>
                                            <p:strVal val="#ppt_x"/>
                                          </p:val>
                                        </p:tav>
                                        <p:tav tm="100000">
                                          <p:val>
                                            <p:strVal val="#ppt_x"/>
                                          </p:val>
                                        </p:tav>
                                      </p:tavLst>
                                    </p:anim>
                                    <p:anim calcmode="lin" valueType="num">
                                      <p:cBhvr>
                                        <p:cTn id="34" dur="1000" fill="hold"/>
                                        <p:tgtEl>
                                          <p:spTgt spid="6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ppt_x</p:attrName>
                                        </p:attrNameLst>
                                      </p:cBhvr>
                                      <p:tavLst>
                                        <p:tav tm="0">
                                          <p:val>
                                            <p:strVal val="#ppt_x"/>
                                          </p:val>
                                        </p:tav>
                                        <p:tav tm="100000">
                                          <p:val>
                                            <p:strVal val="#ppt_x"/>
                                          </p:val>
                                        </p:tav>
                                      </p:tavLst>
                                    </p:anim>
                                    <p:anim calcmode="lin" valueType="num">
                                      <p:cBhvr>
                                        <p:cTn id="39" dur="1000" fill="hold"/>
                                        <p:tgtEl>
                                          <p:spTgt spid="6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1000"/>
                                        <p:tgtEl>
                                          <p:spTgt spid="62"/>
                                        </p:tgtEl>
                                      </p:cBhvr>
                                    </p:animEffect>
                                    <p:anim calcmode="lin" valueType="num">
                                      <p:cBhvr>
                                        <p:cTn id="68" dur="1000" fill="hold"/>
                                        <p:tgtEl>
                                          <p:spTgt spid="62"/>
                                        </p:tgtEl>
                                        <p:attrNameLst>
                                          <p:attrName>ppt_x</p:attrName>
                                        </p:attrNameLst>
                                      </p:cBhvr>
                                      <p:tavLst>
                                        <p:tav tm="0">
                                          <p:val>
                                            <p:strVal val="#ppt_x"/>
                                          </p:val>
                                        </p:tav>
                                        <p:tav tm="100000">
                                          <p:val>
                                            <p:strVal val="#ppt_x"/>
                                          </p:val>
                                        </p:tav>
                                      </p:tavLst>
                                    </p:anim>
                                    <p:anim calcmode="lin" valueType="num">
                                      <p:cBhvr>
                                        <p:cTn id="69" dur="1000" fill="hold"/>
                                        <p:tgtEl>
                                          <p:spTgt spid="6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1000"/>
                                        <p:tgtEl>
                                          <p:spTgt spid="63"/>
                                        </p:tgtEl>
                                      </p:cBhvr>
                                    </p:animEffect>
                                    <p:anim calcmode="lin" valueType="num">
                                      <p:cBhvr>
                                        <p:cTn id="73" dur="1000" fill="hold"/>
                                        <p:tgtEl>
                                          <p:spTgt spid="63"/>
                                        </p:tgtEl>
                                        <p:attrNameLst>
                                          <p:attrName>ppt_x</p:attrName>
                                        </p:attrNameLst>
                                      </p:cBhvr>
                                      <p:tavLst>
                                        <p:tav tm="0">
                                          <p:val>
                                            <p:strVal val="#ppt_x"/>
                                          </p:val>
                                        </p:tav>
                                        <p:tav tm="100000">
                                          <p:val>
                                            <p:strVal val="#ppt_x"/>
                                          </p:val>
                                        </p:tav>
                                      </p:tavLst>
                                    </p:anim>
                                    <p:anim calcmode="lin" valueType="num">
                                      <p:cBhvr>
                                        <p:cTn id="74" dur="1000" fill="hold"/>
                                        <p:tgtEl>
                                          <p:spTgt spid="6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1000"/>
                                        <p:tgtEl>
                                          <p:spTgt spid="4"/>
                                        </p:tgtEl>
                                      </p:cBhvr>
                                    </p:animEffect>
                                    <p:anim calcmode="lin" valueType="num">
                                      <p:cBhvr>
                                        <p:cTn id="85" dur="1000" fill="hold"/>
                                        <p:tgtEl>
                                          <p:spTgt spid="4"/>
                                        </p:tgtEl>
                                        <p:attrNameLst>
                                          <p:attrName>ppt_x</p:attrName>
                                        </p:attrNameLst>
                                      </p:cBhvr>
                                      <p:tavLst>
                                        <p:tav tm="0">
                                          <p:val>
                                            <p:strVal val="#ppt_x"/>
                                          </p:val>
                                        </p:tav>
                                        <p:tav tm="100000">
                                          <p:val>
                                            <p:strVal val="#ppt_x"/>
                                          </p:val>
                                        </p:tav>
                                      </p:tavLst>
                                    </p:anim>
                                    <p:anim calcmode="lin" valueType="num">
                                      <p:cBhvr>
                                        <p:cTn id="8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1000"/>
                                        <p:tgtEl>
                                          <p:spTgt spid="73"/>
                                        </p:tgtEl>
                                      </p:cBhvr>
                                    </p:animEffect>
                                    <p:anim calcmode="lin" valueType="num">
                                      <p:cBhvr>
                                        <p:cTn id="92" dur="1000" fill="hold"/>
                                        <p:tgtEl>
                                          <p:spTgt spid="73"/>
                                        </p:tgtEl>
                                        <p:attrNameLst>
                                          <p:attrName>ppt_x</p:attrName>
                                        </p:attrNameLst>
                                      </p:cBhvr>
                                      <p:tavLst>
                                        <p:tav tm="0">
                                          <p:val>
                                            <p:strVal val="#ppt_x"/>
                                          </p:val>
                                        </p:tav>
                                        <p:tav tm="100000">
                                          <p:val>
                                            <p:strVal val="#ppt_x"/>
                                          </p:val>
                                        </p:tav>
                                      </p:tavLst>
                                    </p:anim>
                                    <p:anim calcmode="lin" valueType="num">
                                      <p:cBhvr>
                                        <p:cTn id="9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fade">
                                      <p:cBhvr>
                                        <p:cTn id="98" dur="1000"/>
                                        <p:tgtEl>
                                          <p:spTgt spid="74"/>
                                        </p:tgtEl>
                                      </p:cBhvr>
                                    </p:animEffect>
                                    <p:anim calcmode="lin" valueType="num">
                                      <p:cBhvr>
                                        <p:cTn id="99" dur="1000" fill="hold"/>
                                        <p:tgtEl>
                                          <p:spTgt spid="74"/>
                                        </p:tgtEl>
                                        <p:attrNameLst>
                                          <p:attrName>ppt_x</p:attrName>
                                        </p:attrNameLst>
                                      </p:cBhvr>
                                      <p:tavLst>
                                        <p:tav tm="0">
                                          <p:val>
                                            <p:strVal val="#ppt_x"/>
                                          </p:val>
                                        </p:tav>
                                        <p:tav tm="100000">
                                          <p:val>
                                            <p:strVal val="#ppt_x"/>
                                          </p:val>
                                        </p:tav>
                                      </p:tavLst>
                                    </p:anim>
                                    <p:anim calcmode="lin" valueType="num">
                                      <p:cBhvr>
                                        <p:cTn id="10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fade">
                                      <p:cBhvr>
                                        <p:cTn id="105" dur="1000"/>
                                        <p:tgtEl>
                                          <p:spTgt spid="75"/>
                                        </p:tgtEl>
                                      </p:cBhvr>
                                    </p:animEffect>
                                    <p:anim calcmode="lin" valueType="num">
                                      <p:cBhvr>
                                        <p:cTn id="106" dur="1000" fill="hold"/>
                                        <p:tgtEl>
                                          <p:spTgt spid="75"/>
                                        </p:tgtEl>
                                        <p:attrNameLst>
                                          <p:attrName>ppt_x</p:attrName>
                                        </p:attrNameLst>
                                      </p:cBhvr>
                                      <p:tavLst>
                                        <p:tav tm="0">
                                          <p:val>
                                            <p:strVal val="#ppt_x"/>
                                          </p:val>
                                        </p:tav>
                                        <p:tav tm="100000">
                                          <p:val>
                                            <p:strVal val="#ppt_x"/>
                                          </p:val>
                                        </p:tav>
                                      </p:tavLst>
                                    </p:anim>
                                    <p:anim calcmode="lin" valueType="num">
                                      <p:cBhvr>
                                        <p:cTn id="10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4" grpId="0" animBg="1"/>
      <p:bldP spid="35" grpId="0" animBg="1"/>
      <p:bldP spid="38" grpId="0" animBg="1"/>
      <p:bldP spid="25" grpId="0" animBg="1"/>
      <p:bldP spid="39" grpId="0" animBg="1"/>
      <p:bldP spid="42" grpId="0" animBg="1"/>
      <p:bldP spid="43" grpId="0" animBg="1"/>
      <p:bldP spid="62" grpId="0" animBg="1"/>
      <p:bldP spid="63" grpId="0" animBg="1"/>
      <p:bldP spid="64" grpId="0" animBg="1"/>
      <p:bldP spid="66" grpId="0" animBg="1"/>
      <p:bldP spid="68" grpId="0" animBg="1"/>
      <p:bldP spid="4"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579916"/>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04252"/>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820023"/>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715867" y="2976491"/>
            <a:ext cx="10233818" cy="120032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     Câu 4: Em có suy nghĩ gì về hành động của bé gái trong câu chuyện? </a:t>
            </a:r>
          </a:p>
        </p:txBody>
      </p:sp>
      <p:sp>
        <p:nvSpPr>
          <p:cNvPr id="41" name="Rectangle 40"/>
          <p:cNvSpPr/>
          <p:nvPr/>
        </p:nvSpPr>
        <p:spPr>
          <a:xfrm>
            <a:off x="5652656" y="4337267"/>
            <a:ext cx="10059186" cy="3095143"/>
          </a:xfrm>
          <a:prstGeom prst="rect">
            <a:avLst/>
          </a:prstGeom>
        </p:spPr>
        <p:txBody>
          <a:bodyPr wrap="square">
            <a:spAutoFit/>
          </a:bodyPr>
          <a:lstStyle/>
          <a:p>
            <a:pPr algn="just">
              <a:lnSpc>
                <a:spcPct val="110000"/>
              </a:lnSpc>
            </a:pPr>
            <a:r>
              <a:rPr lang="nl-NL" sz="3600" b="1">
                <a:solidFill>
                  <a:srgbClr val="0000CC"/>
                </a:solidFill>
                <a:latin typeface="Times New Roman" pitchFamily="18" charset="0"/>
                <a:cs typeface="Times New Roman" pitchFamily="18" charset="0"/>
              </a:rPr>
              <a:t>    Hành động của bé gái trong câu chuyện rất đẹp. Bé gái rất tốt bụng đã biết tặng niềm vui của mình để em nhỏ được vui; điều đó sẽ làm cho niềm vui được lan tỏa và có ý nghĩa với mọi người trong cuộc sống. </a:t>
            </a:r>
            <a:endParaRPr lang="en-US" sz="3600" b="1">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DB7251F4-FA99-4B72-85EC-9E49F945412C}"/>
              </a:ext>
            </a:extLst>
          </p:cNvPr>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ĐỌC: CON HEO ĐẤT</a:t>
            </a:r>
          </a:p>
        </p:txBody>
      </p:sp>
      <p:sp>
        <p:nvSpPr>
          <p:cNvPr id="22" name="Rectangle 21">
            <a:extLst>
              <a:ext uri="{FF2B5EF4-FFF2-40B4-BE49-F238E27FC236}">
                <a16:creationId xmlns:a16="http://schemas.microsoft.com/office/drawing/2014/main" id="{38BAFBF0-833A-4A96-83C8-2766D84E409D}"/>
              </a:ext>
            </a:extLst>
          </p:cNvPr>
          <p:cNvSpPr/>
          <p:nvPr/>
        </p:nvSpPr>
        <p:spPr>
          <a:xfrm>
            <a:off x="463878" y="4884640"/>
            <a:ext cx="5067873" cy="2431435"/>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Trường con đang quyên góp sách vở,</a:t>
            </a:r>
            <a:r>
              <a:rPr lang="en-US" sz="3800" b="1">
                <a:solidFill>
                  <a:srgbClr val="FF0000"/>
                </a:solidFill>
                <a:latin typeface="Times New Roman" pitchFamily="18" charset="0"/>
                <a:cs typeface="Times New Roman" pitchFamily="18" charset="0"/>
              </a:rPr>
              <a:t>/</a:t>
            </a:r>
            <a:r>
              <a:rPr lang="en-US" sz="3800" b="1">
                <a:solidFill>
                  <a:srgbClr val="0000CC"/>
                </a:solidFill>
                <a:latin typeface="Times New Roman" pitchFamily="18" charset="0"/>
                <a:cs typeface="Times New Roman" pitchFamily="18" charset="0"/>
              </a:rPr>
              <a:t> quần áo</a:t>
            </a:r>
            <a:r>
              <a:rPr lang="en-US" sz="3800" b="1">
                <a:solidFill>
                  <a:srgbClr val="FF0000"/>
                </a:solidFill>
                <a:latin typeface="Times New Roman" pitchFamily="18" charset="0"/>
                <a:cs typeface="Times New Roman" pitchFamily="18" charset="0"/>
              </a:rPr>
              <a:t>/</a:t>
            </a:r>
            <a:r>
              <a:rPr lang="en-US" sz="3800" b="1">
                <a:solidFill>
                  <a:srgbClr val="0000CC"/>
                </a:solidFill>
                <a:latin typeface="Times New Roman" pitchFamily="18" charset="0"/>
                <a:cs typeface="Times New Roman" pitchFamily="18" charset="0"/>
              </a:rPr>
              <a:t> giúp các bạn vùng bị bão,</a:t>
            </a:r>
            <a:r>
              <a:rPr lang="en-US" sz="3800" b="1">
                <a:solidFill>
                  <a:srgbClr val="FF0000"/>
                </a:solidFill>
                <a:latin typeface="Times New Roman" pitchFamily="18" charset="0"/>
                <a:cs typeface="Times New Roman" pitchFamily="18" charset="0"/>
              </a:rPr>
              <a:t>/</a:t>
            </a:r>
            <a:r>
              <a:rPr lang="en-US" sz="3800" b="1">
                <a:solidFill>
                  <a:srgbClr val="0000CC"/>
                </a:solidFill>
                <a:latin typeface="Times New Roman" pitchFamily="18" charset="0"/>
                <a:cs typeface="Times New Roman" pitchFamily="18" charset="0"/>
              </a:rPr>
              <a:t> mẹ ạ.</a:t>
            </a:r>
            <a:r>
              <a:rPr lang="en-US" sz="3800" b="1">
                <a:solidFill>
                  <a:srgbClr val="FF0000"/>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id="{4BB1218D-271F-4A4E-A657-F13CA100102E}"/>
              </a:ext>
            </a:extLst>
          </p:cNvPr>
          <p:cNvSpPr/>
          <p:nvPr/>
        </p:nvSpPr>
        <p:spPr>
          <a:xfrm>
            <a:off x="259517" y="2852491"/>
            <a:ext cx="5067878" cy="1846659"/>
          </a:xfrm>
          <a:prstGeom prst="rect">
            <a:avLst/>
          </a:prstGeom>
        </p:spPr>
        <p:txBody>
          <a:bodyPr wrap="square">
            <a:spAutoFit/>
          </a:bodyPr>
          <a:lstStyle/>
          <a:p>
            <a:pPr algn="just"/>
            <a:r>
              <a:rPr lang="nl-NL" sz="3800" b="1" spc="-30">
                <a:solidFill>
                  <a:srgbClr val="FF0000"/>
                </a:solidFill>
                <a:latin typeface="Times New Roman" pitchFamily="18" charset="0"/>
                <a:cs typeface="Times New Roman" pitchFamily="18" charset="0"/>
              </a:rPr>
              <a:t>l</a:t>
            </a:r>
            <a:r>
              <a:rPr lang="nl-NL" sz="3800" b="1" spc="-30">
                <a:solidFill>
                  <a:srgbClr val="0000CC"/>
                </a:solidFill>
                <a:latin typeface="Times New Roman" pitchFamily="18" charset="0"/>
                <a:cs typeface="Times New Roman" pitchFamily="18" charset="0"/>
              </a:rPr>
              <a:t>iên tục, đổ </a:t>
            </a:r>
            <a:r>
              <a:rPr lang="nl-NL" sz="3800" b="1" spc="-30">
                <a:solidFill>
                  <a:srgbClr val="FF0000"/>
                </a:solidFill>
                <a:latin typeface="Times New Roman" pitchFamily="18" charset="0"/>
                <a:cs typeface="Times New Roman" pitchFamily="18" charset="0"/>
              </a:rPr>
              <a:t>n</a:t>
            </a:r>
            <a:r>
              <a:rPr lang="nl-NL" sz="3800" b="1" spc="-30">
                <a:solidFill>
                  <a:srgbClr val="0000CC"/>
                </a:solidFill>
                <a:latin typeface="Times New Roman" pitchFamily="18" charset="0"/>
                <a:cs typeface="Times New Roman" pitchFamily="18" charset="0"/>
              </a:rPr>
              <a:t>át, </a:t>
            </a:r>
            <a:r>
              <a:rPr lang="nl-NL" sz="3800" b="1" spc="-30">
                <a:solidFill>
                  <a:srgbClr val="FF0000"/>
                </a:solidFill>
                <a:latin typeface="Times New Roman" pitchFamily="18" charset="0"/>
                <a:cs typeface="Times New Roman" pitchFamily="18" charset="0"/>
              </a:rPr>
              <a:t>s</a:t>
            </a:r>
            <a:r>
              <a:rPr lang="nl-NL" sz="3800" b="1" spc="-30">
                <a:solidFill>
                  <a:srgbClr val="0000CC"/>
                </a:solidFill>
                <a:latin typeface="Times New Roman" pitchFamily="18" charset="0"/>
                <a:cs typeface="Times New Roman" pitchFamily="18" charset="0"/>
              </a:rPr>
              <a:t>ốt </a:t>
            </a:r>
            <a:r>
              <a:rPr lang="nl-NL" sz="3800" b="1" spc="-30">
                <a:solidFill>
                  <a:srgbClr val="FF0000"/>
                </a:solidFill>
                <a:latin typeface="Times New Roman" pitchFamily="18" charset="0"/>
                <a:cs typeface="Times New Roman" pitchFamily="18" charset="0"/>
              </a:rPr>
              <a:t>s</a:t>
            </a:r>
            <a:r>
              <a:rPr lang="nl-NL" sz="3800" b="1" spc="-30">
                <a:solidFill>
                  <a:srgbClr val="0000CC"/>
                </a:solidFill>
                <a:latin typeface="Times New Roman" pitchFamily="18" charset="0"/>
                <a:cs typeface="Times New Roman" pitchFamily="18" charset="0"/>
              </a:rPr>
              <a:t>ắng, </a:t>
            </a:r>
            <a:r>
              <a:rPr lang="nl-NL" sz="3800" b="1" spc="-30">
                <a:solidFill>
                  <a:srgbClr val="FF0000"/>
                </a:solidFill>
                <a:latin typeface="Times New Roman" pitchFamily="18" charset="0"/>
                <a:cs typeface="Times New Roman" pitchFamily="18" charset="0"/>
              </a:rPr>
              <a:t>s</a:t>
            </a:r>
            <a:r>
              <a:rPr lang="nl-NL" sz="3800" b="1" spc="-30">
                <a:solidFill>
                  <a:srgbClr val="0000CC"/>
                </a:solidFill>
                <a:latin typeface="Times New Roman" pitchFamily="18" charset="0"/>
                <a:cs typeface="Times New Roman" pitchFamily="18" charset="0"/>
              </a:rPr>
              <a:t>ắp </a:t>
            </a:r>
            <a:r>
              <a:rPr lang="nl-NL" sz="3800" b="1" spc="-30">
                <a:solidFill>
                  <a:srgbClr val="FF0000"/>
                </a:solidFill>
                <a:latin typeface="Times New Roman" pitchFamily="18" charset="0"/>
                <a:cs typeface="Times New Roman" pitchFamily="18" charset="0"/>
              </a:rPr>
              <a:t>x</a:t>
            </a:r>
            <a:r>
              <a:rPr lang="nl-NL" sz="3800" b="1" spc="-30">
                <a:solidFill>
                  <a:srgbClr val="0000CC"/>
                </a:solidFill>
                <a:latin typeface="Times New Roman" pitchFamily="18" charset="0"/>
                <a:cs typeface="Times New Roman" pitchFamily="18" charset="0"/>
              </a:rPr>
              <a:t>ếp, </a:t>
            </a:r>
            <a:r>
              <a:rPr lang="nl-NL" sz="3800" b="1" spc="-30">
                <a:solidFill>
                  <a:srgbClr val="FF0000"/>
                </a:solidFill>
                <a:latin typeface="Times New Roman" pitchFamily="18" charset="0"/>
                <a:cs typeface="Times New Roman" pitchFamily="18" charset="0"/>
              </a:rPr>
              <a:t>tr</a:t>
            </a:r>
            <a:r>
              <a:rPr lang="nl-NL" sz="3800" b="1" spc="-30">
                <a:solidFill>
                  <a:srgbClr val="0000CC"/>
                </a:solidFill>
                <a:latin typeface="Times New Roman" pitchFamily="18" charset="0"/>
                <a:cs typeface="Times New Roman" pitchFamily="18" charset="0"/>
              </a:rPr>
              <a:t>ở </a:t>
            </a:r>
            <a:r>
              <a:rPr lang="nl-NL" sz="3800" b="1" spc="-30">
                <a:solidFill>
                  <a:srgbClr val="FF0000"/>
                </a:solidFill>
                <a:latin typeface="Times New Roman" pitchFamily="18" charset="0"/>
                <a:cs typeface="Times New Roman" pitchFamily="18" charset="0"/>
              </a:rPr>
              <a:t>r</a:t>
            </a:r>
            <a:r>
              <a:rPr lang="nl-NL" sz="3800" b="1" spc="-30">
                <a:solidFill>
                  <a:srgbClr val="0000CC"/>
                </a:solidFill>
                <a:latin typeface="Times New Roman" pitchFamily="18" charset="0"/>
                <a:cs typeface="Times New Roman" pitchFamily="18" charset="0"/>
              </a:rPr>
              <a:t>a, </a:t>
            </a:r>
            <a:r>
              <a:rPr lang="nl-NL" sz="3800" b="1" spc="-30">
                <a:solidFill>
                  <a:srgbClr val="FF0000"/>
                </a:solidFill>
                <a:latin typeface="Times New Roman" pitchFamily="18" charset="0"/>
                <a:cs typeface="Times New Roman" pitchFamily="18" charset="0"/>
              </a:rPr>
              <a:t>x</a:t>
            </a:r>
            <a:r>
              <a:rPr lang="nl-NL" sz="3800" b="1" spc="-30">
                <a:solidFill>
                  <a:srgbClr val="0000CC"/>
                </a:solidFill>
                <a:latin typeface="Times New Roman" pitchFamily="18" charset="0"/>
                <a:cs typeface="Times New Roman" pitchFamily="18" charset="0"/>
              </a:rPr>
              <a:t>úc động, </a:t>
            </a:r>
            <a:r>
              <a:rPr lang="nl-NL" sz="3800" b="1" spc="-30">
                <a:solidFill>
                  <a:srgbClr val="FF0000"/>
                </a:solidFill>
                <a:latin typeface="Times New Roman" pitchFamily="18" charset="0"/>
                <a:cs typeface="Times New Roman" pitchFamily="18" charset="0"/>
              </a:rPr>
              <a:t>n</a:t>
            </a:r>
            <a:r>
              <a:rPr lang="nl-NL" sz="3800" b="1" spc="-30">
                <a:solidFill>
                  <a:srgbClr val="0000CC"/>
                </a:solidFill>
                <a:latin typeface="Times New Roman" pitchFamily="18" charset="0"/>
                <a:cs typeface="Times New Roman" pitchFamily="18" charset="0"/>
              </a:rPr>
              <a:t>iềm vui</a:t>
            </a:r>
            <a:r>
              <a:rPr lang="en-US" sz="3800" b="1" spc="-3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1763829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5751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928521" y="3657600"/>
            <a:ext cx="9884230" cy="4563537"/>
            <a:chOff x="6418600" y="4495869"/>
            <a:chExt cx="8773438" cy="4563537"/>
          </a:xfrm>
        </p:grpSpPr>
        <p:pic>
          <p:nvPicPr>
            <p:cNvPr id="2064"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2390919"/>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27316" y="5171845"/>
              <a:ext cx="7356005" cy="3211585"/>
            </a:xfrm>
            <a:prstGeom prst="rect">
              <a:avLst/>
            </a:prstGeom>
          </p:spPr>
          <p:txBody>
            <a:bodyPr wrap="square">
              <a:spAutoFit/>
            </a:bodyPr>
            <a:lstStyle/>
            <a:p>
              <a:pPr algn="just">
                <a:lnSpc>
                  <a:spcPct val="107000"/>
                </a:lnSpc>
                <a:spcAft>
                  <a:spcPts val="800"/>
                </a:spcAft>
              </a:pPr>
              <a:r>
                <a:rPr lang="en-US" sz="4000" b="1" i="1">
                  <a:solidFill>
                    <a:srgbClr val="FF0000"/>
                  </a:solidFill>
                  <a:latin typeface="Times New Roman" pitchFamily="18" charset="0"/>
                  <a:cs typeface="Times New Roman" pitchFamily="18" charset="0"/>
                </a:rPr>
                <a:t>   </a:t>
              </a:r>
              <a:r>
                <a:rPr lang="en-US" sz="3800" b="1" i="1">
                  <a:solidFill>
                    <a:srgbClr val="FF0000"/>
                  </a:solidFill>
                  <a:latin typeface="Times New Roman" pitchFamily="18" charset="0"/>
                  <a:cs typeface="Times New Roman" pitchFamily="18" charset="0"/>
                </a:rPr>
                <a:t>Câu chuyện cho ta thấy: Trước những khó khăn của đồng bào vùng bị bão lũ, từ người lớn đến bé gái nhỏ trong gia đình đều xúc động, muốn góp phần đem đến niềm vui cho mọi người.</a:t>
              </a:r>
            </a:p>
          </p:txBody>
        </p: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Text Box 14">
            <a:extLst>
              <a:ext uri="{FF2B5EF4-FFF2-40B4-BE49-F238E27FC236}">
                <a16:creationId xmlns:a16="http://schemas.microsoft.com/office/drawing/2014/main" id="{FC85B517-EBC6-4582-828A-DCC0B768F26C}"/>
              </a:ext>
            </a:extLst>
          </p:cNvPr>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ĐỌC: CON HEO ĐẤT</a:t>
            </a:r>
          </a:p>
        </p:txBody>
      </p:sp>
      <p:sp>
        <p:nvSpPr>
          <p:cNvPr id="38" name="Rectangle 37">
            <a:extLst>
              <a:ext uri="{FF2B5EF4-FFF2-40B4-BE49-F238E27FC236}">
                <a16:creationId xmlns:a16="http://schemas.microsoft.com/office/drawing/2014/main" id="{658BE2F9-ACA2-4134-ABEF-BB7B40341A7A}"/>
              </a:ext>
            </a:extLst>
          </p:cNvPr>
          <p:cNvSpPr/>
          <p:nvPr/>
        </p:nvSpPr>
        <p:spPr>
          <a:xfrm>
            <a:off x="463878" y="4884640"/>
            <a:ext cx="5067873" cy="2431435"/>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Trường con đang quyên góp sách vở,</a:t>
            </a:r>
            <a:r>
              <a:rPr lang="en-US" sz="3800" b="1">
                <a:solidFill>
                  <a:srgbClr val="FF0000"/>
                </a:solidFill>
                <a:latin typeface="Times New Roman" pitchFamily="18" charset="0"/>
                <a:cs typeface="Times New Roman" pitchFamily="18" charset="0"/>
              </a:rPr>
              <a:t>/</a:t>
            </a:r>
            <a:r>
              <a:rPr lang="en-US" sz="3800" b="1">
                <a:solidFill>
                  <a:srgbClr val="0000CC"/>
                </a:solidFill>
                <a:latin typeface="Times New Roman" pitchFamily="18" charset="0"/>
                <a:cs typeface="Times New Roman" pitchFamily="18" charset="0"/>
              </a:rPr>
              <a:t> quần áo</a:t>
            </a:r>
            <a:r>
              <a:rPr lang="en-US" sz="3800" b="1">
                <a:solidFill>
                  <a:srgbClr val="FF0000"/>
                </a:solidFill>
                <a:latin typeface="Times New Roman" pitchFamily="18" charset="0"/>
                <a:cs typeface="Times New Roman" pitchFamily="18" charset="0"/>
              </a:rPr>
              <a:t>/</a:t>
            </a:r>
            <a:r>
              <a:rPr lang="en-US" sz="3800" b="1">
                <a:solidFill>
                  <a:srgbClr val="0000CC"/>
                </a:solidFill>
                <a:latin typeface="Times New Roman" pitchFamily="18" charset="0"/>
                <a:cs typeface="Times New Roman" pitchFamily="18" charset="0"/>
              </a:rPr>
              <a:t> giúp các bạn vùng bị bão,</a:t>
            </a:r>
            <a:r>
              <a:rPr lang="en-US" sz="3800" b="1">
                <a:solidFill>
                  <a:srgbClr val="FF0000"/>
                </a:solidFill>
                <a:latin typeface="Times New Roman" pitchFamily="18" charset="0"/>
                <a:cs typeface="Times New Roman" pitchFamily="18" charset="0"/>
              </a:rPr>
              <a:t>/</a:t>
            </a:r>
            <a:r>
              <a:rPr lang="en-US" sz="3800" b="1">
                <a:solidFill>
                  <a:srgbClr val="0000CC"/>
                </a:solidFill>
                <a:latin typeface="Times New Roman" pitchFamily="18" charset="0"/>
                <a:cs typeface="Times New Roman" pitchFamily="18" charset="0"/>
              </a:rPr>
              <a:t> mẹ ạ.</a:t>
            </a:r>
            <a:r>
              <a:rPr lang="en-US" sz="3800" b="1">
                <a:solidFill>
                  <a:srgbClr val="FF0000"/>
                </a:solidFill>
                <a:latin typeface="Times New Roman" pitchFamily="18" charset="0"/>
                <a:cs typeface="Times New Roman" pitchFamily="18" charset="0"/>
              </a:rPr>
              <a:t>//</a:t>
            </a:r>
          </a:p>
        </p:txBody>
      </p:sp>
      <p:sp>
        <p:nvSpPr>
          <p:cNvPr id="39" name="Rectangle 38">
            <a:extLst>
              <a:ext uri="{FF2B5EF4-FFF2-40B4-BE49-F238E27FC236}">
                <a16:creationId xmlns:a16="http://schemas.microsoft.com/office/drawing/2014/main" id="{7F599913-7F96-4DC5-A7C3-196366960DF0}"/>
              </a:ext>
            </a:extLst>
          </p:cNvPr>
          <p:cNvSpPr/>
          <p:nvPr/>
        </p:nvSpPr>
        <p:spPr>
          <a:xfrm>
            <a:off x="259517" y="2852491"/>
            <a:ext cx="5067878" cy="1846659"/>
          </a:xfrm>
          <a:prstGeom prst="rect">
            <a:avLst/>
          </a:prstGeom>
        </p:spPr>
        <p:txBody>
          <a:bodyPr wrap="square">
            <a:spAutoFit/>
          </a:bodyPr>
          <a:lstStyle/>
          <a:p>
            <a:pPr algn="just"/>
            <a:r>
              <a:rPr lang="nl-NL" sz="3800" b="1" spc="-30">
                <a:solidFill>
                  <a:srgbClr val="FF0000"/>
                </a:solidFill>
                <a:latin typeface="Times New Roman" pitchFamily="18" charset="0"/>
                <a:cs typeface="Times New Roman" pitchFamily="18" charset="0"/>
              </a:rPr>
              <a:t>l</a:t>
            </a:r>
            <a:r>
              <a:rPr lang="nl-NL" sz="3800" b="1" spc="-30">
                <a:solidFill>
                  <a:srgbClr val="0000CC"/>
                </a:solidFill>
                <a:latin typeface="Times New Roman" pitchFamily="18" charset="0"/>
                <a:cs typeface="Times New Roman" pitchFamily="18" charset="0"/>
              </a:rPr>
              <a:t>iên tục, đổ </a:t>
            </a:r>
            <a:r>
              <a:rPr lang="nl-NL" sz="3800" b="1" spc="-30">
                <a:solidFill>
                  <a:srgbClr val="FF0000"/>
                </a:solidFill>
                <a:latin typeface="Times New Roman" pitchFamily="18" charset="0"/>
                <a:cs typeface="Times New Roman" pitchFamily="18" charset="0"/>
              </a:rPr>
              <a:t>n</a:t>
            </a:r>
            <a:r>
              <a:rPr lang="nl-NL" sz="3800" b="1" spc="-30">
                <a:solidFill>
                  <a:srgbClr val="0000CC"/>
                </a:solidFill>
                <a:latin typeface="Times New Roman" pitchFamily="18" charset="0"/>
                <a:cs typeface="Times New Roman" pitchFamily="18" charset="0"/>
              </a:rPr>
              <a:t>át, </a:t>
            </a:r>
            <a:r>
              <a:rPr lang="nl-NL" sz="3800" b="1" spc="-30">
                <a:solidFill>
                  <a:srgbClr val="FF0000"/>
                </a:solidFill>
                <a:latin typeface="Times New Roman" pitchFamily="18" charset="0"/>
                <a:cs typeface="Times New Roman" pitchFamily="18" charset="0"/>
              </a:rPr>
              <a:t>s</a:t>
            </a:r>
            <a:r>
              <a:rPr lang="nl-NL" sz="3800" b="1" spc="-30">
                <a:solidFill>
                  <a:srgbClr val="0000CC"/>
                </a:solidFill>
                <a:latin typeface="Times New Roman" pitchFamily="18" charset="0"/>
                <a:cs typeface="Times New Roman" pitchFamily="18" charset="0"/>
              </a:rPr>
              <a:t>ốt </a:t>
            </a:r>
            <a:r>
              <a:rPr lang="nl-NL" sz="3800" b="1" spc="-30">
                <a:solidFill>
                  <a:srgbClr val="FF0000"/>
                </a:solidFill>
                <a:latin typeface="Times New Roman" pitchFamily="18" charset="0"/>
                <a:cs typeface="Times New Roman" pitchFamily="18" charset="0"/>
              </a:rPr>
              <a:t>s</a:t>
            </a:r>
            <a:r>
              <a:rPr lang="nl-NL" sz="3800" b="1" spc="-30">
                <a:solidFill>
                  <a:srgbClr val="0000CC"/>
                </a:solidFill>
                <a:latin typeface="Times New Roman" pitchFamily="18" charset="0"/>
                <a:cs typeface="Times New Roman" pitchFamily="18" charset="0"/>
              </a:rPr>
              <a:t>ắng, </a:t>
            </a:r>
            <a:r>
              <a:rPr lang="nl-NL" sz="3800" b="1" spc="-30">
                <a:solidFill>
                  <a:srgbClr val="FF0000"/>
                </a:solidFill>
                <a:latin typeface="Times New Roman" pitchFamily="18" charset="0"/>
                <a:cs typeface="Times New Roman" pitchFamily="18" charset="0"/>
              </a:rPr>
              <a:t>s</a:t>
            </a:r>
            <a:r>
              <a:rPr lang="nl-NL" sz="3800" b="1" spc="-30">
                <a:solidFill>
                  <a:srgbClr val="0000CC"/>
                </a:solidFill>
                <a:latin typeface="Times New Roman" pitchFamily="18" charset="0"/>
                <a:cs typeface="Times New Roman" pitchFamily="18" charset="0"/>
              </a:rPr>
              <a:t>ắp </a:t>
            </a:r>
            <a:r>
              <a:rPr lang="nl-NL" sz="3800" b="1" spc="-30">
                <a:solidFill>
                  <a:srgbClr val="FF0000"/>
                </a:solidFill>
                <a:latin typeface="Times New Roman" pitchFamily="18" charset="0"/>
                <a:cs typeface="Times New Roman" pitchFamily="18" charset="0"/>
              </a:rPr>
              <a:t>x</a:t>
            </a:r>
            <a:r>
              <a:rPr lang="nl-NL" sz="3800" b="1" spc="-30">
                <a:solidFill>
                  <a:srgbClr val="0000CC"/>
                </a:solidFill>
                <a:latin typeface="Times New Roman" pitchFamily="18" charset="0"/>
                <a:cs typeface="Times New Roman" pitchFamily="18" charset="0"/>
              </a:rPr>
              <a:t>ếp, </a:t>
            </a:r>
            <a:r>
              <a:rPr lang="nl-NL" sz="3800" b="1" spc="-30">
                <a:solidFill>
                  <a:srgbClr val="FF0000"/>
                </a:solidFill>
                <a:latin typeface="Times New Roman" pitchFamily="18" charset="0"/>
                <a:cs typeface="Times New Roman" pitchFamily="18" charset="0"/>
              </a:rPr>
              <a:t>tr</a:t>
            </a:r>
            <a:r>
              <a:rPr lang="nl-NL" sz="3800" b="1" spc="-30">
                <a:solidFill>
                  <a:srgbClr val="0000CC"/>
                </a:solidFill>
                <a:latin typeface="Times New Roman" pitchFamily="18" charset="0"/>
                <a:cs typeface="Times New Roman" pitchFamily="18" charset="0"/>
              </a:rPr>
              <a:t>ở </a:t>
            </a:r>
            <a:r>
              <a:rPr lang="nl-NL" sz="3800" b="1" spc="-30">
                <a:solidFill>
                  <a:srgbClr val="FF0000"/>
                </a:solidFill>
                <a:latin typeface="Times New Roman" pitchFamily="18" charset="0"/>
                <a:cs typeface="Times New Roman" pitchFamily="18" charset="0"/>
              </a:rPr>
              <a:t>r</a:t>
            </a:r>
            <a:r>
              <a:rPr lang="nl-NL" sz="3800" b="1" spc="-30">
                <a:solidFill>
                  <a:srgbClr val="0000CC"/>
                </a:solidFill>
                <a:latin typeface="Times New Roman" pitchFamily="18" charset="0"/>
                <a:cs typeface="Times New Roman" pitchFamily="18" charset="0"/>
              </a:rPr>
              <a:t>a, </a:t>
            </a:r>
            <a:r>
              <a:rPr lang="nl-NL" sz="3800" b="1" spc="-30">
                <a:solidFill>
                  <a:srgbClr val="FF0000"/>
                </a:solidFill>
                <a:latin typeface="Times New Roman" pitchFamily="18" charset="0"/>
                <a:cs typeface="Times New Roman" pitchFamily="18" charset="0"/>
              </a:rPr>
              <a:t>x</a:t>
            </a:r>
            <a:r>
              <a:rPr lang="nl-NL" sz="3800" b="1" spc="-30">
                <a:solidFill>
                  <a:srgbClr val="0000CC"/>
                </a:solidFill>
                <a:latin typeface="Times New Roman" pitchFamily="18" charset="0"/>
                <a:cs typeface="Times New Roman" pitchFamily="18" charset="0"/>
              </a:rPr>
              <a:t>úc động, </a:t>
            </a:r>
            <a:r>
              <a:rPr lang="nl-NL" sz="3800" b="1" spc="-30">
                <a:solidFill>
                  <a:srgbClr val="FF0000"/>
                </a:solidFill>
                <a:latin typeface="Times New Roman" pitchFamily="18" charset="0"/>
                <a:cs typeface="Times New Roman" pitchFamily="18" charset="0"/>
              </a:rPr>
              <a:t>n</a:t>
            </a:r>
            <a:r>
              <a:rPr lang="nl-NL" sz="3800" b="1" spc="-30">
                <a:solidFill>
                  <a:srgbClr val="0000CC"/>
                </a:solidFill>
                <a:latin typeface="Times New Roman" pitchFamily="18" charset="0"/>
                <a:cs typeface="Times New Roman" pitchFamily="18" charset="0"/>
              </a:rPr>
              <a:t>iềm vui</a:t>
            </a:r>
            <a:r>
              <a:rPr lang="en-US" sz="3800" b="1" spc="-3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228892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10488</TotalTime>
  <Words>713</Words>
  <Application>Microsoft Office PowerPoint</Application>
  <PresentationFormat>Custom</PresentationFormat>
  <Paragraphs>81</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Asus</cp:lastModifiedBy>
  <cp:revision>1150</cp:revision>
  <dcterms:created xsi:type="dcterms:W3CDTF">2008-09-09T22:52:10Z</dcterms:created>
  <dcterms:modified xsi:type="dcterms:W3CDTF">2022-11-07T05:09:29Z</dcterms:modified>
</cp:coreProperties>
</file>