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6" r:id="rId2"/>
    <p:sldId id="459" r:id="rId3"/>
    <p:sldId id="475" r:id="rId4"/>
    <p:sldId id="407" r:id="rId5"/>
    <p:sldId id="477" r:id="rId6"/>
    <p:sldId id="467" r:id="rId7"/>
    <p:sldId id="479" r:id="rId8"/>
    <p:sldId id="480" r:id="rId9"/>
    <p:sldId id="483" r:id="rId10"/>
    <p:sldId id="456" r:id="rId11"/>
    <p:sldId id="340" r:id="rId12"/>
    <p:sldId id="481" r:id="rId13"/>
    <p:sldId id="482" r:id="rId14"/>
  </p:sldIdLst>
  <p:sldSz cx="16276638"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ành Dương" initials="TD" lastIdx="1" clrIdx="0">
    <p:extLst>
      <p:ext uri="{19B8F6BF-5375-455C-9EA6-DF929625EA0E}">
        <p15:presenceInfo xmlns:p15="http://schemas.microsoft.com/office/powerpoint/2012/main" userId="853dccc8efa240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0066"/>
    <a:srgbClr val="0000CC"/>
    <a:srgbClr val="FFFFFF"/>
    <a:srgbClr val="FFFFCC"/>
    <a:srgbClr val="C5F3F3"/>
    <a:srgbClr val="3FA39B"/>
    <a:srgbClr val="FF7C80"/>
    <a:srgbClr val="FF66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13" autoAdjust="0"/>
    <p:restoredTop sz="94660"/>
  </p:normalViewPr>
  <p:slideViewPr>
    <p:cSldViewPr>
      <p:cViewPr varScale="1">
        <p:scale>
          <a:sx n="69" d="100"/>
          <a:sy n="69" d="100"/>
        </p:scale>
        <p:origin x="173" y="67"/>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0292E5E1-6D5E-353C-D219-12B972AA4F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1E740F2-C124-47FF-8236-8E8311A02F7D}" type="slidenum">
              <a:rPr lang="en-US" altLang="en-US">
                <a:latin typeface="Arial" panose="020B0604020202020204" pitchFamily="34" charset="0"/>
              </a:rPr>
              <a:pPr/>
              <a:t>1</a:t>
            </a:fld>
            <a:endParaRPr lang="en-US" altLang="en-US">
              <a:latin typeface="Arial" panose="020B0604020202020204" pitchFamily="34" charset="0"/>
            </a:endParaRPr>
          </a:p>
        </p:txBody>
      </p:sp>
      <p:sp>
        <p:nvSpPr>
          <p:cNvPr id="5123" name="Text Box 2">
            <a:extLst>
              <a:ext uri="{FF2B5EF4-FFF2-40B4-BE49-F238E27FC236}">
                <a16:creationId xmlns:a16="http://schemas.microsoft.com/office/drawing/2014/main" id="{959D58AC-D4CB-BEBB-A1A4-3771021B4EC2}"/>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eaLnBrk="1" hangingPunct="1"/>
            <a:endParaRPr lang="vi-VN" altLang="en-US"/>
          </a:p>
        </p:txBody>
      </p:sp>
      <p:sp>
        <p:nvSpPr>
          <p:cNvPr id="5124" name="Rectangle 3">
            <a:extLst>
              <a:ext uri="{FF2B5EF4-FFF2-40B4-BE49-F238E27FC236}">
                <a16:creationId xmlns:a16="http://schemas.microsoft.com/office/drawing/2014/main" id="{B5743611-45E9-84F3-C22C-450AFBE24051}"/>
              </a:ext>
            </a:extLst>
          </p:cNvPr>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11</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p>
            <a:r>
              <a:rPr lang="en-US"/>
              <a:t>Click to edit Master title style</a:t>
            </a:r>
            <a:endParaRPr lang="vi-VN"/>
          </a:p>
        </p:txBody>
      </p:sp>
      <p:sp>
        <p:nvSpPr>
          <p:cNvPr id="3" name="Date Placeholder 2"/>
          <p:cNvSpPr>
            <a:spLocks noGrp="1"/>
          </p:cNvSpPr>
          <p:nvPr>
            <p:ph type="dt" sz="half" idx="10"/>
          </p:nvPr>
        </p:nvSpPr>
        <p:spPr>
          <a:xfrm>
            <a:off x="813832" y="8326967"/>
            <a:ext cx="3797882" cy="63500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5561185" y="8326967"/>
            <a:ext cx="5154269" cy="63500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11664924" y="8326967"/>
            <a:ext cx="3797882" cy="635000"/>
          </a:xfrm>
        </p:spPr>
        <p:txBody>
          <a:bodyPr/>
          <a:lstStyle>
            <a:lvl1pPr>
              <a:defRPr/>
            </a:lvl1pPr>
          </a:lstStyle>
          <a:p>
            <a:pPr>
              <a:defRPr/>
            </a:pPr>
            <a:fld id="{3E36B449-963A-4FFE-8927-8F3D4EE74F49}" type="slidenum">
              <a:rPr lang="en-US"/>
              <a:pPr>
                <a:defRPr/>
              </a:pPr>
              <a:t>‹#›</a:t>
            </a:fld>
            <a:endParaRPr lang="en-US"/>
          </a:p>
        </p:txBody>
      </p:sp>
    </p:spTree>
    <p:extLst>
      <p:ext uri="{BB962C8B-B14F-4D97-AF65-F5344CB8AC3E}">
        <p14:creationId xmlns:p14="http://schemas.microsoft.com/office/powerpoint/2010/main" val="158785918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2">
            <a:extLst>
              <a:ext uri="{FF2B5EF4-FFF2-40B4-BE49-F238E27FC236}">
                <a16:creationId xmlns:a16="http://schemas.microsoft.com/office/drawing/2014/main" id="{F0D36DC5-3F5D-5913-151F-5A844EBF2CD1}"/>
              </a:ext>
            </a:extLst>
          </p:cNvPr>
          <p:cNvSpPr>
            <a:spLocks noChangeArrowheads="1" noChangeShapeType="1" noTextEdit="1"/>
          </p:cNvSpPr>
          <p:nvPr/>
        </p:nvSpPr>
        <p:spPr bwMode="auto">
          <a:xfrm>
            <a:off x="1101725" y="1230313"/>
            <a:ext cx="14554200" cy="7913687"/>
          </a:xfrm>
          <a:prstGeom prst="rect">
            <a:avLst/>
          </a:prstGeom>
        </p:spPr>
        <p:txBody>
          <a:bodyPr spcFirstLastPara="1" wrap="none" fromWordArt="1">
            <a:prstTxWarp prst="textArchUp">
              <a:avLst>
                <a:gd name="adj" fmla="val 10730927"/>
              </a:avLst>
            </a:prstTxWarp>
          </a:bodyPr>
          <a:lstStyle/>
          <a:p>
            <a:pPr algn="ctr"/>
            <a:r>
              <a:rPr lang="en-US" sz="2000" b="1" kern="10">
                <a:ln w="12573">
                  <a:solidFill>
                    <a:srgbClr val="EAEAEA"/>
                  </a:solidFill>
                  <a:miter lim="800000"/>
                  <a:headEnd/>
                  <a:tailEnd/>
                </a:ln>
                <a:solidFill>
                  <a:srgbClr val="FF0066"/>
                </a:solidFill>
                <a:effectLst>
                  <a:outerShdw dist="17819" dir="2700000" algn="ctr" rotWithShape="0">
                    <a:srgbClr val="C0C0C0">
                      <a:alpha val="80011"/>
                    </a:srgbClr>
                  </a:outerShdw>
                </a:effectLst>
                <a:latin typeface="+mj-lt"/>
                <a:ea typeface="+mj-lt"/>
                <a:cs typeface="+mj-lt"/>
              </a:rPr>
              <a:t>Chào mừng quý thầy cô về dự giờ, thăm lớp</a:t>
            </a:r>
          </a:p>
        </p:txBody>
      </p:sp>
      <p:pic>
        <p:nvPicPr>
          <p:cNvPr id="4099" name="Picture 6">
            <a:extLst>
              <a:ext uri="{FF2B5EF4-FFF2-40B4-BE49-F238E27FC236}">
                <a16:creationId xmlns:a16="http://schemas.microsoft.com/office/drawing/2014/main" id="{17824337-F818-98FB-EDBB-F326C42D12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7200" y="-39688"/>
            <a:ext cx="3149600" cy="19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0" name="Picture 7">
            <a:extLst>
              <a:ext uri="{FF2B5EF4-FFF2-40B4-BE49-F238E27FC236}">
                <a16:creationId xmlns:a16="http://schemas.microsoft.com/office/drawing/2014/main" id="{F9F4E10F-7A9E-DE14-AA95-F3EC263D2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3" y="-36513"/>
            <a:ext cx="2540000" cy="233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01" name="Picture 8">
            <a:extLst>
              <a:ext uri="{FF2B5EF4-FFF2-40B4-BE49-F238E27FC236}">
                <a16:creationId xmlns:a16="http://schemas.microsoft.com/office/drawing/2014/main" id="{8909855A-26C1-858A-3A97-6A14F36DC0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17563" y="7118350"/>
            <a:ext cx="274955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1869" name="WordArt 13" descr="Sphere">
            <a:extLst>
              <a:ext uri="{FF2B5EF4-FFF2-40B4-BE49-F238E27FC236}">
                <a16:creationId xmlns:a16="http://schemas.microsoft.com/office/drawing/2014/main" id="{5C73F442-CF79-4058-39C6-22BE2BBDC2EC}"/>
              </a:ext>
            </a:extLst>
          </p:cNvPr>
          <p:cNvSpPr>
            <a:spLocks noChangeArrowheads="1" noChangeShapeType="1" noTextEdit="1"/>
          </p:cNvSpPr>
          <p:nvPr/>
        </p:nvSpPr>
        <p:spPr bwMode="auto">
          <a:xfrm>
            <a:off x="7223919" y="6493064"/>
            <a:ext cx="5933453" cy="471513"/>
          </a:xfrm>
          <a:prstGeom prst="rect">
            <a:avLst/>
          </a:prstGeom>
        </p:spPr>
        <p:txBody>
          <a:bodyPr wrap="none" fromWordArt="1">
            <a:prstTxWarp prst="textPlain">
              <a:avLst>
                <a:gd name="adj" fmla="val 50000"/>
              </a:avLst>
            </a:prstTxWarp>
          </a:bodyPr>
          <a:lstStyle/>
          <a:p>
            <a:pPr algn="ctr" eaLnBrk="1" hangingPunct="1">
              <a:defRPr/>
            </a:pPr>
            <a:r>
              <a:rPr lang="en-US" sz="4800" b="1" i="1" kern="10" dirty="0">
                <a:ln w="12573">
                  <a:solidFill>
                    <a:srgbClr val="EAEAEA"/>
                  </a:solidFill>
                  <a:miter lim="800000"/>
                  <a:headEnd/>
                  <a:tailEnd/>
                </a:ln>
                <a:solidFill>
                  <a:srgbClr val="0000FF"/>
                </a:solidFill>
                <a:effectLst>
                  <a:outerShdw dist="17819" dir="2700000" algn="ctr" rotWithShape="0">
                    <a:srgbClr val="C0C0C0">
                      <a:alpha val="80011"/>
                    </a:srgbClr>
                  </a:outerShdw>
                </a:effectLst>
                <a:latin typeface="+mj-lt"/>
              </a:rPr>
              <a:t> </a:t>
            </a:r>
            <a:r>
              <a:rPr lang="vi-VN" sz="4800" b="1" i="1" kern="10" dirty="0">
                <a:ln w="12573">
                  <a:solidFill>
                    <a:srgbClr val="EAEAEA"/>
                  </a:solidFill>
                  <a:miter lim="800000"/>
                  <a:headEnd/>
                  <a:tailEnd/>
                </a:ln>
                <a:solidFill>
                  <a:srgbClr val="0000FF"/>
                </a:solidFill>
                <a:effectLst>
                  <a:outerShdw dist="17819" dir="2700000" algn="ctr" rotWithShape="0">
                    <a:srgbClr val="C0C0C0">
                      <a:alpha val="80011"/>
                    </a:srgbClr>
                  </a:outerShdw>
                </a:effectLst>
                <a:cs typeface="Times New Roman" panose="02020603050405020304" pitchFamily="18" charset="0"/>
              </a:rPr>
              <a:t>Vũ Thị Hiền</a:t>
            </a:r>
            <a:endParaRPr lang="en-US" sz="4800" b="1" i="1" kern="10" dirty="0">
              <a:ln w="12573">
                <a:solidFill>
                  <a:srgbClr val="EAEAEA"/>
                </a:solidFill>
                <a:miter lim="800000"/>
                <a:headEnd/>
                <a:tailEnd/>
              </a:ln>
              <a:solidFill>
                <a:srgbClr val="0000FF"/>
              </a:solidFill>
              <a:effectLst>
                <a:outerShdw dist="17819" dir="2700000" algn="ctr" rotWithShape="0">
                  <a:srgbClr val="C0C0C0">
                    <a:alpha val="80011"/>
                  </a:srgbClr>
                </a:outerShdw>
              </a:effectLst>
              <a:cs typeface="Times New Roman" panose="02020603050405020304" pitchFamily="18" charset="0"/>
            </a:endParaRPr>
          </a:p>
        </p:txBody>
      </p:sp>
      <p:pic>
        <p:nvPicPr>
          <p:cNvPr id="4103" name="Picture 9">
            <a:extLst>
              <a:ext uri="{FF2B5EF4-FFF2-40B4-BE49-F238E27FC236}">
                <a16:creationId xmlns:a16="http://schemas.microsoft.com/office/drawing/2014/main" id="{4EA61272-3DF3-1D0D-664F-6707FD55D5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713" y="7213600"/>
            <a:ext cx="3352801"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04" name="WordArt 14">
            <a:extLst>
              <a:ext uri="{FF2B5EF4-FFF2-40B4-BE49-F238E27FC236}">
                <a16:creationId xmlns:a16="http://schemas.microsoft.com/office/drawing/2014/main" id="{E1EACEF5-BCA8-4913-1E52-6B01FC0DD775}"/>
              </a:ext>
            </a:extLst>
          </p:cNvPr>
          <p:cNvSpPr>
            <a:spLocks noChangeArrowheads="1" noChangeShapeType="1" noTextEdit="1"/>
          </p:cNvSpPr>
          <p:nvPr/>
        </p:nvSpPr>
        <p:spPr bwMode="auto">
          <a:xfrm>
            <a:off x="1920875" y="6492875"/>
            <a:ext cx="5122863" cy="854075"/>
          </a:xfrm>
          <a:prstGeom prst="rect">
            <a:avLst/>
          </a:prstGeom>
        </p:spPr>
        <p:txBody>
          <a:bodyPr wrap="none" fromWordArt="1">
            <a:prstTxWarp prst="textCascadeUp">
              <a:avLst>
                <a:gd name="adj" fmla="val 100000"/>
              </a:avLst>
            </a:prstTxWarp>
            <a:scene3d>
              <a:camera prst="legacyPerspectiveFront">
                <a:rot lat="20519977" lon="1080000" rev="0"/>
              </a:camera>
              <a:lightRig rig="legacyHarsh2" dir="b"/>
            </a:scene3d>
            <a:sp3d extrusionH="430200" prstMaterial="legacyMatte">
              <a:extrusionClr>
                <a:srgbClr val="FF6600"/>
              </a:extrusionClr>
              <a:contourClr>
                <a:srgbClr val="FFE701"/>
              </a:contourClr>
            </a:sp3d>
          </a:bodyPr>
          <a:lstStyle/>
          <a:p>
            <a:pPr algn="ctr"/>
            <a:r>
              <a:rPr lang="vi-VN" sz="4800" kern="1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Người thực hiện:</a:t>
            </a:r>
            <a:endParaRPr lang="en-US" sz="4800" kern="1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endParaRPr>
          </a:p>
        </p:txBody>
      </p:sp>
      <p:sp>
        <p:nvSpPr>
          <p:cNvPr id="4105" name="Text Box 6">
            <a:extLst>
              <a:ext uri="{FF2B5EF4-FFF2-40B4-BE49-F238E27FC236}">
                <a16:creationId xmlns:a16="http://schemas.microsoft.com/office/drawing/2014/main" id="{5117EF52-9EA9-1BA4-CF66-F5B479E56C49}"/>
              </a:ext>
            </a:extLst>
          </p:cNvPr>
          <p:cNvSpPr txBox="1">
            <a:spLocks noChangeArrowheads="1"/>
          </p:cNvSpPr>
          <p:nvPr/>
        </p:nvSpPr>
        <p:spPr bwMode="auto">
          <a:xfrm>
            <a:off x="3465513" y="41275"/>
            <a:ext cx="9245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900">
                <a:solidFill>
                  <a:schemeClr val="tx1"/>
                </a:solidFill>
                <a:latin typeface="Calibri" panose="020F0502020204030204" pitchFamily="34" charset="0"/>
                <a:cs typeface="Arial" panose="020B0604020202020204" pitchFamily="34" charset="0"/>
              </a:defRPr>
            </a:lvl1pPr>
            <a:lvl2pPr marL="742950" indent="-285750">
              <a:defRPr sz="2900">
                <a:solidFill>
                  <a:schemeClr val="tx1"/>
                </a:solidFill>
                <a:latin typeface="Calibri" panose="020F0502020204030204" pitchFamily="34" charset="0"/>
                <a:cs typeface="Arial" panose="020B0604020202020204" pitchFamily="34" charset="0"/>
              </a:defRPr>
            </a:lvl2pPr>
            <a:lvl3pPr marL="1143000" indent="-228600">
              <a:defRPr sz="2900">
                <a:solidFill>
                  <a:schemeClr val="tx1"/>
                </a:solidFill>
                <a:latin typeface="Calibri" panose="020F0502020204030204" pitchFamily="34" charset="0"/>
                <a:cs typeface="Arial" panose="020B0604020202020204" pitchFamily="34" charset="0"/>
              </a:defRPr>
            </a:lvl3pPr>
            <a:lvl4pPr marL="1600200" indent="-228600">
              <a:defRPr sz="2900">
                <a:solidFill>
                  <a:schemeClr val="tx1"/>
                </a:solidFill>
                <a:latin typeface="Calibri" panose="020F0502020204030204" pitchFamily="34" charset="0"/>
                <a:cs typeface="Arial" panose="020B0604020202020204" pitchFamily="34" charset="0"/>
              </a:defRPr>
            </a:lvl4pPr>
            <a:lvl5pPr marL="2057400" indent="-228600">
              <a:defRPr sz="2900">
                <a:solidFill>
                  <a:schemeClr val="tx1"/>
                </a:solidFill>
                <a:latin typeface="Calibri" panose="020F0502020204030204" pitchFamily="34" charset="0"/>
                <a:cs typeface="Arial" panose="020B060402020202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cs typeface="Arial" panose="020B060402020202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cs typeface="Arial" panose="020B060402020202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cs typeface="Arial" panose="020B060402020202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vi-VN" altLang="en-US" sz="2800" b="1">
                <a:solidFill>
                  <a:srgbClr val="0000FF"/>
                </a:solidFill>
                <a:latin typeface="Times New Roman" panose="02020603050405020304" pitchFamily="18" charset="0"/>
              </a:rPr>
              <a:t>TRƯỜNG TIỂU HỌC</a:t>
            </a:r>
            <a:r>
              <a:rPr lang="en-US" altLang="en-US" sz="2800" b="1">
                <a:solidFill>
                  <a:srgbClr val="0000FF"/>
                </a:solidFill>
                <a:latin typeface="Times New Roman" panose="02020603050405020304" pitchFamily="18" charset="0"/>
              </a:rPr>
              <a:t> </a:t>
            </a:r>
            <a:r>
              <a:rPr lang="vi-VN" altLang="en-US" sz="2800" b="1">
                <a:solidFill>
                  <a:srgbClr val="0000FF"/>
                </a:solidFill>
                <a:latin typeface="Times New Roman" panose="02020603050405020304" pitchFamily="18" charset="0"/>
              </a:rPr>
              <a:t>LÊ LỢI</a:t>
            </a:r>
            <a:r>
              <a:rPr lang="en-US" altLang="en-US" sz="2800" b="1">
                <a:solidFill>
                  <a:srgbClr val="0000FF"/>
                </a:solidFill>
                <a:latin typeface="Times New Roman" panose="02020603050405020304" pitchFamily="18" charset="0"/>
              </a:rPr>
              <a:t> </a:t>
            </a:r>
          </a:p>
        </p:txBody>
      </p:sp>
      <p:pic>
        <p:nvPicPr>
          <p:cNvPr id="4106" name="Picture 20" descr="D:\Lưu trử  TRANG\Năm học 2022 - 2023\Giáo án lớp 3 Bộ sách Cánh Diều\Học Kì I\Giáo án NH 2022 - 2023\images.jpeg">
            <a:extLst>
              <a:ext uri="{FF2B5EF4-FFF2-40B4-BE49-F238E27FC236}">
                <a16:creationId xmlns:a16="http://schemas.microsoft.com/office/drawing/2014/main" id="{11ADF966-73E9-52B4-A45F-D427895B6C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2925" y="2051050"/>
            <a:ext cx="1951038"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4">
            <a:extLst>
              <a:ext uri="{FF2B5EF4-FFF2-40B4-BE49-F238E27FC236}">
                <a16:creationId xmlns:a16="http://schemas.microsoft.com/office/drawing/2014/main" id="{35DE23CC-7FD5-8AC4-F068-39C4D6ACCD9C}"/>
              </a:ext>
            </a:extLst>
          </p:cNvPr>
          <p:cNvSpPr txBox="1">
            <a:spLocks noChangeArrowheads="1"/>
          </p:cNvSpPr>
          <p:nvPr/>
        </p:nvSpPr>
        <p:spPr bwMode="auto">
          <a:xfrm>
            <a:off x="1306513" y="3830637"/>
            <a:ext cx="13563600"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iếng 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L</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GÓC SÁNG TẠO: VIẾT, VẼ VỀ MÁI ẤM</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3000" fill="hold" nodeType="afterEffect">
                                  <p:stCondLst>
                                    <p:cond delay="0"/>
                                  </p:stCondLst>
                                  <p:childTnLst>
                                    <p:set>
                                      <p:cBhvr additive="repl">
                                        <p:cTn id="6" dur="1" fill="hold">
                                          <p:stCondLst>
                                            <p:cond delay="0"/>
                                          </p:stCondLst>
                                        </p:cTn>
                                        <p:tgtEl>
                                          <p:spTgt spid="121869"/>
                                        </p:tgtEl>
                                        <p:attrNameLst>
                                          <p:attrName>style.visibility</p:attrName>
                                        </p:attrNameLst>
                                      </p:cBhvr>
                                      <p:to>
                                        <p:strVal val="visible"/>
                                      </p:to>
                                    </p:set>
                                    <p:anim calcmode="lin" valueType="num">
                                      <p:cBhvr additive="repl">
                                        <p:cTn id="7" dur="5000" fill="hold"/>
                                        <p:tgtEl>
                                          <p:spTgt spid="121869"/>
                                        </p:tgtEl>
                                        <p:attrNameLst>
                                          <p:attrName>ppt_w</p:attrName>
                                        </p:attrNameLst>
                                      </p:cBhvr>
                                      <p:tavLst>
                                        <p:tav tm="100000">
                                          <p:val>
                                            <p:fltVal val="0"/>
                                          </p:val>
                                        </p:tav>
                                        <p:tav tm="100000">
                                          <p:val>
                                            <p:strVal val="#ppt_w"/>
                                          </p:val>
                                        </p:tav>
                                      </p:tavLst>
                                    </p:anim>
                                    <p:anim calcmode="lin" valueType="num">
                                      <p:cBhvr additive="repl">
                                        <p:cTn id="8" dur="5000" fill="hold"/>
                                        <p:tgtEl>
                                          <p:spTgt spid="121869"/>
                                        </p:tgtEl>
                                        <p:attrNameLst>
                                          <p:attrName>ppt_h</p:attrName>
                                        </p:attrNameLst>
                                      </p:cBhvr>
                                      <p:tavLst>
                                        <p:tav tm="10000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BA9065-432F-49B8-900D-4B1793140573}"/>
              </a:ext>
            </a:extLst>
          </p:cNvPr>
          <p:cNvPicPr>
            <a:picLocks noChangeAspect="1"/>
          </p:cNvPicPr>
          <p:nvPr/>
        </p:nvPicPr>
        <p:blipFill>
          <a:blip r:embed="rId2"/>
          <a:stretch>
            <a:fillRect/>
          </a:stretch>
        </p:blipFill>
        <p:spPr>
          <a:xfrm>
            <a:off x="4480718" y="3035956"/>
            <a:ext cx="9483617" cy="5574599"/>
          </a:xfrm>
          <a:prstGeom prst="rect">
            <a:avLst/>
          </a:prstGeom>
        </p:spPr>
      </p:pic>
      <p:sp>
        <p:nvSpPr>
          <p:cNvPr id="20" name="Rectangle 19"/>
          <p:cNvSpPr/>
          <p:nvPr/>
        </p:nvSpPr>
        <p:spPr>
          <a:xfrm>
            <a:off x="1508917" y="1905000"/>
            <a:ext cx="13487402" cy="1332288"/>
          </a:xfrm>
          <a:prstGeom prst="rect">
            <a:avLst/>
          </a:prstGeom>
        </p:spPr>
        <p:txBody>
          <a:bodyPr wrap="square">
            <a:spAutoFit/>
          </a:bodyPr>
          <a:lstStyle/>
          <a:p>
            <a:pPr>
              <a:lnSpc>
                <a:spcPct val="110000"/>
              </a:lnSpc>
            </a:pPr>
            <a:r>
              <a:rPr lang="en-US" sz="3800" b="1" dirty="0">
                <a:solidFill>
                  <a:srgbClr val="FF0066"/>
                </a:solidFill>
                <a:latin typeface="+mn-lt"/>
                <a:cs typeface="Times New Roman" pitchFamily="18" charset="0"/>
              </a:rPr>
              <a:t>3. </a:t>
            </a:r>
            <a:r>
              <a:rPr lang="en-US" sz="3800" b="1" dirty="0" err="1">
                <a:solidFill>
                  <a:srgbClr val="FF0066"/>
                </a:solidFill>
                <a:latin typeface="+mn-lt"/>
                <a:cs typeface="Times New Roman" pitchFamily="18" charset="0"/>
              </a:rPr>
              <a:t>Giới</a:t>
            </a:r>
            <a:r>
              <a:rPr lang="en-US" sz="3800" b="1" dirty="0">
                <a:solidFill>
                  <a:srgbClr val="FF0066"/>
                </a:solidFill>
                <a:latin typeface="+mn-lt"/>
                <a:cs typeface="Times New Roman" pitchFamily="18" charset="0"/>
              </a:rPr>
              <a:t> </a:t>
            </a:r>
            <a:r>
              <a:rPr lang="en-US" sz="3800" b="1" dirty="0" err="1">
                <a:solidFill>
                  <a:srgbClr val="FF0066"/>
                </a:solidFill>
                <a:latin typeface="+mn-lt"/>
                <a:cs typeface="Times New Roman" pitchFamily="18" charset="0"/>
              </a:rPr>
              <a:t>thiệu</a:t>
            </a:r>
            <a:r>
              <a:rPr lang="en-US" sz="3800" b="1" dirty="0">
                <a:solidFill>
                  <a:srgbClr val="FF0066"/>
                </a:solidFill>
                <a:latin typeface="+mn-lt"/>
                <a:cs typeface="Times New Roman" pitchFamily="18" charset="0"/>
              </a:rPr>
              <a:t> </a:t>
            </a:r>
            <a:r>
              <a:rPr lang="en-US" sz="3800" b="1" dirty="0" err="1">
                <a:solidFill>
                  <a:srgbClr val="FF0066"/>
                </a:solidFill>
                <a:latin typeface="+mn-lt"/>
                <a:cs typeface="Times New Roman" pitchFamily="18" charset="0"/>
              </a:rPr>
              <a:t>với</a:t>
            </a:r>
            <a:r>
              <a:rPr lang="en-US" sz="3800" b="1" dirty="0">
                <a:solidFill>
                  <a:srgbClr val="FF0066"/>
                </a:solidFill>
                <a:latin typeface="+mn-lt"/>
                <a:cs typeface="Times New Roman" pitchFamily="18" charset="0"/>
              </a:rPr>
              <a:t> </a:t>
            </a:r>
            <a:r>
              <a:rPr lang="en-US" sz="3800" b="1" dirty="0" err="1">
                <a:solidFill>
                  <a:srgbClr val="FF0066"/>
                </a:solidFill>
                <a:latin typeface="+mn-lt"/>
                <a:cs typeface="Times New Roman" pitchFamily="18" charset="0"/>
              </a:rPr>
              <a:t>các</a:t>
            </a:r>
            <a:r>
              <a:rPr lang="en-US" sz="3800" b="1" dirty="0">
                <a:solidFill>
                  <a:srgbClr val="FF0066"/>
                </a:solidFill>
                <a:latin typeface="+mn-lt"/>
                <a:cs typeface="Times New Roman" pitchFamily="18" charset="0"/>
              </a:rPr>
              <a:t> </a:t>
            </a:r>
            <a:r>
              <a:rPr lang="en-US" sz="3800" b="1" dirty="0" err="1">
                <a:solidFill>
                  <a:srgbClr val="FF0066"/>
                </a:solidFill>
                <a:latin typeface="+mn-lt"/>
                <a:cs typeface="Times New Roman" pitchFamily="18" charset="0"/>
              </a:rPr>
              <a:t>bạn</a:t>
            </a:r>
            <a:r>
              <a:rPr lang="en-US" sz="3800" b="1" dirty="0">
                <a:solidFill>
                  <a:srgbClr val="FF0066"/>
                </a:solidFill>
                <a:latin typeface="+mn-lt"/>
                <a:cs typeface="Times New Roman" pitchFamily="18" charset="0"/>
              </a:rPr>
              <a:t> </a:t>
            </a:r>
            <a:r>
              <a:rPr lang="en-US" sz="3800" b="1" dirty="0" err="1">
                <a:solidFill>
                  <a:srgbClr val="FF0066"/>
                </a:solidFill>
                <a:latin typeface="+mn-lt"/>
                <a:cs typeface="Times New Roman" pitchFamily="18" charset="0"/>
              </a:rPr>
              <a:t>ngôi</a:t>
            </a:r>
            <a:r>
              <a:rPr lang="en-US" sz="3800" b="1" dirty="0">
                <a:solidFill>
                  <a:srgbClr val="FF0066"/>
                </a:solidFill>
                <a:latin typeface="+mn-lt"/>
                <a:cs typeface="Times New Roman" pitchFamily="18" charset="0"/>
              </a:rPr>
              <a:t> </a:t>
            </a:r>
            <a:r>
              <a:rPr lang="en-US" sz="3800" b="1" dirty="0" err="1">
                <a:solidFill>
                  <a:srgbClr val="FF0066"/>
                </a:solidFill>
                <a:latin typeface="+mn-lt"/>
                <a:cs typeface="Times New Roman" pitchFamily="18" charset="0"/>
              </a:rPr>
              <a:t>nhà</a:t>
            </a:r>
            <a:r>
              <a:rPr lang="en-US" sz="3800" b="1" dirty="0">
                <a:solidFill>
                  <a:srgbClr val="FF0066"/>
                </a:solidFill>
                <a:latin typeface="+mn-lt"/>
                <a:cs typeface="Times New Roman" pitchFamily="18" charset="0"/>
              </a:rPr>
              <a:t> (</a:t>
            </a:r>
            <a:r>
              <a:rPr lang="en-US" sz="3800" b="1" dirty="0" err="1">
                <a:solidFill>
                  <a:srgbClr val="FF0066"/>
                </a:solidFill>
                <a:latin typeface="+mn-lt"/>
                <a:cs typeface="Times New Roman" pitchFamily="18" charset="0"/>
              </a:rPr>
              <a:t>căn</a:t>
            </a:r>
            <a:r>
              <a:rPr lang="en-US" sz="3800" b="1" dirty="0">
                <a:solidFill>
                  <a:srgbClr val="FF0066"/>
                </a:solidFill>
                <a:latin typeface="+mn-lt"/>
                <a:cs typeface="Times New Roman" pitchFamily="18" charset="0"/>
              </a:rPr>
              <a:t> </a:t>
            </a:r>
            <a:r>
              <a:rPr lang="en-US" sz="3800" b="1" dirty="0" err="1">
                <a:solidFill>
                  <a:srgbClr val="FF0066"/>
                </a:solidFill>
                <a:latin typeface="+mn-lt"/>
                <a:cs typeface="Times New Roman" pitchFamily="18" charset="0"/>
              </a:rPr>
              <a:t>hộ</a:t>
            </a:r>
            <a:r>
              <a:rPr lang="en-US" sz="3800" b="1" dirty="0">
                <a:solidFill>
                  <a:srgbClr val="FF0066"/>
                </a:solidFill>
                <a:latin typeface="+mn-lt"/>
                <a:cs typeface="Times New Roman" pitchFamily="18" charset="0"/>
              </a:rPr>
              <a:t>) </a:t>
            </a:r>
            <a:r>
              <a:rPr lang="en-US" sz="3800" b="1" dirty="0" err="1">
                <a:solidFill>
                  <a:srgbClr val="FF0066"/>
                </a:solidFill>
                <a:latin typeface="+mn-lt"/>
                <a:cs typeface="Times New Roman" pitchFamily="18" charset="0"/>
              </a:rPr>
              <a:t>của</a:t>
            </a:r>
            <a:r>
              <a:rPr lang="en-US" sz="3800" b="1" dirty="0">
                <a:solidFill>
                  <a:srgbClr val="FF0066"/>
                </a:solidFill>
                <a:latin typeface="+mn-lt"/>
                <a:cs typeface="Times New Roman" pitchFamily="18" charset="0"/>
              </a:rPr>
              <a:t> </a:t>
            </a:r>
            <a:r>
              <a:rPr lang="en-US" sz="3800" b="1" dirty="0" err="1">
                <a:solidFill>
                  <a:srgbClr val="FF0066"/>
                </a:solidFill>
                <a:latin typeface="+mn-lt"/>
                <a:cs typeface="Times New Roman" pitchFamily="18" charset="0"/>
              </a:rPr>
              <a:t>gia</a:t>
            </a:r>
            <a:r>
              <a:rPr lang="en-US" sz="3800" b="1" dirty="0">
                <a:solidFill>
                  <a:srgbClr val="FF0066"/>
                </a:solidFill>
                <a:latin typeface="+mn-lt"/>
                <a:cs typeface="Times New Roman" pitchFamily="18" charset="0"/>
              </a:rPr>
              <a:t> </a:t>
            </a:r>
            <a:r>
              <a:rPr lang="en-US" sz="3800" b="1" dirty="0" err="1">
                <a:solidFill>
                  <a:srgbClr val="FF0066"/>
                </a:solidFill>
                <a:latin typeface="+mn-lt"/>
                <a:cs typeface="Times New Roman" pitchFamily="18" charset="0"/>
              </a:rPr>
              <a:t>đình</a:t>
            </a:r>
            <a:r>
              <a:rPr lang="en-US" sz="3800" b="1" dirty="0">
                <a:solidFill>
                  <a:srgbClr val="FF0066"/>
                </a:solidFill>
                <a:latin typeface="+mn-lt"/>
                <a:cs typeface="Times New Roman" pitchFamily="18" charset="0"/>
              </a:rPr>
              <a:t> </a:t>
            </a:r>
            <a:r>
              <a:rPr lang="en-US" sz="3800" b="1" dirty="0" err="1">
                <a:solidFill>
                  <a:srgbClr val="FF0066"/>
                </a:solidFill>
                <a:latin typeface="+mn-lt"/>
                <a:cs typeface="Times New Roman" pitchFamily="18" charset="0"/>
              </a:rPr>
              <a:t>em</a:t>
            </a:r>
            <a:r>
              <a:rPr lang="en-US" sz="3800" b="1" dirty="0">
                <a:solidFill>
                  <a:srgbClr val="FF0066"/>
                </a:solidFill>
                <a:latin typeface="+mn-lt"/>
                <a:cs typeface="Times New Roman" pitchFamily="18" charset="0"/>
              </a:rPr>
              <a:t> qua </a:t>
            </a:r>
            <a:r>
              <a:rPr lang="en-US" sz="3800" b="1" dirty="0" err="1">
                <a:solidFill>
                  <a:srgbClr val="FF0066"/>
                </a:solidFill>
                <a:latin typeface="+mn-lt"/>
                <a:cs typeface="Times New Roman" pitchFamily="18" charset="0"/>
              </a:rPr>
              <a:t>tranh</a:t>
            </a:r>
            <a:r>
              <a:rPr lang="en-US" sz="3800" b="1" dirty="0">
                <a:solidFill>
                  <a:srgbClr val="FF0066"/>
                </a:solidFill>
                <a:latin typeface="+mn-lt"/>
                <a:cs typeface="Times New Roman" pitchFamily="18" charset="0"/>
              </a:rPr>
              <a:t> (</a:t>
            </a:r>
            <a:r>
              <a:rPr lang="en-US" sz="3800" b="1" dirty="0" err="1">
                <a:solidFill>
                  <a:srgbClr val="FF0066"/>
                </a:solidFill>
                <a:latin typeface="+mn-lt"/>
                <a:cs typeface="Times New Roman" pitchFamily="18" charset="0"/>
              </a:rPr>
              <a:t>ảnh</a:t>
            </a:r>
            <a:r>
              <a:rPr lang="en-US" sz="3800" b="1" dirty="0">
                <a:solidFill>
                  <a:srgbClr val="FF0066"/>
                </a:solidFill>
                <a:latin typeface="+mn-lt"/>
                <a:cs typeface="Times New Roman" pitchFamily="18" charset="0"/>
              </a:rPr>
              <a:t>) </a:t>
            </a:r>
            <a:r>
              <a:rPr lang="en-US" sz="3800" b="1" dirty="0" err="1">
                <a:solidFill>
                  <a:srgbClr val="FF0066"/>
                </a:solidFill>
                <a:latin typeface="+mn-lt"/>
                <a:cs typeface="Times New Roman" pitchFamily="18" charset="0"/>
              </a:rPr>
              <a:t>và</a:t>
            </a:r>
            <a:r>
              <a:rPr lang="en-US" sz="3800" b="1" dirty="0">
                <a:solidFill>
                  <a:srgbClr val="FF0066"/>
                </a:solidFill>
                <a:latin typeface="+mn-lt"/>
                <a:cs typeface="Times New Roman" pitchFamily="18" charset="0"/>
              </a:rPr>
              <a:t> </a:t>
            </a:r>
            <a:r>
              <a:rPr lang="en-US" sz="3800" b="1" dirty="0" err="1">
                <a:solidFill>
                  <a:srgbClr val="FF0066"/>
                </a:solidFill>
                <a:latin typeface="+mn-lt"/>
                <a:cs typeface="Times New Roman" pitchFamily="18" charset="0"/>
              </a:rPr>
              <a:t>bài</a:t>
            </a:r>
            <a:r>
              <a:rPr lang="en-US" sz="3800" b="1" dirty="0">
                <a:solidFill>
                  <a:srgbClr val="FF0066"/>
                </a:solidFill>
                <a:latin typeface="+mn-lt"/>
                <a:cs typeface="Times New Roman" pitchFamily="18" charset="0"/>
              </a:rPr>
              <a:t> </a:t>
            </a:r>
            <a:r>
              <a:rPr lang="en-US" sz="3800" b="1" dirty="0" err="1">
                <a:solidFill>
                  <a:srgbClr val="FF0066"/>
                </a:solidFill>
                <a:latin typeface="+mn-lt"/>
                <a:cs typeface="Times New Roman" pitchFamily="18" charset="0"/>
              </a:rPr>
              <a:t>viết</a:t>
            </a:r>
            <a:r>
              <a:rPr lang="en-US" sz="3800" b="1" dirty="0">
                <a:solidFill>
                  <a:srgbClr val="FF0066"/>
                </a:solidFill>
                <a:latin typeface="+mn-lt"/>
                <a:cs typeface="Times New Roman" pitchFamily="18" charset="0"/>
              </a:rPr>
              <a:t>.</a:t>
            </a:r>
          </a:p>
        </p:txBody>
      </p:sp>
      <p:grpSp>
        <p:nvGrpSpPr>
          <p:cNvPr id="19" name="Group 18"/>
          <p:cNvGrpSpPr/>
          <p:nvPr/>
        </p:nvGrpSpPr>
        <p:grpSpPr>
          <a:xfrm>
            <a:off x="3240767" y="469226"/>
            <a:ext cx="8382000" cy="1140156"/>
            <a:chOff x="3718719" y="533400"/>
            <a:chExt cx="8382000" cy="1140156"/>
          </a:xfrm>
        </p:grpSpPr>
        <p:grpSp>
          <p:nvGrpSpPr>
            <p:cNvPr id="24" name="Group 23"/>
            <p:cNvGrpSpPr/>
            <p:nvPr/>
          </p:nvGrpSpPr>
          <p:grpSpPr>
            <a:xfrm>
              <a:off x="6581773" y="533400"/>
              <a:ext cx="1985112" cy="553998"/>
              <a:chOff x="6470718" y="594359"/>
              <a:chExt cx="1951617" cy="553998"/>
            </a:xfrm>
          </p:grpSpPr>
          <p:sp>
            <p:nvSpPr>
              <p:cNvPr id="26" name="TextBox 25"/>
              <p:cNvSpPr txBox="1"/>
              <p:nvPr/>
            </p:nvSpPr>
            <p:spPr>
              <a:xfrm>
                <a:off x="6486305" y="594359"/>
                <a:ext cx="1936030" cy="553998"/>
              </a:xfrm>
              <a:prstGeom prst="rect">
                <a:avLst/>
              </a:prstGeom>
              <a:noFill/>
            </p:spPr>
            <p:txBody>
              <a:bodyPr wrap="none" rtlCol="0">
                <a:spAutoFit/>
              </a:bodyPr>
              <a:lstStyle/>
              <a:p>
                <a:r>
                  <a:rPr lang="vi-VN" sz="3000" b="1" dirty="0">
                    <a:solidFill>
                      <a:srgbClr val="FF0066"/>
                    </a:solidFill>
                    <a:latin typeface="HP001 5 hàng" panose="020B0603050302020204" pitchFamily="34" charset="-93"/>
                    <a:cs typeface="Times New Roman" pitchFamily="18" charset="0"/>
                  </a:rPr>
                  <a:t>Tiếng Việt</a:t>
                </a:r>
                <a:endParaRPr lang="en-US" sz="3000" b="1" dirty="0">
                  <a:solidFill>
                    <a:srgbClr val="FF0066"/>
                  </a:solidFill>
                  <a:latin typeface="HP001 5 hàng" panose="020B0603050302020204" pitchFamily="34" charset="-93"/>
                  <a:cs typeface="Times New Roman" pitchFamily="18" charset="0"/>
                </a:endParaRPr>
              </a:p>
            </p:txBody>
          </p:sp>
          <p:cxnSp>
            <p:nvCxnSpPr>
              <p:cNvPr id="27" name="Straight Connector 26"/>
              <p:cNvCxnSpPr/>
              <p:nvPr/>
            </p:nvCxnSpPr>
            <p:spPr>
              <a:xfrm>
                <a:off x="6470718" y="1039533"/>
                <a:ext cx="188784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Text Box 14"/>
            <p:cNvSpPr txBox="1">
              <a:spLocks noChangeArrowheads="1"/>
            </p:cNvSpPr>
            <p:nvPr/>
          </p:nvSpPr>
          <p:spPr bwMode="auto">
            <a:xfrm>
              <a:off x="3718719" y="1066800"/>
              <a:ext cx="8382000" cy="60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000" b="1" dirty="0" err="1">
                  <a:solidFill>
                    <a:srgbClr val="0000CC"/>
                  </a:solidFill>
                  <a:effectLst>
                    <a:outerShdw blurRad="38100" dist="38100" dir="2700000" algn="tl">
                      <a:srgbClr val="000000">
                        <a:alpha val="43137"/>
                      </a:srgbClr>
                    </a:outerShdw>
                  </a:effectLst>
                  <a:latin typeface="HP001 5 hàng" panose="020B0603050302020204" pitchFamily="34" charset="-93"/>
                </a:rPr>
                <a:t>Góc</a:t>
              </a:r>
              <a:r>
                <a:rPr lang="en-US" sz="3000" b="1" dirty="0">
                  <a:solidFill>
                    <a:srgbClr val="0000CC"/>
                  </a:solidFill>
                  <a:effectLst>
                    <a:outerShdw blurRad="38100" dist="38100" dir="2700000" algn="tl">
                      <a:srgbClr val="000000">
                        <a:alpha val="43137"/>
                      </a:srgbClr>
                    </a:outerShdw>
                  </a:effectLst>
                  <a:latin typeface="HP001 5 hàng" panose="020B0603050302020204" pitchFamily="34" charset="-93"/>
                </a:rPr>
                <a:t> </a:t>
              </a:r>
              <a:r>
                <a:rPr lang="en-US" sz="3000" b="1" dirty="0" err="1">
                  <a:solidFill>
                    <a:srgbClr val="0000CC"/>
                  </a:solidFill>
                  <a:effectLst>
                    <a:outerShdw blurRad="38100" dist="38100" dir="2700000" algn="tl">
                      <a:srgbClr val="000000">
                        <a:alpha val="43137"/>
                      </a:srgbClr>
                    </a:outerShdw>
                  </a:effectLst>
                  <a:latin typeface="HP001 5 hàng" panose="020B0603050302020204" pitchFamily="34" charset="-93"/>
                </a:rPr>
                <a:t>sáng</a:t>
              </a:r>
              <a:r>
                <a:rPr lang="en-US" sz="3000" b="1" dirty="0">
                  <a:solidFill>
                    <a:srgbClr val="0000CC"/>
                  </a:solidFill>
                  <a:effectLst>
                    <a:outerShdw blurRad="38100" dist="38100" dir="2700000" algn="tl">
                      <a:srgbClr val="000000">
                        <a:alpha val="43137"/>
                      </a:srgbClr>
                    </a:outerShdw>
                  </a:effectLst>
                  <a:latin typeface="HP001 5 hàng" panose="020B0603050302020204" pitchFamily="34" charset="-93"/>
                </a:rPr>
                <a:t> </a:t>
              </a:r>
              <a:r>
                <a:rPr lang="en-US" sz="3000" b="1" dirty="0" err="1">
                  <a:solidFill>
                    <a:srgbClr val="0000CC"/>
                  </a:solidFill>
                  <a:effectLst>
                    <a:outerShdw blurRad="38100" dist="38100" dir="2700000" algn="tl">
                      <a:srgbClr val="000000">
                        <a:alpha val="43137"/>
                      </a:srgbClr>
                    </a:outerShdw>
                  </a:effectLst>
                  <a:latin typeface="HP001 5 hàng" panose="020B0603050302020204" pitchFamily="34" charset="-93"/>
                </a:rPr>
                <a:t>tạo</a:t>
              </a:r>
              <a:r>
                <a:rPr lang="en-US" sz="3000" b="1" dirty="0">
                  <a:solidFill>
                    <a:srgbClr val="0000CC"/>
                  </a:solidFill>
                  <a:effectLst>
                    <a:outerShdw blurRad="38100" dist="38100" dir="2700000" algn="tl">
                      <a:srgbClr val="000000">
                        <a:alpha val="43137"/>
                      </a:srgbClr>
                    </a:outerShdw>
                  </a:effectLst>
                  <a:latin typeface="HP001 5 hàng" panose="020B0603050302020204" pitchFamily="34" charset="-93"/>
                </a:rPr>
                <a:t>:</a:t>
              </a:r>
              <a:r>
                <a:rPr lang="vi-VN" sz="3000" b="1" dirty="0">
                  <a:solidFill>
                    <a:srgbClr val="0000CC"/>
                  </a:solidFill>
                  <a:effectLst>
                    <a:outerShdw blurRad="38100" dist="38100" dir="2700000" algn="tl">
                      <a:srgbClr val="000000">
                        <a:alpha val="43137"/>
                      </a:srgbClr>
                    </a:outerShdw>
                  </a:effectLst>
                  <a:latin typeface="HP001 5 hàng" panose="020B0603050302020204" pitchFamily="34" charset="-93"/>
                </a:rPr>
                <a:t> Viết, vẽ về mái ấm gia đình</a:t>
              </a:r>
              <a:endParaRPr lang="en-US" sz="3000" b="1" dirty="0">
                <a:solidFill>
                  <a:srgbClr val="0000CC"/>
                </a:solidFill>
                <a:effectLst>
                  <a:outerShdw blurRad="38100" dist="38100" dir="2700000" algn="tl">
                    <a:srgbClr val="000000">
                      <a:alpha val="43137"/>
                    </a:srgbClr>
                  </a:outerShdw>
                </a:effectLst>
                <a:latin typeface="HP001 5 hàng" panose="020B0603050302020204" pitchFamily="34" charset="-93"/>
              </a:endParaRPr>
            </a:p>
          </p:txBody>
        </p:sp>
      </p:grpSp>
    </p:spTree>
    <p:extLst>
      <p:ext uri="{BB962C8B-B14F-4D97-AF65-F5344CB8AC3E}">
        <p14:creationId xmlns:p14="http://schemas.microsoft.com/office/powerpoint/2010/main" val="3764000528"/>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3337719" y="4114800"/>
            <a:ext cx="9601200" cy="1125538"/>
          </a:xfrm>
          <a:prstGeom prst="rect">
            <a:avLst/>
          </a:prstGeom>
        </p:spPr>
        <p:txBody>
          <a:bodyPr wrap="none" fromWordArt="1">
            <a:prstTxWarp prst="textPlain">
              <a:avLst>
                <a:gd name="adj" fmla="val 50000"/>
              </a:avLst>
            </a:prstTxWarp>
          </a:bodyPr>
          <a:lstStyle/>
          <a:p>
            <a:pPr algn="ct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07318" y="1077439"/>
            <a:ext cx="15705413" cy="1176797"/>
            <a:chOff x="407318" y="1077439"/>
            <a:chExt cx="15705413" cy="1176797"/>
          </a:xfrm>
        </p:grpSpPr>
        <p:sp>
          <p:nvSpPr>
            <p:cNvPr id="18" name="Rectangle 17"/>
            <p:cNvSpPr/>
            <p:nvPr/>
          </p:nvSpPr>
          <p:spPr>
            <a:xfrm>
              <a:off x="737726" y="1077439"/>
              <a:ext cx="15375005" cy="1176797"/>
            </a:xfrm>
            <a:prstGeom prst="rect">
              <a:avLst/>
            </a:prstGeom>
          </p:spPr>
          <p:txBody>
            <a:bodyPr wrap="square">
              <a:spAutoFit/>
            </a:bodyPr>
            <a:lstStyle/>
            <a:p>
              <a:pPr marL="457200">
                <a:lnSpc>
                  <a:spcPct val="115000"/>
                </a:lnSpc>
                <a:spcAft>
                  <a:spcPts val="1000"/>
                </a:spcAft>
              </a:pPr>
              <a:r>
                <a:rPr lang="vi-VN" sz="3200" b="1" dirty="0">
                  <a:latin typeface="+mn-lt"/>
                  <a:ea typeface="Calibri" panose="020F0502020204030204" pitchFamily="34" charset="0"/>
                  <a:cs typeface="Times New Roman" panose="02020603050405020304" pitchFamily="18" charset="0"/>
                </a:rPr>
                <a:t>Đó là ngôi nhà xinh xắn lợp ngói đỏ, những cánh cửa gỗ sơn nâu đã phai màu.</a:t>
              </a:r>
              <a:endParaRPr lang="en-US" sz="3200" b="1" dirty="0">
                <a:latin typeface="+mn-lt"/>
                <a:ea typeface="Calibri" panose="020F0502020204030204" pitchFamily="34" charset="0"/>
                <a:cs typeface="Times New Roman" panose="02020603050405020304" pitchFamily="18" charset="0"/>
              </a:endParaRPr>
            </a:p>
          </p:txBody>
        </p:sp>
        <p:sp>
          <p:nvSpPr>
            <p:cNvPr id="30" name="Flowchart: Process 29"/>
            <p:cNvSpPr/>
            <p:nvPr/>
          </p:nvSpPr>
          <p:spPr>
            <a:xfrm>
              <a:off x="407318" y="1116477"/>
              <a:ext cx="626057"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grpSp>
      <p:grpSp>
        <p:nvGrpSpPr>
          <p:cNvPr id="7" name="Group 6"/>
          <p:cNvGrpSpPr/>
          <p:nvPr/>
        </p:nvGrpSpPr>
        <p:grpSpPr>
          <a:xfrm>
            <a:off x="387926" y="2315183"/>
            <a:ext cx="15785615" cy="1176797"/>
            <a:chOff x="387926" y="2315183"/>
            <a:chExt cx="15785615" cy="1176797"/>
          </a:xfrm>
        </p:grpSpPr>
        <p:sp>
          <p:nvSpPr>
            <p:cNvPr id="17" name="Rectangle 16"/>
            <p:cNvSpPr/>
            <p:nvPr/>
          </p:nvSpPr>
          <p:spPr>
            <a:xfrm>
              <a:off x="679227" y="2315183"/>
              <a:ext cx="15494314" cy="1176797"/>
            </a:xfrm>
            <a:prstGeom prst="rect">
              <a:avLst/>
            </a:prstGeom>
          </p:spPr>
          <p:txBody>
            <a:bodyPr wrap="square">
              <a:spAutoFit/>
            </a:bodyPr>
            <a:lstStyle/>
            <a:p>
              <a:pPr marL="457200">
                <a:lnSpc>
                  <a:spcPct val="115000"/>
                </a:lnSpc>
                <a:spcAft>
                  <a:spcPts val="1000"/>
                </a:spcAft>
              </a:pPr>
              <a:r>
                <a:rPr lang="vi-VN" sz="3200" b="1" dirty="0">
                  <a:latin typeface="+mn-lt"/>
                  <a:ea typeface="Calibri" panose="020F0502020204030204" pitchFamily="34" charset="0"/>
                  <a:cs typeface="Times New Roman" panose="02020603050405020304" pitchFamily="18" charset="0"/>
                </a:rPr>
                <a:t>Trước nhà có một mảnh vườn nhỏ trồng rau, trồng hoa và mấy cây hồng lộc lá đỏ.</a:t>
              </a:r>
              <a:endParaRPr lang="en-US" sz="3200" b="1" dirty="0">
                <a:latin typeface="+mn-lt"/>
                <a:ea typeface="Calibri" panose="020F0502020204030204" pitchFamily="34" charset="0"/>
                <a:cs typeface="Times New Roman" panose="02020603050405020304" pitchFamily="18" charset="0"/>
              </a:endParaRPr>
            </a:p>
          </p:txBody>
        </p:sp>
        <p:sp>
          <p:nvSpPr>
            <p:cNvPr id="31" name="Flowchart: Process 30"/>
            <p:cNvSpPr/>
            <p:nvPr/>
          </p:nvSpPr>
          <p:spPr>
            <a:xfrm>
              <a:off x="387926" y="2318144"/>
              <a:ext cx="610976"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grpSp>
      <p:sp>
        <p:nvSpPr>
          <p:cNvPr id="15" name="Content Placeholder 8"/>
          <p:cNvSpPr txBox="1">
            <a:spLocks/>
          </p:cNvSpPr>
          <p:nvPr/>
        </p:nvSpPr>
        <p:spPr>
          <a:xfrm>
            <a:off x="780061" y="282531"/>
            <a:ext cx="15283057" cy="584775"/>
          </a:xfrm>
          <a:prstGeom prst="rect">
            <a:avLst/>
          </a:prstGeom>
        </p:spPr>
        <p:txBody>
          <a:bodyPr wrap="square">
            <a:spAutoFit/>
          </a:bodyPr>
          <a:lst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a:lstStyle>
          <a:p>
            <a:pPr marL="0" indent="0">
              <a:buFontTx/>
              <a:buNone/>
            </a:pPr>
            <a:r>
              <a:rPr lang="en-US" sz="3200" b="1" kern="0" spc="-80" dirty="0">
                <a:solidFill>
                  <a:srgbClr val="3333FF"/>
                </a:solidFill>
                <a:cs typeface="Times New Roman" pitchFamily="18" charset="0"/>
              </a:rPr>
              <a:t>1. </a:t>
            </a:r>
            <a:r>
              <a:rPr lang="en-US" sz="3200" b="1" kern="0" spc="-80" dirty="0" err="1">
                <a:solidFill>
                  <a:srgbClr val="3333FF"/>
                </a:solidFill>
                <a:cs typeface="Times New Roman" pitchFamily="18" charset="0"/>
              </a:rPr>
              <a:t>Đánh</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số</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thứ</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tự</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sắp</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xếp</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lại</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các</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câu</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dưới</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đây</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thành</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một</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đoạn</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văn</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hoàn</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chỉnh</a:t>
            </a:r>
            <a:r>
              <a:rPr lang="en-US" sz="3200" b="1" kern="0" spc="-80" dirty="0">
                <a:solidFill>
                  <a:srgbClr val="3333FF"/>
                </a:solidFill>
                <a:cs typeface="Times New Roman" pitchFamily="18" charset="0"/>
              </a:rPr>
              <a:t>.</a:t>
            </a:r>
          </a:p>
        </p:txBody>
      </p:sp>
      <p:cxnSp>
        <p:nvCxnSpPr>
          <p:cNvPr id="16" name="Straight Connector 15"/>
          <p:cNvCxnSpPr/>
          <p:nvPr/>
        </p:nvCxnSpPr>
        <p:spPr>
          <a:xfrm>
            <a:off x="1286155" y="837707"/>
            <a:ext cx="4724400" cy="482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5" name="Group 4"/>
          <p:cNvGrpSpPr/>
          <p:nvPr/>
        </p:nvGrpSpPr>
        <p:grpSpPr>
          <a:xfrm>
            <a:off x="536833" y="7042857"/>
            <a:ext cx="7686065" cy="618489"/>
            <a:chOff x="418484" y="3870199"/>
            <a:chExt cx="7686065" cy="618489"/>
          </a:xfrm>
        </p:grpSpPr>
        <p:sp>
          <p:nvSpPr>
            <p:cNvPr id="29" name="Rectangle 28"/>
            <p:cNvSpPr/>
            <p:nvPr/>
          </p:nvSpPr>
          <p:spPr>
            <a:xfrm>
              <a:off x="677516" y="3870199"/>
              <a:ext cx="7427033" cy="610488"/>
            </a:xfrm>
            <a:prstGeom prst="rect">
              <a:avLst/>
            </a:prstGeom>
          </p:spPr>
          <p:txBody>
            <a:bodyPr wrap="none">
              <a:spAutoFit/>
            </a:bodyPr>
            <a:lstStyle/>
            <a:p>
              <a:pPr marL="457200">
                <a:lnSpc>
                  <a:spcPct val="115000"/>
                </a:lnSpc>
                <a:spcAft>
                  <a:spcPts val="1000"/>
                </a:spcAft>
              </a:pPr>
              <a:r>
                <a:rPr lang="vi-VN" sz="3200" b="1" dirty="0">
                  <a:latin typeface="+mn-lt"/>
                  <a:ea typeface="Calibri" panose="020F0502020204030204" pitchFamily="34" charset="0"/>
                  <a:cs typeface="Times New Roman" panose="02020603050405020304" pitchFamily="18" charset="0"/>
                </a:rPr>
                <a:t>Tôi rất yêu ngôi nhà nhỏ của mình.</a:t>
              </a:r>
              <a:endParaRPr lang="en-US" sz="3200" b="1" dirty="0">
                <a:latin typeface="+mn-lt"/>
                <a:ea typeface="Calibri" panose="020F0502020204030204" pitchFamily="34" charset="0"/>
                <a:cs typeface="Times New Roman" panose="02020603050405020304" pitchFamily="18" charset="0"/>
              </a:endParaRPr>
            </a:p>
          </p:txBody>
        </p:sp>
        <p:sp>
          <p:nvSpPr>
            <p:cNvPr id="21" name="Flowchart: Process 20"/>
            <p:cNvSpPr/>
            <p:nvPr/>
          </p:nvSpPr>
          <p:spPr>
            <a:xfrm>
              <a:off x="418484" y="3882682"/>
              <a:ext cx="610976"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6</a:t>
              </a:r>
            </a:p>
          </p:txBody>
        </p:sp>
      </p:grpSp>
      <p:grpSp>
        <p:nvGrpSpPr>
          <p:cNvPr id="8" name="Group 7"/>
          <p:cNvGrpSpPr/>
          <p:nvPr/>
        </p:nvGrpSpPr>
        <p:grpSpPr>
          <a:xfrm>
            <a:off x="387926" y="505989"/>
            <a:ext cx="9624009" cy="610488"/>
            <a:chOff x="417242" y="5017353"/>
            <a:chExt cx="9624009" cy="610488"/>
          </a:xfrm>
        </p:grpSpPr>
        <p:sp>
          <p:nvSpPr>
            <p:cNvPr id="20" name="Rectangle 19"/>
            <p:cNvSpPr/>
            <p:nvPr/>
          </p:nvSpPr>
          <p:spPr>
            <a:xfrm>
              <a:off x="679393" y="5017353"/>
              <a:ext cx="9361858" cy="610488"/>
            </a:xfrm>
            <a:prstGeom prst="rect">
              <a:avLst/>
            </a:prstGeom>
          </p:spPr>
          <p:txBody>
            <a:bodyPr wrap="none">
              <a:spAutoFit/>
            </a:bodyPr>
            <a:lstStyle/>
            <a:p>
              <a:pPr marL="457200">
                <a:lnSpc>
                  <a:spcPct val="115000"/>
                </a:lnSpc>
                <a:spcAft>
                  <a:spcPts val="1000"/>
                </a:spcAft>
              </a:pPr>
              <a:r>
                <a:rPr lang="vi-VN" sz="3200" b="1" dirty="0">
                  <a:latin typeface="+mn-lt"/>
                  <a:ea typeface="Calibri" panose="020F0502020204030204" pitchFamily="34" charset="0"/>
                  <a:cs typeface="Times New Roman" panose="02020603050405020304" pitchFamily="18" charset="0"/>
                </a:rPr>
                <a:t>Nhà tôi nằm sâu trong một ngõ nhỏ yên tĩnh.</a:t>
              </a:r>
              <a:endParaRPr lang="en-US" sz="3200" b="1" dirty="0">
                <a:latin typeface="+mn-lt"/>
                <a:ea typeface="Calibri" panose="020F0502020204030204" pitchFamily="34" charset="0"/>
                <a:cs typeface="Times New Roman" panose="02020603050405020304" pitchFamily="18" charset="0"/>
              </a:endParaRPr>
            </a:p>
          </p:txBody>
        </p:sp>
        <p:sp>
          <p:nvSpPr>
            <p:cNvPr id="22" name="Flowchart: Process 21"/>
            <p:cNvSpPr/>
            <p:nvPr/>
          </p:nvSpPr>
          <p:spPr>
            <a:xfrm>
              <a:off x="417242" y="5017353"/>
              <a:ext cx="610976"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grpSp>
      <p:grpSp>
        <p:nvGrpSpPr>
          <p:cNvPr id="9" name="Group 8"/>
          <p:cNvGrpSpPr/>
          <p:nvPr/>
        </p:nvGrpSpPr>
        <p:grpSpPr>
          <a:xfrm>
            <a:off x="358849" y="5043661"/>
            <a:ext cx="14053002" cy="1176797"/>
            <a:chOff x="432612" y="5908108"/>
            <a:chExt cx="14053002" cy="1176797"/>
          </a:xfrm>
        </p:grpSpPr>
        <p:sp>
          <p:nvSpPr>
            <p:cNvPr id="24" name="Rectangle 23"/>
            <p:cNvSpPr/>
            <p:nvPr/>
          </p:nvSpPr>
          <p:spPr>
            <a:xfrm>
              <a:off x="693414" y="5908108"/>
              <a:ext cx="13792200" cy="1176797"/>
            </a:xfrm>
            <a:prstGeom prst="rect">
              <a:avLst/>
            </a:prstGeom>
          </p:spPr>
          <p:txBody>
            <a:bodyPr wrap="square">
              <a:spAutoFit/>
            </a:bodyPr>
            <a:lstStyle/>
            <a:p>
              <a:pPr marL="457200">
                <a:lnSpc>
                  <a:spcPct val="115000"/>
                </a:lnSpc>
                <a:spcAft>
                  <a:spcPts val="1000"/>
                </a:spcAft>
              </a:pPr>
              <a:r>
                <a:rPr lang="vi-VN" sz="3200" b="1" dirty="0">
                  <a:latin typeface="+mn-lt"/>
                  <a:ea typeface="Calibri" panose="020F0502020204030204" pitchFamily="34" charset="0"/>
                  <a:cs typeface="Times New Roman" panose="02020603050405020304" pitchFamily="18" charset="0"/>
                </a:rPr>
                <a:t>Trong ngôi nhà này, ông bà, bố mẹ và hai chị em tôi sống rất đầm ấm, hạnh phúc.</a:t>
              </a:r>
              <a:endParaRPr lang="en-US" sz="3200" b="1" dirty="0">
                <a:latin typeface="+mn-lt"/>
                <a:ea typeface="Calibri" panose="020F0502020204030204" pitchFamily="34" charset="0"/>
                <a:cs typeface="Times New Roman" panose="02020603050405020304" pitchFamily="18" charset="0"/>
              </a:endParaRPr>
            </a:p>
          </p:txBody>
        </p:sp>
        <p:sp>
          <p:nvSpPr>
            <p:cNvPr id="23" name="Flowchart: Process 22"/>
            <p:cNvSpPr/>
            <p:nvPr/>
          </p:nvSpPr>
          <p:spPr>
            <a:xfrm>
              <a:off x="432612" y="5917455"/>
              <a:ext cx="610976"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5</a:t>
              </a:r>
            </a:p>
          </p:txBody>
        </p:sp>
      </p:grpSp>
      <p:grpSp>
        <p:nvGrpSpPr>
          <p:cNvPr id="10" name="Group 9"/>
          <p:cNvGrpSpPr/>
          <p:nvPr/>
        </p:nvGrpSpPr>
        <p:grpSpPr>
          <a:xfrm>
            <a:off x="137319" y="3491980"/>
            <a:ext cx="15740929" cy="1277792"/>
            <a:chOff x="432612" y="7363372"/>
            <a:chExt cx="15740929" cy="1277792"/>
          </a:xfrm>
        </p:grpSpPr>
        <p:sp>
          <p:nvSpPr>
            <p:cNvPr id="28" name="Rectangle 27"/>
            <p:cNvSpPr/>
            <p:nvPr/>
          </p:nvSpPr>
          <p:spPr>
            <a:xfrm>
              <a:off x="711047" y="7416213"/>
              <a:ext cx="15462494" cy="1224951"/>
            </a:xfrm>
            <a:prstGeom prst="rect">
              <a:avLst/>
            </a:prstGeom>
          </p:spPr>
          <p:txBody>
            <a:bodyPr wrap="square">
              <a:spAutoFit/>
            </a:bodyPr>
            <a:lstStyle/>
            <a:p>
              <a:pPr marL="457200">
                <a:lnSpc>
                  <a:spcPct val="115000"/>
                </a:lnSpc>
                <a:spcAft>
                  <a:spcPts val="1000"/>
                </a:spcAft>
              </a:pPr>
              <a:r>
                <a:rPr lang="vi-VN" sz="3200" b="1" dirty="0">
                  <a:latin typeface="+mn-lt"/>
                  <a:ea typeface="Calibri" panose="020F0502020204030204" pitchFamily="34" charset="0"/>
                  <a:cs typeface="Times New Roman" panose="02020603050405020304" pitchFamily="18" charset="0"/>
                </a:rPr>
                <a:t>Ngôi nhà có một phòng khách khá rộng, ba phòng ngủ ấm cúng, một gian bếp nhỏ và một nhà vệ sinh sạch sẽ.</a:t>
              </a:r>
              <a:endParaRPr lang="en-US" sz="3200" b="1" dirty="0">
                <a:latin typeface="+mn-lt"/>
                <a:ea typeface="Calibri" panose="020F0502020204030204" pitchFamily="34" charset="0"/>
                <a:cs typeface="Times New Roman" panose="02020603050405020304" pitchFamily="18" charset="0"/>
              </a:endParaRPr>
            </a:p>
          </p:txBody>
        </p:sp>
        <p:sp>
          <p:nvSpPr>
            <p:cNvPr id="25" name="Flowchart: Process 24"/>
            <p:cNvSpPr/>
            <p:nvPr/>
          </p:nvSpPr>
          <p:spPr>
            <a:xfrm>
              <a:off x="432612" y="7363372"/>
              <a:ext cx="610976"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grpSp>
    </p:spTree>
    <p:extLst>
      <p:ext uri="{BB962C8B-B14F-4D97-AF65-F5344CB8AC3E}">
        <p14:creationId xmlns:p14="http://schemas.microsoft.com/office/powerpoint/2010/main" val="1085110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3832" y="609600"/>
            <a:ext cx="14648974" cy="7558088"/>
          </a:xfrm>
        </p:spPr>
        <p:txBody>
          <a:bodyPr/>
          <a:lstStyle/>
          <a:p>
            <a:pPr marL="0" indent="0">
              <a:buNone/>
            </a:pPr>
            <a:endParaRPr lang="vi-VN" dirty="0"/>
          </a:p>
          <a:p>
            <a:pPr marL="0" indent="0">
              <a:buNone/>
            </a:pPr>
            <a:endParaRPr lang="en-US" dirty="0"/>
          </a:p>
        </p:txBody>
      </p:sp>
      <p:sp>
        <p:nvSpPr>
          <p:cNvPr id="4" name="Rectangle 3"/>
          <p:cNvSpPr/>
          <p:nvPr/>
        </p:nvSpPr>
        <p:spPr>
          <a:xfrm>
            <a:off x="1051719" y="609600"/>
            <a:ext cx="12039600" cy="800219"/>
          </a:xfrm>
          <a:prstGeom prst="rect">
            <a:avLst/>
          </a:prstGeom>
        </p:spPr>
        <p:txBody>
          <a:bodyPr wrap="square">
            <a:spAutoFit/>
          </a:bodyPr>
          <a:lstStyle/>
          <a:p>
            <a:pPr marL="914400">
              <a:lnSpc>
                <a:spcPct val="115000"/>
              </a:lnSpc>
              <a:spcAft>
                <a:spcPts val="100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Nhà tôi nằm sâu trong một ngõ nhỏ yên tĩnh.</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Flowchart: Process 4"/>
          <p:cNvSpPr/>
          <p:nvPr/>
        </p:nvSpPr>
        <p:spPr>
          <a:xfrm>
            <a:off x="1051719" y="706706"/>
            <a:ext cx="863914"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1</a:t>
            </a:r>
            <a:endParaRPr lang="en-US" sz="3200" dirty="0">
              <a:solidFill>
                <a:schemeClr val="tx1"/>
              </a:solidFill>
            </a:endParaRPr>
          </a:p>
        </p:txBody>
      </p:sp>
      <p:sp>
        <p:nvSpPr>
          <p:cNvPr id="6" name="Rectangle 5"/>
          <p:cNvSpPr/>
          <p:nvPr/>
        </p:nvSpPr>
        <p:spPr>
          <a:xfrm>
            <a:off x="1069295" y="1676400"/>
            <a:ext cx="16716181" cy="1636345"/>
          </a:xfrm>
          <a:prstGeom prst="rect">
            <a:avLst/>
          </a:prstGeom>
        </p:spPr>
        <p:txBody>
          <a:bodyPr wrap="square">
            <a:spAutoFit/>
          </a:bodyPr>
          <a:lstStyle/>
          <a:p>
            <a:pPr indent="457200">
              <a:lnSpc>
                <a:spcPct val="115000"/>
              </a:lnSpc>
              <a:spcAft>
                <a:spcPts val="100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	Đó là ngôi  nhà xinh xắn lợp ngói đỏ, những cánh cửa gỗ sơn nâu đã </a:t>
            </a:r>
          </a:p>
          <a:p>
            <a:pPr indent="457200">
              <a:lnSpc>
                <a:spcPct val="115000"/>
              </a:lnSpc>
              <a:spcAft>
                <a:spcPts val="100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phai màu.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Flowchart: Process 6"/>
          <p:cNvSpPr/>
          <p:nvPr/>
        </p:nvSpPr>
        <p:spPr>
          <a:xfrm>
            <a:off x="1051719" y="1805298"/>
            <a:ext cx="863914"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2</a:t>
            </a:r>
            <a:endParaRPr lang="en-US" sz="3200" dirty="0">
              <a:solidFill>
                <a:schemeClr val="tx1"/>
              </a:solidFill>
            </a:endParaRPr>
          </a:p>
        </p:txBody>
      </p:sp>
      <p:sp>
        <p:nvSpPr>
          <p:cNvPr id="8" name="Rectangle 7"/>
          <p:cNvSpPr/>
          <p:nvPr/>
        </p:nvSpPr>
        <p:spPr>
          <a:xfrm>
            <a:off x="899319" y="3436851"/>
            <a:ext cx="15494314" cy="1508105"/>
          </a:xfrm>
          <a:prstGeom prst="rect">
            <a:avLst/>
          </a:prstGeom>
        </p:spPr>
        <p:txBody>
          <a:bodyPr wrap="square">
            <a:spAutoFit/>
          </a:bodyPr>
          <a:lstStyle/>
          <a:p>
            <a:pPr marL="457200" indent="457200">
              <a:lnSpc>
                <a:spcPct val="115000"/>
              </a:lnSpc>
              <a:spcAft>
                <a:spcPts val="100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Trước nhà có một mảnh vườn nhỏ trồng rau, trồng hoa và mấy cây hồng lộc lá đỏ.</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Flowchart: Process 8"/>
          <p:cNvSpPr/>
          <p:nvPr/>
        </p:nvSpPr>
        <p:spPr>
          <a:xfrm>
            <a:off x="1014867" y="3522515"/>
            <a:ext cx="863914"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3</a:t>
            </a:r>
            <a:endParaRPr lang="en-US" sz="3200" dirty="0">
              <a:solidFill>
                <a:schemeClr val="tx1"/>
              </a:solidFill>
            </a:endParaRPr>
          </a:p>
        </p:txBody>
      </p:sp>
      <p:sp>
        <p:nvSpPr>
          <p:cNvPr id="10" name="Rectangle 9"/>
          <p:cNvSpPr/>
          <p:nvPr/>
        </p:nvSpPr>
        <p:spPr>
          <a:xfrm>
            <a:off x="978015" y="4631778"/>
            <a:ext cx="15925800" cy="1508105"/>
          </a:xfrm>
          <a:prstGeom prst="rect">
            <a:avLst/>
          </a:prstGeom>
        </p:spPr>
        <p:txBody>
          <a:bodyPr wrap="square">
            <a:spAutoFit/>
          </a:bodyPr>
          <a:lstStyle/>
          <a:p>
            <a:pPr marL="457200" indent="457200">
              <a:lnSpc>
                <a:spcPct val="115000"/>
              </a:lnSpc>
              <a:spcAft>
                <a:spcPts val="100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Ngôi nhà có một phòng khách khá rộng, ba phòng ngủ ấm cúng, một gian bếp nhỏ và một nhà vệ sinh sạch sẽ.</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Flowchart: Process 10"/>
          <p:cNvSpPr/>
          <p:nvPr/>
        </p:nvSpPr>
        <p:spPr>
          <a:xfrm>
            <a:off x="1044577" y="4766059"/>
            <a:ext cx="863914"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4</a:t>
            </a:r>
            <a:endParaRPr lang="en-US" sz="3200" dirty="0">
              <a:solidFill>
                <a:schemeClr val="tx1"/>
              </a:solidFill>
            </a:endParaRPr>
          </a:p>
        </p:txBody>
      </p:sp>
      <p:sp>
        <p:nvSpPr>
          <p:cNvPr id="12" name="Rectangle 11"/>
          <p:cNvSpPr/>
          <p:nvPr/>
        </p:nvSpPr>
        <p:spPr>
          <a:xfrm>
            <a:off x="813832" y="5970503"/>
            <a:ext cx="14648974" cy="1508105"/>
          </a:xfrm>
          <a:prstGeom prst="rect">
            <a:avLst/>
          </a:prstGeom>
        </p:spPr>
        <p:txBody>
          <a:bodyPr wrap="square">
            <a:spAutoFit/>
          </a:bodyPr>
          <a:lstStyle/>
          <a:p>
            <a:pPr marL="457200" indent="457200">
              <a:lnSpc>
                <a:spcPct val="115000"/>
              </a:lnSpc>
              <a:spcAft>
                <a:spcPts val="100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  Trong ngôi nhà này, ông bà, bố mẹ và hai chị em tôi sống rất đầm ấm, hạnh phúc.</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Flowchart: Process 12"/>
          <p:cNvSpPr/>
          <p:nvPr/>
        </p:nvSpPr>
        <p:spPr>
          <a:xfrm>
            <a:off x="1044577" y="6035539"/>
            <a:ext cx="863914"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5</a:t>
            </a:r>
            <a:endParaRPr lang="en-US" sz="3200" dirty="0">
              <a:solidFill>
                <a:schemeClr val="tx1"/>
              </a:solidFill>
            </a:endParaRPr>
          </a:p>
        </p:txBody>
      </p:sp>
      <p:sp>
        <p:nvSpPr>
          <p:cNvPr id="14" name="Rectangle 13"/>
          <p:cNvSpPr/>
          <p:nvPr/>
        </p:nvSpPr>
        <p:spPr>
          <a:xfrm>
            <a:off x="813832" y="7491575"/>
            <a:ext cx="8246168" cy="800219"/>
          </a:xfrm>
          <a:prstGeom prst="rect">
            <a:avLst/>
          </a:prstGeom>
        </p:spPr>
        <p:txBody>
          <a:bodyPr wrap="none">
            <a:spAutoFit/>
          </a:bodyPr>
          <a:lstStyle/>
          <a:p>
            <a:pPr marL="914400">
              <a:lnSpc>
                <a:spcPct val="115000"/>
              </a:lnSpc>
              <a:spcAft>
                <a:spcPts val="100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Tôi rất yêu ngôi nhà nhỏ của mình</a:t>
            </a:r>
            <a:r>
              <a:rPr lang="vi-VN" dirty="0">
                <a:latin typeface="Times New Roman" panose="02020603050405020304" pitchFamily="18" charset="0"/>
                <a:ea typeface="Calibri" panose="020F0502020204030204" pitchFamily="34" charset="0"/>
                <a:cs typeface="Times New Roman" panose="02020603050405020304" pitchFamily="18" charset="0"/>
              </a:rPr>
              <a:t>.</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Flowchart: Process 14"/>
          <p:cNvSpPr/>
          <p:nvPr/>
        </p:nvSpPr>
        <p:spPr>
          <a:xfrm>
            <a:off x="1032443" y="7491575"/>
            <a:ext cx="863914"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6</a:t>
            </a:r>
            <a:endParaRPr lang="en-US" sz="3200" dirty="0">
              <a:solidFill>
                <a:schemeClr val="tx1"/>
              </a:solidFill>
            </a:endParaRPr>
          </a:p>
        </p:txBody>
      </p:sp>
    </p:spTree>
    <p:extLst>
      <p:ext uri="{BB962C8B-B14F-4D97-AF65-F5344CB8AC3E}">
        <p14:creationId xmlns:p14="http://schemas.microsoft.com/office/powerpoint/2010/main" val="209520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8" grpId="0"/>
      <p:bldP spid="9" grpId="0" animBg="1"/>
      <p:bldP spid="10" grpId="0"/>
      <p:bldP spid="11" grpId="0" animBg="1"/>
      <p:bldP spid="12" grpId="0"/>
      <p:bldP spid="13" grpId="0" animBg="1"/>
      <p:bldP spid="1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Em yêu nhà em đã cắ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4519" y="228601"/>
            <a:ext cx="15163800" cy="8458200"/>
          </a:xfrm>
          <a:prstGeom prst="rect">
            <a:avLst/>
          </a:prstGeom>
        </p:spPr>
      </p:pic>
    </p:spTree>
    <p:extLst>
      <p:ext uri="{BB962C8B-B14F-4D97-AF65-F5344CB8AC3E}">
        <p14:creationId xmlns:p14="http://schemas.microsoft.com/office/powerpoint/2010/main" val="195796760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3098786" y="469226"/>
            <a:ext cx="9850552" cy="1564159"/>
            <a:chOff x="3576738" y="533400"/>
            <a:chExt cx="9850552" cy="1564159"/>
          </a:xfrm>
        </p:grpSpPr>
        <p:grpSp>
          <p:nvGrpSpPr>
            <p:cNvPr id="31" name="Group 30"/>
            <p:cNvGrpSpPr/>
            <p:nvPr/>
          </p:nvGrpSpPr>
          <p:grpSpPr>
            <a:xfrm>
              <a:off x="6597626" y="533400"/>
              <a:ext cx="2800447" cy="769441"/>
              <a:chOff x="6486305" y="594359"/>
              <a:chExt cx="2753195" cy="769441"/>
            </a:xfrm>
          </p:grpSpPr>
          <p:sp>
            <p:nvSpPr>
              <p:cNvPr id="33" name="TextBox 32"/>
              <p:cNvSpPr txBox="1"/>
              <p:nvPr/>
            </p:nvSpPr>
            <p:spPr>
              <a:xfrm>
                <a:off x="6486305" y="594359"/>
                <a:ext cx="2753195" cy="769441"/>
              </a:xfrm>
              <a:prstGeom prst="rect">
                <a:avLst/>
              </a:prstGeom>
              <a:noFill/>
            </p:spPr>
            <p:txBody>
              <a:bodyPr wrap="none" rtlCol="0">
                <a:spAutoFit/>
              </a:bodyPr>
              <a:lstStyle/>
              <a:p>
                <a:r>
                  <a:rPr lang="vi-VN" sz="4400" b="1" dirty="0">
                    <a:solidFill>
                      <a:srgbClr val="FF0066"/>
                    </a:solidFill>
                    <a:latin typeface="HP001 5 hàng" panose="020B0603050302020204" pitchFamily="34" charset="-93"/>
                    <a:cs typeface="Times New Roman" pitchFamily="18" charset="0"/>
                  </a:rPr>
                  <a:t>Tiếng Việt</a:t>
                </a:r>
                <a:endParaRPr lang="en-US" sz="4400" b="1" dirty="0">
                  <a:solidFill>
                    <a:srgbClr val="FF0066"/>
                  </a:solidFill>
                  <a:latin typeface="HP001 5 hàng" panose="020B0603050302020204" pitchFamily="34" charset="-93"/>
                  <a:cs typeface="Times New Roman" pitchFamily="18" charset="0"/>
                </a:endParaRPr>
              </a:p>
            </p:txBody>
          </p:sp>
          <p:cxnSp>
            <p:nvCxnSpPr>
              <p:cNvPr id="34" name="Straight Connector 33"/>
              <p:cNvCxnSpPr/>
              <p:nvPr/>
            </p:nvCxnSpPr>
            <p:spPr>
              <a:xfrm>
                <a:off x="6704069" y="1268133"/>
                <a:ext cx="229122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2" name="Text Box 14"/>
            <p:cNvSpPr txBox="1">
              <a:spLocks noChangeArrowheads="1"/>
            </p:cNvSpPr>
            <p:nvPr/>
          </p:nvSpPr>
          <p:spPr bwMode="auto">
            <a:xfrm>
              <a:off x="3576738" y="1398470"/>
              <a:ext cx="9850552"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600" b="1" dirty="0" err="1">
                  <a:solidFill>
                    <a:srgbClr val="0000CC"/>
                  </a:solidFill>
                  <a:effectLst>
                    <a:outerShdw blurRad="38100" dist="38100" dir="2700000" algn="tl">
                      <a:srgbClr val="000000">
                        <a:alpha val="43137"/>
                      </a:srgbClr>
                    </a:outerShdw>
                  </a:effectLst>
                  <a:latin typeface="HP001 5 hàng" panose="020B0603050302020204" pitchFamily="34" charset="-93"/>
                </a:rPr>
                <a:t>Góc</a:t>
              </a:r>
              <a:r>
                <a:rPr lang="en-US" sz="3600" b="1" dirty="0">
                  <a:solidFill>
                    <a:srgbClr val="0000CC"/>
                  </a:solidFill>
                  <a:effectLst>
                    <a:outerShdw blurRad="38100" dist="38100" dir="2700000" algn="tl">
                      <a:srgbClr val="000000">
                        <a:alpha val="43137"/>
                      </a:srgbClr>
                    </a:outerShdw>
                  </a:effectLst>
                  <a:latin typeface="HP001 5 hàng" panose="020B0603050302020204" pitchFamily="34" charset="-93"/>
                </a:rPr>
                <a:t> </a:t>
              </a:r>
              <a:r>
                <a:rPr lang="en-US" sz="3600" b="1" dirty="0" err="1">
                  <a:solidFill>
                    <a:srgbClr val="0000CC"/>
                  </a:solidFill>
                  <a:effectLst>
                    <a:outerShdw blurRad="38100" dist="38100" dir="2700000" algn="tl">
                      <a:srgbClr val="000000">
                        <a:alpha val="43137"/>
                      </a:srgbClr>
                    </a:outerShdw>
                  </a:effectLst>
                  <a:latin typeface="HP001 5 hàng" panose="020B0603050302020204" pitchFamily="34" charset="-93"/>
                </a:rPr>
                <a:t>sáng</a:t>
              </a:r>
              <a:r>
                <a:rPr lang="en-US" sz="3600" b="1" dirty="0">
                  <a:solidFill>
                    <a:srgbClr val="0000CC"/>
                  </a:solidFill>
                  <a:effectLst>
                    <a:outerShdw blurRad="38100" dist="38100" dir="2700000" algn="tl">
                      <a:srgbClr val="000000">
                        <a:alpha val="43137"/>
                      </a:srgbClr>
                    </a:outerShdw>
                  </a:effectLst>
                  <a:latin typeface="HP001 5 hàng" panose="020B0603050302020204" pitchFamily="34" charset="-93"/>
                </a:rPr>
                <a:t> </a:t>
              </a:r>
              <a:r>
                <a:rPr lang="en-US" sz="3600" b="1" dirty="0" err="1">
                  <a:solidFill>
                    <a:srgbClr val="0000CC"/>
                  </a:solidFill>
                  <a:effectLst>
                    <a:outerShdw blurRad="38100" dist="38100" dir="2700000" algn="tl">
                      <a:srgbClr val="000000">
                        <a:alpha val="43137"/>
                      </a:srgbClr>
                    </a:outerShdw>
                  </a:effectLst>
                  <a:latin typeface="HP001 5 hàng" panose="020B0603050302020204" pitchFamily="34" charset="-93"/>
                </a:rPr>
                <a:t>tạo</a:t>
              </a:r>
              <a:r>
                <a:rPr lang="en-US" sz="3600" b="1" dirty="0">
                  <a:solidFill>
                    <a:srgbClr val="0000CC"/>
                  </a:solidFill>
                  <a:effectLst>
                    <a:outerShdw blurRad="38100" dist="38100" dir="2700000" algn="tl">
                      <a:srgbClr val="000000">
                        <a:alpha val="43137"/>
                      </a:srgbClr>
                    </a:outerShdw>
                  </a:effectLst>
                  <a:latin typeface="HP001 5 hàng" panose="020B0603050302020204" pitchFamily="34" charset="-93"/>
                </a:rPr>
                <a:t>:</a:t>
              </a:r>
              <a:r>
                <a:rPr lang="vi-VN" sz="3600" b="1" dirty="0">
                  <a:solidFill>
                    <a:srgbClr val="0000CC"/>
                  </a:solidFill>
                  <a:effectLst>
                    <a:outerShdw blurRad="38100" dist="38100" dir="2700000" algn="tl">
                      <a:srgbClr val="000000">
                        <a:alpha val="43137"/>
                      </a:srgbClr>
                    </a:outerShdw>
                  </a:effectLst>
                  <a:latin typeface="HP001 5 hàng" panose="020B0603050302020204" pitchFamily="34" charset="-93"/>
                </a:rPr>
                <a:t> Viết, vẽ về mái ấm gia đình</a:t>
              </a:r>
              <a:endParaRPr lang="en-US" sz="3600" b="1" dirty="0">
                <a:solidFill>
                  <a:srgbClr val="0000CC"/>
                </a:solidFill>
                <a:effectLst>
                  <a:outerShdw blurRad="38100" dist="38100" dir="2700000" algn="tl">
                    <a:srgbClr val="000000">
                      <a:alpha val="43137"/>
                    </a:srgbClr>
                  </a:outerShdw>
                </a:effectLst>
                <a:latin typeface="HP001 5 hàng" panose="020B0603050302020204" pitchFamily="34" charset="-93"/>
              </a:endParaRPr>
            </a:p>
          </p:txBody>
        </p:sp>
      </p:grpSp>
    </p:spTree>
    <p:extLst>
      <p:ext uri="{BB962C8B-B14F-4D97-AF65-F5344CB8AC3E}">
        <p14:creationId xmlns:p14="http://schemas.microsoft.com/office/powerpoint/2010/main" val="3870304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EFEAC7-57FA-4B1B-8710-421EEA06967A}"/>
              </a:ext>
            </a:extLst>
          </p:cNvPr>
          <p:cNvPicPr>
            <a:picLocks noChangeAspect="1"/>
          </p:cNvPicPr>
          <p:nvPr/>
        </p:nvPicPr>
        <p:blipFill>
          <a:blip r:embed="rId2"/>
          <a:stretch>
            <a:fillRect/>
          </a:stretch>
        </p:blipFill>
        <p:spPr>
          <a:xfrm>
            <a:off x="1737519" y="685800"/>
            <a:ext cx="12420600" cy="7405688"/>
          </a:xfrm>
          <a:prstGeom prst="rect">
            <a:avLst/>
          </a:prstGeom>
        </p:spPr>
      </p:pic>
    </p:spTree>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07318" y="1077439"/>
            <a:ext cx="15705413" cy="1176797"/>
            <a:chOff x="407318" y="1077439"/>
            <a:chExt cx="15705413" cy="1176797"/>
          </a:xfrm>
        </p:grpSpPr>
        <p:sp>
          <p:nvSpPr>
            <p:cNvPr id="18" name="Rectangle 17"/>
            <p:cNvSpPr/>
            <p:nvPr/>
          </p:nvSpPr>
          <p:spPr>
            <a:xfrm>
              <a:off x="737726" y="1077439"/>
              <a:ext cx="15375005" cy="1176797"/>
            </a:xfrm>
            <a:prstGeom prst="rect">
              <a:avLst/>
            </a:prstGeom>
          </p:spPr>
          <p:txBody>
            <a:bodyPr wrap="square">
              <a:spAutoFit/>
            </a:bodyPr>
            <a:lstStyle/>
            <a:p>
              <a:pPr marL="457200">
                <a:lnSpc>
                  <a:spcPct val="115000"/>
                </a:lnSpc>
                <a:spcAft>
                  <a:spcPts val="1000"/>
                </a:spcAft>
              </a:pPr>
              <a:r>
                <a:rPr lang="vi-VN" sz="3200" b="1" dirty="0">
                  <a:latin typeface="+mn-lt"/>
                  <a:ea typeface="Calibri" panose="020F0502020204030204" pitchFamily="34" charset="0"/>
                  <a:cs typeface="Times New Roman" panose="02020603050405020304" pitchFamily="18" charset="0"/>
                </a:rPr>
                <a:t>Đó là ngôi nhà xinh xắn lợp ngói đỏ, những cánh cửa gỗ sơn nâu đã phai màu.</a:t>
              </a:r>
              <a:endParaRPr lang="en-US" sz="3200" b="1" dirty="0">
                <a:latin typeface="+mn-lt"/>
                <a:ea typeface="Calibri" panose="020F0502020204030204" pitchFamily="34" charset="0"/>
                <a:cs typeface="Times New Roman" panose="02020603050405020304" pitchFamily="18" charset="0"/>
              </a:endParaRPr>
            </a:p>
          </p:txBody>
        </p:sp>
        <p:sp>
          <p:nvSpPr>
            <p:cNvPr id="30" name="Flowchart: Process 29"/>
            <p:cNvSpPr/>
            <p:nvPr/>
          </p:nvSpPr>
          <p:spPr>
            <a:xfrm>
              <a:off x="407318" y="1116477"/>
              <a:ext cx="626057"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p:cNvGrpSpPr/>
          <p:nvPr/>
        </p:nvGrpSpPr>
        <p:grpSpPr>
          <a:xfrm>
            <a:off x="418484" y="2315183"/>
            <a:ext cx="15755057" cy="1176797"/>
            <a:chOff x="418484" y="2315183"/>
            <a:chExt cx="15755057" cy="1176797"/>
          </a:xfrm>
        </p:grpSpPr>
        <p:sp>
          <p:nvSpPr>
            <p:cNvPr id="17" name="Rectangle 16"/>
            <p:cNvSpPr/>
            <p:nvPr/>
          </p:nvSpPr>
          <p:spPr>
            <a:xfrm>
              <a:off x="679227" y="2315183"/>
              <a:ext cx="15494314" cy="1176797"/>
            </a:xfrm>
            <a:prstGeom prst="rect">
              <a:avLst/>
            </a:prstGeom>
          </p:spPr>
          <p:txBody>
            <a:bodyPr wrap="square">
              <a:spAutoFit/>
            </a:bodyPr>
            <a:lstStyle/>
            <a:p>
              <a:pPr marL="457200">
                <a:lnSpc>
                  <a:spcPct val="115000"/>
                </a:lnSpc>
                <a:spcAft>
                  <a:spcPts val="1000"/>
                </a:spcAft>
              </a:pPr>
              <a:r>
                <a:rPr lang="vi-VN" sz="3200" b="1" dirty="0">
                  <a:latin typeface="+mn-lt"/>
                  <a:ea typeface="Calibri" panose="020F0502020204030204" pitchFamily="34" charset="0"/>
                  <a:cs typeface="Times New Roman" panose="02020603050405020304" pitchFamily="18" charset="0"/>
                </a:rPr>
                <a:t>Trước nhà có một mảnh vườn nhỏ trồng rau, trồng hoa và mấy cây hồng lộc lá đỏ.</a:t>
              </a:r>
              <a:endParaRPr lang="en-US" sz="3200" b="1" dirty="0">
                <a:latin typeface="+mn-lt"/>
                <a:ea typeface="Calibri" panose="020F0502020204030204" pitchFamily="34" charset="0"/>
                <a:cs typeface="Times New Roman" panose="02020603050405020304" pitchFamily="18" charset="0"/>
              </a:endParaRPr>
            </a:p>
          </p:txBody>
        </p:sp>
        <p:sp>
          <p:nvSpPr>
            <p:cNvPr id="31" name="Flowchart: Process 30"/>
            <p:cNvSpPr/>
            <p:nvPr/>
          </p:nvSpPr>
          <p:spPr>
            <a:xfrm>
              <a:off x="418484" y="2318144"/>
              <a:ext cx="610976"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Content Placeholder 8"/>
          <p:cNvSpPr txBox="1">
            <a:spLocks/>
          </p:cNvSpPr>
          <p:nvPr/>
        </p:nvSpPr>
        <p:spPr>
          <a:xfrm>
            <a:off x="780061" y="282531"/>
            <a:ext cx="15283057" cy="584775"/>
          </a:xfrm>
          <a:prstGeom prst="rect">
            <a:avLst/>
          </a:prstGeom>
        </p:spPr>
        <p:txBody>
          <a:bodyPr wrap="square">
            <a:spAutoFit/>
          </a:bodyPr>
          <a:lst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a:lstStyle>
          <a:p>
            <a:pPr marL="0" indent="0">
              <a:buFontTx/>
              <a:buNone/>
            </a:pPr>
            <a:r>
              <a:rPr lang="en-US" sz="3200" b="1" kern="0" spc="-80" dirty="0">
                <a:solidFill>
                  <a:srgbClr val="3333FF"/>
                </a:solidFill>
                <a:cs typeface="Times New Roman" pitchFamily="18" charset="0"/>
              </a:rPr>
              <a:t>1. </a:t>
            </a:r>
            <a:r>
              <a:rPr lang="en-US" sz="3200" b="1" kern="0" spc="-80" dirty="0" err="1">
                <a:solidFill>
                  <a:srgbClr val="3333FF"/>
                </a:solidFill>
                <a:cs typeface="Times New Roman" pitchFamily="18" charset="0"/>
              </a:rPr>
              <a:t>Đánh</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số</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thứ</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tự</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sắp</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xếp</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lại</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các</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câu</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dưới</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đây</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thành</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một</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đoạn</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văn</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hoàn</a:t>
            </a:r>
            <a:r>
              <a:rPr lang="en-US" sz="3200" b="1" kern="0" spc="-80" dirty="0">
                <a:solidFill>
                  <a:srgbClr val="3333FF"/>
                </a:solidFill>
                <a:cs typeface="Times New Roman" pitchFamily="18" charset="0"/>
              </a:rPr>
              <a:t> </a:t>
            </a:r>
            <a:r>
              <a:rPr lang="en-US" sz="3200" b="1" kern="0" spc="-80" dirty="0" err="1">
                <a:solidFill>
                  <a:srgbClr val="3333FF"/>
                </a:solidFill>
                <a:cs typeface="Times New Roman" pitchFamily="18" charset="0"/>
              </a:rPr>
              <a:t>chỉnh</a:t>
            </a:r>
            <a:r>
              <a:rPr lang="en-US" sz="3200" b="1" kern="0" spc="-80" dirty="0">
                <a:solidFill>
                  <a:srgbClr val="3333FF"/>
                </a:solidFill>
                <a:cs typeface="Times New Roman" pitchFamily="18" charset="0"/>
              </a:rPr>
              <a:t>.</a:t>
            </a:r>
          </a:p>
        </p:txBody>
      </p:sp>
      <p:cxnSp>
        <p:nvCxnSpPr>
          <p:cNvPr id="16" name="Straight Connector 15"/>
          <p:cNvCxnSpPr/>
          <p:nvPr/>
        </p:nvCxnSpPr>
        <p:spPr>
          <a:xfrm>
            <a:off x="1286155" y="837707"/>
            <a:ext cx="4947164" cy="2959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5" name="Group 4"/>
          <p:cNvGrpSpPr/>
          <p:nvPr/>
        </p:nvGrpSpPr>
        <p:grpSpPr>
          <a:xfrm>
            <a:off x="418484" y="3870199"/>
            <a:ext cx="7686065" cy="618489"/>
            <a:chOff x="418484" y="3870199"/>
            <a:chExt cx="7686065" cy="618489"/>
          </a:xfrm>
        </p:grpSpPr>
        <p:sp>
          <p:nvSpPr>
            <p:cNvPr id="29" name="Rectangle 28"/>
            <p:cNvSpPr/>
            <p:nvPr/>
          </p:nvSpPr>
          <p:spPr>
            <a:xfrm>
              <a:off x="677516" y="3870199"/>
              <a:ext cx="7427033" cy="610488"/>
            </a:xfrm>
            <a:prstGeom prst="rect">
              <a:avLst/>
            </a:prstGeom>
          </p:spPr>
          <p:txBody>
            <a:bodyPr wrap="none">
              <a:spAutoFit/>
            </a:bodyPr>
            <a:lstStyle/>
            <a:p>
              <a:pPr marL="457200">
                <a:lnSpc>
                  <a:spcPct val="115000"/>
                </a:lnSpc>
                <a:spcAft>
                  <a:spcPts val="1000"/>
                </a:spcAft>
              </a:pPr>
              <a:r>
                <a:rPr lang="vi-VN" sz="3200" b="1" dirty="0">
                  <a:latin typeface="+mn-lt"/>
                  <a:ea typeface="Calibri" panose="020F0502020204030204" pitchFamily="34" charset="0"/>
                  <a:cs typeface="Times New Roman" panose="02020603050405020304" pitchFamily="18" charset="0"/>
                </a:rPr>
                <a:t>Tôi rất yêu ngôi nhà nhỏ của mình.</a:t>
              </a:r>
              <a:endParaRPr lang="en-US" sz="3200" b="1" dirty="0">
                <a:latin typeface="+mn-lt"/>
                <a:ea typeface="Calibri" panose="020F0502020204030204" pitchFamily="34" charset="0"/>
                <a:cs typeface="Times New Roman" panose="02020603050405020304" pitchFamily="18" charset="0"/>
              </a:endParaRPr>
            </a:p>
          </p:txBody>
        </p:sp>
        <p:sp>
          <p:nvSpPr>
            <p:cNvPr id="21" name="Flowchart: Process 20"/>
            <p:cNvSpPr/>
            <p:nvPr/>
          </p:nvSpPr>
          <p:spPr>
            <a:xfrm>
              <a:off x="418484" y="3882682"/>
              <a:ext cx="610976"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417242" y="5017353"/>
            <a:ext cx="9624009" cy="610488"/>
            <a:chOff x="417242" y="5017353"/>
            <a:chExt cx="9624009" cy="610488"/>
          </a:xfrm>
        </p:grpSpPr>
        <p:sp>
          <p:nvSpPr>
            <p:cNvPr id="20" name="Rectangle 19"/>
            <p:cNvSpPr/>
            <p:nvPr/>
          </p:nvSpPr>
          <p:spPr>
            <a:xfrm>
              <a:off x="679393" y="5017353"/>
              <a:ext cx="9361858" cy="610488"/>
            </a:xfrm>
            <a:prstGeom prst="rect">
              <a:avLst/>
            </a:prstGeom>
          </p:spPr>
          <p:txBody>
            <a:bodyPr wrap="none">
              <a:spAutoFit/>
            </a:bodyPr>
            <a:lstStyle/>
            <a:p>
              <a:pPr marL="457200">
                <a:lnSpc>
                  <a:spcPct val="115000"/>
                </a:lnSpc>
                <a:spcAft>
                  <a:spcPts val="1000"/>
                </a:spcAft>
              </a:pPr>
              <a:r>
                <a:rPr lang="vi-VN" sz="3200" b="1" dirty="0">
                  <a:latin typeface="+mn-lt"/>
                  <a:ea typeface="Calibri" panose="020F0502020204030204" pitchFamily="34" charset="0"/>
                  <a:cs typeface="Times New Roman" panose="02020603050405020304" pitchFamily="18" charset="0"/>
                </a:rPr>
                <a:t>Nhà tôi nằm sâu trong một ngõ nhỏ yên tĩnh.</a:t>
              </a:r>
              <a:endParaRPr lang="en-US" sz="3200" b="1" dirty="0">
                <a:latin typeface="+mn-lt"/>
                <a:ea typeface="Calibri" panose="020F0502020204030204" pitchFamily="34" charset="0"/>
                <a:cs typeface="Times New Roman" panose="02020603050405020304" pitchFamily="18" charset="0"/>
              </a:endParaRPr>
            </a:p>
          </p:txBody>
        </p:sp>
        <p:sp>
          <p:nvSpPr>
            <p:cNvPr id="22" name="Flowchart: Process 21"/>
            <p:cNvSpPr/>
            <p:nvPr/>
          </p:nvSpPr>
          <p:spPr>
            <a:xfrm>
              <a:off x="417242" y="5017353"/>
              <a:ext cx="610976"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grpSp>
      <p:grpSp>
        <p:nvGrpSpPr>
          <p:cNvPr id="9" name="Group 8"/>
          <p:cNvGrpSpPr/>
          <p:nvPr/>
        </p:nvGrpSpPr>
        <p:grpSpPr>
          <a:xfrm>
            <a:off x="432612" y="5908108"/>
            <a:ext cx="14053002" cy="1176797"/>
            <a:chOff x="432612" y="5908108"/>
            <a:chExt cx="14053002" cy="1176797"/>
          </a:xfrm>
        </p:grpSpPr>
        <p:sp>
          <p:nvSpPr>
            <p:cNvPr id="24" name="Rectangle 23"/>
            <p:cNvSpPr/>
            <p:nvPr/>
          </p:nvSpPr>
          <p:spPr>
            <a:xfrm>
              <a:off x="693414" y="5908108"/>
              <a:ext cx="13792200" cy="1176797"/>
            </a:xfrm>
            <a:prstGeom prst="rect">
              <a:avLst/>
            </a:prstGeom>
          </p:spPr>
          <p:txBody>
            <a:bodyPr wrap="square">
              <a:spAutoFit/>
            </a:bodyPr>
            <a:lstStyle/>
            <a:p>
              <a:pPr marL="457200">
                <a:lnSpc>
                  <a:spcPct val="115000"/>
                </a:lnSpc>
                <a:spcAft>
                  <a:spcPts val="1000"/>
                </a:spcAft>
              </a:pPr>
              <a:r>
                <a:rPr lang="vi-VN" sz="3200" b="1" dirty="0">
                  <a:latin typeface="+mn-lt"/>
                  <a:ea typeface="Calibri" panose="020F0502020204030204" pitchFamily="34" charset="0"/>
                  <a:cs typeface="Times New Roman" panose="02020603050405020304" pitchFamily="18" charset="0"/>
                </a:rPr>
                <a:t>Trong ngôi nhà này, ông bà, bố mẹ và hai chị em tôi sống rất đầm ấm, hạnh phúc.</a:t>
              </a:r>
              <a:endParaRPr lang="en-US" sz="3200" b="1" dirty="0">
                <a:latin typeface="+mn-lt"/>
                <a:ea typeface="Calibri" panose="020F0502020204030204" pitchFamily="34" charset="0"/>
                <a:cs typeface="Times New Roman" panose="02020603050405020304" pitchFamily="18" charset="0"/>
              </a:endParaRPr>
            </a:p>
          </p:txBody>
        </p:sp>
        <p:sp>
          <p:nvSpPr>
            <p:cNvPr id="23" name="Flowchart: Process 22"/>
            <p:cNvSpPr/>
            <p:nvPr/>
          </p:nvSpPr>
          <p:spPr>
            <a:xfrm>
              <a:off x="432612" y="5917455"/>
              <a:ext cx="610976"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5</a:t>
              </a:r>
            </a:p>
          </p:txBody>
        </p:sp>
      </p:grpSp>
      <p:grpSp>
        <p:nvGrpSpPr>
          <p:cNvPr id="10" name="Group 9"/>
          <p:cNvGrpSpPr/>
          <p:nvPr/>
        </p:nvGrpSpPr>
        <p:grpSpPr>
          <a:xfrm>
            <a:off x="432612" y="7363372"/>
            <a:ext cx="15740929" cy="1277792"/>
            <a:chOff x="432612" y="7363372"/>
            <a:chExt cx="15740929" cy="1277792"/>
          </a:xfrm>
        </p:grpSpPr>
        <p:sp>
          <p:nvSpPr>
            <p:cNvPr id="28" name="Rectangle 27"/>
            <p:cNvSpPr/>
            <p:nvPr/>
          </p:nvSpPr>
          <p:spPr>
            <a:xfrm>
              <a:off x="711047" y="7416213"/>
              <a:ext cx="15462494" cy="1224951"/>
            </a:xfrm>
            <a:prstGeom prst="rect">
              <a:avLst/>
            </a:prstGeom>
          </p:spPr>
          <p:txBody>
            <a:bodyPr wrap="square">
              <a:spAutoFit/>
            </a:bodyPr>
            <a:lstStyle/>
            <a:p>
              <a:pPr marL="457200">
                <a:lnSpc>
                  <a:spcPct val="115000"/>
                </a:lnSpc>
                <a:spcAft>
                  <a:spcPts val="1000"/>
                </a:spcAft>
              </a:pPr>
              <a:r>
                <a:rPr lang="vi-VN" sz="3200" b="1" dirty="0">
                  <a:latin typeface="+mn-lt"/>
                  <a:ea typeface="Calibri" panose="020F0502020204030204" pitchFamily="34" charset="0"/>
                  <a:cs typeface="Times New Roman" panose="02020603050405020304" pitchFamily="18" charset="0"/>
                </a:rPr>
                <a:t>Ngôi nhà có một phòng khách khá rộng, ba phòng ngủ ấm cúng, một gian bếp nhỏ và một nhà vệ sinh sạch sẽ.</a:t>
              </a:r>
              <a:endParaRPr lang="en-US" sz="3200" b="1" dirty="0">
                <a:latin typeface="+mn-lt"/>
                <a:ea typeface="Calibri" panose="020F0502020204030204" pitchFamily="34" charset="0"/>
                <a:cs typeface="Times New Roman" panose="02020603050405020304" pitchFamily="18" charset="0"/>
              </a:endParaRPr>
            </a:p>
          </p:txBody>
        </p:sp>
        <p:sp>
          <p:nvSpPr>
            <p:cNvPr id="25" name="Flowchart: Process 24"/>
            <p:cNvSpPr/>
            <p:nvPr/>
          </p:nvSpPr>
          <p:spPr>
            <a:xfrm>
              <a:off x="432612" y="7363372"/>
              <a:ext cx="610976" cy="6060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flipH="1">
            <a:off x="500146" y="1143280"/>
            <a:ext cx="483722" cy="523220"/>
          </a:xfrm>
          <a:prstGeom prst="rect">
            <a:avLst/>
          </a:prstGeom>
          <a:noFill/>
        </p:spPr>
        <p:txBody>
          <a:bodyPr wrap="square" rtlCol="0">
            <a:spAutoFit/>
          </a:bodyPr>
          <a:lstStyle/>
          <a:p>
            <a:r>
              <a:rPr lang="en-US" sz="2800" b="1" dirty="0">
                <a:solidFill>
                  <a:srgbClr val="FF0000"/>
                </a:solidFill>
              </a:rPr>
              <a:t>2</a:t>
            </a:r>
          </a:p>
        </p:txBody>
      </p:sp>
      <p:sp>
        <p:nvSpPr>
          <p:cNvPr id="27" name="TextBox 26"/>
          <p:cNvSpPr txBox="1"/>
          <p:nvPr/>
        </p:nvSpPr>
        <p:spPr>
          <a:xfrm>
            <a:off x="482447" y="2380361"/>
            <a:ext cx="457200" cy="523220"/>
          </a:xfrm>
          <a:prstGeom prst="rect">
            <a:avLst/>
          </a:prstGeom>
          <a:noFill/>
        </p:spPr>
        <p:txBody>
          <a:bodyPr wrap="square" rtlCol="0">
            <a:spAutoFit/>
          </a:bodyPr>
          <a:lstStyle/>
          <a:p>
            <a:r>
              <a:rPr lang="en-US" sz="2800" b="1" dirty="0">
                <a:solidFill>
                  <a:srgbClr val="FF0000"/>
                </a:solidFill>
              </a:rPr>
              <a:t>3</a:t>
            </a:r>
          </a:p>
        </p:txBody>
      </p:sp>
      <p:sp>
        <p:nvSpPr>
          <p:cNvPr id="36" name="TextBox 35"/>
          <p:cNvSpPr txBox="1"/>
          <p:nvPr/>
        </p:nvSpPr>
        <p:spPr>
          <a:xfrm>
            <a:off x="483732" y="3932494"/>
            <a:ext cx="457200" cy="523220"/>
          </a:xfrm>
          <a:prstGeom prst="rect">
            <a:avLst/>
          </a:prstGeom>
          <a:noFill/>
        </p:spPr>
        <p:txBody>
          <a:bodyPr wrap="square" rtlCol="0">
            <a:spAutoFit/>
          </a:bodyPr>
          <a:lstStyle/>
          <a:p>
            <a:r>
              <a:rPr lang="en-US" sz="2800" b="1" dirty="0">
                <a:solidFill>
                  <a:srgbClr val="FF0000"/>
                </a:solidFill>
              </a:rPr>
              <a:t>6</a:t>
            </a:r>
          </a:p>
        </p:txBody>
      </p:sp>
      <p:sp>
        <p:nvSpPr>
          <p:cNvPr id="37" name="TextBox 36"/>
          <p:cNvSpPr txBox="1"/>
          <p:nvPr/>
        </p:nvSpPr>
        <p:spPr>
          <a:xfrm>
            <a:off x="521054" y="7382033"/>
            <a:ext cx="457200" cy="523220"/>
          </a:xfrm>
          <a:prstGeom prst="rect">
            <a:avLst/>
          </a:prstGeom>
          <a:noFill/>
        </p:spPr>
        <p:txBody>
          <a:bodyPr wrap="square" rtlCol="0">
            <a:spAutoFit/>
          </a:bodyPr>
          <a:lstStyle/>
          <a:p>
            <a:r>
              <a:rPr lang="en-US" sz="2800" b="1" dirty="0">
                <a:solidFill>
                  <a:srgbClr val="FF0000"/>
                </a:solidFill>
              </a:rPr>
              <a:t>4</a:t>
            </a:r>
          </a:p>
        </p:txBody>
      </p:sp>
    </p:spTree>
    <p:extLst>
      <p:ext uri="{BB962C8B-B14F-4D97-AF65-F5344CB8AC3E}">
        <p14:creationId xmlns:p14="http://schemas.microsoft.com/office/powerpoint/2010/main" val="205261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25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arn(inVertical)">
                                      <p:cBhvr>
                                        <p:cTn id="55" dur="25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25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barn(inVertical)">
                                      <p:cBhvr>
                                        <p:cTn id="65"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P spid="27"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1719" y="609600"/>
            <a:ext cx="14648974" cy="7862888"/>
          </a:xfrm>
          <a:solidFill>
            <a:srgbClr val="FFFFFF"/>
          </a:solidFill>
        </p:spPr>
        <p:txBody>
          <a:bodyPr/>
          <a:lstStyle/>
          <a:p>
            <a:pPr marL="0" indent="0" algn="just">
              <a:spcAft>
                <a:spcPts val="1200"/>
              </a:spcAft>
              <a:buNone/>
            </a:pPr>
            <a:r>
              <a:rPr lang="en-US" sz="4400" b="1" dirty="0"/>
              <a:t> </a:t>
            </a:r>
            <a:r>
              <a:rPr lang="vi-VN" sz="4400" b="1" dirty="0"/>
              <a:t>	Nhà tôi nằm sâu trong một ngõ nhỏ yên tĩnh. Đó là ngôi nhà xinh xắn lợp ngói đỏ, những cánh cửa gỗ sơn nâu đã phai màu. Trước nhà có một mảnh vườn nhỏ trồng rau, trồng hoa và mấy cây hồng lộc lá đỏ. Ngôi nhà có một phòng khách khá rộng, ba phòng ngủ ấm cúng, một gian bếp nhỏ và một nhà vệ sinh sạch sẽ. Trong ngôi nhà này, ông bà, bố mẹ và hai chị em tôi sống rất đầm ấm, hạnh phúc. Tôi rất yêu ngôi nhà nhỏ của mình.</a:t>
            </a:r>
            <a:endParaRPr lang="en-US" sz="4400" b="1" dirty="0"/>
          </a:p>
        </p:txBody>
      </p:sp>
    </p:spTree>
    <p:extLst>
      <p:ext uri="{BB962C8B-B14F-4D97-AF65-F5344CB8AC3E}">
        <p14:creationId xmlns:p14="http://schemas.microsoft.com/office/powerpoint/2010/main" val="1805928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600759" y="4430153"/>
            <a:ext cx="3393262" cy="1786750"/>
            <a:chOff x="4862011" y="3892718"/>
            <a:chExt cx="3393262" cy="1786750"/>
          </a:xfrm>
        </p:grpSpPr>
        <p:pic>
          <p:nvPicPr>
            <p:cNvPr id="4" name="Picture 46">
              <a:extLst>
                <a:ext uri="{FF2B5EF4-FFF2-40B4-BE49-F238E27FC236}">
                  <a16:creationId xmlns:a16="http://schemas.microsoft.com/office/drawing/2014/main" id="{0435BF73-842E-F528-003E-6863F197F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654119">
              <a:off x="4862011" y="3892718"/>
              <a:ext cx="3393262" cy="1786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853009-E3C9-647A-7B10-91CC83CA59DF}"/>
                </a:ext>
              </a:extLst>
            </p:cNvPr>
            <p:cNvSpPr txBox="1"/>
            <p:nvPr/>
          </p:nvSpPr>
          <p:spPr>
            <a:xfrm rot="21101050">
              <a:off x="4936139" y="4256157"/>
              <a:ext cx="2931691" cy="707886"/>
            </a:xfrm>
            <a:prstGeom prst="rect">
              <a:avLst/>
            </a:prstGeom>
            <a:noFill/>
          </p:spPr>
          <p:txBody>
            <a:bodyPr wrap="square" rtlCol="0">
              <a:spAutoFit/>
            </a:bodyPr>
            <a:lstStyle/>
            <a:p>
              <a:r>
                <a:rPr lang="vi-VN" sz="2000" b="1" dirty="0">
                  <a:solidFill>
                    <a:srgbClr val="FF0000"/>
                  </a:solidFill>
                </a:rPr>
                <a:t>Kể chi tiết về ngôi nhà</a:t>
              </a:r>
              <a:endParaRPr lang="en-US" sz="2000" b="1" dirty="0">
                <a:solidFill>
                  <a:srgbClr val="FF0000"/>
                </a:solidFill>
              </a:endParaRPr>
            </a:p>
            <a:p>
              <a:endParaRPr lang="en-US" sz="2000" b="1" dirty="0">
                <a:solidFill>
                  <a:srgbClr val="FF0000"/>
                </a:solidFill>
              </a:endParaRPr>
            </a:p>
          </p:txBody>
        </p:sp>
      </p:grpSp>
      <p:grpSp>
        <p:nvGrpSpPr>
          <p:cNvPr id="17" name="Group 16"/>
          <p:cNvGrpSpPr/>
          <p:nvPr/>
        </p:nvGrpSpPr>
        <p:grpSpPr>
          <a:xfrm>
            <a:off x="5357258" y="6046141"/>
            <a:ext cx="4108021" cy="1595181"/>
            <a:chOff x="4595258" y="5493691"/>
            <a:chExt cx="4108021" cy="1595181"/>
          </a:xfrm>
        </p:grpSpPr>
        <p:pic>
          <p:nvPicPr>
            <p:cNvPr id="3" name="Picture 5">
              <a:extLst>
                <a:ext uri="{FF2B5EF4-FFF2-40B4-BE49-F238E27FC236}">
                  <a16:creationId xmlns:a16="http://schemas.microsoft.com/office/drawing/2014/main" id="{A3402ED8-AF18-4443-7BB3-61268D6D1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258" y="5493691"/>
              <a:ext cx="3904524" cy="15951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B95D566-18A2-0F37-4661-EF3DEC3A4C27}"/>
                </a:ext>
              </a:extLst>
            </p:cNvPr>
            <p:cNvSpPr txBox="1"/>
            <p:nvPr/>
          </p:nvSpPr>
          <p:spPr>
            <a:xfrm rot="1364957">
              <a:off x="4698656" y="5828784"/>
              <a:ext cx="4004623" cy="400110"/>
            </a:xfrm>
            <a:prstGeom prst="rect">
              <a:avLst/>
            </a:prstGeom>
            <a:noFill/>
          </p:spPr>
          <p:txBody>
            <a:bodyPr wrap="square" rtlCol="0">
              <a:spAutoFit/>
            </a:bodyPr>
            <a:lstStyle/>
            <a:p>
              <a:r>
                <a:rPr lang="vi-VN" sz="2000" b="1" dirty="0">
                  <a:solidFill>
                    <a:srgbClr val="FF0066"/>
                  </a:solidFill>
                </a:rPr>
                <a:t>Cảm nghĩ của em về ngôi nhà</a:t>
              </a:r>
              <a:endParaRPr lang="en-US" sz="2000" b="1" dirty="0">
                <a:solidFill>
                  <a:srgbClr val="FF0066"/>
                </a:solidFill>
              </a:endParaRPr>
            </a:p>
          </p:txBody>
        </p:sp>
      </p:grpSp>
      <p:grpSp>
        <p:nvGrpSpPr>
          <p:cNvPr id="6" name="Group 5"/>
          <p:cNvGrpSpPr/>
          <p:nvPr/>
        </p:nvGrpSpPr>
        <p:grpSpPr>
          <a:xfrm>
            <a:off x="7679923" y="1812460"/>
            <a:ext cx="2278144" cy="939827"/>
            <a:chOff x="6880601" y="1222688"/>
            <a:chExt cx="2278144" cy="939827"/>
          </a:xfrm>
        </p:grpSpPr>
        <p:pic>
          <p:nvPicPr>
            <p:cNvPr id="11" name="Picture 59">
              <a:extLst>
                <a:ext uri="{FF2B5EF4-FFF2-40B4-BE49-F238E27FC236}">
                  <a16:creationId xmlns:a16="http://schemas.microsoft.com/office/drawing/2014/main" id="{068D3011-B3FE-7941-1B06-EBCFB2E8D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930315">
              <a:off x="6880601" y="1496325"/>
              <a:ext cx="2278144" cy="66619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FAB146A-C644-937C-3C86-995B418AF12E}"/>
                </a:ext>
              </a:extLst>
            </p:cNvPr>
            <p:cNvSpPr txBox="1"/>
            <p:nvPr/>
          </p:nvSpPr>
          <p:spPr>
            <a:xfrm rot="19148447">
              <a:off x="6906305" y="1222688"/>
              <a:ext cx="2056458" cy="400110"/>
            </a:xfrm>
            <a:prstGeom prst="rect">
              <a:avLst/>
            </a:prstGeom>
            <a:noFill/>
          </p:spPr>
          <p:txBody>
            <a:bodyPr wrap="square" rtlCol="0">
              <a:spAutoFit/>
            </a:bodyPr>
            <a:lstStyle/>
            <a:p>
              <a:r>
                <a:rPr lang="en-US" sz="2000" b="1" dirty="0" err="1"/>
                <a:t>Vị</a:t>
              </a:r>
              <a:r>
                <a:rPr lang="en-US" sz="2000" b="1" dirty="0"/>
                <a:t> </a:t>
              </a:r>
              <a:r>
                <a:rPr lang="en-US" sz="2000" b="1" dirty="0" err="1"/>
                <a:t>trí</a:t>
              </a:r>
              <a:r>
                <a:rPr lang="en-US" sz="2000" b="1" dirty="0"/>
                <a:t> </a:t>
              </a:r>
              <a:r>
                <a:rPr lang="en-US" sz="2000" b="1" dirty="0" err="1"/>
                <a:t>ngôi</a:t>
              </a:r>
              <a:r>
                <a:rPr lang="en-US" sz="2000" b="1" dirty="0"/>
                <a:t> </a:t>
              </a:r>
              <a:r>
                <a:rPr lang="en-US" sz="2000" b="1" dirty="0" err="1"/>
                <a:t>nhà</a:t>
              </a:r>
              <a:endParaRPr lang="en-US" sz="2000" b="1" dirty="0"/>
            </a:p>
          </p:txBody>
        </p:sp>
      </p:grpSp>
      <p:grpSp>
        <p:nvGrpSpPr>
          <p:cNvPr id="18" name="Group 17"/>
          <p:cNvGrpSpPr/>
          <p:nvPr/>
        </p:nvGrpSpPr>
        <p:grpSpPr>
          <a:xfrm>
            <a:off x="8849754" y="6464764"/>
            <a:ext cx="4417852" cy="1014431"/>
            <a:chOff x="8087754" y="5912314"/>
            <a:chExt cx="4417852" cy="1014431"/>
          </a:xfrm>
        </p:grpSpPr>
        <p:sp>
          <p:nvSpPr>
            <p:cNvPr id="25" name="TextBox 24">
              <a:extLst>
                <a:ext uri="{FF2B5EF4-FFF2-40B4-BE49-F238E27FC236}">
                  <a16:creationId xmlns:a16="http://schemas.microsoft.com/office/drawing/2014/main" id="{3E369E16-A2F6-3A90-4ABA-2926F89D7D80}"/>
                </a:ext>
              </a:extLst>
            </p:cNvPr>
            <p:cNvSpPr txBox="1"/>
            <p:nvPr/>
          </p:nvSpPr>
          <p:spPr>
            <a:xfrm>
              <a:off x="9083690" y="5912314"/>
              <a:ext cx="3421916" cy="400110"/>
            </a:xfrm>
            <a:prstGeom prst="rect">
              <a:avLst/>
            </a:prstGeom>
            <a:noFill/>
          </p:spPr>
          <p:txBody>
            <a:bodyPr wrap="square" rtlCol="0">
              <a:spAutoFit/>
            </a:bodyPr>
            <a:lstStyle/>
            <a:p>
              <a:r>
                <a:rPr lang="vi-VN" sz="2000" b="1" dirty="0">
                  <a:solidFill>
                    <a:srgbClr val="3333FF"/>
                  </a:solidFill>
                </a:rPr>
                <a:t>Yêu quý, tự hào, gắn bó...</a:t>
              </a:r>
              <a:endParaRPr lang="en-US" sz="2000" b="1" dirty="0">
                <a:solidFill>
                  <a:srgbClr val="3333FF"/>
                </a:solidFill>
              </a:endParaRPr>
            </a:p>
          </p:txBody>
        </p:sp>
        <p:pic>
          <p:nvPicPr>
            <p:cNvPr id="26" name="Picture 19">
              <a:extLst>
                <a:ext uri="{FF2B5EF4-FFF2-40B4-BE49-F238E27FC236}">
                  <a16:creationId xmlns:a16="http://schemas.microsoft.com/office/drawing/2014/main" id="{72229678-675B-031E-6FC7-8E1C34CFD8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028891">
              <a:off x="8087754" y="6397283"/>
              <a:ext cx="1616550" cy="52946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a:extLst>
                <a:ext uri="{FF2B5EF4-FFF2-40B4-BE49-F238E27FC236}">
                  <a16:creationId xmlns:a16="http://schemas.microsoft.com/office/drawing/2014/main" id="{1B98224A-15A9-8118-0C0E-C7F9F2D3B3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2340" y="6108049"/>
              <a:ext cx="2868798" cy="4624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8810245" y="4122782"/>
            <a:ext cx="2443502" cy="908116"/>
            <a:chOff x="8048245" y="3570332"/>
            <a:chExt cx="2443502" cy="908116"/>
          </a:xfrm>
        </p:grpSpPr>
        <p:sp>
          <p:nvSpPr>
            <p:cNvPr id="23" name="TextBox 22">
              <a:extLst>
                <a:ext uri="{FF2B5EF4-FFF2-40B4-BE49-F238E27FC236}">
                  <a16:creationId xmlns:a16="http://schemas.microsoft.com/office/drawing/2014/main" id="{206E6626-B10A-2C82-FC85-7C7D833F0A49}"/>
                </a:ext>
              </a:extLst>
            </p:cNvPr>
            <p:cNvSpPr txBox="1"/>
            <p:nvPr/>
          </p:nvSpPr>
          <p:spPr>
            <a:xfrm rot="20847972">
              <a:off x="8942803" y="3570332"/>
              <a:ext cx="1548944" cy="400110"/>
            </a:xfrm>
            <a:prstGeom prst="rect">
              <a:avLst/>
            </a:prstGeom>
            <a:noFill/>
          </p:spPr>
          <p:txBody>
            <a:bodyPr wrap="square" rtlCol="0">
              <a:spAutoFit/>
            </a:bodyPr>
            <a:lstStyle/>
            <a:p>
              <a:r>
                <a:rPr lang="en-US" sz="2000" b="1" dirty="0" err="1">
                  <a:solidFill>
                    <a:srgbClr val="002060"/>
                  </a:solidFill>
                </a:rPr>
                <a:t>Bên</a:t>
              </a:r>
              <a:r>
                <a:rPr lang="en-US" sz="2000" b="1" dirty="0">
                  <a:solidFill>
                    <a:srgbClr val="002060"/>
                  </a:solidFill>
                </a:rPr>
                <a:t> </a:t>
              </a:r>
              <a:r>
                <a:rPr lang="en-US" sz="2000" b="1" dirty="0" err="1">
                  <a:solidFill>
                    <a:srgbClr val="002060"/>
                  </a:solidFill>
                </a:rPr>
                <a:t>trong</a:t>
              </a:r>
              <a:endParaRPr lang="en-US" sz="2000" b="1" dirty="0">
                <a:solidFill>
                  <a:srgbClr val="002060"/>
                </a:solidFill>
              </a:endParaRPr>
            </a:p>
          </p:txBody>
        </p:sp>
        <p:pic>
          <p:nvPicPr>
            <p:cNvPr id="45" name="Picture 50">
              <a:extLst>
                <a:ext uri="{FF2B5EF4-FFF2-40B4-BE49-F238E27FC236}">
                  <a16:creationId xmlns:a16="http://schemas.microsoft.com/office/drawing/2014/main" id="{0A18511C-E578-418B-E231-43B13F9604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H="1" flipV="1">
              <a:off x="8048245" y="4004783"/>
              <a:ext cx="869599" cy="47366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7">
              <a:extLst>
                <a:ext uri="{FF2B5EF4-FFF2-40B4-BE49-F238E27FC236}">
                  <a16:creationId xmlns:a16="http://schemas.microsoft.com/office/drawing/2014/main" id="{95B9A194-E616-CD45-FF9B-6D3DE42DA0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735859" y="3803059"/>
              <a:ext cx="1666346" cy="4667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8812379" y="3291218"/>
            <a:ext cx="2823937" cy="1759249"/>
            <a:chOff x="8026692" y="2773558"/>
            <a:chExt cx="2823937" cy="1759249"/>
          </a:xfrm>
        </p:grpSpPr>
        <p:sp>
          <p:nvSpPr>
            <p:cNvPr id="22" name="TextBox 21">
              <a:extLst>
                <a:ext uri="{FF2B5EF4-FFF2-40B4-BE49-F238E27FC236}">
                  <a16:creationId xmlns:a16="http://schemas.microsoft.com/office/drawing/2014/main" id="{8A073ACA-A027-7097-7147-13ECBC99A907}"/>
                </a:ext>
              </a:extLst>
            </p:cNvPr>
            <p:cNvSpPr txBox="1"/>
            <p:nvPr/>
          </p:nvSpPr>
          <p:spPr>
            <a:xfrm rot="20917525">
              <a:off x="8771145" y="2773558"/>
              <a:ext cx="1940406" cy="707886"/>
            </a:xfrm>
            <a:prstGeom prst="rect">
              <a:avLst/>
            </a:prstGeom>
            <a:noFill/>
          </p:spPr>
          <p:txBody>
            <a:bodyPr wrap="square" rtlCol="0">
              <a:spAutoFit/>
            </a:bodyPr>
            <a:lstStyle/>
            <a:p>
              <a:r>
                <a:rPr lang="en-US" sz="2000" b="1" dirty="0" err="1">
                  <a:solidFill>
                    <a:srgbClr val="002060"/>
                  </a:solidFill>
                </a:rPr>
                <a:t>Bên</a:t>
              </a:r>
              <a:r>
                <a:rPr lang="en-US" sz="2000" b="1" dirty="0">
                  <a:solidFill>
                    <a:srgbClr val="002060"/>
                  </a:solidFill>
                </a:rPr>
                <a:t> </a:t>
              </a:r>
              <a:r>
                <a:rPr lang="en-US" sz="2000" b="1" dirty="0" err="1">
                  <a:solidFill>
                    <a:srgbClr val="002060"/>
                  </a:solidFill>
                </a:rPr>
                <a:t>ngoài</a:t>
              </a:r>
              <a:endParaRPr lang="en-US" sz="2000" b="1" dirty="0">
                <a:solidFill>
                  <a:srgbClr val="002060"/>
                </a:solidFill>
              </a:endParaRPr>
            </a:p>
            <a:p>
              <a:endParaRPr lang="en-US" sz="2000" b="1" dirty="0">
                <a:solidFill>
                  <a:srgbClr val="002060"/>
                </a:solidFill>
              </a:endParaRPr>
            </a:p>
          </p:txBody>
        </p:sp>
        <p:pic>
          <p:nvPicPr>
            <p:cNvPr id="60" name="Picture 50">
              <a:extLst>
                <a:ext uri="{FF2B5EF4-FFF2-40B4-BE49-F238E27FC236}">
                  <a16:creationId xmlns:a16="http://schemas.microsoft.com/office/drawing/2014/main" id="{30EFE5AF-5E74-CE5F-BD0D-A79AACFF99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827506">
              <a:off x="7787288" y="3737808"/>
              <a:ext cx="1034403" cy="55559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8">
              <a:extLst>
                <a:ext uri="{FF2B5EF4-FFF2-40B4-BE49-F238E27FC236}">
                  <a16:creationId xmlns:a16="http://schemas.microsoft.com/office/drawing/2014/main" id="{CDA1EEDF-BABA-0FBC-B266-9F9450C9BC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128554" flipH="1">
              <a:off x="8171004" y="3036668"/>
              <a:ext cx="2679625" cy="461963"/>
            </a:xfrm>
            <a:prstGeom prst="rect">
              <a:avLst/>
            </a:prstGeom>
            <a:noFill/>
            <a:extLst>
              <a:ext uri="{909E8E84-426E-40DD-AFC4-6F175D3DCCD1}">
                <a14:hiddenFill xmlns:a14="http://schemas.microsoft.com/office/drawing/2010/main">
                  <a:solidFill>
                    <a:srgbClr val="FFFFFF"/>
                  </a:solidFill>
                </a14:hiddenFill>
              </a:ext>
            </a:extLst>
          </p:spPr>
        </p:pic>
      </p:grpSp>
      <p:sp>
        <p:nvSpPr>
          <p:cNvPr id="63" name="TextBox 62">
            <a:extLst>
              <a:ext uri="{FF2B5EF4-FFF2-40B4-BE49-F238E27FC236}">
                <a16:creationId xmlns:a16="http://schemas.microsoft.com/office/drawing/2014/main" id="{E2FF353A-F916-8059-33A7-D847406013A3}"/>
              </a:ext>
            </a:extLst>
          </p:cNvPr>
          <p:cNvSpPr txBox="1"/>
          <p:nvPr/>
        </p:nvSpPr>
        <p:spPr>
          <a:xfrm>
            <a:off x="975519" y="7360128"/>
            <a:ext cx="3469937" cy="461665"/>
          </a:xfrm>
          <a:prstGeom prst="rect">
            <a:avLst/>
          </a:prstGeom>
          <a:noFill/>
        </p:spPr>
        <p:txBody>
          <a:bodyPr wrap="square" rtlCol="0">
            <a:spAutoFit/>
          </a:bodyPr>
          <a:lstStyle/>
          <a:p>
            <a:pPr algn="ctr"/>
            <a:r>
              <a:rPr lang="en-US" sz="2400" b="1" dirty="0" err="1">
                <a:solidFill>
                  <a:srgbClr val="0000CC"/>
                </a:solidFill>
              </a:rPr>
              <a:t>Đoạn</a:t>
            </a:r>
            <a:r>
              <a:rPr lang="en-US" sz="2400" b="1" dirty="0">
                <a:solidFill>
                  <a:srgbClr val="0000CC"/>
                </a:solidFill>
              </a:rPr>
              <a:t> </a:t>
            </a:r>
            <a:r>
              <a:rPr lang="en-US" sz="2400" b="1" dirty="0" err="1">
                <a:solidFill>
                  <a:srgbClr val="0000CC"/>
                </a:solidFill>
              </a:rPr>
              <a:t>văn</a:t>
            </a:r>
            <a:r>
              <a:rPr lang="en-US" sz="2400" b="1" dirty="0">
                <a:solidFill>
                  <a:srgbClr val="0000CC"/>
                </a:solidFill>
              </a:rPr>
              <a:t> </a:t>
            </a:r>
            <a:r>
              <a:rPr lang="en-US" sz="2400" b="1" dirty="0" err="1">
                <a:solidFill>
                  <a:srgbClr val="0000CC"/>
                </a:solidFill>
              </a:rPr>
              <a:t>tả</a:t>
            </a:r>
            <a:r>
              <a:rPr lang="en-US" sz="2400" b="1" dirty="0">
                <a:solidFill>
                  <a:srgbClr val="0000CC"/>
                </a:solidFill>
              </a:rPr>
              <a:t> </a:t>
            </a:r>
            <a:r>
              <a:rPr lang="en-US" sz="2400" b="1" dirty="0" err="1">
                <a:solidFill>
                  <a:srgbClr val="0000CC"/>
                </a:solidFill>
              </a:rPr>
              <a:t>ngôi</a:t>
            </a:r>
            <a:r>
              <a:rPr lang="en-US" sz="2400" b="1" dirty="0">
                <a:solidFill>
                  <a:srgbClr val="0000CC"/>
                </a:solidFill>
              </a:rPr>
              <a:t> </a:t>
            </a:r>
            <a:r>
              <a:rPr lang="en-US" sz="2400" b="1" dirty="0" err="1">
                <a:solidFill>
                  <a:srgbClr val="0000CC"/>
                </a:solidFill>
              </a:rPr>
              <a:t>nhà</a:t>
            </a:r>
            <a:endParaRPr lang="en-US" sz="2400" b="1" dirty="0">
              <a:solidFill>
                <a:srgbClr val="0000CC"/>
              </a:solidFill>
            </a:endParaRPr>
          </a:p>
        </p:txBody>
      </p:sp>
      <p:grpSp>
        <p:nvGrpSpPr>
          <p:cNvPr id="2" name="Group 1"/>
          <p:cNvGrpSpPr/>
          <p:nvPr/>
        </p:nvGrpSpPr>
        <p:grpSpPr>
          <a:xfrm rot="262154">
            <a:off x="5015624" y="3482169"/>
            <a:ext cx="3579730" cy="1156379"/>
            <a:chOff x="4253624" y="3023024"/>
            <a:chExt cx="3579730" cy="1156379"/>
          </a:xfrm>
        </p:grpSpPr>
        <p:pic>
          <p:nvPicPr>
            <p:cNvPr id="5" name="Picture 52">
              <a:extLst>
                <a:ext uri="{FF2B5EF4-FFF2-40B4-BE49-F238E27FC236}">
                  <a16:creationId xmlns:a16="http://schemas.microsoft.com/office/drawing/2014/main" id="{94EF954A-B644-6951-4614-8EF75896E2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9297767">
              <a:off x="4253624" y="3023024"/>
              <a:ext cx="3579730" cy="115637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582FEBFE-9762-059D-AA10-A7395C8BB700}"/>
                </a:ext>
              </a:extLst>
            </p:cNvPr>
            <p:cNvSpPr txBox="1"/>
            <p:nvPr/>
          </p:nvSpPr>
          <p:spPr>
            <a:xfrm rot="19240363">
              <a:off x="4459421" y="3048463"/>
              <a:ext cx="2726528" cy="400110"/>
            </a:xfrm>
            <a:prstGeom prst="rect">
              <a:avLst/>
            </a:prstGeom>
            <a:noFill/>
          </p:spPr>
          <p:txBody>
            <a:bodyPr wrap="square" rtlCol="0">
              <a:spAutoFit/>
            </a:bodyPr>
            <a:lstStyle/>
            <a:p>
              <a:r>
                <a:rPr lang="en-US" sz="2000" b="1" dirty="0" err="1">
                  <a:solidFill>
                    <a:srgbClr val="3333FF"/>
                  </a:solidFill>
                </a:rPr>
                <a:t>Giới</a:t>
              </a:r>
              <a:r>
                <a:rPr lang="en-US" sz="2000" b="1" dirty="0">
                  <a:solidFill>
                    <a:srgbClr val="3333FF"/>
                  </a:solidFill>
                </a:rPr>
                <a:t> </a:t>
              </a:r>
              <a:r>
                <a:rPr lang="en-US" sz="2000" b="1" dirty="0" err="1">
                  <a:solidFill>
                    <a:srgbClr val="3333FF"/>
                  </a:solidFill>
                </a:rPr>
                <a:t>thiệu</a:t>
              </a:r>
              <a:r>
                <a:rPr lang="en-US" sz="2000" b="1" dirty="0">
                  <a:solidFill>
                    <a:srgbClr val="3333FF"/>
                  </a:solidFill>
                </a:rPr>
                <a:t> </a:t>
              </a:r>
              <a:r>
                <a:rPr lang="en-US" sz="2000" b="1" dirty="0" err="1">
                  <a:solidFill>
                    <a:srgbClr val="3333FF"/>
                  </a:solidFill>
                </a:rPr>
                <a:t>chung</a:t>
              </a:r>
              <a:endParaRPr lang="en-US" sz="2000" b="1" dirty="0">
                <a:solidFill>
                  <a:srgbClr val="3333FF"/>
                </a:solidFill>
              </a:endParaRPr>
            </a:p>
          </p:txBody>
        </p:sp>
      </p:grpSp>
      <p:grpSp>
        <p:nvGrpSpPr>
          <p:cNvPr id="20" name="Group 19"/>
          <p:cNvGrpSpPr/>
          <p:nvPr/>
        </p:nvGrpSpPr>
        <p:grpSpPr>
          <a:xfrm>
            <a:off x="8696285" y="7258964"/>
            <a:ext cx="4283502" cy="944283"/>
            <a:chOff x="7934285" y="6706514"/>
            <a:chExt cx="4283502" cy="944283"/>
          </a:xfrm>
        </p:grpSpPr>
        <p:pic>
          <p:nvPicPr>
            <p:cNvPr id="34" name="Picture 7">
              <a:extLst>
                <a:ext uri="{FF2B5EF4-FFF2-40B4-BE49-F238E27FC236}">
                  <a16:creationId xmlns:a16="http://schemas.microsoft.com/office/drawing/2014/main" id="{0B6BDECC-9DEA-99FE-0FC5-D5D42B107A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5162514">
              <a:off x="8194343" y="6446456"/>
              <a:ext cx="944283" cy="146439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9">
              <a:extLst>
                <a:ext uri="{FF2B5EF4-FFF2-40B4-BE49-F238E27FC236}">
                  <a16:creationId xmlns:a16="http://schemas.microsoft.com/office/drawing/2014/main" id="{DDABF22D-A008-8CA3-60B0-906BDA5151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flipV="1">
              <a:off x="9203919" y="7248658"/>
              <a:ext cx="1550374" cy="38250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E369E16-A2F6-3A90-4ABA-2926F89D7D80}"/>
                </a:ext>
              </a:extLst>
            </p:cNvPr>
            <p:cNvSpPr txBox="1"/>
            <p:nvPr/>
          </p:nvSpPr>
          <p:spPr>
            <a:xfrm rot="496072">
              <a:off x="9300805" y="7084022"/>
              <a:ext cx="2916982" cy="400110"/>
            </a:xfrm>
            <a:prstGeom prst="rect">
              <a:avLst/>
            </a:prstGeom>
            <a:noFill/>
          </p:spPr>
          <p:txBody>
            <a:bodyPr wrap="square" rtlCol="0">
              <a:spAutoFit/>
            </a:bodyPr>
            <a:lstStyle/>
            <a:p>
              <a:r>
                <a:rPr lang="vi-VN" sz="2000" b="1" dirty="0">
                  <a:solidFill>
                    <a:srgbClr val="3333FF"/>
                  </a:solidFill>
                </a:rPr>
                <a:t>Em sẽ làm….</a:t>
              </a:r>
              <a:endParaRPr lang="en-US" sz="2000" b="1" dirty="0">
                <a:solidFill>
                  <a:srgbClr val="3333FF"/>
                </a:solidFill>
              </a:endParaRPr>
            </a:p>
          </p:txBody>
        </p:sp>
      </p:grpSp>
      <p:pic>
        <p:nvPicPr>
          <p:cNvPr id="40" name="Picture 39">
            <a:extLst>
              <a:ext uri="{FF2B5EF4-FFF2-40B4-BE49-F238E27FC236}">
                <a16:creationId xmlns:a16="http://schemas.microsoft.com/office/drawing/2014/main" id="{92EFEAC7-57FA-4B1B-8710-421EEA06967A}"/>
              </a:ext>
            </a:extLst>
          </p:cNvPr>
          <p:cNvPicPr>
            <a:picLocks noChangeAspect="1"/>
          </p:cNvPicPr>
          <p:nvPr/>
        </p:nvPicPr>
        <p:blipFill>
          <a:blip r:embed="rId12"/>
          <a:stretch>
            <a:fillRect/>
          </a:stretch>
        </p:blipFill>
        <p:spPr>
          <a:xfrm>
            <a:off x="632858" y="3753144"/>
            <a:ext cx="4724400" cy="3351921"/>
          </a:xfrm>
          <a:prstGeom prst="rect">
            <a:avLst/>
          </a:prstGeom>
          <a:ln>
            <a:solidFill>
              <a:srgbClr val="FF0000"/>
            </a:solidFill>
          </a:ln>
        </p:spPr>
      </p:pic>
      <p:grpSp>
        <p:nvGrpSpPr>
          <p:cNvPr id="8" name="Group 7"/>
          <p:cNvGrpSpPr/>
          <p:nvPr/>
        </p:nvGrpSpPr>
        <p:grpSpPr>
          <a:xfrm>
            <a:off x="7907930" y="2137500"/>
            <a:ext cx="4893130" cy="1177103"/>
            <a:chOff x="7052625" y="1585050"/>
            <a:chExt cx="4893130" cy="1177103"/>
          </a:xfrm>
        </p:grpSpPr>
        <p:pic>
          <p:nvPicPr>
            <p:cNvPr id="13" name="Picture 59">
              <a:extLst>
                <a:ext uri="{FF2B5EF4-FFF2-40B4-BE49-F238E27FC236}">
                  <a16:creationId xmlns:a16="http://schemas.microsoft.com/office/drawing/2014/main" id="{1DA8730D-17C6-10EE-56D7-50757E832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89293" flipH="1">
              <a:off x="7052625" y="1952219"/>
              <a:ext cx="2973603" cy="809934"/>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FAB146A-C644-937C-3C86-995B418AF12E}"/>
                </a:ext>
              </a:extLst>
            </p:cNvPr>
            <p:cNvSpPr txBox="1"/>
            <p:nvPr/>
          </p:nvSpPr>
          <p:spPr>
            <a:xfrm rot="20422722">
              <a:off x="7722505" y="1617228"/>
              <a:ext cx="4133279" cy="400110"/>
            </a:xfrm>
            <a:prstGeom prst="rect">
              <a:avLst/>
            </a:prstGeom>
            <a:noFill/>
          </p:spPr>
          <p:txBody>
            <a:bodyPr wrap="square" rtlCol="0">
              <a:spAutoFit/>
            </a:bodyPr>
            <a:lstStyle/>
            <a:p>
              <a:r>
                <a:rPr lang="vi-VN" sz="2000" b="1" dirty="0"/>
                <a:t>Giới thiệu bao quát về</a:t>
              </a:r>
              <a:r>
                <a:rPr lang="en-US" sz="2000" b="1" dirty="0"/>
                <a:t> </a:t>
              </a:r>
              <a:r>
                <a:rPr lang="en-US" sz="2000" b="1" dirty="0" err="1"/>
                <a:t>ngôi</a:t>
              </a:r>
              <a:r>
                <a:rPr lang="en-US" sz="2000" b="1" dirty="0"/>
                <a:t> </a:t>
              </a:r>
              <a:r>
                <a:rPr lang="en-US" sz="2000" b="1" dirty="0" err="1"/>
                <a:t>nhà</a:t>
              </a:r>
              <a:endParaRPr lang="en-US" sz="2000" b="1" dirty="0"/>
            </a:p>
          </p:txBody>
        </p:sp>
        <p:pic>
          <p:nvPicPr>
            <p:cNvPr id="43" name="Picture 59">
              <a:extLst>
                <a:ext uri="{FF2B5EF4-FFF2-40B4-BE49-F238E27FC236}">
                  <a16:creationId xmlns:a16="http://schemas.microsoft.com/office/drawing/2014/main" id="{1DA8730D-17C6-10EE-56D7-50757E832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77287" flipH="1">
              <a:off x="9562831" y="1585050"/>
              <a:ext cx="2382924" cy="294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8734487" y="4763010"/>
            <a:ext cx="5074847" cy="894840"/>
            <a:chOff x="7972487" y="4210560"/>
            <a:chExt cx="5074847" cy="894840"/>
          </a:xfrm>
        </p:grpSpPr>
        <p:sp>
          <p:nvSpPr>
            <p:cNvPr id="24" name="TextBox 23">
              <a:extLst>
                <a:ext uri="{FF2B5EF4-FFF2-40B4-BE49-F238E27FC236}">
                  <a16:creationId xmlns:a16="http://schemas.microsoft.com/office/drawing/2014/main" id="{3179AF7F-501D-CA58-92A7-FEEF87D87EC5}"/>
                </a:ext>
              </a:extLst>
            </p:cNvPr>
            <p:cNvSpPr txBox="1"/>
            <p:nvPr/>
          </p:nvSpPr>
          <p:spPr>
            <a:xfrm rot="302958">
              <a:off x="8508583" y="4466516"/>
              <a:ext cx="4538751" cy="400110"/>
            </a:xfrm>
            <a:prstGeom prst="rect">
              <a:avLst/>
            </a:prstGeom>
            <a:noFill/>
          </p:spPr>
          <p:txBody>
            <a:bodyPr wrap="square" rtlCol="0">
              <a:spAutoFit/>
            </a:bodyPr>
            <a:lstStyle/>
            <a:p>
              <a:r>
                <a:rPr lang="en-US" sz="2000" b="1" dirty="0" err="1">
                  <a:solidFill>
                    <a:srgbClr val="002060"/>
                  </a:solidFill>
                </a:rPr>
                <a:t>Các</a:t>
              </a:r>
              <a:r>
                <a:rPr lang="en-US" sz="2000" b="1" dirty="0">
                  <a:solidFill>
                    <a:srgbClr val="002060"/>
                  </a:solidFill>
                </a:rPr>
                <a:t> </a:t>
              </a:r>
              <a:r>
                <a:rPr lang="en-US" sz="2000" b="1" dirty="0" err="1">
                  <a:solidFill>
                    <a:srgbClr val="002060"/>
                  </a:solidFill>
                </a:rPr>
                <a:t>thành</a:t>
              </a:r>
              <a:r>
                <a:rPr lang="en-US" sz="2000" b="1" dirty="0">
                  <a:solidFill>
                    <a:srgbClr val="002060"/>
                  </a:solidFill>
                </a:rPr>
                <a:t> </a:t>
              </a:r>
              <a:r>
                <a:rPr lang="en-US" sz="2000" b="1" dirty="0" err="1">
                  <a:solidFill>
                    <a:srgbClr val="002060"/>
                  </a:solidFill>
                </a:rPr>
                <a:t>viên</a:t>
              </a:r>
              <a:r>
                <a:rPr lang="vi-VN" sz="2000" b="1" dirty="0">
                  <a:solidFill>
                    <a:srgbClr val="002060"/>
                  </a:solidFill>
                </a:rPr>
                <a:t> sống trong gia đình</a:t>
              </a:r>
              <a:endParaRPr lang="en-US" sz="2000" b="1" dirty="0">
                <a:solidFill>
                  <a:srgbClr val="002060"/>
                </a:solidFill>
              </a:endParaRPr>
            </a:p>
          </p:txBody>
        </p:sp>
        <p:pic>
          <p:nvPicPr>
            <p:cNvPr id="50" name="Picture 50">
              <a:extLst>
                <a:ext uri="{FF2B5EF4-FFF2-40B4-BE49-F238E27FC236}">
                  <a16:creationId xmlns:a16="http://schemas.microsoft.com/office/drawing/2014/main" id="{F5B855BE-6F3D-E908-D711-BF95EAD887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4947" flipH="1">
              <a:off x="7972487" y="4210560"/>
              <a:ext cx="1210970" cy="5741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7">
              <a:extLst>
                <a:ext uri="{FF2B5EF4-FFF2-40B4-BE49-F238E27FC236}">
                  <a16:creationId xmlns:a16="http://schemas.microsoft.com/office/drawing/2014/main" id="{95B9A194-E616-CD45-FF9B-6D3DE42DA0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02778" y="4638675"/>
              <a:ext cx="3983741" cy="466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545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down)">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barn(inVertical)">
                                      <p:cBhvr>
                                        <p:cTn id="6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EFEAC7-57FA-4B1B-8710-421EEA06967A}"/>
              </a:ext>
            </a:extLst>
          </p:cNvPr>
          <p:cNvPicPr>
            <a:picLocks noChangeAspect="1"/>
          </p:cNvPicPr>
          <p:nvPr/>
        </p:nvPicPr>
        <p:blipFill>
          <a:blip r:embed="rId2"/>
          <a:stretch>
            <a:fillRect/>
          </a:stretch>
        </p:blipFill>
        <p:spPr>
          <a:xfrm>
            <a:off x="1737519" y="685800"/>
            <a:ext cx="12420600" cy="7405688"/>
          </a:xfrm>
          <a:prstGeom prst="rect">
            <a:avLst/>
          </a:prstGeom>
        </p:spPr>
      </p:pic>
    </p:spTree>
    <p:extLst>
      <p:ext uri="{BB962C8B-B14F-4D97-AF65-F5344CB8AC3E}">
        <p14:creationId xmlns:p14="http://schemas.microsoft.com/office/powerpoint/2010/main" val="3284664793"/>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600759" y="4430153"/>
            <a:ext cx="3393262" cy="1786750"/>
            <a:chOff x="4862011" y="3892718"/>
            <a:chExt cx="3393262" cy="1786750"/>
          </a:xfrm>
        </p:grpSpPr>
        <p:pic>
          <p:nvPicPr>
            <p:cNvPr id="4" name="Picture 46">
              <a:extLst>
                <a:ext uri="{FF2B5EF4-FFF2-40B4-BE49-F238E27FC236}">
                  <a16:creationId xmlns:a16="http://schemas.microsoft.com/office/drawing/2014/main" id="{0435BF73-842E-F528-003E-6863F197F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654119">
              <a:off x="4862011" y="3892718"/>
              <a:ext cx="3393262" cy="1786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853009-E3C9-647A-7B10-91CC83CA59DF}"/>
                </a:ext>
              </a:extLst>
            </p:cNvPr>
            <p:cNvSpPr txBox="1"/>
            <p:nvPr/>
          </p:nvSpPr>
          <p:spPr>
            <a:xfrm rot="21101050">
              <a:off x="4936139" y="4256157"/>
              <a:ext cx="2931691" cy="707886"/>
            </a:xfrm>
            <a:prstGeom prst="rect">
              <a:avLst/>
            </a:prstGeom>
            <a:noFill/>
          </p:spPr>
          <p:txBody>
            <a:bodyPr wrap="square" rtlCol="0">
              <a:spAutoFit/>
            </a:bodyPr>
            <a:lstStyle/>
            <a:p>
              <a:r>
                <a:rPr lang="vi-VN" sz="2000" b="1" dirty="0">
                  <a:solidFill>
                    <a:srgbClr val="FF0000"/>
                  </a:solidFill>
                </a:rPr>
                <a:t>Kể chi tiết về ngôi nhà</a:t>
              </a:r>
              <a:endParaRPr lang="en-US" sz="2000" b="1" dirty="0">
                <a:solidFill>
                  <a:srgbClr val="FF0000"/>
                </a:solidFill>
              </a:endParaRPr>
            </a:p>
            <a:p>
              <a:endParaRPr lang="en-US" sz="2000" b="1" dirty="0">
                <a:solidFill>
                  <a:srgbClr val="FF0000"/>
                </a:solidFill>
              </a:endParaRPr>
            </a:p>
          </p:txBody>
        </p:sp>
      </p:grpSp>
      <p:grpSp>
        <p:nvGrpSpPr>
          <p:cNvPr id="17" name="Group 16"/>
          <p:cNvGrpSpPr/>
          <p:nvPr/>
        </p:nvGrpSpPr>
        <p:grpSpPr>
          <a:xfrm>
            <a:off x="5357258" y="6046141"/>
            <a:ext cx="4108021" cy="1595181"/>
            <a:chOff x="4595258" y="5493691"/>
            <a:chExt cx="4108021" cy="1595181"/>
          </a:xfrm>
        </p:grpSpPr>
        <p:pic>
          <p:nvPicPr>
            <p:cNvPr id="3" name="Picture 5">
              <a:extLst>
                <a:ext uri="{FF2B5EF4-FFF2-40B4-BE49-F238E27FC236}">
                  <a16:creationId xmlns:a16="http://schemas.microsoft.com/office/drawing/2014/main" id="{A3402ED8-AF18-4443-7BB3-61268D6D1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258" y="5493691"/>
              <a:ext cx="3904524" cy="15951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B95D566-18A2-0F37-4661-EF3DEC3A4C27}"/>
                </a:ext>
              </a:extLst>
            </p:cNvPr>
            <p:cNvSpPr txBox="1"/>
            <p:nvPr/>
          </p:nvSpPr>
          <p:spPr>
            <a:xfrm rot="1364957">
              <a:off x="4698656" y="5828784"/>
              <a:ext cx="4004623" cy="400110"/>
            </a:xfrm>
            <a:prstGeom prst="rect">
              <a:avLst/>
            </a:prstGeom>
            <a:noFill/>
          </p:spPr>
          <p:txBody>
            <a:bodyPr wrap="square" rtlCol="0">
              <a:spAutoFit/>
            </a:bodyPr>
            <a:lstStyle/>
            <a:p>
              <a:r>
                <a:rPr lang="vi-VN" sz="2000" b="1" dirty="0">
                  <a:solidFill>
                    <a:srgbClr val="FF0066"/>
                  </a:solidFill>
                </a:rPr>
                <a:t>Cảm nghĩ của em về ngôi nhà</a:t>
              </a:r>
              <a:endParaRPr lang="en-US" sz="2000" b="1" dirty="0">
                <a:solidFill>
                  <a:srgbClr val="FF0066"/>
                </a:solidFill>
              </a:endParaRPr>
            </a:p>
          </p:txBody>
        </p:sp>
      </p:grpSp>
      <p:grpSp>
        <p:nvGrpSpPr>
          <p:cNvPr id="6" name="Group 5"/>
          <p:cNvGrpSpPr/>
          <p:nvPr/>
        </p:nvGrpSpPr>
        <p:grpSpPr>
          <a:xfrm>
            <a:off x="7679923" y="1812460"/>
            <a:ext cx="2278144" cy="939827"/>
            <a:chOff x="6880601" y="1222688"/>
            <a:chExt cx="2278144" cy="939827"/>
          </a:xfrm>
        </p:grpSpPr>
        <p:pic>
          <p:nvPicPr>
            <p:cNvPr id="11" name="Picture 59">
              <a:extLst>
                <a:ext uri="{FF2B5EF4-FFF2-40B4-BE49-F238E27FC236}">
                  <a16:creationId xmlns:a16="http://schemas.microsoft.com/office/drawing/2014/main" id="{068D3011-B3FE-7941-1B06-EBCFB2E8D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930315">
              <a:off x="6880601" y="1496325"/>
              <a:ext cx="2278144" cy="66619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FAB146A-C644-937C-3C86-995B418AF12E}"/>
                </a:ext>
              </a:extLst>
            </p:cNvPr>
            <p:cNvSpPr txBox="1"/>
            <p:nvPr/>
          </p:nvSpPr>
          <p:spPr>
            <a:xfrm rot="19148447">
              <a:off x="6906305" y="1222688"/>
              <a:ext cx="2056458" cy="400110"/>
            </a:xfrm>
            <a:prstGeom prst="rect">
              <a:avLst/>
            </a:prstGeom>
            <a:noFill/>
          </p:spPr>
          <p:txBody>
            <a:bodyPr wrap="square" rtlCol="0">
              <a:spAutoFit/>
            </a:bodyPr>
            <a:lstStyle/>
            <a:p>
              <a:r>
                <a:rPr lang="en-US" sz="2000" b="1" dirty="0" err="1"/>
                <a:t>Vị</a:t>
              </a:r>
              <a:r>
                <a:rPr lang="en-US" sz="2000" b="1" dirty="0"/>
                <a:t> </a:t>
              </a:r>
              <a:r>
                <a:rPr lang="en-US" sz="2000" b="1" dirty="0" err="1"/>
                <a:t>trí</a:t>
              </a:r>
              <a:r>
                <a:rPr lang="en-US" sz="2000" b="1" dirty="0"/>
                <a:t> </a:t>
              </a:r>
              <a:r>
                <a:rPr lang="en-US" sz="2000" b="1" dirty="0" err="1"/>
                <a:t>ngôi</a:t>
              </a:r>
              <a:r>
                <a:rPr lang="en-US" sz="2000" b="1" dirty="0"/>
                <a:t> </a:t>
              </a:r>
              <a:r>
                <a:rPr lang="en-US" sz="2000" b="1" dirty="0" err="1"/>
                <a:t>nhà</a:t>
              </a:r>
              <a:endParaRPr lang="en-US" sz="2000" b="1" dirty="0"/>
            </a:p>
          </p:txBody>
        </p:sp>
      </p:grpSp>
      <p:grpSp>
        <p:nvGrpSpPr>
          <p:cNvPr id="18" name="Group 17"/>
          <p:cNvGrpSpPr/>
          <p:nvPr/>
        </p:nvGrpSpPr>
        <p:grpSpPr>
          <a:xfrm>
            <a:off x="8849754" y="6464764"/>
            <a:ext cx="4417852" cy="1014431"/>
            <a:chOff x="8087754" y="5912314"/>
            <a:chExt cx="4417852" cy="1014431"/>
          </a:xfrm>
        </p:grpSpPr>
        <p:sp>
          <p:nvSpPr>
            <p:cNvPr id="25" name="TextBox 24">
              <a:extLst>
                <a:ext uri="{FF2B5EF4-FFF2-40B4-BE49-F238E27FC236}">
                  <a16:creationId xmlns:a16="http://schemas.microsoft.com/office/drawing/2014/main" id="{3E369E16-A2F6-3A90-4ABA-2926F89D7D80}"/>
                </a:ext>
              </a:extLst>
            </p:cNvPr>
            <p:cNvSpPr txBox="1"/>
            <p:nvPr/>
          </p:nvSpPr>
          <p:spPr>
            <a:xfrm>
              <a:off x="9083690" y="5912314"/>
              <a:ext cx="3421916" cy="400110"/>
            </a:xfrm>
            <a:prstGeom prst="rect">
              <a:avLst/>
            </a:prstGeom>
            <a:noFill/>
          </p:spPr>
          <p:txBody>
            <a:bodyPr wrap="square" rtlCol="0">
              <a:spAutoFit/>
            </a:bodyPr>
            <a:lstStyle/>
            <a:p>
              <a:r>
                <a:rPr lang="vi-VN" sz="2000" b="1" dirty="0">
                  <a:solidFill>
                    <a:srgbClr val="3333FF"/>
                  </a:solidFill>
                </a:rPr>
                <a:t>Yêu quý, tự hào, gắn bó...</a:t>
              </a:r>
              <a:endParaRPr lang="en-US" sz="2000" b="1" dirty="0">
                <a:solidFill>
                  <a:srgbClr val="3333FF"/>
                </a:solidFill>
              </a:endParaRPr>
            </a:p>
          </p:txBody>
        </p:sp>
        <p:pic>
          <p:nvPicPr>
            <p:cNvPr id="26" name="Picture 19">
              <a:extLst>
                <a:ext uri="{FF2B5EF4-FFF2-40B4-BE49-F238E27FC236}">
                  <a16:creationId xmlns:a16="http://schemas.microsoft.com/office/drawing/2014/main" id="{72229678-675B-031E-6FC7-8E1C34CFD8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028891">
              <a:off x="8087754" y="6397283"/>
              <a:ext cx="1616550" cy="52946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a:extLst>
                <a:ext uri="{FF2B5EF4-FFF2-40B4-BE49-F238E27FC236}">
                  <a16:creationId xmlns:a16="http://schemas.microsoft.com/office/drawing/2014/main" id="{1B98224A-15A9-8118-0C0E-C7F9F2D3B3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2340" y="6108049"/>
              <a:ext cx="2868798" cy="4624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8810245" y="4122782"/>
            <a:ext cx="2443502" cy="908116"/>
            <a:chOff x="8048245" y="3570332"/>
            <a:chExt cx="2443502" cy="908116"/>
          </a:xfrm>
        </p:grpSpPr>
        <p:sp>
          <p:nvSpPr>
            <p:cNvPr id="23" name="TextBox 22">
              <a:extLst>
                <a:ext uri="{FF2B5EF4-FFF2-40B4-BE49-F238E27FC236}">
                  <a16:creationId xmlns:a16="http://schemas.microsoft.com/office/drawing/2014/main" id="{206E6626-B10A-2C82-FC85-7C7D833F0A49}"/>
                </a:ext>
              </a:extLst>
            </p:cNvPr>
            <p:cNvSpPr txBox="1"/>
            <p:nvPr/>
          </p:nvSpPr>
          <p:spPr>
            <a:xfrm rot="20847972">
              <a:off x="8942803" y="3570332"/>
              <a:ext cx="1548944" cy="400110"/>
            </a:xfrm>
            <a:prstGeom prst="rect">
              <a:avLst/>
            </a:prstGeom>
            <a:noFill/>
          </p:spPr>
          <p:txBody>
            <a:bodyPr wrap="square" rtlCol="0">
              <a:spAutoFit/>
            </a:bodyPr>
            <a:lstStyle/>
            <a:p>
              <a:r>
                <a:rPr lang="en-US" sz="2000" b="1" dirty="0" err="1">
                  <a:solidFill>
                    <a:srgbClr val="002060"/>
                  </a:solidFill>
                </a:rPr>
                <a:t>Bên</a:t>
              </a:r>
              <a:r>
                <a:rPr lang="en-US" sz="2000" b="1" dirty="0">
                  <a:solidFill>
                    <a:srgbClr val="002060"/>
                  </a:solidFill>
                </a:rPr>
                <a:t> </a:t>
              </a:r>
              <a:r>
                <a:rPr lang="en-US" sz="2000" b="1" dirty="0" err="1">
                  <a:solidFill>
                    <a:srgbClr val="002060"/>
                  </a:solidFill>
                </a:rPr>
                <a:t>trong</a:t>
              </a:r>
              <a:endParaRPr lang="en-US" sz="2000" b="1" dirty="0">
                <a:solidFill>
                  <a:srgbClr val="002060"/>
                </a:solidFill>
              </a:endParaRPr>
            </a:p>
          </p:txBody>
        </p:sp>
        <p:pic>
          <p:nvPicPr>
            <p:cNvPr id="45" name="Picture 50">
              <a:extLst>
                <a:ext uri="{FF2B5EF4-FFF2-40B4-BE49-F238E27FC236}">
                  <a16:creationId xmlns:a16="http://schemas.microsoft.com/office/drawing/2014/main" id="{0A18511C-E578-418B-E231-43B13F9604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H="1" flipV="1">
              <a:off x="8048245" y="4004783"/>
              <a:ext cx="869599" cy="47366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7">
              <a:extLst>
                <a:ext uri="{FF2B5EF4-FFF2-40B4-BE49-F238E27FC236}">
                  <a16:creationId xmlns:a16="http://schemas.microsoft.com/office/drawing/2014/main" id="{95B9A194-E616-CD45-FF9B-6D3DE42DA0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735859" y="3803059"/>
              <a:ext cx="1666346" cy="4667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8812379" y="3291218"/>
            <a:ext cx="2823937" cy="1759249"/>
            <a:chOff x="8026692" y="2773558"/>
            <a:chExt cx="2823937" cy="1759249"/>
          </a:xfrm>
        </p:grpSpPr>
        <p:sp>
          <p:nvSpPr>
            <p:cNvPr id="22" name="TextBox 21">
              <a:extLst>
                <a:ext uri="{FF2B5EF4-FFF2-40B4-BE49-F238E27FC236}">
                  <a16:creationId xmlns:a16="http://schemas.microsoft.com/office/drawing/2014/main" id="{8A073ACA-A027-7097-7147-13ECBC99A907}"/>
                </a:ext>
              </a:extLst>
            </p:cNvPr>
            <p:cNvSpPr txBox="1"/>
            <p:nvPr/>
          </p:nvSpPr>
          <p:spPr>
            <a:xfrm rot="20917525">
              <a:off x="8771145" y="2773558"/>
              <a:ext cx="1940406" cy="707886"/>
            </a:xfrm>
            <a:prstGeom prst="rect">
              <a:avLst/>
            </a:prstGeom>
            <a:noFill/>
          </p:spPr>
          <p:txBody>
            <a:bodyPr wrap="square" rtlCol="0">
              <a:spAutoFit/>
            </a:bodyPr>
            <a:lstStyle/>
            <a:p>
              <a:r>
                <a:rPr lang="en-US" sz="2000" b="1" dirty="0" err="1">
                  <a:solidFill>
                    <a:srgbClr val="002060"/>
                  </a:solidFill>
                </a:rPr>
                <a:t>Bên</a:t>
              </a:r>
              <a:r>
                <a:rPr lang="en-US" sz="2000" b="1" dirty="0">
                  <a:solidFill>
                    <a:srgbClr val="002060"/>
                  </a:solidFill>
                </a:rPr>
                <a:t> </a:t>
              </a:r>
              <a:r>
                <a:rPr lang="en-US" sz="2000" b="1" dirty="0" err="1">
                  <a:solidFill>
                    <a:srgbClr val="002060"/>
                  </a:solidFill>
                </a:rPr>
                <a:t>ngoài</a:t>
              </a:r>
              <a:endParaRPr lang="en-US" sz="2000" b="1" dirty="0">
                <a:solidFill>
                  <a:srgbClr val="002060"/>
                </a:solidFill>
              </a:endParaRPr>
            </a:p>
            <a:p>
              <a:endParaRPr lang="en-US" sz="2000" b="1" dirty="0">
                <a:solidFill>
                  <a:srgbClr val="002060"/>
                </a:solidFill>
              </a:endParaRPr>
            </a:p>
          </p:txBody>
        </p:sp>
        <p:pic>
          <p:nvPicPr>
            <p:cNvPr id="60" name="Picture 50">
              <a:extLst>
                <a:ext uri="{FF2B5EF4-FFF2-40B4-BE49-F238E27FC236}">
                  <a16:creationId xmlns:a16="http://schemas.microsoft.com/office/drawing/2014/main" id="{30EFE5AF-5E74-CE5F-BD0D-A79AACFF99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827506">
              <a:off x="7787288" y="3737808"/>
              <a:ext cx="1034403" cy="55559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8">
              <a:extLst>
                <a:ext uri="{FF2B5EF4-FFF2-40B4-BE49-F238E27FC236}">
                  <a16:creationId xmlns:a16="http://schemas.microsoft.com/office/drawing/2014/main" id="{CDA1EEDF-BABA-0FBC-B266-9F9450C9BC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128554" flipH="1">
              <a:off x="8171004" y="3036668"/>
              <a:ext cx="2679625" cy="461963"/>
            </a:xfrm>
            <a:prstGeom prst="rect">
              <a:avLst/>
            </a:prstGeom>
            <a:noFill/>
            <a:extLst>
              <a:ext uri="{909E8E84-426E-40DD-AFC4-6F175D3DCCD1}">
                <a14:hiddenFill xmlns:a14="http://schemas.microsoft.com/office/drawing/2010/main">
                  <a:solidFill>
                    <a:srgbClr val="FFFFFF"/>
                  </a:solidFill>
                </a14:hiddenFill>
              </a:ext>
            </a:extLst>
          </p:spPr>
        </p:pic>
      </p:grpSp>
      <p:sp>
        <p:nvSpPr>
          <p:cNvPr id="63" name="TextBox 62">
            <a:extLst>
              <a:ext uri="{FF2B5EF4-FFF2-40B4-BE49-F238E27FC236}">
                <a16:creationId xmlns:a16="http://schemas.microsoft.com/office/drawing/2014/main" id="{E2FF353A-F916-8059-33A7-D847406013A3}"/>
              </a:ext>
            </a:extLst>
          </p:cNvPr>
          <p:cNvSpPr txBox="1"/>
          <p:nvPr/>
        </p:nvSpPr>
        <p:spPr>
          <a:xfrm>
            <a:off x="975519" y="7360128"/>
            <a:ext cx="3469937" cy="461665"/>
          </a:xfrm>
          <a:prstGeom prst="rect">
            <a:avLst/>
          </a:prstGeom>
          <a:noFill/>
        </p:spPr>
        <p:txBody>
          <a:bodyPr wrap="square" rtlCol="0">
            <a:spAutoFit/>
          </a:bodyPr>
          <a:lstStyle/>
          <a:p>
            <a:pPr algn="ctr"/>
            <a:r>
              <a:rPr lang="en-US" sz="2400" b="1" dirty="0" err="1">
                <a:solidFill>
                  <a:srgbClr val="0000CC"/>
                </a:solidFill>
              </a:rPr>
              <a:t>Đoạn</a:t>
            </a:r>
            <a:r>
              <a:rPr lang="en-US" sz="2400" b="1" dirty="0">
                <a:solidFill>
                  <a:srgbClr val="0000CC"/>
                </a:solidFill>
              </a:rPr>
              <a:t> </a:t>
            </a:r>
            <a:r>
              <a:rPr lang="en-US" sz="2400" b="1" dirty="0" err="1">
                <a:solidFill>
                  <a:srgbClr val="0000CC"/>
                </a:solidFill>
              </a:rPr>
              <a:t>văn</a:t>
            </a:r>
            <a:r>
              <a:rPr lang="en-US" sz="2400" b="1" dirty="0">
                <a:solidFill>
                  <a:srgbClr val="0000CC"/>
                </a:solidFill>
              </a:rPr>
              <a:t> </a:t>
            </a:r>
            <a:r>
              <a:rPr lang="en-US" sz="2400" b="1" dirty="0" err="1">
                <a:solidFill>
                  <a:srgbClr val="0000CC"/>
                </a:solidFill>
              </a:rPr>
              <a:t>tả</a:t>
            </a:r>
            <a:r>
              <a:rPr lang="en-US" sz="2400" b="1" dirty="0">
                <a:solidFill>
                  <a:srgbClr val="0000CC"/>
                </a:solidFill>
              </a:rPr>
              <a:t> </a:t>
            </a:r>
            <a:r>
              <a:rPr lang="en-US" sz="2400" b="1" dirty="0" err="1">
                <a:solidFill>
                  <a:srgbClr val="0000CC"/>
                </a:solidFill>
              </a:rPr>
              <a:t>ngôi</a:t>
            </a:r>
            <a:r>
              <a:rPr lang="en-US" sz="2400" b="1" dirty="0">
                <a:solidFill>
                  <a:srgbClr val="0000CC"/>
                </a:solidFill>
              </a:rPr>
              <a:t> </a:t>
            </a:r>
            <a:r>
              <a:rPr lang="en-US" sz="2400" b="1" dirty="0" err="1">
                <a:solidFill>
                  <a:srgbClr val="0000CC"/>
                </a:solidFill>
              </a:rPr>
              <a:t>nhà</a:t>
            </a:r>
            <a:endParaRPr lang="en-US" sz="2400" b="1" dirty="0">
              <a:solidFill>
                <a:srgbClr val="0000CC"/>
              </a:solidFill>
            </a:endParaRPr>
          </a:p>
        </p:txBody>
      </p:sp>
      <p:grpSp>
        <p:nvGrpSpPr>
          <p:cNvPr id="2" name="Group 1"/>
          <p:cNvGrpSpPr/>
          <p:nvPr/>
        </p:nvGrpSpPr>
        <p:grpSpPr>
          <a:xfrm rot="262154">
            <a:off x="5015624" y="3482169"/>
            <a:ext cx="3579730" cy="1156379"/>
            <a:chOff x="4253624" y="3023024"/>
            <a:chExt cx="3579730" cy="1156379"/>
          </a:xfrm>
        </p:grpSpPr>
        <p:pic>
          <p:nvPicPr>
            <p:cNvPr id="5" name="Picture 52">
              <a:extLst>
                <a:ext uri="{FF2B5EF4-FFF2-40B4-BE49-F238E27FC236}">
                  <a16:creationId xmlns:a16="http://schemas.microsoft.com/office/drawing/2014/main" id="{94EF954A-B644-6951-4614-8EF75896E2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9297767">
              <a:off x="4253624" y="3023024"/>
              <a:ext cx="3579730" cy="115637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582FEBFE-9762-059D-AA10-A7395C8BB700}"/>
                </a:ext>
              </a:extLst>
            </p:cNvPr>
            <p:cNvSpPr txBox="1"/>
            <p:nvPr/>
          </p:nvSpPr>
          <p:spPr>
            <a:xfrm rot="19240363">
              <a:off x="4459421" y="3048463"/>
              <a:ext cx="2726528" cy="400110"/>
            </a:xfrm>
            <a:prstGeom prst="rect">
              <a:avLst/>
            </a:prstGeom>
            <a:noFill/>
          </p:spPr>
          <p:txBody>
            <a:bodyPr wrap="square" rtlCol="0">
              <a:spAutoFit/>
            </a:bodyPr>
            <a:lstStyle/>
            <a:p>
              <a:r>
                <a:rPr lang="en-US" sz="2000" b="1" dirty="0" err="1">
                  <a:solidFill>
                    <a:srgbClr val="3333FF"/>
                  </a:solidFill>
                </a:rPr>
                <a:t>Giới</a:t>
              </a:r>
              <a:r>
                <a:rPr lang="en-US" sz="2000" b="1" dirty="0">
                  <a:solidFill>
                    <a:srgbClr val="3333FF"/>
                  </a:solidFill>
                </a:rPr>
                <a:t> </a:t>
              </a:r>
              <a:r>
                <a:rPr lang="en-US" sz="2000" b="1" dirty="0" err="1">
                  <a:solidFill>
                    <a:srgbClr val="3333FF"/>
                  </a:solidFill>
                </a:rPr>
                <a:t>thiệu</a:t>
              </a:r>
              <a:r>
                <a:rPr lang="en-US" sz="2000" b="1" dirty="0">
                  <a:solidFill>
                    <a:srgbClr val="3333FF"/>
                  </a:solidFill>
                </a:rPr>
                <a:t> </a:t>
              </a:r>
              <a:r>
                <a:rPr lang="en-US" sz="2000" b="1" dirty="0" err="1">
                  <a:solidFill>
                    <a:srgbClr val="3333FF"/>
                  </a:solidFill>
                </a:rPr>
                <a:t>chung</a:t>
              </a:r>
              <a:endParaRPr lang="en-US" sz="2000" b="1" dirty="0">
                <a:solidFill>
                  <a:srgbClr val="3333FF"/>
                </a:solidFill>
              </a:endParaRPr>
            </a:p>
          </p:txBody>
        </p:sp>
      </p:grpSp>
      <p:grpSp>
        <p:nvGrpSpPr>
          <p:cNvPr id="20" name="Group 19"/>
          <p:cNvGrpSpPr/>
          <p:nvPr/>
        </p:nvGrpSpPr>
        <p:grpSpPr>
          <a:xfrm>
            <a:off x="8696285" y="7258964"/>
            <a:ext cx="4283502" cy="944283"/>
            <a:chOff x="7934285" y="6706514"/>
            <a:chExt cx="4283502" cy="944283"/>
          </a:xfrm>
        </p:grpSpPr>
        <p:pic>
          <p:nvPicPr>
            <p:cNvPr id="34" name="Picture 7">
              <a:extLst>
                <a:ext uri="{FF2B5EF4-FFF2-40B4-BE49-F238E27FC236}">
                  <a16:creationId xmlns:a16="http://schemas.microsoft.com/office/drawing/2014/main" id="{0B6BDECC-9DEA-99FE-0FC5-D5D42B107A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5162514">
              <a:off x="8194343" y="6446456"/>
              <a:ext cx="944283" cy="146439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9">
              <a:extLst>
                <a:ext uri="{FF2B5EF4-FFF2-40B4-BE49-F238E27FC236}">
                  <a16:creationId xmlns:a16="http://schemas.microsoft.com/office/drawing/2014/main" id="{DDABF22D-A008-8CA3-60B0-906BDA5151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flipV="1">
              <a:off x="9203919" y="7248658"/>
              <a:ext cx="1550374" cy="38250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E369E16-A2F6-3A90-4ABA-2926F89D7D80}"/>
                </a:ext>
              </a:extLst>
            </p:cNvPr>
            <p:cNvSpPr txBox="1"/>
            <p:nvPr/>
          </p:nvSpPr>
          <p:spPr>
            <a:xfrm rot="496072">
              <a:off x="9300805" y="7084022"/>
              <a:ext cx="2916982" cy="400110"/>
            </a:xfrm>
            <a:prstGeom prst="rect">
              <a:avLst/>
            </a:prstGeom>
            <a:noFill/>
          </p:spPr>
          <p:txBody>
            <a:bodyPr wrap="square" rtlCol="0">
              <a:spAutoFit/>
            </a:bodyPr>
            <a:lstStyle/>
            <a:p>
              <a:r>
                <a:rPr lang="vi-VN" sz="2000" b="1" dirty="0">
                  <a:solidFill>
                    <a:srgbClr val="3333FF"/>
                  </a:solidFill>
                </a:rPr>
                <a:t>Em sẽ làm….</a:t>
              </a:r>
              <a:endParaRPr lang="en-US" sz="2000" b="1" dirty="0">
                <a:solidFill>
                  <a:srgbClr val="3333FF"/>
                </a:solidFill>
              </a:endParaRPr>
            </a:p>
          </p:txBody>
        </p:sp>
      </p:grpSp>
      <p:pic>
        <p:nvPicPr>
          <p:cNvPr id="40" name="Picture 39">
            <a:extLst>
              <a:ext uri="{FF2B5EF4-FFF2-40B4-BE49-F238E27FC236}">
                <a16:creationId xmlns:a16="http://schemas.microsoft.com/office/drawing/2014/main" id="{92EFEAC7-57FA-4B1B-8710-421EEA06967A}"/>
              </a:ext>
            </a:extLst>
          </p:cNvPr>
          <p:cNvPicPr>
            <a:picLocks noChangeAspect="1"/>
          </p:cNvPicPr>
          <p:nvPr/>
        </p:nvPicPr>
        <p:blipFill>
          <a:blip r:embed="rId12"/>
          <a:stretch>
            <a:fillRect/>
          </a:stretch>
        </p:blipFill>
        <p:spPr>
          <a:xfrm>
            <a:off x="632858" y="3753144"/>
            <a:ext cx="4724400" cy="3351921"/>
          </a:xfrm>
          <a:prstGeom prst="rect">
            <a:avLst/>
          </a:prstGeom>
          <a:ln>
            <a:solidFill>
              <a:srgbClr val="FF0000"/>
            </a:solidFill>
          </a:ln>
        </p:spPr>
      </p:pic>
      <p:grpSp>
        <p:nvGrpSpPr>
          <p:cNvPr id="8" name="Group 7"/>
          <p:cNvGrpSpPr/>
          <p:nvPr/>
        </p:nvGrpSpPr>
        <p:grpSpPr>
          <a:xfrm>
            <a:off x="7907930" y="2137500"/>
            <a:ext cx="4893130" cy="1177103"/>
            <a:chOff x="7052625" y="1585050"/>
            <a:chExt cx="4893130" cy="1177103"/>
          </a:xfrm>
        </p:grpSpPr>
        <p:pic>
          <p:nvPicPr>
            <p:cNvPr id="13" name="Picture 59">
              <a:extLst>
                <a:ext uri="{FF2B5EF4-FFF2-40B4-BE49-F238E27FC236}">
                  <a16:creationId xmlns:a16="http://schemas.microsoft.com/office/drawing/2014/main" id="{1DA8730D-17C6-10EE-56D7-50757E832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89293" flipH="1">
              <a:off x="7052625" y="1952219"/>
              <a:ext cx="2973603" cy="809934"/>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FAB146A-C644-937C-3C86-995B418AF12E}"/>
                </a:ext>
              </a:extLst>
            </p:cNvPr>
            <p:cNvSpPr txBox="1"/>
            <p:nvPr/>
          </p:nvSpPr>
          <p:spPr>
            <a:xfrm rot="20422722">
              <a:off x="7722505" y="1617228"/>
              <a:ext cx="4133279" cy="400110"/>
            </a:xfrm>
            <a:prstGeom prst="rect">
              <a:avLst/>
            </a:prstGeom>
            <a:noFill/>
          </p:spPr>
          <p:txBody>
            <a:bodyPr wrap="square" rtlCol="0">
              <a:spAutoFit/>
            </a:bodyPr>
            <a:lstStyle/>
            <a:p>
              <a:r>
                <a:rPr lang="vi-VN" sz="2000" b="1" dirty="0"/>
                <a:t>Giới thiệu bao quát về</a:t>
              </a:r>
              <a:r>
                <a:rPr lang="en-US" sz="2000" b="1" dirty="0"/>
                <a:t> </a:t>
              </a:r>
              <a:r>
                <a:rPr lang="en-US" sz="2000" b="1" dirty="0" err="1"/>
                <a:t>ngôi</a:t>
              </a:r>
              <a:r>
                <a:rPr lang="en-US" sz="2000" b="1" dirty="0"/>
                <a:t> </a:t>
              </a:r>
              <a:r>
                <a:rPr lang="en-US" sz="2000" b="1" dirty="0" err="1"/>
                <a:t>nhà</a:t>
              </a:r>
              <a:endParaRPr lang="en-US" sz="2000" b="1" dirty="0"/>
            </a:p>
          </p:txBody>
        </p:sp>
        <p:pic>
          <p:nvPicPr>
            <p:cNvPr id="43" name="Picture 59">
              <a:extLst>
                <a:ext uri="{FF2B5EF4-FFF2-40B4-BE49-F238E27FC236}">
                  <a16:creationId xmlns:a16="http://schemas.microsoft.com/office/drawing/2014/main" id="{1DA8730D-17C6-10EE-56D7-50757E832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77287" flipH="1">
              <a:off x="9562831" y="1585050"/>
              <a:ext cx="2382924" cy="294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8734487" y="4763010"/>
            <a:ext cx="5074847" cy="894840"/>
            <a:chOff x="7972487" y="4210560"/>
            <a:chExt cx="5074847" cy="894840"/>
          </a:xfrm>
        </p:grpSpPr>
        <p:sp>
          <p:nvSpPr>
            <p:cNvPr id="24" name="TextBox 23">
              <a:extLst>
                <a:ext uri="{FF2B5EF4-FFF2-40B4-BE49-F238E27FC236}">
                  <a16:creationId xmlns:a16="http://schemas.microsoft.com/office/drawing/2014/main" id="{3179AF7F-501D-CA58-92A7-FEEF87D87EC5}"/>
                </a:ext>
              </a:extLst>
            </p:cNvPr>
            <p:cNvSpPr txBox="1"/>
            <p:nvPr/>
          </p:nvSpPr>
          <p:spPr>
            <a:xfrm rot="302958">
              <a:off x="8508583" y="4466516"/>
              <a:ext cx="4538751" cy="400110"/>
            </a:xfrm>
            <a:prstGeom prst="rect">
              <a:avLst/>
            </a:prstGeom>
            <a:noFill/>
          </p:spPr>
          <p:txBody>
            <a:bodyPr wrap="square" rtlCol="0">
              <a:spAutoFit/>
            </a:bodyPr>
            <a:lstStyle/>
            <a:p>
              <a:r>
                <a:rPr lang="en-US" sz="2000" b="1" dirty="0" err="1">
                  <a:solidFill>
                    <a:srgbClr val="002060"/>
                  </a:solidFill>
                </a:rPr>
                <a:t>Các</a:t>
              </a:r>
              <a:r>
                <a:rPr lang="en-US" sz="2000" b="1" dirty="0">
                  <a:solidFill>
                    <a:srgbClr val="002060"/>
                  </a:solidFill>
                </a:rPr>
                <a:t> </a:t>
              </a:r>
              <a:r>
                <a:rPr lang="en-US" sz="2000" b="1" dirty="0" err="1">
                  <a:solidFill>
                    <a:srgbClr val="002060"/>
                  </a:solidFill>
                </a:rPr>
                <a:t>thành</a:t>
              </a:r>
              <a:r>
                <a:rPr lang="en-US" sz="2000" b="1" dirty="0">
                  <a:solidFill>
                    <a:srgbClr val="002060"/>
                  </a:solidFill>
                </a:rPr>
                <a:t> </a:t>
              </a:r>
              <a:r>
                <a:rPr lang="en-US" sz="2000" b="1" dirty="0" err="1">
                  <a:solidFill>
                    <a:srgbClr val="002060"/>
                  </a:solidFill>
                </a:rPr>
                <a:t>viên</a:t>
              </a:r>
              <a:r>
                <a:rPr lang="vi-VN" sz="2000" b="1" dirty="0">
                  <a:solidFill>
                    <a:srgbClr val="002060"/>
                  </a:solidFill>
                </a:rPr>
                <a:t> sống trong gia đình</a:t>
              </a:r>
              <a:endParaRPr lang="en-US" sz="2000" b="1" dirty="0">
                <a:solidFill>
                  <a:srgbClr val="002060"/>
                </a:solidFill>
              </a:endParaRPr>
            </a:p>
          </p:txBody>
        </p:sp>
        <p:pic>
          <p:nvPicPr>
            <p:cNvPr id="50" name="Picture 50">
              <a:extLst>
                <a:ext uri="{FF2B5EF4-FFF2-40B4-BE49-F238E27FC236}">
                  <a16:creationId xmlns:a16="http://schemas.microsoft.com/office/drawing/2014/main" id="{F5B855BE-6F3D-E908-D711-BF95EAD887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4947" flipH="1">
              <a:off x="7972487" y="4210560"/>
              <a:ext cx="1210970" cy="5741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7">
              <a:extLst>
                <a:ext uri="{FF2B5EF4-FFF2-40B4-BE49-F238E27FC236}">
                  <a16:creationId xmlns:a16="http://schemas.microsoft.com/office/drawing/2014/main" id="{95B9A194-E616-CD45-FF9B-6D3DE42DA0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02778" y="4638675"/>
              <a:ext cx="3983741" cy="466725"/>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40"/>
          <p:cNvSpPr/>
          <p:nvPr/>
        </p:nvSpPr>
        <p:spPr>
          <a:xfrm>
            <a:off x="632858" y="59523"/>
            <a:ext cx="13411201" cy="1133708"/>
          </a:xfrm>
          <a:prstGeom prst="rect">
            <a:avLst/>
          </a:prstGeom>
        </p:spPr>
        <p:txBody>
          <a:bodyPr wrap="square">
            <a:spAutoFit/>
          </a:bodyPr>
          <a:lstStyle/>
          <a:p>
            <a:pPr>
              <a:lnSpc>
                <a:spcPct val="110000"/>
              </a:lnSpc>
            </a:pPr>
            <a:r>
              <a:rPr lang="en-US" sz="3200" b="1" dirty="0">
                <a:solidFill>
                  <a:srgbClr val="FF0066"/>
                </a:solidFill>
                <a:latin typeface="+mj-lt"/>
                <a:cs typeface="Times New Roman" pitchFamily="18" charset="0"/>
              </a:rPr>
              <a:t>2. </a:t>
            </a:r>
            <a:r>
              <a:rPr lang="en-US" sz="3200" b="1" dirty="0" err="1">
                <a:solidFill>
                  <a:srgbClr val="FF0066"/>
                </a:solidFill>
                <a:latin typeface="+mj-lt"/>
                <a:cs typeface="Times New Roman" pitchFamily="18" charset="0"/>
              </a:rPr>
              <a:t>Viết</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đoạn</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văn</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giới</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thiệu</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ngôi</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nhà</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căn</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hộ</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thân</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thương</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của</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gia</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đình</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em</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Gắn</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kèm</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ảnh</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hoặc</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tranh</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em</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vẽ</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ngôi</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nhà</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căn</a:t>
            </a:r>
            <a:r>
              <a:rPr lang="en-US" sz="3200" b="1" dirty="0">
                <a:solidFill>
                  <a:srgbClr val="FF0066"/>
                </a:solidFill>
                <a:latin typeface="+mj-lt"/>
                <a:cs typeface="Times New Roman" pitchFamily="18" charset="0"/>
              </a:rPr>
              <a:t> </a:t>
            </a:r>
            <a:r>
              <a:rPr lang="en-US" sz="3200" b="1" dirty="0" err="1">
                <a:solidFill>
                  <a:srgbClr val="FF0066"/>
                </a:solidFill>
                <a:latin typeface="+mj-lt"/>
                <a:cs typeface="Times New Roman" pitchFamily="18" charset="0"/>
              </a:rPr>
              <a:t>hộ</a:t>
            </a:r>
            <a:r>
              <a:rPr lang="en-US" sz="3200" b="1" dirty="0">
                <a:solidFill>
                  <a:srgbClr val="FF0066"/>
                </a:solidFill>
                <a:latin typeface="+mj-lt"/>
                <a:cs typeface="Times New Roman" pitchFamily="18" charset="0"/>
              </a:rPr>
              <a:t>).</a:t>
            </a:r>
          </a:p>
        </p:txBody>
      </p:sp>
    </p:spTree>
    <p:extLst>
      <p:ext uri="{BB962C8B-B14F-4D97-AF65-F5344CB8AC3E}">
        <p14:creationId xmlns:p14="http://schemas.microsoft.com/office/powerpoint/2010/main" val="153154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down)">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barn(inVertical)">
                                      <p:cBhvr>
                                        <p:cTn id="6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11269</TotalTime>
  <Words>759</Words>
  <Application>Microsoft Office PowerPoint</Application>
  <PresentationFormat>Custom</PresentationFormat>
  <Paragraphs>78</Paragraphs>
  <Slides>13</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HP001 5 hàng</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DELL</cp:lastModifiedBy>
  <cp:revision>1214</cp:revision>
  <dcterms:created xsi:type="dcterms:W3CDTF">2008-09-09T22:52:10Z</dcterms:created>
  <dcterms:modified xsi:type="dcterms:W3CDTF">2025-03-30T09:29:01Z</dcterms:modified>
</cp:coreProperties>
</file>