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91" r:id="rId3"/>
  </p:sldMasterIdLst>
  <p:notesMasterIdLst>
    <p:notesMasterId r:id="rId23"/>
  </p:notesMasterIdLst>
  <p:handoutMasterIdLst>
    <p:handoutMasterId r:id="rId24"/>
  </p:handoutMasterIdLst>
  <p:sldIdLst>
    <p:sldId id="414" r:id="rId4"/>
    <p:sldId id="415" r:id="rId5"/>
    <p:sldId id="283" r:id="rId6"/>
    <p:sldId id="292" r:id="rId7"/>
    <p:sldId id="416" r:id="rId8"/>
    <p:sldId id="270" r:id="rId9"/>
    <p:sldId id="314" r:id="rId10"/>
    <p:sldId id="362" r:id="rId11"/>
    <p:sldId id="303" r:id="rId12"/>
    <p:sldId id="417" r:id="rId13"/>
    <p:sldId id="418" r:id="rId14"/>
    <p:sldId id="419" r:id="rId15"/>
    <p:sldId id="265" r:id="rId16"/>
    <p:sldId id="420" r:id="rId17"/>
    <p:sldId id="315" r:id="rId18"/>
    <p:sldId id="421" r:id="rId19"/>
    <p:sldId id="422" r:id="rId20"/>
    <p:sldId id="334" r:id="rId21"/>
    <p:sldId id="313" r:id="rId22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12"/>
    <a:srgbClr val="FFFF99"/>
    <a:srgbClr val="E0D8D6"/>
    <a:srgbClr val="CC66FF"/>
    <a:srgbClr val="FFC233"/>
    <a:srgbClr val="073562"/>
    <a:srgbClr val="F29600"/>
    <a:srgbClr val="FFFFFF"/>
    <a:srgbClr val="94D7ED"/>
    <a:srgbClr val="FBB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02" autoAdjust="0"/>
    <p:restoredTop sz="92883" autoAdjust="0"/>
  </p:normalViewPr>
  <p:slideViewPr>
    <p:cSldViewPr snapToGrid="0">
      <p:cViewPr varScale="1">
        <p:scale>
          <a:sx n="72" d="100"/>
          <a:sy n="72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DB316-92AE-4310-8EC9-A20078A1D6BE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F48B-BC94-4D88-9044-DD904A99D1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131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80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3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3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3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3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2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7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9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94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27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3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76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CDB22A6-9B9A-4D2D-5F2D-89760D2B991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B1E4A-3A18-5176-D693-830DD76150DD}"/>
              </a:ext>
            </a:extLst>
          </p:cNvPr>
          <p:cNvSpPr txBox="1"/>
          <p:nvPr/>
        </p:nvSpPr>
        <p:spPr>
          <a:xfrm>
            <a:off x="1519652" y="3987805"/>
            <a:ext cx="10114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600" normalizeH="0" baseline="0" noProof="0" dirty="0">
                <a:ln>
                  <a:noFill/>
                </a:ln>
                <a:solidFill>
                  <a:srgbClr val="E50012"/>
                </a:solidFill>
                <a:effectLst/>
                <a:uLnTx/>
                <a:uFillTx/>
                <a:latin typeface="iCiel Crocante" panose="02000000000000000000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KHỞI</a:t>
            </a:r>
            <a:r>
              <a:rPr kumimoji="0" lang="en-US" altLang="zh-CN" sz="9600" b="1" i="0" u="none" strike="noStrike" kern="1200" cap="none" spc="600" normalizeH="0" noProof="0" dirty="0">
                <a:ln>
                  <a:noFill/>
                </a:ln>
                <a:solidFill>
                  <a:srgbClr val="E50012"/>
                </a:solidFill>
                <a:effectLst/>
                <a:uLnTx/>
                <a:uFillTx/>
                <a:latin typeface="iCiel Crocante" panose="02000000000000000000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 ĐỘNG</a:t>
            </a:r>
            <a:endParaRPr kumimoji="0" lang="en-US" altLang="zh-CN" sz="9600" b="1" i="0" u="none" strike="noStrike" kern="1200" cap="none" spc="60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iCiel Crocante" panose="02000000000000000000" pitchFamily="50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Làm sản phẩm thể hiện những cách thoát hiểm khi gặp hỏa hoạn theo một trong các hình thức: sơ đồ tư duy, tranh vẽ, bài viết,..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087121"/>
            <a:ext cx="11482729" cy="58355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1B9D0D8-13B8-C3E2-8B1A-431400A1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2" y="1702117"/>
            <a:ext cx="11225728" cy="4160203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64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Thực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hiện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khi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gặp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hỏa</a:t>
            </a:r>
            <a:r>
              <a:rPr lang="en-US" altLang="zh-CN" sz="4800" dirty="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hoạn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0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0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0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Cookies" panose="02040603050506020204" pitchFamily="18" charset="0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9711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46050-B225-AF7B-7BDF-51EE9A277F04}"/>
              </a:ext>
            </a:extLst>
          </p:cNvPr>
          <p:cNvSpPr txBox="1"/>
          <p:nvPr/>
        </p:nvSpPr>
        <p:spPr>
          <a:xfrm>
            <a:off x="833120" y="1757680"/>
            <a:ext cx="10759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1: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Giữ bình tĩnh và kêu cứu hoặc bấm chuông báo cháy, gọi ngay cho 114. 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2: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Xác định lối thoát hiểm.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3: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Chống nhiễm ngạt khói độc.</a:t>
            </a:r>
          </a:p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+ Bước 4: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Di chuyển khom người men theo tường đến lối thoát hiểm. (tuyệt đối không đi thang máy).</a:t>
            </a:r>
          </a:p>
        </p:txBody>
      </p:sp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9711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95574-C62C-FEAC-1002-164638783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825" y="1371600"/>
            <a:ext cx="49339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518160" y="409641"/>
            <a:ext cx="112471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điều cần lưu ý về cách thoát hiểm khi gặp hỏa hoạn.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15A718-4320-39A0-8AFC-D20FE5E62E8B}"/>
              </a:ext>
            </a:extLst>
          </p:cNvPr>
          <p:cNvSpPr txBox="1"/>
          <p:nvPr/>
        </p:nvSpPr>
        <p:spPr>
          <a:xfrm>
            <a:off x="640080" y="1574800"/>
            <a:ext cx="10800080" cy="431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Bình tĩnh và đảm bảo an toàn cá nhân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Kích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Sử dụng thiết bị chữa cháy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check-in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tầng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chưa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hỗ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trợ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cứu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quần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bắt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lửa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nằm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xuống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lăn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lăn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SG" sz="25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SG" sz="25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SG" sz="25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25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420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700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37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DEEC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endParaRPr lang="en-US" altLang="zh-CN" sz="4800" b="1" spc="600" dirty="0">
                <a:solidFill>
                  <a:srgbClr val="FBB555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2309091"/>
            <a:ext cx="4548909" cy="454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814" y="-149035"/>
            <a:ext cx="4257964" cy="4257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9803F7-6FD2-FF43-41F8-E7CD70039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414" y="-187056"/>
            <a:ext cx="5212532" cy="25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46787D-670E-AB1B-AA27-8C39ACF59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9409" y="3481711"/>
            <a:ext cx="7163421" cy="278001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97631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6000" spc="600" dirty="0" err="1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6000" spc="600" dirty="0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6000" spc="600" dirty="0" err="1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lang="en-US" altLang="zh-CN" sz="6000" spc="600" dirty="0">
                  <a:solidFill>
                    <a:srgbClr val="002060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9962DC-F460-70D8-B7B5-B402EC9B5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8775" y="2141593"/>
            <a:ext cx="8693649" cy="3103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Trao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thoát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AC781E7F-A8A1-7908-058F-70B99FB95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2092473"/>
            <a:ext cx="5030435" cy="4412662"/>
          </a:xfrm>
          <a:prstGeom prst="rect">
            <a:avLst/>
          </a:prstGeom>
        </p:spPr>
      </p:pic>
      <p:pic>
        <p:nvPicPr>
          <p:cNvPr id="18" name="Picture 4" descr="Old Cozy Rural House Vector Isolated Stock Vector (Royalty Free) 1722002524  | Shutterstock">
            <a:extLst>
              <a:ext uri="{FF2B5EF4-FFF2-40B4-BE49-F238E27FC236}">
                <a16:creationId xmlns:a16="http://schemas.microsoft.com/office/drawing/2014/main" id="{10B03930-881D-CCAB-B731-129AD874E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7066742" y="2889707"/>
            <a:ext cx="3915706" cy="30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ách thoát hiểm để sống sót khi cháy chung cư, tòa nhà làm việc">
            <a:extLst>
              <a:ext uri="{FF2B5EF4-FFF2-40B4-BE49-F238E27FC236}">
                <a16:creationId xmlns:a16="http://schemas.microsoft.com/office/drawing/2014/main" id="{3FF88F4D-798F-12D8-21DA-DE7EB29BC0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9" r="-1851" b="49812"/>
          <a:stretch/>
        </p:blipFill>
        <p:spPr bwMode="auto">
          <a:xfrm>
            <a:off x="9601173" y="3673374"/>
            <a:ext cx="1983116" cy="12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A4B65C3-C6CA-4883-BB3E-826DFB14AF2A}"/>
              </a:ext>
            </a:extLst>
          </p:cNvPr>
          <p:cNvGrpSpPr/>
          <p:nvPr/>
        </p:nvGrpSpPr>
        <p:grpSpPr>
          <a:xfrm>
            <a:off x="4775201" y="518160"/>
            <a:ext cx="6868775" cy="5374888"/>
            <a:chOff x="8279283" y="2048273"/>
            <a:chExt cx="3105413" cy="401777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52F0045-718E-4916-AFB5-9A95643B6430}"/>
                </a:ext>
              </a:extLst>
            </p:cNvPr>
            <p:cNvSpPr/>
            <p:nvPr/>
          </p:nvSpPr>
          <p:spPr>
            <a:xfrm>
              <a:off x="8279283" y="2087913"/>
              <a:ext cx="3105413" cy="3978130"/>
            </a:xfrm>
            <a:prstGeom prst="rect">
              <a:avLst/>
            </a:prstGeom>
            <a:solidFill>
              <a:srgbClr val="FBB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BB69B90-AC8E-4283-95BF-03ACD93B3682}"/>
                </a:ext>
              </a:extLst>
            </p:cNvPr>
            <p:cNvSpPr/>
            <p:nvPr/>
          </p:nvSpPr>
          <p:spPr>
            <a:xfrm>
              <a:off x="8279284" y="2048273"/>
              <a:ext cx="3077574" cy="39341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Dùng khăn thấm nước che kín vùng mũi, miệng.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Cúi thấp người hoặc bò sát mặt đất trên đường di chuyển để thoát khỏi đám cháy.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Di chuyển bằng cầu thang bộ, tuyệt đối không vào thang máy.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Nếu quần áo bị bén lửa, cần nằm ngày xuống đất và lăn qua lăn lại.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Giữ bình tĩnh, không hoảng loạn.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Xác định nơi an toàn. </a:t>
              </a:r>
            </a:p>
            <a:p>
              <a:pPr algn="just">
                <a:defRPr/>
              </a:pPr>
              <a:r>
                <a:rPr lang="vi-VN" altLang="zh-CN" sz="2800" b="1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+ Lấy đồ vật báo hiệu cứu (khăn, áo màu sặc sỡ - màu đỏ, màu trắng,..).</a:t>
              </a:r>
            </a:p>
          </p:txBody>
        </p:sp>
      </p:grpSp>
      <p:pic>
        <p:nvPicPr>
          <p:cNvPr id="9" name="图片 8" descr="图片包含 人员, 橙色, 掌握, 户外&#10;&#10;已生成极高可信度的说明">
            <a:extLst>
              <a:ext uri="{FF2B5EF4-FFF2-40B4-BE49-F238E27FC236}">
                <a16:creationId xmlns:a16="http://schemas.microsoft.com/office/drawing/2014/main" id="{4CC50E39-59CC-4574-9BEA-E96B05D40E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87" y="2080642"/>
            <a:ext cx="4405968" cy="4405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D5F0CF-FF11-97D7-1452-E57EEFD52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683" y="2060334"/>
            <a:ext cx="3243353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423</Words>
  <Application>Microsoft Office PowerPoint</Application>
  <PresentationFormat>Widescreen</PresentationFormat>
  <Paragraphs>41</Paragraphs>
  <Slides>19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iCiel Crocante</vt:lpstr>
      <vt:lpstr>SVN-Kitten</vt:lpstr>
      <vt:lpstr>UTM Cookies</vt:lpstr>
      <vt:lpstr>字魂52号-阿开漫画体</vt:lpstr>
      <vt:lpstr>千库网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Trao đổi về những cách thoát hiểm khi gặp hỏa hoạn</vt:lpstr>
      <vt:lpstr>PowerPoint Presentation</vt:lpstr>
      <vt:lpstr>PowerPoint Presentation</vt:lpstr>
      <vt:lpstr>Làm sản phẩm thể hiện những cách thoát hiểm khi gặp hỏa hoạn theo một trong các hình thức: sơ đồ tư duy, tranh vẽ, bài viết,..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Huong Thao - 0972115126</dc:creator>
  <cp:lastModifiedBy>TA</cp:lastModifiedBy>
  <cp:revision>120</cp:revision>
  <dcterms:created xsi:type="dcterms:W3CDTF">2018-08-11T02:08:00Z</dcterms:created>
  <dcterms:modified xsi:type="dcterms:W3CDTF">2024-11-11T13:44:18Z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