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activeX/activeX2.xml" ContentType="application/vnd.ms-office.activeX+xml"/>
  <Override PartName="/ppt/notesSlides/notesSlide2.xml" ContentType="application/vnd.openxmlformats-officedocument.presentationml.notesSlide+xml"/>
  <Override PartName="/ppt/activeX/activeX3.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609" r:id="rId3"/>
    <p:sldId id="646" r:id="rId4"/>
    <p:sldId id="607" r:id="rId5"/>
    <p:sldId id="637" r:id="rId6"/>
    <p:sldId id="630" r:id="rId7"/>
    <p:sldId id="633" r:id="rId8"/>
    <p:sldId id="281" r:id="rId9"/>
    <p:sldId id="282" r:id="rId10"/>
    <p:sldId id="284" r:id="rId11"/>
    <p:sldId id="647" r:id="rId12"/>
    <p:sldId id="648" r:id="rId13"/>
    <p:sldId id="365" r:id="rId14"/>
    <p:sldId id="366" r:id="rId15"/>
    <p:sldId id="367" r:id="rId16"/>
    <p:sldId id="368" r:id="rId17"/>
    <p:sldId id="622" r:id="rId18"/>
    <p:sldId id="286" r:id="rId19"/>
    <p:sldId id="649" r:id="rId20"/>
    <p:sldId id="650" r:id="rId21"/>
    <p:sldId id="651" r:id="rId22"/>
    <p:sldId id="629"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93C2"/>
    <a:srgbClr val="77BEE0"/>
    <a:srgbClr val="237436"/>
    <a:srgbClr val="253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332" autoAdjust="0"/>
  </p:normalViewPr>
  <p:slideViewPr>
    <p:cSldViewPr snapToGrid="0" showGuides="1">
      <p:cViewPr varScale="1">
        <p:scale>
          <a:sx n="59" d="100"/>
          <a:sy n="59" d="100"/>
        </p:scale>
        <p:origin x="940" y="52"/>
      </p:cViewPr>
      <p:guideLst>
        <p:guide pos="416"/>
        <p:guide pos="7256"/>
        <p:guide orient="horz" pos="648"/>
        <p:guide orient="horz" pos="712"/>
        <p:guide orient="horz" pos="3928"/>
        <p:guide orient="horz" pos="38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9505A5-718D-4697-BDD6-8DCC33493C3B}" type="datetimeFigureOut">
              <a:rPr lang="zh-CN" altLang="en-US" smtClean="0"/>
              <a:t>2024/10/18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52DB0-FB92-4539-B9EF-255C407DD89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855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574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cSld>
  <p:clrMapOvr>
    <a:masterClrMapping/>
  </p:clrMapOvr>
  <p:transition spd="slow" advClick="0">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cSld>
  <p:clrMapOvr>
    <a:masterClrMapping/>
  </p:clrMapOvr>
  <p:transition spd="slow" advClick="0">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cSld>
  <p:clrMapOvr>
    <a:masterClrMapping/>
  </p:clrMapOvr>
  <p:transition spd="slow" advClick="0">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10/18/2024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28982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10/18/2024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3221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10/18/2024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9373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10/18/2024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49623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10/18/2024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31896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10/18/2024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73736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10/18/2024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06304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10/18/2024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08847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cSld>
  <p:clrMapOvr>
    <a:masterClrMapping/>
  </p:clrMapOvr>
  <p:transition spd="slow" advClick="0">
    <p:wheel spokes="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10/18/2024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09408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10/18/2024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8826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10/18/2024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87278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cSld>
  <p:clrMapOvr>
    <a:masterClrMapping/>
  </p:clrMapOvr>
  <p:transition spd="slow" advClick="0">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cSld>
  <p:clrMapOvr>
    <a:masterClrMapping/>
  </p:clrMapOvr>
  <p:transition spd="slow" advClick="0">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cSld>
  <p:clrMapOvr>
    <a:masterClrMapping/>
  </p:clrMapOvr>
  <p:transition spd="slow" advClick="0">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cSld>
  <p:clrMapOvr>
    <a:masterClrMapping/>
  </p:clrMapOvr>
  <p:transition spd="slow" advClick="0">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transition spd="slow" advClick="0">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cSld>
  <p:clrMapOvr>
    <a:masterClrMapping/>
  </p:clrMapOvr>
  <p:transition spd="slow" advClick="0">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2024/10/18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cSld>
  <p:clrMapOvr>
    <a:masterClrMapping/>
  </p:clrMapOvr>
  <p:transition spd="slow" advClick="0">
    <p:wheel spokes="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descr="A round pink label with white text and a black background&#10;&#10;Description automatically generated">
            <a:extLst>
              <a:ext uri="{FF2B5EF4-FFF2-40B4-BE49-F238E27FC236}">
                <a16:creationId xmlns:a16="http://schemas.microsoft.com/office/drawing/2014/main" id="{ECA93ED9-43F5-808F-98F0-81188525FE2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59835" y="-1"/>
            <a:ext cx="1510749" cy="15107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wheel spokes="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D8286690-323A-2212-519E-F91D6FA21E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59835" y="-1"/>
            <a:ext cx="1510749" cy="1510749"/>
          </a:xfrm>
          <a:prstGeom prst="rect">
            <a:avLst/>
          </a:prstGeom>
        </p:spPr>
      </p:pic>
    </p:spTree>
    <p:extLst>
      <p:ext uri="{BB962C8B-B14F-4D97-AF65-F5344CB8AC3E}">
        <p14:creationId xmlns:p14="http://schemas.microsoft.com/office/powerpoint/2010/main" val="3911620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5.wmf"/><Relationship Id="rId2" Type="http://schemas.openxmlformats.org/officeDocument/2006/relationships/slideLayout" Target="../slideLayouts/slideLayout18.xml"/><Relationship Id="rId1" Type="http://schemas.openxmlformats.org/officeDocument/2006/relationships/control" Target="../activeX/activeX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notesSlide" Target="../notesSlides/notesSlide2.xml"/><Relationship Id="rId7" Type="http://schemas.openxmlformats.org/officeDocument/2006/relationships/image" Target="../media/image28.png"/><Relationship Id="rId2" Type="http://schemas.openxmlformats.org/officeDocument/2006/relationships/slideLayout" Target="../slideLayouts/slideLayout18.xml"/><Relationship Id="rId1" Type="http://schemas.openxmlformats.org/officeDocument/2006/relationships/control" Target="../activeX/activeX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2.wmf"/><Relationship Id="rId2" Type="http://schemas.openxmlformats.org/officeDocument/2006/relationships/slideLayout" Target="../slideLayouts/slideLayout18.xml"/><Relationship Id="rId1" Type="http://schemas.openxmlformats.org/officeDocument/2006/relationships/control" Target="../activeX/activeX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
            <a:ext cx="12192000" cy="6857999"/>
          </a:xfrm>
          <a:prstGeom prst="rect">
            <a:avLst/>
          </a:prstGeom>
        </p:spPr>
      </p:pic>
      <p:pic>
        <p:nvPicPr>
          <p:cNvPr id="8" name="图片 7"/>
          <p:cNvPicPr>
            <a:picLocks noChangeAspect="1"/>
          </p:cNvPicPr>
          <p:nvPr/>
        </p:nvPicPr>
        <p:blipFill>
          <a:blip r:embed="rId3"/>
          <a:stretch>
            <a:fillRect/>
          </a:stretch>
        </p:blipFill>
        <p:spPr>
          <a:xfrm>
            <a:off x="1392180" y="-576942"/>
            <a:ext cx="9604285" cy="7941128"/>
          </a:xfrm>
          <a:prstGeom prst="rect">
            <a:avLst/>
          </a:prstGeom>
        </p:spPr>
      </p:pic>
      <p:sp>
        <p:nvSpPr>
          <p:cNvPr id="11" name="爆炸形: 8 pt  10"/>
          <p:cNvSpPr/>
          <p:nvPr/>
        </p:nvSpPr>
        <p:spPr>
          <a:xfrm>
            <a:off x="8000159" y="3818011"/>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effectLst>
                <a:outerShdw blurRad="50800" dist="38100" dir="2700000" algn="tl" rotWithShape="0">
                  <a:prstClr val="black">
                    <a:alpha val="40000"/>
                  </a:prstClr>
                </a:outerShdw>
              </a:effectLst>
              <a:latin typeface="思源黑体 CN Medium" panose="020B0600000000000000" pitchFamily="34" charset="-122"/>
              <a:ea typeface="思源黑体 CN Medium" panose="020B0600000000000000" pitchFamily="34" charset="-122"/>
            </a:endParaRPr>
          </a:p>
        </p:txBody>
      </p:sp>
      <p:pic>
        <p:nvPicPr>
          <p:cNvPr id="3" name="Picture 2"/>
          <p:cNvPicPr>
            <a:picLocks noChangeAspect="1"/>
          </p:cNvPicPr>
          <p:nvPr/>
        </p:nvPicPr>
        <p:blipFill>
          <a:blip r:embed="rId4"/>
          <a:stretch>
            <a:fillRect/>
          </a:stretch>
        </p:blipFill>
        <p:spPr>
          <a:xfrm>
            <a:off x="2274680" y="3164401"/>
            <a:ext cx="7349610" cy="1712125"/>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5A9C7762-923E-83AB-7654-F87B709ADA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257" y="-1"/>
            <a:ext cx="1636171" cy="1636171"/>
          </a:xfrm>
          <a:prstGeom prst="rect">
            <a:avLst/>
          </a:prstGeom>
        </p:spPr>
      </p:pic>
    </p:spTree>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Tình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huống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3037114" y="1923473"/>
            <a:ext cx="6313715" cy="2862322"/>
          </a:xfrm>
          <a:prstGeom prst="rect">
            <a:avLst/>
          </a:prstGeom>
          <a:noFill/>
        </p:spPr>
        <p:txBody>
          <a:bodyPr wrap="square" rtlCol="0">
            <a:spAutoFit/>
          </a:bodyPr>
          <a:lstStyle/>
          <a:p>
            <a:pPr lvl="0" algn="just"/>
            <a:r>
              <a:rPr lang="vi-VN" sz="3600" b="1" dirty="0">
                <a:solidFill>
                  <a:prstClr val="white"/>
                </a:solidFill>
                <a:latin typeface="Cambria" panose="02040503050406030204" pitchFamily="18" charset="0"/>
                <a:ea typeface="Cambria" panose="02040503050406030204" pitchFamily="18" charset="0"/>
              </a:rPr>
              <a:t>Nếu là Lan, em sẽ tìm hiểu kĩ nhóm trò chuyện đó, rồi mới tham gia. Nếu cảm thấy không an toàn, em sẽ từ chối lời đề nghị của anh </a:t>
            </a:r>
            <a:r>
              <a:rPr lang="en-US" sz="3600" b="1" dirty="0">
                <a:solidFill>
                  <a:prstClr val="white"/>
                </a:solidFill>
                <a:latin typeface="Cambria" panose="02040503050406030204" pitchFamily="18" charset="0"/>
                <a:ea typeface="Cambria" panose="02040503050406030204" pitchFamily="18" charset="0"/>
              </a:rPr>
              <a:t>Tú.</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982936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Tình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huống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3037114" y="1923473"/>
            <a:ext cx="6313715" cy="3416320"/>
          </a:xfrm>
          <a:prstGeom prst="rect">
            <a:avLst/>
          </a:prstGeom>
          <a:noFill/>
        </p:spPr>
        <p:txBody>
          <a:bodyPr wrap="square" rtlCol="0">
            <a:spAutoFit/>
          </a:bodyPr>
          <a:lstStyle/>
          <a:p>
            <a:pPr lvl="0" algn="just"/>
            <a:r>
              <a:rPr lang="vi-VN" sz="3600" b="1" dirty="0">
                <a:solidFill>
                  <a:prstClr val="white"/>
                </a:solidFill>
                <a:latin typeface="Cambria" panose="02040503050406030204" pitchFamily="18" charset="0"/>
                <a:ea typeface="Cambria" panose="02040503050406030204" pitchFamily="18" charset="0"/>
              </a:rPr>
              <a:t>Nếu là Long, em sẽ không ấn vào đường link đó vì đó có thể là đường link độc hại dẫn đến rò rỉ thông tin cá nhân và sẽ chặn người lạ kia để đảm bảo tình huống xấu xảy ra.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99727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2EF4EC0-575F-83FD-C7EB-5339A067CAAD}"/>
              </a:ext>
            </a:extLst>
          </p:cNvPr>
          <p:cNvPicPr>
            <a:picLocks noChangeAspect="1"/>
          </p:cNvPicPr>
          <p:nvPr/>
        </p:nvPicPr>
        <p:blipFill>
          <a:blip r:embed="rId4"/>
          <a:stretch>
            <a:fillRect/>
          </a:stretch>
        </p:blipFill>
        <p:spPr>
          <a:xfrm>
            <a:off x="138398" y="870817"/>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1857614" y="3057087"/>
                  <a:ext cx="6455387" cy="1502122"/>
                </a:xfrm>
                <a:prstGeom prst="rect">
                  <a:avLst/>
                </a:prstGeom>
              </p:spPr>
            </p:pic>
          </p:control>
        </mc:Fallback>
      </mc:AlternateContent>
    </p:controls>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0" y="0"/>
            <a:ext cx="12192000" cy="6857999"/>
          </a:xfrm>
          <a:prstGeom prst="rect">
            <a:avLst/>
          </a:prstGeom>
        </p:spPr>
      </p:pic>
      <p:sp>
        <p:nvSpPr>
          <p:cNvPr id="3" name="矩形 2"/>
          <p:cNvSpPr/>
          <p:nvPr/>
        </p:nvSpPr>
        <p:spPr>
          <a:xfrm>
            <a:off x="1111042" y="449244"/>
            <a:ext cx="10658171" cy="5544679"/>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41" y="2712632"/>
            <a:ext cx="4145368" cy="4145368"/>
          </a:xfrm>
          <a:prstGeom prst="rect">
            <a:avLst/>
          </a:prstGeom>
          <a:effectLst>
            <a:outerShdw blurRad="63500" algn="ctr" rotWithShape="0">
              <a:prstClr val="black">
                <a:alpha val="40000"/>
              </a:prstClr>
            </a:outerShdw>
          </a:effectLst>
        </p:spPr>
      </p:pic>
      <p:sp>
        <p:nvSpPr>
          <p:cNvPr id="14" name="矩形 4"/>
          <p:cNvSpPr/>
          <p:nvPr/>
        </p:nvSpPr>
        <p:spPr>
          <a:xfrm>
            <a:off x="2562639" y="1105829"/>
            <a:ext cx="6648994" cy="2174966"/>
          </a:xfrm>
          <a:prstGeom prst="wedgeRoundRectCallout">
            <a:avLst>
              <a:gd name="adj1" fmla="val -30329"/>
              <a:gd name="adj2" fmla="val 69007"/>
              <a:gd name="adj3" fmla="val 16667"/>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400" dirty="0">
                <a:solidFill>
                  <a:srgbClr val="002060"/>
                </a:solidFill>
              </a:rPr>
              <a:t>Qua các tình huống em rút ra được bài học gì?</a:t>
            </a:r>
            <a:endParaRPr lang="zh-CN" altLang="en-US" sz="4400" dirty="0">
              <a:solidFill>
                <a:srgbClr val="002060"/>
              </a:solidFill>
            </a:endParaRPr>
          </a:p>
        </p:txBody>
      </p:sp>
    </p:spTree>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B5327806-39FF-5203-1AD1-09A2BD837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687" y="0"/>
            <a:ext cx="11996056" cy="6858000"/>
          </a:xfrm>
          <a:prstGeom prst="rect">
            <a:avLst/>
          </a:prstGeom>
        </p:spPr>
      </p:pic>
      <p:sp>
        <p:nvSpPr>
          <p:cNvPr id="7" name="TextBox 6">
            <a:extLst>
              <a:ext uri="{FF2B5EF4-FFF2-40B4-BE49-F238E27FC236}">
                <a16:creationId xmlns:a16="http://schemas.microsoft.com/office/drawing/2014/main" id="{2B789100-CDF5-B261-1208-41DD43ED41AA}"/>
              </a:ext>
            </a:extLst>
          </p:cNvPr>
          <p:cNvSpPr txBox="1"/>
          <p:nvPr/>
        </p:nvSpPr>
        <p:spPr>
          <a:xfrm>
            <a:off x="3004457" y="1271549"/>
            <a:ext cx="6694714" cy="4524315"/>
          </a:xfrm>
          <a:prstGeom prst="rect">
            <a:avLst/>
          </a:prstGeom>
          <a:noFill/>
        </p:spPr>
        <p:txBody>
          <a:bodyPr wrap="square" rtlCol="0">
            <a:spAutoFit/>
          </a:bodyPr>
          <a:lstStyle/>
          <a:p>
            <a:pPr lvl="0" algn="just"/>
            <a:r>
              <a:rPr lang="en-US" sz="3200" b="1" dirty="0">
                <a:solidFill>
                  <a:prstClr val="black"/>
                </a:solidFill>
                <a:latin typeface="Calibri" panose="020F0502020204030204"/>
              </a:rPr>
              <a:t>   </a:t>
            </a:r>
            <a:r>
              <a:rPr lang="vi-VN" sz="3200" b="1" dirty="0">
                <a:solidFill>
                  <a:prstClr val="black"/>
                </a:solidFill>
                <a:latin typeface="Calibri" panose="020F0502020204030204"/>
              </a:rPr>
              <a:t>Khi giao tiếp trên mạng, chúng ta có thể gặp rất nhiều những nguy cơ mất an toàn như bị sử dụng ảnh hoặc thông tin cá nhân với mục đích xấu, bị lôi kéo vào những thứ độc hại... Các em cần cảnh giác, cân nhắc trước mọi tình huống và luôn thực hành giao tiếp an toàn trên mạng. (Kết hợp hình ảnh minh họa).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5C09FB3-664B-F8FB-5F0B-F9CA57D0A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160152"/>
            <a:ext cx="3512901" cy="1012560"/>
          </a:xfrm>
          <a:prstGeom prst="rect">
            <a:avLst/>
          </a:prstGeom>
        </p:spPr>
      </p:pic>
    </p:spTree>
    <p:extLst>
      <p:ext uri="{BB962C8B-B14F-4D97-AF65-F5344CB8AC3E}">
        <p14:creationId xmlns:p14="http://schemas.microsoft.com/office/powerpoint/2010/main" val="28146107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0" y="0"/>
            <a:ext cx="12192000" cy="6857999"/>
          </a:xfrm>
          <a:prstGeom prst="rect">
            <a:avLst/>
          </a:prstGeom>
        </p:spPr>
      </p:pic>
      <p:sp>
        <p:nvSpPr>
          <p:cNvPr id="5" name="Rectangle: Rounded Corners 22"/>
          <p:cNvSpPr/>
          <p:nvPr/>
        </p:nvSpPr>
        <p:spPr>
          <a:xfrm>
            <a:off x="370114" y="352103"/>
            <a:ext cx="11276195" cy="6168440"/>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矩形 5">
            <a:extLst>
              <a:ext uri="{FF2B5EF4-FFF2-40B4-BE49-F238E27FC236}">
                <a16:creationId xmlns:a16="http://schemas.microsoft.com/office/drawing/2014/main" id="{C862273E-6421-56D8-D5D1-B541279742A7}"/>
              </a:ext>
            </a:extLst>
          </p:cNvPr>
          <p:cNvSpPr/>
          <p:nvPr/>
        </p:nvSpPr>
        <p:spPr>
          <a:xfrm>
            <a:off x="391886" y="99961"/>
            <a:ext cx="11560629" cy="77089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defRPr/>
            </a:pP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2. </a:t>
            </a:r>
            <a:r>
              <a:rPr lang="en-US" altLang="zh-CN" sz="4000" b="1" dirty="0" err="1">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Làm</a:t>
            </a: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4000" b="1" dirty="0" err="1">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Cẩm</a:t>
            </a: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4000" b="1" dirty="0" err="1">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nang</a:t>
            </a: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 an </a:t>
            </a:r>
            <a:r>
              <a:rPr lang="en-US" altLang="zh-CN" sz="4000" b="1" dirty="0" err="1">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toàn</a:t>
            </a: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4000" b="1" dirty="0" err="1">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khi</a:t>
            </a: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4000" b="1" dirty="0" err="1">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giao</a:t>
            </a: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4000" b="1" dirty="0" err="1">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tiếp</a:t>
            </a: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4000" b="1" dirty="0" err="1">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trên</a:t>
            </a: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4000" b="1" dirty="0" err="1">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mạng</a:t>
            </a:r>
            <a:endParaRPr kumimoji="0" lang="zh-CN" altLang="en-US" sz="4000"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mbria" panose="02040503050406030204" pitchFamily="18" charset="0"/>
              <a:ea typeface="字魂115号-刀刀体" panose="00000500000000000000" pitchFamily="2" charset="-122"/>
              <a:cs typeface="+mn-cs"/>
            </a:endParaRPr>
          </a:p>
        </p:txBody>
      </p:sp>
      <p:sp>
        <p:nvSpPr>
          <p:cNvPr id="2" name="Rectangle: Rounded Corners 1">
            <a:extLst>
              <a:ext uri="{FF2B5EF4-FFF2-40B4-BE49-F238E27FC236}">
                <a16:creationId xmlns:a16="http://schemas.microsoft.com/office/drawing/2014/main" id="{0D6376B3-965F-4FC0-E4C8-26861D4C2609}"/>
              </a:ext>
            </a:extLst>
          </p:cNvPr>
          <p:cNvSpPr/>
          <p:nvPr/>
        </p:nvSpPr>
        <p:spPr>
          <a:xfrm>
            <a:off x="685798" y="1600201"/>
            <a:ext cx="10461173" cy="3940628"/>
          </a:xfrm>
          <a:prstGeom prst="roundRect">
            <a:avLst/>
          </a:prstGeom>
          <a:solidFill>
            <a:srgbClr val="FFFFCC"/>
          </a:solidFill>
          <a:ln w="38100">
            <a:solidFill>
              <a:srgbClr val="002060"/>
            </a:solidFill>
            <a:extLst>
              <a:ext uri="{C807C97D-BFC1-408E-A445-0C87EB9F89A2}">
                <ask:lineSketchStyleProps xmlns:ask="http://schemas.microsoft.com/office/drawing/2018/sketchyshapes" sd="2566896610">
                  <a:custGeom>
                    <a:avLst/>
                    <a:gdLst>
                      <a:gd name="connsiteX0" fmla="*/ 0 w 8033658"/>
                      <a:gd name="connsiteY0" fmla="*/ 792388 h 4754233"/>
                      <a:gd name="connsiteX1" fmla="*/ 792388 w 8033658"/>
                      <a:gd name="connsiteY1" fmla="*/ 0 h 4754233"/>
                      <a:gd name="connsiteX2" fmla="*/ 7241270 w 8033658"/>
                      <a:gd name="connsiteY2" fmla="*/ 0 h 4754233"/>
                      <a:gd name="connsiteX3" fmla="*/ 8033658 w 8033658"/>
                      <a:gd name="connsiteY3" fmla="*/ 792388 h 4754233"/>
                      <a:gd name="connsiteX4" fmla="*/ 8033658 w 8033658"/>
                      <a:gd name="connsiteY4" fmla="*/ 3961845 h 4754233"/>
                      <a:gd name="connsiteX5" fmla="*/ 7241270 w 8033658"/>
                      <a:gd name="connsiteY5" fmla="*/ 4754233 h 4754233"/>
                      <a:gd name="connsiteX6" fmla="*/ 792388 w 8033658"/>
                      <a:gd name="connsiteY6" fmla="*/ 4754233 h 4754233"/>
                      <a:gd name="connsiteX7" fmla="*/ 0 w 8033658"/>
                      <a:gd name="connsiteY7" fmla="*/ 3961845 h 4754233"/>
                      <a:gd name="connsiteX8" fmla="*/ 0 w 8033658"/>
                      <a:gd name="connsiteY8" fmla="*/ 792388 h 475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3658" h="4754233" fill="none" extrusionOk="0">
                        <a:moveTo>
                          <a:pt x="0" y="792388"/>
                        </a:moveTo>
                        <a:cubicBezTo>
                          <a:pt x="-44716" y="397619"/>
                          <a:pt x="308623" y="14974"/>
                          <a:pt x="792388" y="0"/>
                        </a:cubicBezTo>
                        <a:cubicBezTo>
                          <a:pt x="2598406" y="-88141"/>
                          <a:pt x="6518530" y="-30127"/>
                          <a:pt x="7241270" y="0"/>
                        </a:cubicBezTo>
                        <a:cubicBezTo>
                          <a:pt x="7671084" y="-22606"/>
                          <a:pt x="8071941" y="341770"/>
                          <a:pt x="8033658" y="792388"/>
                        </a:cubicBezTo>
                        <a:cubicBezTo>
                          <a:pt x="8056952" y="1420438"/>
                          <a:pt x="7919261" y="2447080"/>
                          <a:pt x="8033658" y="3961845"/>
                        </a:cubicBezTo>
                        <a:cubicBezTo>
                          <a:pt x="8065013" y="4426202"/>
                          <a:pt x="7720985" y="4795290"/>
                          <a:pt x="7241270" y="4754233"/>
                        </a:cubicBezTo>
                        <a:cubicBezTo>
                          <a:pt x="5481042" y="4596841"/>
                          <a:pt x="2524314" y="4736455"/>
                          <a:pt x="792388" y="4754233"/>
                        </a:cubicBezTo>
                        <a:cubicBezTo>
                          <a:pt x="336942" y="4729245"/>
                          <a:pt x="-5054" y="4363267"/>
                          <a:pt x="0" y="3961845"/>
                        </a:cubicBezTo>
                        <a:cubicBezTo>
                          <a:pt x="-165838" y="2999213"/>
                          <a:pt x="-140199" y="2083356"/>
                          <a:pt x="0" y="792388"/>
                        </a:cubicBezTo>
                        <a:close/>
                      </a:path>
                      <a:path w="8033658" h="4754233" stroke="0" extrusionOk="0">
                        <a:moveTo>
                          <a:pt x="0" y="792388"/>
                        </a:moveTo>
                        <a:cubicBezTo>
                          <a:pt x="-43204" y="355746"/>
                          <a:pt x="328299" y="-41615"/>
                          <a:pt x="792388" y="0"/>
                        </a:cubicBezTo>
                        <a:cubicBezTo>
                          <a:pt x="2527750" y="35450"/>
                          <a:pt x="6399645" y="37244"/>
                          <a:pt x="7241270" y="0"/>
                        </a:cubicBezTo>
                        <a:cubicBezTo>
                          <a:pt x="7691089" y="-31441"/>
                          <a:pt x="7977791" y="352368"/>
                          <a:pt x="8033658" y="792388"/>
                        </a:cubicBezTo>
                        <a:cubicBezTo>
                          <a:pt x="8189295" y="1574584"/>
                          <a:pt x="7932420" y="3491094"/>
                          <a:pt x="8033658" y="3961845"/>
                        </a:cubicBezTo>
                        <a:cubicBezTo>
                          <a:pt x="8052736" y="4396830"/>
                          <a:pt x="7656805" y="4694741"/>
                          <a:pt x="7241270" y="4754233"/>
                        </a:cubicBezTo>
                        <a:cubicBezTo>
                          <a:pt x="5084547" y="4732728"/>
                          <a:pt x="2529856" y="4882360"/>
                          <a:pt x="792388" y="4754233"/>
                        </a:cubicBezTo>
                        <a:cubicBezTo>
                          <a:pt x="393353" y="4731435"/>
                          <a:pt x="46448" y="4422275"/>
                          <a:pt x="0" y="3961845"/>
                        </a:cubicBezTo>
                        <a:cubicBezTo>
                          <a:pt x="-124700" y="3607020"/>
                          <a:pt x="-57919" y="2349602"/>
                          <a:pt x="0" y="79238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chemeClr val="tx1"/>
                </a:solidFill>
                <a:latin typeface="Cambria" panose="02040503050406030204" pitchFamily="18" charset="0"/>
                <a:ea typeface="Cambria" panose="02040503050406030204" pitchFamily="18" charset="0"/>
              </a:rPr>
              <a:t>- </a:t>
            </a:r>
            <a:r>
              <a:rPr lang="vi-VN" sz="3600" b="1" dirty="0">
                <a:solidFill>
                  <a:schemeClr val="tx1"/>
                </a:solidFill>
                <a:latin typeface="Cambria" panose="02040503050406030204" pitchFamily="18" charset="0"/>
                <a:ea typeface="Cambria" panose="02040503050406030204" pitchFamily="18" charset="0"/>
              </a:rPr>
              <a:t>Xác định các lưu ý để đảm bảo an toàn khi giao tiếp trên mạng</a:t>
            </a:r>
            <a:endParaRPr lang="en-US" sz="3600" b="1" dirty="0">
              <a:solidFill>
                <a:schemeClr val="tx1"/>
              </a:solidFill>
              <a:latin typeface="Cambria" panose="02040503050406030204" pitchFamily="18" charset="0"/>
              <a:ea typeface="Cambria" panose="02040503050406030204" pitchFamily="18" charset="0"/>
            </a:endParaRPr>
          </a:p>
          <a:p>
            <a:pPr algn="just"/>
            <a:r>
              <a:rPr lang="en-US" sz="3600" b="1" dirty="0">
                <a:solidFill>
                  <a:schemeClr val="tx1"/>
                </a:solidFill>
                <a:latin typeface="Cambria" panose="02040503050406030204" pitchFamily="18" charset="0"/>
                <a:ea typeface="Cambria" panose="02040503050406030204" pitchFamily="18" charset="0"/>
              </a:rPr>
              <a:t>- </a:t>
            </a:r>
            <a:r>
              <a:rPr lang="vi-VN" sz="3600" b="1" dirty="0">
                <a:solidFill>
                  <a:schemeClr val="tx1"/>
                </a:solidFill>
                <a:latin typeface="Cambria" panose="02040503050406030204" pitchFamily="18" charset="0"/>
                <a:ea typeface="Cambria" panose="02040503050406030204" pitchFamily="18" charset="0"/>
              </a:rPr>
              <a:t>Trình bày các lưu ý vào cẩm nang theo ý tưởng của em</a:t>
            </a:r>
            <a:endParaRPr lang="en-US" sz="3600" b="1" dirty="0">
              <a:solidFill>
                <a:schemeClr val="tx1"/>
              </a:solidFill>
              <a:latin typeface="Cambria" panose="02040503050406030204" pitchFamily="18" charset="0"/>
              <a:ea typeface="Cambria" panose="02040503050406030204" pitchFamily="18" charset="0"/>
            </a:endParaRPr>
          </a:p>
          <a:p>
            <a:pPr algn="just"/>
            <a:r>
              <a:rPr lang="vi-VN" sz="3600" b="1" dirty="0">
                <a:solidFill>
                  <a:schemeClr val="tx1"/>
                </a:solidFill>
                <a:latin typeface="Cambria" panose="02040503050406030204" pitchFamily="18" charset="0"/>
                <a:ea typeface="Cambria" panose="02040503050406030204" pitchFamily="18" charset="0"/>
              </a:rPr>
              <a:t>- Vẽ hình minh họa hoặc trang trí thêm tạo sự sinh động cho cẩm </a:t>
            </a:r>
            <a:r>
              <a:rPr lang="en-US" sz="3600" b="1" dirty="0" err="1">
                <a:solidFill>
                  <a:schemeClr val="tx1"/>
                </a:solidFill>
                <a:latin typeface="Cambria" panose="02040503050406030204" pitchFamily="18" charset="0"/>
                <a:ea typeface="Cambria" panose="02040503050406030204" pitchFamily="18" charset="0"/>
              </a:rPr>
              <a:t>nang</a:t>
            </a:r>
            <a:endParaRPr lang="en-US" sz="36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2945674"/>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0" y="0"/>
            <a:ext cx="12192000" cy="6857999"/>
          </a:xfrm>
          <a:prstGeom prst="rect">
            <a:avLst/>
          </a:prstGeom>
        </p:spPr>
      </p:pic>
      <p:sp>
        <p:nvSpPr>
          <p:cNvPr id="5" name="Rectangle: Rounded Corners 22"/>
          <p:cNvSpPr/>
          <p:nvPr/>
        </p:nvSpPr>
        <p:spPr>
          <a:xfrm>
            <a:off x="370114" y="352103"/>
            <a:ext cx="11276195" cy="6168440"/>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矩形 5">
            <a:extLst>
              <a:ext uri="{FF2B5EF4-FFF2-40B4-BE49-F238E27FC236}">
                <a16:creationId xmlns:a16="http://schemas.microsoft.com/office/drawing/2014/main" id="{C862273E-6421-56D8-D5D1-B541279742A7}"/>
              </a:ext>
            </a:extLst>
          </p:cNvPr>
          <p:cNvSpPr/>
          <p:nvPr/>
        </p:nvSpPr>
        <p:spPr>
          <a:xfrm>
            <a:off x="1643743" y="99961"/>
            <a:ext cx="8349343" cy="7708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4000" b="1" i="0" u="none" strike="noStrike" kern="1200" cap="none" spc="0" normalizeH="0" noProof="0" dirty="0">
                <a:ln>
                  <a:noFill/>
                </a:ln>
                <a:solidFill>
                  <a:srgbClr val="00206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4000" b="1" i="0" u="none" strike="noStrike" kern="1200" cap="none" spc="0" normalizeH="0" noProof="0" dirty="0" err="1">
                <a:ln>
                  <a:noFill/>
                </a:ln>
                <a:solidFill>
                  <a:srgbClr val="00206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r>
              <a:rPr kumimoji="0" lang="en-US" altLang="zh-CN" sz="4000" b="1" i="0" u="none" strike="noStrike" kern="1200" cap="none" spc="0" normalizeH="0" noProof="0" dirty="0">
                <a:ln>
                  <a:noFill/>
                </a:ln>
                <a:solidFill>
                  <a:srgbClr val="00206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4000" b="1" i="0" u="none" strike="noStrike" kern="1200" cap="none" spc="0" normalizeH="0" noProof="0" dirty="0" err="1">
                <a:ln>
                  <a:noFill/>
                </a:ln>
                <a:solidFill>
                  <a:srgbClr val="00206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cẩm</a:t>
            </a:r>
            <a:r>
              <a:rPr kumimoji="0" lang="en-US" altLang="zh-CN" sz="4000" b="1" i="0" u="none" strike="noStrike" kern="1200" cap="none" spc="0" normalizeH="0" noProof="0" dirty="0">
                <a:ln>
                  <a:noFill/>
                </a:ln>
                <a:solidFill>
                  <a:srgbClr val="00206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4000" b="1" i="0" u="none" strike="noStrike" kern="1200" cap="none" spc="0" normalizeH="0" noProof="0" dirty="0" err="1">
                <a:ln>
                  <a:noFill/>
                </a:ln>
                <a:solidFill>
                  <a:srgbClr val="00206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nang</a:t>
            </a:r>
            <a:r>
              <a:rPr kumimoji="0" lang="en-US" altLang="zh-CN" sz="4000" b="1" i="0" u="none" strike="noStrike" kern="1200" cap="none" spc="0" normalizeH="0" noProof="0" dirty="0">
                <a:ln>
                  <a:noFill/>
                </a:ln>
                <a:solidFill>
                  <a:srgbClr val="00206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4000" b="1" i="0" u="none" strike="noStrike" kern="1200" cap="none" spc="0" normalizeH="0" noProof="0" dirty="0" err="1">
                <a:ln>
                  <a:noFill/>
                </a:ln>
                <a:solidFill>
                  <a:srgbClr val="00206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của</a:t>
            </a:r>
            <a:r>
              <a:rPr kumimoji="0" lang="en-US" altLang="zh-CN" sz="4000" b="1" i="0" u="none" strike="noStrike" kern="1200" cap="none" spc="0" normalizeH="0" noProof="0" dirty="0">
                <a:ln>
                  <a:noFill/>
                </a:ln>
                <a:solidFill>
                  <a:srgbClr val="00206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4000" b="1" i="0" u="none" strike="noStrike" kern="1200" cap="none" spc="0" normalizeH="0" noProof="0" dirty="0" err="1">
                <a:ln>
                  <a:noFill/>
                </a:ln>
                <a:solidFill>
                  <a:srgbClr val="00206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em</a:t>
            </a:r>
            <a:endParaRPr kumimoji="0" lang="zh-CN" altLang="en-US" sz="4000"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mbria" panose="02040503050406030204" pitchFamily="18" charset="0"/>
              <a:ea typeface="字魂115号-刀刀体" panose="00000500000000000000" pitchFamily="2" charset="-122"/>
              <a:cs typeface="+mn-cs"/>
            </a:endParaRPr>
          </a:p>
        </p:txBody>
      </p:sp>
      <p:pic>
        <p:nvPicPr>
          <p:cNvPr id="6" name="Picture 5">
            <a:extLst>
              <a:ext uri="{FF2B5EF4-FFF2-40B4-BE49-F238E27FC236}">
                <a16:creationId xmlns:a16="http://schemas.microsoft.com/office/drawing/2014/main" id="{5851ACFD-3CCF-7B20-5535-0FFEBB2E8F5B}"/>
              </a:ext>
            </a:extLst>
          </p:cNvPr>
          <p:cNvPicPr>
            <a:picLocks noChangeAspect="1"/>
          </p:cNvPicPr>
          <p:nvPr/>
        </p:nvPicPr>
        <p:blipFill>
          <a:blip r:embed="rId3"/>
          <a:stretch>
            <a:fillRect/>
          </a:stretch>
        </p:blipFill>
        <p:spPr>
          <a:xfrm>
            <a:off x="1593395" y="1229405"/>
            <a:ext cx="8323489" cy="4771352"/>
          </a:xfrm>
          <a:prstGeom prst="rect">
            <a:avLst/>
          </a:prstGeom>
        </p:spPr>
      </p:pic>
    </p:spTree>
    <p:extLst>
      <p:ext uri="{BB962C8B-B14F-4D97-AF65-F5344CB8AC3E}">
        <p14:creationId xmlns:p14="http://schemas.microsoft.com/office/powerpoint/2010/main" val="3830978844"/>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Quy định giao tiếp trên mạng xã hội_v720P">
            <a:hlinkClick r:id="" action="ppaction://media"/>
            <a:extLst>
              <a:ext uri="{FF2B5EF4-FFF2-40B4-BE49-F238E27FC236}">
                <a16:creationId xmlns:a16="http://schemas.microsoft.com/office/drawing/2014/main" id="{A512028C-0B77-EE9F-6489-5562551E25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77606147"/>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B5327806-39FF-5203-1AD1-09A2BD837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687" y="0"/>
            <a:ext cx="11996056" cy="6858000"/>
          </a:xfrm>
          <a:prstGeom prst="rect">
            <a:avLst/>
          </a:prstGeom>
        </p:spPr>
      </p:pic>
      <p:sp>
        <p:nvSpPr>
          <p:cNvPr id="7" name="TextBox 6">
            <a:extLst>
              <a:ext uri="{FF2B5EF4-FFF2-40B4-BE49-F238E27FC236}">
                <a16:creationId xmlns:a16="http://schemas.microsoft.com/office/drawing/2014/main" id="{2B789100-CDF5-B261-1208-41DD43ED41AA}"/>
              </a:ext>
            </a:extLst>
          </p:cNvPr>
          <p:cNvSpPr txBox="1"/>
          <p:nvPr/>
        </p:nvSpPr>
        <p:spPr>
          <a:xfrm>
            <a:off x="3004457" y="1271549"/>
            <a:ext cx="6694714" cy="4031873"/>
          </a:xfrm>
          <a:prstGeom prst="rect">
            <a:avLst/>
          </a:prstGeom>
          <a:noFill/>
        </p:spPr>
        <p:txBody>
          <a:bodyPr wrap="square" rtlCol="0">
            <a:spAutoFit/>
          </a:bodyPr>
          <a:lstStyle/>
          <a:p>
            <a:pPr lvl="0" algn="just"/>
            <a:r>
              <a:rPr lang="en-US" sz="3200" b="1" dirty="0">
                <a:solidFill>
                  <a:prstClr val="black"/>
                </a:solidFill>
                <a:latin typeface="Calibri" panose="020F0502020204030204"/>
              </a:rPr>
              <a:t>   </a:t>
            </a:r>
            <a:r>
              <a:rPr lang="vi-VN" sz="3200" b="1" dirty="0">
                <a:solidFill>
                  <a:prstClr val="black"/>
                </a:solidFill>
                <a:latin typeface="Calibri" panose="020F0502020204030204"/>
              </a:rPr>
              <a:t>Nếu không thực hiện những lưu ý để đảm bảo an toàn khi giao tiếp trên mạng, các em có thể gặp nhiều rủi ro và hệ quả khó lường. Cẩm nang an toàn khi giao tiếp trên mạng giống như một bị kíp để các em ghi nhớ và áp dụng khi giao tiếp trên mạng trong cuộc sống hằng ngày.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5C09FB3-664B-F8FB-5F0B-F9CA57D0A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160152"/>
            <a:ext cx="3512901" cy="1012560"/>
          </a:xfrm>
          <a:prstGeom prst="rect">
            <a:avLst/>
          </a:prstGeom>
        </p:spPr>
      </p:pic>
    </p:spTree>
    <p:extLst>
      <p:ext uri="{BB962C8B-B14F-4D97-AF65-F5344CB8AC3E}">
        <p14:creationId xmlns:p14="http://schemas.microsoft.com/office/powerpoint/2010/main" val="31368388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stretch>
            <a:fillRect/>
          </a:stretch>
        </p:blipFill>
        <p:spPr>
          <a:xfrm>
            <a:off x="0" y="1"/>
            <a:ext cx="12192000" cy="6857999"/>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rcRect l="18088" r="15404"/>
          <a:stretch>
            <a:fillRect/>
          </a:stretch>
        </p:blipFill>
        <p:spPr>
          <a:xfrm>
            <a:off x="1186798" y="478121"/>
            <a:ext cx="10421470" cy="5642532"/>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p:cNvPicPr>
            <a:picLocks noChangeAspect="1"/>
          </p:cNvPicPr>
          <p:nvPr/>
        </p:nvPicPr>
        <p:blipFill>
          <a:blip r:embed="rId4"/>
          <a:stretch>
            <a:fillRect/>
          </a:stretch>
        </p:blipFill>
        <p:spPr>
          <a:xfrm>
            <a:off x="1776135" y="4678948"/>
            <a:ext cx="3072650" cy="1700931"/>
          </a:xfrm>
          <a:prstGeom prst="rect">
            <a:avLst/>
          </a:prstGeom>
          <a:effectLst>
            <a:outerShdw blurRad="12700" dist="12700" dir="18900000" algn="bl" rotWithShape="0">
              <a:prstClr val="black">
                <a:alpha val="40000"/>
              </a:prstClr>
            </a:outerShdw>
          </a:effectLst>
        </p:spPr>
      </p:pic>
      <p:pic>
        <p:nvPicPr>
          <p:cNvPr id="3" name="Picture 2"/>
          <p:cNvPicPr>
            <a:picLocks noChangeAspect="1"/>
          </p:cNvPicPr>
          <p:nvPr/>
        </p:nvPicPr>
        <p:blipFill>
          <a:blip r:embed="rId5"/>
          <a:stretch>
            <a:fillRect/>
          </a:stretch>
        </p:blipFill>
        <p:spPr>
          <a:xfrm>
            <a:off x="1896209" y="1930400"/>
            <a:ext cx="5738954" cy="2085700"/>
          </a:xfrm>
          <a:prstGeom prst="rect">
            <a:avLst/>
          </a:prstGeom>
        </p:spPr>
      </p:pic>
    </p:spTree>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stretch>
            <a:fillRect/>
          </a:stretch>
        </p:blipFill>
        <p:spPr>
          <a:xfrm>
            <a:off x="0" y="1"/>
            <a:ext cx="12192000" cy="6857999"/>
          </a:xfrm>
          <a:prstGeom prst="rect">
            <a:avLst/>
          </a:prstGeom>
        </p:spPr>
      </p:pic>
      <p:pic>
        <p:nvPicPr>
          <p:cNvPr id="9" name="图片 22"/>
          <p:cNvPicPr>
            <a:picLocks noChangeAspect="1"/>
          </p:cNvPicPr>
          <p:nvPr/>
        </p:nvPicPr>
        <p:blipFill>
          <a:blip r:embed="rId3">
            <a:extLst>
              <a:ext uri="{28A0092B-C50C-407E-A947-70E740481C1C}">
                <a14:useLocalDpi xmlns:a14="http://schemas.microsoft.com/office/drawing/2010/main" val="0"/>
              </a:ext>
            </a:extLst>
          </a:blip>
          <a:srcRect l="18088" r="15404"/>
          <a:stretch>
            <a:fillRect/>
          </a:stretch>
        </p:blipFill>
        <p:spPr>
          <a:xfrm>
            <a:off x="381000" y="478121"/>
            <a:ext cx="11468100" cy="5642532"/>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p:cNvPicPr>
            <a:picLocks noChangeAspect="1"/>
          </p:cNvPicPr>
          <p:nvPr/>
        </p:nvPicPr>
        <p:blipFill>
          <a:blip r:embed="rId4"/>
          <a:stretch>
            <a:fillRect/>
          </a:stretch>
        </p:blipFill>
        <p:spPr>
          <a:xfrm>
            <a:off x="1776135" y="4678948"/>
            <a:ext cx="3072650" cy="1700931"/>
          </a:xfrm>
          <a:prstGeom prst="rect">
            <a:avLst/>
          </a:prstGeom>
          <a:effectLst>
            <a:outerShdw blurRad="12700" dist="12700" dir="18900000" algn="bl" rotWithShape="0">
              <a:prstClr val="black">
                <a:alpha val="40000"/>
              </a:prstClr>
            </a:outerShdw>
          </a:effectLst>
        </p:spPr>
      </p:pic>
      <p:pic>
        <p:nvPicPr>
          <p:cNvPr id="3" name="Picture 2">
            <a:extLst>
              <a:ext uri="{FF2B5EF4-FFF2-40B4-BE49-F238E27FC236}">
                <a16:creationId xmlns:a16="http://schemas.microsoft.com/office/drawing/2014/main" id="{047ED004-CB15-2CBC-A2AF-FEE5A317E09E}"/>
              </a:ext>
            </a:extLst>
          </p:cNvPr>
          <p:cNvPicPr>
            <a:picLocks noChangeAspect="1"/>
          </p:cNvPicPr>
          <p:nvPr/>
        </p:nvPicPr>
        <p:blipFill>
          <a:blip r:embed="rId5"/>
          <a:stretch>
            <a:fillRect/>
          </a:stretch>
        </p:blipFill>
        <p:spPr>
          <a:xfrm>
            <a:off x="1113534" y="2332939"/>
            <a:ext cx="6742760" cy="2017951"/>
          </a:xfrm>
          <a:prstGeom prst="rect">
            <a:avLst/>
          </a:prstGeom>
        </p:spPr>
      </p:pic>
      <p:pic>
        <p:nvPicPr>
          <p:cNvPr id="7" name="Picture 6">
            <a:extLst>
              <a:ext uri="{FF2B5EF4-FFF2-40B4-BE49-F238E27FC236}">
                <a16:creationId xmlns:a16="http://schemas.microsoft.com/office/drawing/2014/main" id="{714C638F-7BD1-2581-3708-AB37A6C596A0}"/>
              </a:ext>
            </a:extLst>
          </p:cNvPr>
          <p:cNvPicPr>
            <a:picLocks noChangeAspect="1"/>
          </p:cNvPicPr>
          <p:nvPr/>
        </p:nvPicPr>
        <p:blipFill>
          <a:blip r:embed="rId6"/>
          <a:stretch>
            <a:fillRect/>
          </a:stretch>
        </p:blipFill>
        <p:spPr>
          <a:xfrm>
            <a:off x="3370083" y="1431211"/>
            <a:ext cx="3078747" cy="96934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EA6280FD-436A-FF89-2FB0-1C62254FB1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0173" y="-1"/>
            <a:ext cx="1611087" cy="1611087"/>
          </a:xfrm>
          <a:prstGeom prst="rect">
            <a:avLst/>
          </a:prstGeom>
        </p:spPr>
      </p:pic>
    </p:spTree>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0" y="0"/>
            <a:ext cx="12192000" cy="6857999"/>
          </a:xfrm>
          <a:prstGeom prst="rect">
            <a:avLst/>
          </a:prstGeom>
        </p:spPr>
      </p:pic>
      <p:sp>
        <p:nvSpPr>
          <p:cNvPr id="2" name="矩形 1"/>
          <p:cNvSpPr/>
          <p:nvPr/>
        </p:nvSpPr>
        <p:spPr>
          <a:xfrm>
            <a:off x="942054" y="876299"/>
            <a:ext cx="10858500" cy="51054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等线" panose="020B0604020202020204"/>
              <a:ea typeface="等线" panose="020B0604020202020204" charset="-122"/>
              <a:cs typeface="+mn-cs"/>
            </a:endParaRPr>
          </a:p>
        </p:txBody>
      </p:sp>
      <p:sp>
        <p:nvSpPr>
          <p:cNvPr id="5" name="矩形 14"/>
          <p:cNvSpPr/>
          <p:nvPr/>
        </p:nvSpPr>
        <p:spPr>
          <a:xfrm>
            <a:off x="2916228" y="1959462"/>
            <a:ext cx="8044891" cy="1754326"/>
          </a:xfrm>
          <a:prstGeom prst="rect">
            <a:avLst/>
          </a:prstGeom>
          <a:noFill/>
        </p:spPr>
        <p:txBody>
          <a:bodyPr wrap="square" lIns="91440" tIns="45720" rIns="91440" bIns="45720">
            <a:spAutoFit/>
          </a:bodyPr>
          <a:lstStyle/>
          <a:p>
            <a:pPr lvl="0" algn="ctr">
              <a:defRPr/>
            </a:pPr>
            <a:r>
              <a:rPr lang="en-US" altLang="zh-CN" sz="5400" b="1">
                <a:ln w="38100">
                  <a:noFill/>
                  <a:prstDash val="solid"/>
                </a:ln>
                <a:latin typeface="Cambria" panose="02040503050406030204" pitchFamily="18" charset="0"/>
                <a:ea typeface="Cambria" panose="02040503050406030204" pitchFamily="18" charset="0"/>
              </a:rPr>
              <a:t>Em có suy nghĩ gì sau khi xem clip?</a:t>
            </a:r>
            <a:endParaRPr kumimoji="0" lang="en-US" altLang="zh-CN" sz="5400" b="1" i="0" u="none" strike="noStrike" kern="1200" cap="none" spc="0" normalizeH="0" baseline="0" noProof="0" dirty="0">
              <a:ln w="38100">
                <a:noFill/>
                <a:prstDash val="solid"/>
              </a:ln>
              <a:effectLst/>
              <a:uLnTx/>
              <a:uFillTx/>
              <a:latin typeface="Cambria" panose="02040503050406030204" pitchFamily="18" charset="0"/>
              <a:ea typeface="Cambria" panose="02040503050406030204" pitchFamily="18" charset="0"/>
            </a:endParaRPr>
          </a:p>
        </p:txBody>
      </p:sp>
      <p:pic>
        <p:nvPicPr>
          <p:cNvPr id="10"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086" y="2993994"/>
            <a:ext cx="3384228" cy="32760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
            <a:ext cx="12192000" cy="6857999"/>
          </a:xfrm>
          <a:prstGeom prst="rect">
            <a:avLst/>
          </a:prstGeom>
        </p:spPr>
      </p:pic>
      <p:pic>
        <p:nvPicPr>
          <p:cNvPr id="8" name="图片 7"/>
          <p:cNvPicPr>
            <a:picLocks noChangeAspect="1"/>
          </p:cNvPicPr>
          <p:nvPr/>
        </p:nvPicPr>
        <p:blipFill>
          <a:blip r:embed="rId3"/>
          <a:stretch>
            <a:fillRect/>
          </a:stretch>
        </p:blipFill>
        <p:spPr>
          <a:xfrm>
            <a:off x="1510167" y="-319373"/>
            <a:ext cx="9604285" cy="7870371"/>
          </a:xfrm>
          <a:prstGeom prst="rect">
            <a:avLst/>
          </a:prstGeom>
        </p:spPr>
      </p:pic>
      <p:sp>
        <p:nvSpPr>
          <p:cNvPr id="11" name="爆炸形: 8 pt  10"/>
          <p:cNvSpPr/>
          <p:nvPr/>
        </p:nvSpPr>
        <p:spPr>
          <a:xfrm>
            <a:off x="8226300" y="3935998"/>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思源黑体 CN Medium" panose="020B0600000000000000" pitchFamily="34" charset="-122"/>
              <a:ea typeface="思源黑体 CN Medium" panose="020B0600000000000000" pitchFamily="34" charset="-122"/>
              <a:cs typeface="+mn-cs"/>
            </a:endParaRPr>
          </a:p>
        </p:txBody>
      </p:sp>
      <p:pic>
        <p:nvPicPr>
          <p:cNvPr id="4" name="Picture 3"/>
          <p:cNvPicPr>
            <a:picLocks noChangeAspect="1"/>
          </p:cNvPicPr>
          <p:nvPr/>
        </p:nvPicPr>
        <p:blipFill>
          <a:blip r:embed="rId4"/>
          <a:stretch>
            <a:fillRect/>
          </a:stretch>
        </p:blipFill>
        <p:spPr>
          <a:xfrm>
            <a:off x="2405311" y="3118345"/>
            <a:ext cx="6489307" cy="1635305"/>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0924DE46-0A87-99C1-8640-55BF69EB4A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82737" y="0"/>
            <a:ext cx="1510749" cy="1510749"/>
          </a:xfrm>
          <a:prstGeom prst="rect">
            <a:avLst/>
          </a:prstGeom>
        </p:spPr>
      </p:pic>
    </p:spTree>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0" y="0"/>
            <a:ext cx="12192000" cy="6857999"/>
          </a:xfrm>
          <a:prstGeom prst="rect">
            <a:avLst/>
          </a:prstGeom>
        </p:spPr>
      </p:pic>
      <p:sp>
        <p:nvSpPr>
          <p:cNvPr id="5" name="Rectangle: Rounded Corners 22"/>
          <p:cNvSpPr/>
          <p:nvPr/>
        </p:nvSpPr>
        <p:spPr>
          <a:xfrm>
            <a:off x="370114" y="352103"/>
            <a:ext cx="11276195" cy="6168440"/>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矩形 5">
            <a:extLst>
              <a:ext uri="{FF2B5EF4-FFF2-40B4-BE49-F238E27FC236}">
                <a16:creationId xmlns:a16="http://schemas.microsoft.com/office/drawing/2014/main" id="{C862273E-6421-56D8-D5D1-B541279742A7}"/>
              </a:ext>
            </a:extLst>
          </p:cNvPr>
          <p:cNvSpPr/>
          <p:nvPr/>
        </p:nvSpPr>
        <p:spPr>
          <a:xfrm>
            <a:off x="1592257" y="89076"/>
            <a:ext cx="8869265" cy="77089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1. </a:t>
            </a:r>
            <a:r>
              <a:rPr lang="en-US" altLang="zh-CN" sz="4000" b="1" dirty="0" err="1">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Đóng</a:t>
            </a: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4000" b="1" dirty="0" err="1">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vai</a:t>
            </a: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4000" b="1" dirty="0" err="1">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xử</a:t>
            </a: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4000" b="1" dirty="0" err="1">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lý</a:t>
            </a: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4000" b="1" dirty="0" err="1">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các</a:t>
            </a: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4000" b="1" dirty="0" err="1">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tình</a:t>
            </a: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4000" b="1" dirty="0" err="1">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huống</a:t>
            </a: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 </a:t>
            </a:r>
            <a:r>
              <a:rPr lang="en-US" altLang="zh-CN" sz="4000" b="1" dirty="0" err="1">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sau</a:t>
            </a:r>
            <a:r>
              <a:rPr lang="en-US" altLang="zh-CN" sz="4000" b="1" dirty="0">
                <a:solidFill>
                  <a:srgbClr val="002060"/>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Cambria" panose="02040503050406030204" pitchFamily="18" charset="0"/>
              <a:ea typeface="字魂115号-刀刀体" panose="00000500000000000000" pitchFamily="2" charset="-122"/>
            </a:endParaRPr>
          </a:p>
        </p:txBody>
      </p:sp>
      <p:pic>
        <p:nvPicPr>
          <p:cNvPr id="20" name="Picture 19">
            <a:extLst>
              <a:ext uri="{FF2B5EF4-FFF2-40B4-BE49-F238E27FC236}">
                <a16:creationId xmlns:a16="http://schemas.microsoft.com/office/drawing/2014/main" id="{020D7C51-0ED6-B3B7-8D0D-F60E135F8D10}"/>
              </a:ext>
            </a:extLst>
          </p:cNvPr>
          <p:cNvPicPr>
            <a:picLocks noChangeAspect="1"/>
          </p:cNvPicPr>
          <p:nvPr/>
        </p:nvPicPr>
        <p:blipFill>
          <a:blip r:embed="rId3"/>
          <a:stretch>
            <a:fillRect/>
          </a:stretch>
        </p:blipFill>
        <p:spPr>
          <a:xfrm>
            <a:off x="2624137" y="1156607"/>
            <a:ext cx="7096125" cy="5067300"/>
          </a:xfrm>
          <a:prstGeom prst="rect">
            <a:avLst/>
          </a:prstGeom>
        </p:spPr>
      </p:pic>
    </p:spTree>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3120531" y="980557"/>
            <a:ext cx="6276776"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Diễn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viên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đa</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tài</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Tình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huống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3037114" y="1923473"/>
            <a:ext cx="6313715" cy="3970318"/>
          </a:xfrm>
          <a:prstGeom prst="rect">
            <a:avLst/>
          </a:prstGeom>
          <a:noFill/>
        </p:spPr>
        <p:txBody>
          <a:bodyPr wrap="square" rtlCol="0">
            <a:spAutoFit/>
          </a:bodyPr>
          <a:lstStyle/>
          <a:p>
            <a:pPr lvl="0" algn="just"/>
            <a:r>
              <a:rPr lang="vi-VN" sz="3600" b="1" dirty="0">
                <a:solidFill>
                  <a:prstClr val="white"/>
                </a:solidFill>
                <a:latin typeface="Cambria" panose="02040503050406030204" pitchFamily="18" charset="0"/>
                <a:ea typeface="Cambria" panose="02040503050406030204" pitchFamily="18" charset="0"/>
              </a:rPr>
              <a:t>Nếu là Tùng, em sẽ từ chối lời đề nghị, hoàn thành xong bài tập rồi mới chơi cùng Nam. Trước khi truy cập, em sẽ kiểm tra xem trò chơi trực tuyến có an toàn, bảo mật không rồi mới chơi cùng bạn.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580</Words>
  <Application>Microsoft Office PowerPoint</Application>
  <PresentationFormat>Widescreen</PresentationFormat>
  <Paragraphs>36</Paragraphs>
  <Slides>21</Slides>
  <Notes>5</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21</vt:i4>
      </vt:variant>
    </vt:vector>
  </HeadingPairs>
  <TitlesOfParts>
    <vt:vector size="38" baseType="lpstr">
      <vt:lpstr>UTM Rockwell</vt:lpstr>
      <vt:lpstr>Calibri</vt:lpstr>
      <vt:lpstr>Cambria</vt:lpstr>
      <vt:lpstr>#9Slide03 Cabin Condensed SemiB</vt:lpstr>
      <vt:lpstr>Arial</vt:lpstr>
      <vt:lpstr>UTM Avo</vt:lpstr>
      <vt:lpstr>Times New Roman (Headings)</vt:lpstr>
      <vt:lpstr>Cambrial</vt:lpstr>
      <vt:lpstr>思源黑体 CN Medium</vt:lpstr>
      <vt:lpstr>等线</vt:lpstr>
      <vt:lpstr>等线 Light</vt:lpstr>
      <vt:lpstr>#9Slide07 HoneyCream</vt:lpstr>
      <vt:lpstr>SVN-Newton</vt:lpstr>
      <vt:lpstr>#9Slide03 AllRoundGothic</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Tu Bui</dc:creator>
  <cp:keywords>MĂNG NON TEAM</cp:keywords>
  <cp:lastModifiedBy>Thao Tran</cp:lastModifiedBy>
  <cp:revision>152</cp:revision>
  <dcterms:created xsi:type="dcterms:W3CDTF">2020-12-10T09:18:00Z</dcterms:created>
  <dcterms:modified xsi:type="dcterms:W3CDTF">2024-10-18T03:06:21Z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8C17FADA1D944930BB3EFC1AEDF42583_13</vt:lpwstr>
  </property>
  <property fmtid="{D5CDD505-2E9C-101B-9397-08002B2CF9AE}" pid="3" name="KSOProductBuildVer">
    <vt:lpwstr>1033-12.2.0.13215</vt:lpwstr>
  </property>
</Properties>
</file>