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Lst>
  <p:notesMasterIdLst>
    <p:notesMasterId r:id="rId30"/>
  </p:notesMasterIdLst>
  <p:sldIdLst>
    <p:sldId id="257" r:id="rId5"/>
    <p:sldId id="295" r:id="rId6"/>
    <p:sldId id="296" r:id="rId7"/>
    <p:sldId id="297" r:id="rId8"/>
    <p:sldId id="298" r:id="rId9"/>
    <p:sldId id="299" r:id="rId10"/>
    <p:sldId id="300" r:id="rId11"/>
    <p:sldId id="256" r:id="rId12"/>
    <p:sldId id="258" r:id="rId13"/>
    <p:sldId id="262" r:id="rId14"/>
    <p:sldId id="263" r:id="rId15"/>
    <p:sldId id="285" r:id="rId16"/>
    <p:sldId id="301" r:id="rId17"/>
    <p:sldId id="260" r:id="rId18"/>
    <p:sldId id="286" r:id="rId19"/>
    <p:sldId id="302" r:id="rId20"/>
    <p:sldId id="290" r:id="rId21"/>
    <p:sldId id="303" r:id="rId22"/>
    <p:sldId id="304" r:id="rId23"/>
    <p:sldId id="305" r:id="rId24"/>
    <p:sldId id="306" r:id="rId25"/>
    <p:sldId id="308" r:id="rId26"/>
    <p:sldId id="289" r:id="rId27"/>
    <p:sldId id="30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3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66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2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79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40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85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723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04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68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97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86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619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06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164698294"/>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6172200" y="274638"/>
            <a:ext cx="5943600" cy="2354262"/>
          </a:xfrm>
          <a:prstGeom prst="rect">
            <a:avLst/>
          </a:prstGeom>
          <a:noFill/>
        </p:spPr>
      </p:pic>
    </p:spTree>
    <p:extLst>
      <p:ext uri="{BB962C8B-B14F-4D97-AF65-F5344CB8AC3E}">
        <p14:creationId xmlns:p14="http://schemas.microsoft.com/office/powerpoint/2010/main" val="808027087"/>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644"/>
            <a:ext cx="18285714" cy="10285715"/>
          </a:xfrm>
          <a:prstGeom prst="rect">
            <a:avLst/>
          </a:prstGeom>
        </p:spPr>
      </p:pic>
    </p:spTree>
    <p:extLst>
      <p:ext uri="{BB962C8B-B14F-4D97-AF65-F5344CB8AC3E}">
        <p14:creationId xmlns:p14="http://schemas.microsoft.com/office/powerpoint/2010/main" val="307959680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80155"/>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3488" y="4046"/>
            <a:ext cx="18281027" cy="10278909"/>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8239849" y="1460144"/>
            <a:ext cx="2717411" cy="1446678"/>
          </a:xfrm>
          <a:prstGeom prst="rect">
            <a:avLst/>
          </a:prstGeom>
          <a:noFill/>
        </p:spPr>
        <p:txBody>
          <a:bodyPr wrap="none" lIns="91440" tIns="45720" rIns="91440" bIns="45720">
            <a:spAutoFit/>
          </a:bodyPr>
          <a:lstStyle/>
          <a:p>
            <a:pPr algn="ctr"/>
            <a:r>
              <a:rPr lang="en-US" sz="8801"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4952999" y="2628900"/>
            <a:ext cx="9291110" cy="5474682"/>
          </a:xfrm>
          <a:prstGeom prst="rect">
            <a:avLst/>
          </a:prstGeom>
        </p:spPr>
      </p:pic>
    </p:spTree>
    <p:extLst>
      <p:ext uri="{BB962C8B-B14F-4D97-AF65-F5344CB8AC3E}">
        <p14:creationId xmlns:p14="http://schemas.microsoft.com/office/powerpoint/2010/main" val="3902929766"/>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385588464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2"/>
            <a:ext cx="18288000" cy="10286999"/>
          </a:xfrm>
          <a:prstGeom prst="rect">
            <a:avLst/>
          </a:prstGeom>
        </p:spPr>
      </p:pic>
    </p:spTree>
    <p:extLst>
      <p:ext uri="{BB962C8B-B14F-4D97-AF65-F5344CB8AC3E}">
        <p14:creationId xmlns:p14="http://schemas.microsoft.com/office/powerpoint/2010/main" val="3089933837"/>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450729"/>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39571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804989"/>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087452"/>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614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113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782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204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327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03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324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42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5732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506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901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04D4541-9F59-FF5B-7B89-E6DB799176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14288"/>
            <a:ext cx="2914352" cy="2914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7C0B873-50A8-80C6-4AE9-5F5D01C1F9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0"/>
            <a:ext cx="2457152" cy="2457152"/>
          </a:xfrm>
          <a:prstGeom prst="rect">
            <a:avLst/>
          </a:prstGeom>
        </p:spPr>
      </p:pic>
    </p:spTree>
    <p:extLst>
      <p:ext uri="{BB962C8B-B14F-4D97-AF65-F5344CB8AC3E}">
        <p14:creationId xmlns:p14="http://schemas.microsoft.com/office/powerpoint/2010/main" val="29001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21600" y="-3301180"/>
            <a:ext cx="2858729" cy="285872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10913807"/>
            <a:ext cx="2858729" cy="285872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21600" y="10913806"/>
            <a:ext cx="2858729" cy="285872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5638801" y="11743004"/>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1" y="0"/>
            <a:ext cx="2591105" cy="17813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C72A039E-4CDC-C728-DE5C-FD2F520227C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857500"/>
            <a:ext cx="2457152" cy="2457152"/>
          </a:xfrm>
          <a:prstGeom prst="rect">
            <a:avLst/>
          </a:prstGeom>
        </p:spPr>
      </p:pic>
    </p:spTree>
    <p:extLst>
      <p:ext uri="{BB962C8B-B14F-4D97-AF65-F5344CB8AC3E}">
        <p14:creationId xmlns:p14="http://schemas.microsoft.com/office/powerpoint/2010/main" val="1105169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ACA3AE7-1A5F-2F23-0136-6C254B18B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extLst>
      <p:ext uri="{BB962C8B-B14F-4D97-AF65-F5344CB8AC3E}">
        <p14:creationId xmlns:p14="http://schemas.microsoft.com/office/powerpoint/2010/main" val="31008290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11.jpeg"/><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8.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5.svg"/><Relationship Id="rId4" Type="http://schemas.openxmlformats.org/officeDocument/2006/relationships/image" Target="../media/image52.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jpe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8.png"/><Relationship Id="rId7" Type="http://schemas.openxmlformats.org/officeDocument/2006/relationships/image" Target="../media/image23.svg"/><Relationship Id="rId12" Type="http://schemas.openxmlformats.org/officeDocument/2006/relationships/image" Target="../media/image6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1.jpe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8.png"/><Relationship Id="rId7" Type="http://schemas.openxmlformats.org/officeDocument/2006/relationships/image" Target="../media/image23.svg"/><Relationship Id="rId12" Type="http://schemas.openxmlformats.org/officeDocument/2006/relationships/image" Target="../media/image6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16.png"/><Relationship Id="rId5" Type="http://schemas.openxmlformats.org/officeDocument/2006/relationships/image" Target="../media/image72.png"/><Relationship Id="rId15" Type="http://schemas.openxmlformats.org/officeDocument/2006/relationships/image" Target="../media/image74.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22.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slide" Target="slide7.xml"/><Relationship Id="rId1" Type="http://schemas.openxmlformats.org/officeDocument/2006/relationships/slideLayout" Target="../slideLayouts/slideLayout28.xml"/><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25.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24.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23.svg"/><Relationship Id="rId4" Type="http://schemas.openxmlformats.org/officeDocument/2006/relationships/image" Target="../media/image40.svg"/><Relationship Id="rId9" Type="http://schemas.openxmlformats.org/officeDocument/2006/relationships/image" Target="../media/image22.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8.png"/><Relationship Id="rId7" Type="http://schemas.openxmlformats.org/officeDocument/2006/relationships/image" Target="../media/image23.svg"/><Relationship Id="rId12" Type="http://schemas.openxmlformats.org/officeDocument/2006/relationships/image" Target="../media/image5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029200" y="1638300"/>
            <a:ext cx="10199519" cy="2462213"/>
          </a:xfrm>
          <a:prstGeom prst="rect">
            <a:avLst/>
          </a:prstGeom>
        </p:spPr>
        <p:txBody>
          <a:bodyPr wrap="square" lIns="0" tIns="0" rIns="0" bIns="0" rtlCol="0" anchor="t">
            <a:spAutoFit/>
          </a:bodyPr>
          <a:lstStyle/>
          <a:p>
            <a:pPr algn="ctr"/>
            <a:r>
              <a:rPr lang="en-US" sz="8000" b="1" dirty="0">
                <a:solidFill>
                  <a:srgbClr val="FFFFFF"/>
                </a:solidFill>
                <a:latin typeface="Cambria" panose="02040503050406030204" pitchFamily="18" charset="0"/>
                <a:ea typeface="Cambria" panose="02040503050406030204" pitchFamily="18" charset="0"/>
                <a:cs typeface="Kollektif Bold"/>
                <a:sym typeface="Kollektif Bold"/>
              </a:rPr>
              <a:t>2. </a:t>
            </a:r>
            <a:r>
              <a:rPr lang="vi-VN" sz="8000" b="1" dirty="0">
                <a:solidFill>
                  <a:srgbClr val="FFFFFF"/>
                </a:solidFill>
                <a:latin typeface="Cambria" panose="02040503050406030204" pitchFamily="18" charset="0"/>
                <a:ea typeface="Cambria" panose="02040503050406030204" pitchFamily="18" charset="0"/>
                <a:cs typeface="Kollektif Bold"/>
                <a:sym typeface="Kollektif Bold"/>
              </a:rPr>
              <a:t>Vật dẫn điện và vật cách điện</a:t>
            </a:r>
            <a:endParaRPr lang="en-US" sz="80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1"/>
            <a:ext cx="15114635" cy="1371600"/>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871447" y="282193"/>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4" name="TextBox 14"/>
          <p:cNvSpPr txBox="1"/>
          <p:nvPr/>
        </p:nvSpPr>
        <p:spPr>
          <a:xfrm>
            <a:off x="2819400" y="1028700"/>
            <a:ext cx="13106400" cy="615553"/>
          </a:xfrm>
          <a:prstGeom prst="rect">
            <a:avLst/>
          </a:prstGeom>
        </p:spPr>
        <p:txBody>
          <a:bodyPr wrap="square" lIns="0" tIns="0" rIns="0" bIns="0" rtlCol="0" anchor="t">
            <a:spAutoFit/>
          </a:bodyPr>
          <a:lstStyle/>
          <a:p>
            <a:pPr algn="ctr">
              <a:lnSpc>
                <a:spcPts val="4813"/>
              </a:lnSpc>
            </a:pPr>
            <a:r>
              <a:rPr lang="vi-VN" sz="4800" b="1" dirty="0">
                <a:solidFill>
                  <a:srgbClr val="FFFFFF"/>
                </a:solidFill>
                <a:latin typeface="Cambria" panose="02040503050406030204" pitchFamily="18" charset="0"/>
                <a:ea typeface="Cambria" panose="02040503050406030204" pitchFamily="18" charset="0"/>
                <a:cs typeface="Kollektif Bold"/>
                <a:sym typeface="Kollektif Bold"/>
              </a:rPr>
              <a:t>Tìm hiểu về vật dẫn điện và vật cách điện.</a:t>
            </a:r>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51CFF86-2929-DA54-0747-D8D70F42DF65}"/>
              </a:ext>
            </a:extLst>
          </p:cNvPr>
          <p:cNvSpPr txBox="1"/>
          <p:nvPr/>
        </p:nvSpPr>
        <p:spPr>
          <a:xfrm>
            <a:off x="609600" y="2781300"/>
            <a:ext cx="14935200" cy="1569660"/>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Chuẩn bị: </a:t>
            </a:r>
            <a:r>
              <a:rPr lang="vi-VN" sz="4800" dirty="0">
                <a:latin typeface="Cambria" panose="02040503050406030204" pitchFamily="18" charset="0"/>
                <a:ea typeface="Cambria" panose="02040503050406030204" pitchFamily="18" charset="0"/>
              </a:rPr>
              <a:t>Bộ dụng cụ mạch điện như các hình 3, 4 và một số vật làm bằng nhôm, nhựa, đồng, sắt, thủy tinh,…</a:t>
            </a:r>
            <a:endParaRPr lang="en-US" sz="48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045D4A16-3C94-82F4-1108-4071453CDB07}"/>
              </a:ext>
            </a:extLst>
          </p:cNvPr>
          <p:cNvPicPr>
            <a:picLocks noChangeAspect="1"/>
          </p:cNvPicPr>
          <p:nvPr/>
        </p:nvPicPr>
        <p:blipFill>
          <a:blip r:embed="rId7"/>
          <a:stretch>
            <a:fillRect/>
          </a:stretch>
        </p:blipFill>
        <p:spPr>
          <a:xfrm>
            <a:off x="533400" y="5143500"/>
            <a:ext cx="12086116" cy="3733800"/>
          </a:xfrm>
          <a:prstGeom prst="rect">
            <a:avLst/>
          </a:prstGeom>
        </p:spPr>
      </p:pic>
      <p:pic>
        <p:nvPicPr>
          <p:cNvPr id="23" name="Picture 22">
            <a:extLst>
              <a:ext uri="{FF2B5EF4-FFF2-40B4-BE49-F238E27FC236}">
                <a16:creationId xmlns:a16="http://schemas.microsoft.com/office/drawing/2014/main" id="{B8D85240-C47C-B895-F31A-4F10FE46A789}"/>
              </a:ext>
            </a:extLst>
          </p:cNvPr>
          <p:cNvPicPr>
            <a:picLocks noChangeAspect="1"/>
          </p:cNvPicPr>
          <p:nvPr/>
        </p:nvPicPr>
        <p:blipFill>
          <a:blip r:embed="rId8"/>
          <a:stretch>
            <a:fillRect/>
          </a:stretch>
        </p:blipFill>
        <p:spPr>
          <a:xfrm>
            <a:off x="13030200" y="5067300"/>
            <a:ext cx="48006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819400" y="419100"/>
            <a:ext cx="135636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3276600" y="571500"/>
            <a:ext cx="12954000" cy="3385542"/>
          </a:xfrm>
          <a:prstGeom prst="rect">
            <a:avLst/>
          </a:prstGeom>
        </p:spPr>
        <p:txBody>
          <a:bodyPr wrap="square" lIns="0" tIns="0" rIns="0" bIns="0" rtlCol="0" anchor="t">
            <a:spAutoFit/>
          </a:bodyPr>
          <a:lstStyle/>
          <a:p>
            <a:pPr lvl="0" algn="just">
              <a:defRPr/>
            </a:pPr>
            <a:r>
              <a:rPr lang="en-US" sz="4400" b="1" dirty="0" err="1">
                <a:solidFill>
                  <a:srgbClr val="FFFFFF"/>
                </a:solidFill>
                <a:latin typeface="Cambria" panose="02040503050406030204" pitchFamily="18" charset="0"/>
                <a:ea typeface="Cambria" panose="02040503050406030204" pitchFamily="18" charset="0"/>
                <a:cs typeface="Kollektif"/>
                <a:sym typeface="Kollektif"/>
              </a:rPr>
              <a:t>Tiến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hành</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định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chuẩn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bị</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là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hay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Thực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ghi</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kết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quả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gợi</a:t>
            </a:r>
            <a:r>
              <a:rPr lang="en-US" sz="4400" b="1" dirty="0">
                <a:solidFill>
                  <a:srgbClr val="FFFFFF"/>
                </a:solidFill>
                <a:latin typeface="Cambria" panose="02040503050406030204" pitchFamily="18" charset="0"/>
                <a:ea typeface="Cambria" panose="02040503050406030204" pitchFamily="18" charset="0"/>
                <a:cs typeface="Kollektif"/>
                <a:sym typeface="Kollektif"/>
              </a:rPr>
              <a:t> ý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sau</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endParaRPr kumimoji="0" lang="en-US" sz="4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A03A751-F8A9-B08C-FAA4-B8495A3C09F6}"/>
              </a:ext>
            </a:extLst>
          </p:cNvPr>
          <p:cNvPicPr>
            <a:picLocks noChangeAspect="1"/>
          </p:cNvPicPr>
          <p:nvPr/>
        </p:nvPicPr>
        <p:blipFill>
          <a:blip r:embed="rId6"/>
          <a:stretch>
            <a:fillRect/>
          </a:stretch>
        </p:blipFill>
        <p:spPr>
          <a:xfrm>
            <a:off x="1143000" y="4914900"/>
            <a:ext cx="15375061" cy="2743200"/>
          </a:xfrm>
          <a:prstGeom prst="rect">
            <a:avLst/>
          </a:prstGeom>
        </p:spPr>
      </p:pic>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2383B429-4069-EBF5-25DA-49E02C993EFF}"/>
              </a:ext>
            </a:extLst>
          </p:cNvPr>
          <p:cNvGraphicFramePr>
            <a:graphicFrameLocks noGrp="1"/>
          </p:cNvGraphicFramePr>
          <p:nvPr>
            <p:extLst>
              <p:ext uri="{D42A27DB-BD31-4B8C-83A1-F6EECF244321}">
                <p14:modId xmlns:p14="http://schemas.microsoft.com/office/powerpoint/2010/main" val="1254551194"/>
              </p:ext>
            </p:extLst>
          </p:nvPr>
        </p:nvGraphicFramePr>
        <p:xfrm>
          <a:off x="1447800" y="723900"/>
          <a:ext cx="16306800" cy="6929845"/>
        </p:xfrm>
        <a:graphic>
          <a:graphicData uri="http://schemas.openxmlformats.org/drawingml/2006/table">
            <a:tbl>
              <a:tblPr/>
              <a:tblGrid>
                <a:gridCol w="4076700">
                  <a:extLst>
                    <a:ext uri="{9D8B030D-6E8A-4147-A177-3AD203B41FA5}">
                      <a16:colId xmlns:a16="http://schemas.microsoft.com/office/drawing/2014/main" val="2199449978"/>
                    </a:ext>
                  </a:extLst>
                </a:gridCol>
                <a:gridCol w="4076700">
                  <a:extLst>
                    <a:ext uri="{9D8B030D-6E8A-4147-A177-3AD203B41FA5}">
                      <a16:colId xmlns:a16="http://schemas.microsoft.com/office/drawing/2014/main" val="1732274995"/>
                    </a:ext>
                  </a:extLst>
                </a:gridCol>
                <a:gridCol w="3124200">
                  <a:extLst>
                    <a:ext uri="{9D8B030D-6E8A-4147-A177-3AD203B41FA5}">
                      <a16:colId xmlns:a16="http://schemas.microsoft.com/office/drawing/2014/main" val="3098807486"/>
                    </a:ext>
                  </a:extLst>
                </a:gridCol>
                <a:gridCol w="5029200">
                  <a:extLst>
                    <a:ext uri="{9D8B030D-6E8A-4147-A177-3AD203B41FA5}">
                      <a16:colId xmlns:a16="http://schemas.microsoft.com/office/drawing/2014/main" val="4280354375"/>
                    </a:ext>
                  </a:extLst>
                </a:gridCol>
              </a:tblGrid>
              <a:tr h="473528">
                <a:tc rowSpan="2">
                  <a:txBody>
                    <a:bodyPr/>
                    <a:lstStyle/>
                    <a:p>
                      <a:pPr algn="ctr"/>
                      <a:r>
                        <a:rPr lang="en-US" sz="4800" b="1" dirty="0" err="1">
                          <a:solidFill>
                            <a:srgbClr val="000000"/>
                          </a:solidFill>
                          <a:effectLst/>
                        </a:rPr>
                        <a:t>Vật</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en-US" sz="4800" b="1">
                          <a:solidFill>
                            <a:srgbClr val="000000"/>
                          </a:solidFill>
                          <a:effectLst/>
                        </a:rPr>
                        <a:t>Kết quả</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rowSpan="2">
                  <a:txBody>
                    <a:bodyPr/>
                    <a:lstStyle/>
                    <a:p>
                      <a:pPr algn="ctr"/>
                      <a:r>
                        <a:rPr lang="en-US" sz="4800" b="1">
                          <a:solidFill>
                            <a:srgbClr val="000000"/>
                          </a:solidFill>
                          <a:effectLst/>
                        </a:rPr>
                        <a:t>Kết luận</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8998733"/>
                  </a:ext>
                </a:extLst>
              </a:tr>
              <a:tr h="1420585">
                <a:tc vMerge="1">
                  <a:txBody>
                    <a:bodyPr/>
                    <a:lstStyle/>
                    <a:p>
                      <a:endParaRPr lang="en-US"/>
                    </a:p>
                  </a:txBody>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không</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1547236603"/>
                  </a:ext>
                </a:extLst>
              </a:tr>
              <a:tr h="947057">
                <a:tc>
                  <a:txBody>
                    <a:bodyPr/>
                    <a:lstStyle/>
                    <a:p>
                      <a:pPr algn="ctr"/>
                      <a:r>
                        <a:rPr lang="en-US" sz="4800" dirty="0" err="1">
                          <a:solidFill>
                            <a:srgbClr val="000000"/>
                          </a:solidFill>
                          <a:effectLst/>
                        </a:rPr>
                        <a:t>Nhôm</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449732"/>
                  </a:ext>
                </a:extLst>
              </a:tr>
              <a:tr h="947057">
                <a:tc>
                  <a:txBody>
                    <a:bodyPr/>
                    <a:lstStyle/>
                    <a:p>
                      <a:pPr algn="ctr"/>
                      <a:r>
                        <a:rPr lang="en-US" sz="4800" dirty="0" err="1">
                          <a:solidFill>
                            <a:srgbClr val="000000"/>
                          </a:solidFill>
                          <a:effectLst/>
                        </a:rPr>
                        <a:t>Đồng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257991"/>
                  </a:ext>
                </a:extLst>
              </a:tr>
              <a:tr h="947057">
                <a:tc>
                  <a:txBody>
                    <a:bodyPr/>
                    <a:lstStyle/>
                    <a:p>
                      <a:pPr algn="ctr"/>
                      <a:r>
                        <a:rPr lang="en-US" sz="4800">
                          <a:solidFill>
                            <a:srgbClr val="000000"/>
                          </a:solidFill>
                          <a:effectLst/>
                        </a:rPr>
                        <a:t>Nhựa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không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7775490"/>
                  </a:ext>
                </a:extLst>
              </a:tr>
              <a:tr h="947057">
                <a:tc>
                  <a:txBody>
                    <a:bodyPr/>
                    <a:lstStyle/>
                    <a:p>
                      <a:pPr algn="ctr"/>
                      <a:r>
                        <a:rPr lang="en-US" sz="4800">
                          <a:solidFill>
                            <a:srgbClr val="000000"/>
                          </a:solidFill>
                          <a:effectLst/>
                        </a:rPr>
                        <a:t>Sắt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7952773"/>
                  </a:ext>
                </a:extLst>
              </a:tr>
              <a:tr h="947057">
                <a:tc>
                  <a:txBody>
                    <a:bodyPr/>
                    <a:lstStyle/>
                    <a:p>
                      <a:pPr algn="ctr"/>
                      <a:r>
                        <a:rPr lang="en-US" sz="4800">
                          <a:solidFill>
                            <a:srgbClr val="000000"/>
                          </a:solidFill>
                          <a:effectLst/>
                        </a:rPr>
                        <a:t>Thủy tinh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dirty="0" err="1">
                          <a:solidFill>
                            <a:srgbClr val="000000"/>
                          </a:solidFill>
                          <a:effectLst/>
                        </a:rPr>
                        <a:t>Vật</a:t>
                      </a:r>
                      <a:r>
                        <a:rPr lang="en-US" sz="4800" dirty="0">
                          <a:solidFill>
                            <a:srgbClr val="000000"/>
                          </a:solidFill>
                          <a:effectLst/>
                        </a:rPr>
                        <a:t> </a:t>
                      </a:r>
                      <a:r>
                        <a:rPr lang="en-US" sz="4800" dirty="0" err="1">
                          <a:solidFill>
                            <a:srgbClr val="000000"/>
                          </a:solidFill>
                          <a:effectLst/>
                        </a:rPr>
                        <a:t>không</a:t>
                      </a:r>
                      <a:r>
                        <a:rPr lang="en-US" sz="4800" dirty="0">
                          <a:solidFill>
                            <a:srgbClr val="000000"/>
                          </a:solidFill>
                          <a:effectLst/>
                        </a:rPr>
                        <a:t> </a:t>
                      </a:r>
                      <a:r>
                        <a:rPr lang="en-US" sz="4800" dirty="0" err="1">
                          <a:solidFill>
                            <a:srgbClr val="000000"/>
                          </a:solidFill>
                          <a:effectLst/>
                        </a:rPr>
                        <a:t>dẫn</a:t>
                      </a:r>
                      <a:r>
                        <a:rPr lang="en-US" sz="4800" dirty="0">
                          <a:solidFill>
                            <a:srgbClr val="000000"/>
                          </a:solidFill>
                          <a:effectLst/>
                        </a:rPr>
                        <a:t> </a:t>
                      </a:r>
                      <a:r>
                        <a:rPr lang="en-US" sz="4800" dirty="0" err="1">
                          <a:solidFill>
                            <a:srgbClr val="000000"/>
                          </a:solidFill>
                          <a:effectLst/>
                        </a:rPr>
                        <a:t>điện</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8225097"/>
                  </a:ext>
                </a:extLst>
              </a:tr>
            </a:tbl>
          </a:graphicData>
        </a:graphic>
      </p:graphicFrame>
    </p:spTree>
    <p:extLst>
      <p:ext uri="{BB962C8B-B14F-4D97-AF65-F5344CB8AC3E}">
        <p14:creationId xmlns:p14="http://schemas.microsoft.com/office/powerpoint/2010/main" val="12517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2971800" y="1905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9" name="TextBox 19"/>
          <p:cNvSpPr txBox="1"/>
          <p:nvPr/>
        </p:nvSpPr>
        <p:spPr>
          <a:xfrm>
            <a:off x="3352800" y="266700"/>
            <a:ext cx="12039600" cy="1846659"/>
          </a:xfrm>
          <a:prstGeom prst="rect">
            <a:avLst/>
          </a:prstGeom>
        </p:spPr>
        <p:txBody>
          <a:bodyPr wrap="square" lIns="0" tIns="0" rIns="0" bIns="0" rtlCol="0" anchor="t">
            <a:spAutoFit/>
          </a:bodyPr>
          <a:lstStyle/>
          <a:p>
            <a:pPr lvl="0" algn="ctr">
              <a:defRPr/>
            </a:pPr>
            <a:r>
              <a:rPr lang="en-US" sz="4000" b="1" dirty="0">
                <a:solidFill>
                  <a:srgbClr val="FFFFFF"/>
                </a:solidFill>
                <a:latin typeface="Cambria" panose="02040503050406030204" pitchFamily="18" charset="0"/>
                <a:ea typeface="Cambria" panose="02040503050406030204" pitchFamily="18" charset="0"/>
                <a:cs typeface="Kollektif"/>
                <a:sym typeface="Kollektif"/>
              </a:rPr>
              <a:t>1. Ở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mỗi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trong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hình</a:t>
            </a:r>
            <a:r>
              <a:rPr lang="en-US" sz="4000" b="1" dirty="0">
                <a:solidFill>
                  <a:srgbClr val="FFFFFF"/>
                </a:solidFill>
                <a:latin typeface="Cambria" panose="02040503050406030204" pitchFamily="18" charset="0"/>
                <a:ea typeface="Cambria" panose="02040503050406030204" pitchFamily="18" charset="0"/>
                <a:cs typeface="Kollektif"/>
                <a:sym typeface="Kollektif"/>
              </a:rPr>
              <a:t> 5, 6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Giải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sao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những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đó</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endParaRPr lang="en-US" sz="4000" b="1" dirty="0">
              <a:solidFill>
                <a:srgbClr val="FFFFFF"/>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B267B833-8F8C-69C0-7F4B-C2F3289259FF}"/>
              </a:ext>
            </a:extLst>
          </p:cNvPr>
          <p:cNvPicPr>
            <a:picLocks noChangeAspect="1"/>
          </p:cNvPicPr>
          <p:nvPr/>
        </p:nvPicPr>
        <p:blipFill>
          <a:blip r:embed="rId8"/>
          <a:stretch>
            <a:fillRect/>
          </a:stretch>
        </p:blipFill>
        <p:spPr>
          <a:xfrm>
            <a:off x="3429000" y="2400299"/>
            <a:ext cx="12649200" cy="5802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7B11343-81A8-53FC-961E-C6245ECA57B8}"/>
              </a:ext>
            </a:extLst>
          </p:cNvPr>
          <p:cNvPicPr>
            <a:picLocks noChangeAspect="1"/>
          </p:cNvPicPr>
          <p:nvPr/>
        </p:nvPicPr>
        <p:blipFill>
          <a:blip r:embed="rId3"/>
          <a:stretch>
            <a:fillRect/>
          </a:stretch>
        </p:blipFill>
        <p:spPr>
          <a:xfrm>
            <a:off x="304800" y="1943100"/>
            <a:ext cx="6644962" cy="6629400"/>
          </a:xfrm>
          <a:prstGeom prst="rect">
            <a:avLst/>
          </a:prstGeom>
        </p:spPr>
      </p:pic>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48800" y="3771900"/>
              <a:ext cx="8077200" cy="378377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Hai chân cắm dẫn điện để điện có thể từ ổ điện truyền tải tới thiết bị điện.</a:t>
              </a:r>
              <a:endParaRPr lang="en-US" sz="4400" b="1" dirty="0">
                <a:solidFill>
                  <a:srgbClr val="FF0000"/>
                </a:solidFill>
                <a:latin typeface="Cambria" panose="02040503050406030204" pitchFamily="18" charset="0"/>
                <a:ea typeface="Cambria" panose="02040503050406030204" pitchFamily="18" charset="0"/>
                <a:cs typeface="Kollektif Bold"/>
                <a:sym typeface="Kollektif Bold"/>
              </a:endParaRPr>
            </a:p>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Tay cầm và vỏ bọc dây dẫn cách điện để tránh bị điện giật.</a:t>
              </a:r>
            </a:p>
          </p:txBody>
        </p:sp>
      </p:grpSp>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Lõi dây dẫn điện; vỏ bọc dây cách điện để tránh bị điện giật và tránh chập điện.</a:t>
              </a:r>
            </a:p>
          </p:txBody>
        </p:sp>
      </p:grpSp>
      <p:pic>
        <p:nvPicPr>
          <p:cNvPr id="5" name="Picture 4">
            <a:extLst>
              <a:ext uri="{FF2B5EF4-FFF2-40B4-BE49-F238E27FC236}">
                <a16:creationId xmlns:a16="http://schemas.microsoft.com/office/drawing/2014/main" id="{42B8AABF-D5B7-4FCD-A5DA-1CDD68B18ACA}"/>
              </a:ext>
            </a:extLst>
          </p:cNvPr>
          <p:cNvPicPr>
            <a:picLocks noChangeAspect="1"/>
          </p:cNvPicPr>
          <p:nvPr/>
        </p:nvPicPr>
        <p:blipFill>
          <a:blip r:embed="rId3"/>
          <a:stretch>
            <a:fillRect/>
          </a:stretch>
        </p:blipFill>
        <p:spPr>
          <a:xfrm>
            <a:off x="381000" y="2095500"/>
            <a:ext cx="6537522" cy="6553200"/>
          </a:xfrm>
          <a:prstGeom prst="rect">
            <a:avLst/>
          </a:prstGeom>
        </p:spPr>
      </p:pic>
    </p:spTree>
    <p:extLst>
      <p:ext uri="{BB962C8B-B14F-4D97-AF65-F5344CB8AC3E}">
        <p14:creationId xmlns:p14="http://schemas.microsoft.com/office/powerpoint/2010/main" val="864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7526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en-US" sz="4400" b="1" dirty="0">
                <a:solidFill>
                  <a:prstClr val="white"/>
                </a:solidFill>
                <a:latin typeface="Cambria" panose="02040503050406030204" pitchFamily="18" charset="0"/>
                <a:ea typeface="Cambria" panose="02040503050406030204" pitchFamily="18" charset="0"/>
              </a:rPr>
              <a:t>2. </a:t>
            </a:r>
            <a:r>
              <a:rPr lang="vi-VN" sz="4400" b="1" dirty="0">
                <a:solidFill>
                  <a:prstClr val="white"/>
                </a:solidFill>
                <a:latin typeface="Cambria" panose="02040503050406030204" pitchFamily="18" charset="0"/>
                <a:ea typeface="Cambria" panose="02040503050406030204" pitchFamily="18" charset="0"/>
              </a:rPr>
              <a:t>Vì sao người thợ điện cần đeo găng tay khi kiểm tra, sửa chữa điện (hình 7)?</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AA80E7A-CC80-8CBA-0129-456D6E6D2582}"/>
              </a:ext>
            </a:extLst>
          </p:cNvPr>
          <p:cNvPicPr>
            <a:picLocks noChangeAspect="1"/>
          </p:cNvPicPr>
          <p:nvPr/>
        </p:nvPicPr>
        <p:blipFill>
          <a:blip r:embed="rId8"/>
          <a:stretch>
            <a:fillRect/>
          </a:stretch>
        </p:blipFill>
        <p:spPr>
          <a:xfrm>
            <a:off x="838199" y="2781300"/>
            <a:ext cx="7197313" cy="4876800"/>
          </a:xfrm>
          <a:prstGeom prst="rect">
            <a:avLst/>
          </a:prstGeom>
        </p:spPr>
      </p:pic>
      <p:sp>
        <p:nvSpPr>
          <p:cNvPr id="18"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2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0BB42976-0522-80A7-7109-5772D0E3AE06}"/>
              </a:ext>
            </a:extLst>
          </p:cNvPr>
          <p:cNvSpPr txBox="1"/>
          <p:nvPr/>
        </p:nvSpPr>
        <p:spPr>
          <a:xfrm>
            <a:off x="9448800" y="3771900"/>
            <a:ext cx="8077200" cy="3416320"/>
          </a:xfrm>
          <a:prstGeom prst="rect">
            <a:avLst/>
          </a:prstGeom>
          <a:noFill/>
        </p:spPr>
        <p:txBody>
          <a:bodyPr wrap="square" rtlCol="0">
            <a:spAutoFit/>
          </a:bodyPr>
          <a:lstStyle/>
          <a:p>
            <a:pPr algn="just"/>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Người thợ điện cần đeo găng tay cách điện khi kiểm tra, sửa chữa điện để</a:t>
            </a:r>
            <a:r>
              <a:rPr lang="en-US" sz="5400" b="1" dirty="0">
                <a:solidFill>
                  <a:srgbClr val="FF0000"/>
                </a:solidFill>
                <a:latin typeface="Cambria" panose="02040503050406030204" pitchFamily="18" charset="0"/>
                <a:ea typeface="Cambria" panose="02040503050406030204" pitchFamily="18" charset="0"/>
                <a:cs typeface="Kollektif Bold"/>
                <a:sym typeface="Kollektif Bold"/>
              </a:rPr>
              <a:t> </a:t>
            </a:r>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tránh bị điện giật.</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B6A3F4-60FA-0627-7C23-A5CF1CE0F9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29600" y="3314700"/>
            <a:ext cx="8315665" cy="6425741"/>
          </a:xfrm>
          <a:prstGeom prst="rect">
            <a:avLst/>
          </a:prstGeom>
        </p:spPr>
      </p:pic>
    </p:spTree>
    <p:extLst>
      <p:ext uri="{BB962C8B-B14F-4D97-AF65-F5344CB8AC3E}">
        <p14:creationId xmlns:p14="http://schemas.microsoft.com/office/powerpoint/2010/main" val="349493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43000" y="419100"/>
            <a:ext cx="165354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1600200" y="571500"/>
            <a:ext cx="15849600" cy="3385542"/>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Quan sát hộp đựng pin của chuột máy tính không dây, các điều khiển quạt, ti vi,…hoặc đồ chơi chạy bằng pin và cho biết:</a:t>
            </a:r>
          </a:p>
          <a:p>
            <a:pPr lvl="0" algn="just"/>
            <a:r>
              <a:rPr lang="vi-VN" sz="4400" dirty="0">
                <a:solidFill>
                  <a:prstClr val="white"/>
                </a:solidFill>
                <a:latin typeface="Cambria" panose="02040503050406030204" pitchFamily="18" charset="0"/>
                <a:ea typeface="Cambria" panose="02040503050406030204" pitchFamily="18" charset="0"/>
              </a:rPr>
              <a:t>a) Hai đầu nối pin làm bằng vậy dẫn điện hay vật cách điện? Vì sao?</a:t>
            </a:r>
          </a:p>
          <a:p>
            <a:pPr lvl="0" algn="just"/>
            <a:r>
              <a:rPr lang="vi-VN" sz="4400" dirty="0">
                <a:solidFill>
                  <a:prstClr val="white"/>
                </a:solidFill>
                <a:latin typeface="Cambria" panose="02040503050406030204" pitchFamily="18" charset="0"/>
                <a:ea typeface="Cambria" panose="02040503050406030204" pitchFamily="18" charset="0"/>
              </a:rPr>
              <a:t>b) Theo em, khi lắp pin vào hộp đựng pin cần lưu ý điều gì?</a:t>
            </a:r>
            <a:endParaRPr kumimoji="0" lang="vi-VN" sz="440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2594C22-1CF9-6BE9-A823-634FDCB3EF6A}"/>
              </a:ext>
            </a:extLst>
          </p:cNvPr>
          <p:cNvPicPr>
            <a:picLocks noChangeAspect="1"/>
          </p:cNvPicPr>
          <p:nvPr/>
        </p:nvPicPr>
        <p:blipFill>
          <a:blip r:embed="rId8"/>
          <a:stretch>
            <a:fillRect/>
          </a:stretch>
        </p:blipFill>
        <p:spPr>
          <a:xfrm>
            <a:off x="5715000" y="44577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13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cs typeface="Kollektif Bold"/>
                  <a:sym typeface="Kollektif Bold"/>
                </a:rPr>
                <a:t>a. </a:t>
              </a: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Hai đầu nối pin làm bằng vậy dẫn điện. Vì khi đó mới có thể dẫn điện từ pin đến thiết bị.</a:t>
              </a:r>
            </a:p>
          </p:txBody>
        </p:sp>
      </p:grpSp>
      <p:pic>
        <p:nvPicPr>
          <p:cNvPr id="4" name="Picture 3">
            <a:extLst>
              <a:ext uri="{FF2B5EF4-FFF2-40B4-BE49-F238E27FC236}">
                <a16:creationId xmlns:a16="http://schemas.microsoft.com/office/drawing/2014/main" id="{9A3C91E9-CCFB-270E-1388-1557AD4001D6}"/>
              </a:ext>
            </a:extLst>
          </p:cNvPr>
          <p:cNvPicPr>
            <a:picLocks noChangeAspect="1"/>
          </p:cNvPicPr>
          <p:nvPr/>
        </p:nvPicPr>
        <p:blipFill>
          <a:blip r:embed="rId3"/>
          <a:stretch>
            <a:fillRect/>
          </a:stretch>
        </p:blipFill>
        <p:spPr>
          <a:xfrm>
            <a:off x="457200" y="24765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8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495300"/>
            <a:ext cx="10210800" cy="80772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05582" y="3727784"/>
              <a:ext cx="8305231" cy="34746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cs typeface="Kollektif Bold"/>
                  <a:sym typeface="Kollektif Bold"/>
                </a:rPr>
                <a:t>K</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hi lắp pin vào hộp đựng pin cần lưu ý: cần lắp đúng chiều của pin.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Ví dụ: </a:t>
              </a:r>
              <a:r>
                <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Đối với lắp pin cho remote điều hoà, để remote hoạt động được cần phải lắp pin đúng chiều. Nguyên lí sẽ là cực âm của remote sẽ nối với đầu pin có dấu “–” và cực dương của remote sẽ nối với đầu pin có dấu “+”.</a:t>
              </a:r>
            </a:p>
          </p:txBody>
        </p:sp>
      </p:grpSp>
      <p:pic>
        <p:nvPicPr>
          <p:cNvPr id="2050" name="Picture 2" descr="Hướng dẫn cách sử dụng điều khiển điều hòa Daikin từ A đến Z">
            <a:extLst>
              <a:ext uri="{FF2B5EF4-FFF2-40B4-BE49-F238E27FC236}">
                <a16:creationId xmlns:a16="http://schemas.microsoft.com/office/drawing/2014/main" id="{F2CFB6C5-44A0-7A0E-FB9C-8D38E0B80C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44" b="89938" l="10000" r="90000">
                        <a14:foregroundMark x1="44384" y1="7392" x2="59452" y2="8419"/>
                        <a14:foregroundMark x1="59452" y1="8419" x2="48082" y2="5544"/>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2933700"/>
            <a:ext cx="8438133"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07985E3-299D-0AEA-4F22-287F8A74AABE}"/>
              </a:ext>
            </a:extLst>
          </p:cNvPr>
          <p:cNvPicPr>
            <a:picLocks noChangeAspect="1"/>
          </p:cNvPicPr>
          <p:nvPr/>
        </p:nvPicPr>
        <p:blipFill>
          <a:blip r:embed="rId3"/>
          <a:stretch>
            <a:fillRect/>
          </a:stretch>
        </p:blipFill>
        <p:spPr>
          <a:xfrm>
            <a:off x="304800" y="2552700"/>
            <a:ext cx="17687204" cy="3124200"/>
          </a:xfrm>
          <a:prstGeom prst="rect">
            <a:avLst/>
          </a:prstGeom>
        </p:spPr>
      </p:pic>
    </p:spTree>
    <p:extLst>
      <p:ext uri="{BB962C8B-B14F-4D97-AF65-F5344CB8AC3E}">
        <p14:creationId xmlns:p14="http://schemas.microsoft.com/office/powerpoint/2010/main" val="11379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162800" y="2095500"/>
            <a:ext cx="9372600" cy="3048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7"/>
              <a:ext cx="5585941" cy="4156646"/>
            </a:xfrm>
            <a:prstGeom prst="rect">
              <a:avLst/>
            </a:prstGeom>
            <a:noFill/>
          </p:spPr>
          <p:txBody>
            <a:bodyPr wrap="square" rtlCol="0">
              <a:spAutoFit/>
            </a:bodyPr>
            <a:lstStyle/>
            <a:p>
              <a:pPr marR="0" lvl="0" algn="ctr" defTabSz="1371600" rtl="0" eaLnBrk="1" fontAlgn="auto" latinLnBrk="0" hangingPunct="1">
                <a:lnSpc>
                  <a:spcPct val="100000"/>
                </a:lnSpc>
                <a:spcBef>
                  <a:spcPts val="0"/>
                </a:spcBef>
                <a:spcAft>
                  <a:spcPts val="0"/>
                </a:spcAft>
                <a:buClrTx/>
                <a:buSzTx/>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nào là vật dẫn điện? Vật cách điện?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hlinkClick r:id="rId2" action="ppaction://hlinksldjump"/>
            <a:extLst>
              <a:ext uri="{FF2B5EF4-FFF2-40B4-BE49-F238E27FC236}">
                <a16:creationId xmlns:a16="http://schemas.microsoft.com/office/drawing/2014/main" id="{4C9BF355-4401-FA79-C344-48B318E20D77}"/>
              </a:ext>
            </a:extLst>
          </p:cNvPr>
          <p:cNvSpPr/>
          <p:nvPr/>
        </p:nvSpPr>
        <p:spPr>
          <a:xfrm>
            <a:off x="12115801" y="5143502"/>
            <a:ext cx="3925382" cy="3937724"/>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hlinkClick r:id="rId4" action="ppaction://hlinksldjump"/>
            <a:extLst>
              <a:ext uri="{FF2B5EF4-FFF2-40B4-BE49-F238E27FC236}">
                <a16:creationId xmlns:a16="http://schemas.microsoft.com/office/drawing/2014/main" id="{BB5A0447-FD2D-4117-CF53-7A81C80CFFE0}"/>
              </a:ext>
            </a:extLst>
          </p:cNvPr>
          <p:cNvSpPr/>
          <p:nvPr/>
        </p:nvSpPr>
        <p:spPr>
          <a:xfrm rot="5400000" flipV="1">
            <a:off x="8792908" y="4588000"/>
            <a:ext cx="3937724" cy="5048726"/>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5"/>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hlinkClick r:id="rId6" action="ppaction://hlinksldjump"/>
            <a:extLst>
              <a:ext uri="{FF2B5EF4-FFF2-40B4-BE49-F238E27FC236}">
                <a16:creationId xmlns:a16="http://schemas.microsoft.com/office/drawing/2014/main" id="{BC831449-D273-033F-BC68-D6616B292B29}"/>
              </a:ext>
            </a:extLst>
          </p:cNvPr>
          <p:cNvSpPr/>
          <p:nvPr/>
        </p:nvSpPr>
        <p:spPr>
          <a:xfrm>
            <a:off x="12115800" y="1333501"/>
            <a:ext cx="3925383" cy="5064596"/>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7"/>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hlinkClick r:id="rId8" action="ppaction://hlinksldjump"/>
            <a:extLst>
              <a:ext uri="{FF2B5EF4-FFF2-40B4-BE49-F238E27FC236}">
                <a16:creationId xmlns:a16="http://schemas.microsoft.com/office/drawing/2014/main" id="{5BFE29FC-9142-5DDA-B6DE-2481EB4369EE}"/>
              </a:ext>
            </a:extLst>
          </p:cNvPr>
          <p:cNvSpPr/>
          <p:nvPr/>
        </p:nvSpPr>
        <p:spPr>
          <a:xfrm>
            <a:off x="8237407" y="1332781"/>
            <a:ext cx="5078348" cy="5064596"/>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9"/>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10"/>
          <a:stretch>
            <a:fillRect/>
          </a:stretch>
        </p:blipFill>
        <p:spPr>
          <a:xfrm>
            <a:off x="-635721" y="2406158"/>
            <a:ext cx="9291110" cy="5474682"/>
          </a:xfrm>
          <a:prstGeom prst="rect">
            <a:avLst/>
          </a:prstGeom>
          <a:effectLst>
            <a:outerShdw blurRad="292100" dist="50800" dir="180000" algn="ctr" rotWithShape="0">
              <a:srgbClr val="FFC000"/>
            </a:outerShdw>
          </a:effectLst>
        </p:spPr>
      </p:pic>
      <p:sp>
        <p:nvSpPr>
          <p:cNvPr id="2" name="Freeform 7">
            <a:hlinkClick r:id="rId11" action="ppaction://hlinksldjump"/>
            <a:extLst>
              <a:ext uri="{FF2B5EF4-FFF2-40B4-BE49-F238E27FC236}">
                <a16:creationId xmlns:a16="http://schemas.microsoft.com/office/drawing/2014/main" id="{C5AF0189-4A43-6BB8-3EDD-F487244C4CC7}"/>
              </a:ext>
            </a:extLst>
          </p:cNvPr>
          <p:cNvSpPr/>
          <p:nvPr/>
        </p:nvSpPr>
        <p:spPr>
          <a:xfrm>
            <a:off x="16383001" y="9182100"/>
            <a:ext cx="1323604" cy="9443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9" grpId="1" animBg="1"/>
      <p:bldP spid="11" grpId="0" animBg="1"/>
      <p:bldP spid="11" grpId="1" animBg="1"/>
      <p:bldP spid="12" grpId="0" animBg="1"/>
      <p:bldP spid="12"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636738" y="254250"/>
            <a:ext cx="16958070" cy="2476375"/>
            <a:chOff x="0" y="114300"/>
            <a:chExt cx="16958070" cy="247637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DD15EB-8371-9C31-EFEC-2733CE80FB2C}"/>
                </a:ext>
              </a:extLst>
            </p:cNvPr>
            <p:cNvPicPr>
              <a:picLocks noChangeAspect="1"/>
            </p:cNvPicPr>
            <p:nvPr/>
          </p:nvPicPr>
          <p:blipFill>
            <a:blip r:embed="rId3"/>
            <a:stretch>
              <a:fillRect/>
            </a:stretch>
          </p:blipFill>
          <p:spPr>
            <a:xfrm>
              <a:off x="0" y="114300"/>
              <a:ext cx="2599617" cy="2476376"/>
            </a:xfrm>
            <a:prstGeom prst="rect">
              <a:avLst/>
            </a:prstGeom>
          </p:spPr>
        </p:pic>
        <p:sp>
          <p:nvSpPr>
            <p:cNvPr id="5" name="Rectangle 4">
              <a:extLst>
                <a:ext uri="{FF2B5EF4-FFF2-40B4-BE49-F238E27FC236}">
                  <a16:creationId xmlns:a16="http://schemas.microsoft.com/office/drawing/2014/main" id="{1FB4B26A-1892-873E-11F5-CAB2EEA7414A}"/>
                </a:ext>
              </a:extLst>
            </p:cNvPr>
            <p:cNvSpPr/>
            <p:nvPr/>
          </p:nvSpPr>
          <p:spPr>
            <a:xfrm>
              <a:off x="2498048" y="299084"/>
              <a:ext cx="13984845" cy="1754326"/>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Mạch điện thắp sáng đơn giản có những bộ phận nào?</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43" name="Freeform 7">
            <a:hlinkClick r:id="rId4" action="ppaction://hlinksldjump"/>
            <a:extLst>
              <a:ext uri="{FF2B5EF4-FFF2-40B4-BE49-F238E27FC236}">
                <a16:creationId xmlns:a16="http://schemas.microsoft.com/office/drawing/2014/main" id="{A6A376B1-E7E3-6B66-AEDC-D1BF3746BF37}"/>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C5998C31-F356-4AED-2B07-A05A402D1DBB}"/>
              </a:ext>
            </a:extLst>
          </p:cNvPr>
          <p:cNvGrpSpPr/>
          <p:nvPr/>
        </p:nvGrpSpPr>
        <p:grpSpPr>
          <a:xfrm>
            <a:off x="2743200" y="3619500"/>
            <a:ext cx="13868400" cy="2199206"/>
            <a:chOff x="197174" y="1955400"/>
            <a:chExt cx="4039160" cy="2199206"/>
          </a:xfrm>
        </p:grpSpPr>
        <p:sp>
          <p:nvSpPr>
            <p:cNvPr id="11" name="Rounded Rectangle 15">
              <a:extLst>
                <a:ext uri="{FF2B5EF4-FFF2-40B4-BE49-F238E27FC236}">
                  <a16:creationId xmlns:a16="http://schemas.microsoft.com/office/drawing/2014/main" id="{C6A221E7-0623-A4E2-B837-F9FE566CB1C6}"/>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66278B-1306-76DC-0CEF-01F277EEFCFD}"/>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Mạch điện thắp sáng đơn giản gồm: nguồn điện, bóng đèn, dây điện và công tắc.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38CF3CB-C19F-0494-7E1C-146A0B7EC06D}"/>
              </a:ext>
            </a:extLst>
          </p:cNvPr>
          <p:cNvGrpSpPr/>
          <p:nvPr/>
        </p:nvGrpSpPr>
        <p:grpSpPr>
          <a:xfrm>
            <a:off x="410000" y="168610"/>
            <a:ext cx="17184809" cy="2993690"/>
            <a:chOff x="410000" y="168608"/>
            <a:chExt cx="17184808" cy="299369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870677"/>
              <a:chOff x="2022870" y="151672"/>
              <a:chExt cx="14935200" cy="129179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291796"/>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95564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Trong mạch điện thắp sáng, bộ phận nào là nguồn điện?</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A35990-2302-EEB6-6841-8B6033739A3F}"/>
                </a:ext>
              </a:extLst>
            </p:cNvPr>
            <p:cNvSpPr/>
            <p:nvPr/>
          </p:nvSpPr>
          <p:spPr>
            <a:xfrm>
              <a:off x="877284" y="876850"/>
              <a:ext cx="1729961"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2</a:t>
              </a:r>
            </a:p>
          </p:txBody>
        </p:sp>
      </p:grpSp>
      <p:grpSp>
        <p:nvGrpSpPr>
          <p:cNvPr id="4" name="Group 3">
            <a:extLst>
              <a:ext uri="{FF2B5EF4-FFF2-40B4-BE49-F238E27FC236}">
                <a16:creationId xmlns:a16="http://schemas.microsoft.com/office/drawing/2014/main" id="{2538D8AD-EF7B-9DDF-57B9-32002C00CE9A}"/>
              </a:ext>
            </a:extLst>
          </p:cNvPr>
          <p:cNvGrpSpPr/>
          <p:nvPr/>
        </p:nvGrpSpPr>
        <p:grpSpPr>
          <a:xfrm>
            <a:off x="2819400" y="4152900"/>
            <a:ext cx="13868400" cy="2199206"/>
            <a:chOff x="197174" y="1955400"/>
            <a:chExt cx="4039160" cy="2199206"/>
          </a:xfrm>
        </p:grpSpPr>
        <p:sp>
          <p:nvSpPr>
            <p:cNvPr id="10" name="Rounded Rectangle 15">
              <a:extLst>
                <a:ext uri="{FF2B5EF4-FFF2-40B4-BE49-F238E27FC236}">
                  <a16:creationId xmlns:a16="http://schemas.microsoft.com/office/drawing/2014/main" id="{AC6704B5-3C33-E82C-C5B5-AB0F221A162A}"/>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D60D418-DC34-6A78-8C56-E40BFBF341B8}"/>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mạch điện thắp sáng, bộ phận công tắc là nguồn điện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F67E1C5A-CA22-F419-2D5A-36AB805DA0BB}"/>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C24C995-2B56-77EE-36F7-11F5B367E0F9}"/>
              </a:ext>
            </a:extLst>
          </p:cNvPr>
          <p:cNvGrpSpPr/>
          <p:nvPr/>
        </p:nvGrpSpPr>
        <p:grpSpPr>
          <a:xfrm>
            <a:off x="693192" y="291622"/>
            <a:ext cx="16901617" cy="2794478"/>
            <a:chOff x="693192" y="291621"/>
            <a:chExt cx="16901616" cy="2794478"/>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794478"/>
              <a:chOff x="2022870" y="151672"/>
              <a:chExt cx="14935200" cy="279447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279447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563662" y="507750"/>
                <a:ext cx="13984845" cy="2123658"/>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Khi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bật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công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tác</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đóng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mạch</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thì</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đèn</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sáng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hay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tắt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6A0C718-BCAD-3E0B-54F7-AD538867299F}"/>
                </a:ext>
              </a:extLst>
            </p:cNvPr>
            <p:cNvSpPr/>
            <p:nvPr/>
          </p:nvSpPr>
          <p:spPr>
            <a:xfrm>
              <a:off x="882092" y="876849"/>
              <a:ext cx="1720343"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3</a:t>
              </a:r>
            </a:p>
          </p:txBody>
        </p:sp>
      </p:grpSp>
      <p:grpSp>
        <p:nvGrpSpPr>
          <p:cNvPr id="4" name="Group 3">
            <a:extLst>
              <a:ext uri="{FF2B5EF4-FFF2-40B4-BE49-F238E27FC236}">
                <a16:creationId xmlns:a16="http://schemas.microsoft.com/office/drawing/2014/main" id="{4EEBA073-E13D-9024-9A3E-36F7C598919F}"/>
              </a:ext>
            </a:extLst>
          </p:cNvPr>
          <p:cNvGrpSpPr/>
          <p:nvPr/>
        </p:nvGrpSpPr>
        <p:grpSpPr>
          <a:xfrm>
            <a:off x="5867400" y="4152900"/>
            <a:ext cx="7238999" cy="2199206"/>
            <a:chOff x="197174" y="1955400"/>
            <a:chExt cx="4061353" cy="2199206"/>
          </a:xfrm>
        </p:grpSpPr>
        <p:sp>
          <p:nvSpPr>
            <p:cNvPr id="21" name="Rounded Rectangle 15">
              <a:extLst>
                <a:ext uri="{FF2B5EF4-FFF2-40B4-BE49-F238E27FC236}">
                  <a16:creationId xmlns:a16="http://schemas.microsoft.com/office/drawing/2014/main" id="{1EA78F9F-477E-7970-1EEA-7679217877B1}"/>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222BF8D-B8AF-D30F-AED6-0417EC91E60C}"/>
                </a:ext>
              </a:extLst>
            </p:cNvPr>
            <p:cNvSpPr/>
            <p:nvPr/>
          </p:nvSpPr>
          <p:spPr>
            <a:xfrm>
              <a:off x="330333" y="2207431"/>
              <a:ext cx="3928194"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8800" b="1" dirty="0">
                  <a:solidFill>
                    <a:srgbClr val="FF0000"/>
                  </a:solidFill>
                  <a:latin typeface="Cambria" panose="02040503050406030204" pitchFamily="18" charset="0"/>
                  <a:ea typeface="Cambria" panose="02040503050406030204" pitchFamily="18" charset="0"/>
                </a:rPr>
                <a:t>Đèn sáng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5E363C8D-E752-A05F-C5B3-F61B46EFB03F}"/>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D8E142-1662-0180-8E54-EC50209AF23F}"/>
              </a:ext>
            </a:extLst>
          </p:cNvPr>
          <p:cNvGrpSpPr/>
          <p:nvPr/>
        </p:nvGrpSpPr>
        <p:grpSpPr>
          <a:xfrm>
            <a:off x="214217" y="240776"/>
            <a:ext cx="17380592" cy="2037512"/>
            <a:chOff x="214216" y="240775"/>
            <a:chExt cx="17380592" cy="2037511"/>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87461" y="660150"/>
                <a:ext cx="13984845" cy="92333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Một</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cục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pin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có</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2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cực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là</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241F7-57E1-67AE-8BD4-E16E930C223C}"/>
                </a:ext>
              </a:extLst>
            </p:cNvPr>
            <p:cNvSpPr/>
            <p:nvPr/>
          </p:nvSpPr>
          <p:spPr>
            <a:xfrm>
              <a:off x="750748" y="874808"/>
              <a:ext cx="1782859"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4</a:t>
              </a:r>
            </a:p>
          </p:txBody>
        </p:sp>
      </p:grpSp>
      <p:sp>
        <p:nvSpPr>
          <p:cNvPr id="10" name="Freeform 7">
            <a:hlinkClick r:id="rId4" action="ppaction://hlinksldjump"/>
            <a:extLst>
              <a:ext uri="{FF2B5EF4-FFF2-40B4-BE49-F238E27FC236}">
                <a16:creationId xmlns:a16="http://schemas.microsoft.com/office/drawing/2014/main" id="{E1B7871C-D1C6-134F-1A1C-5CD5C403245A}"/>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A9EE905F-E513-AAEE-9FEB-B55A60622EA8}"/>
              </a:ext>
            </a:extLst>
          </p:cNvPr>
          <p:cNvGrpSpPr/>
          <p:nvPr/>
        </p:nvGrpSpPr>
        <p:grpSpPr>
          <a:xfrm>
            <a:off x="4038600" y="3467100"/>
            <a:ext cx="12115799" cy="2199206"/>
            <a:chOff x="176453" y="1955400"/>
            <a:chExt cx="4061353" cy="2199206"/>
          </a:xfrm>
        </p:grpSpPr>
        <p:sp>
          <p:nvSpPr>
            <p:cNvPr id="21" name="Rounded Rectangle 15">
              <a:extLst>
                <a:ext uri="{FF2B5EF4-FFF2-40B4-BE49-F238E27FC236}">
                  <a16:creationId xmlns:a16="http://schemas.microsoft.com/office/drawing/2014/main" id="{00061279-1C63-9521-0282-237EEB17150D}"/>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9B2F4A5-D640-17C0-DA6B-7ED377A03006}"/>
                </a:ext>
              </a:extLst>
            </p:cNvPr>
            <p:cNvSpPr/>
            <p:nvPr/>
          </p:nvSpPr>
          <p:spPr>
            <a:xfrm>
              <a:off x="176453" y="2184000"/>
              <a:ext cx="4061353"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Cực âm và cực dương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18" name="Picture 17">
            <a:extLst>
              <a:ext uri="{FF2B5EF4-FFF2-40B4-BE49-F238E27FC236}">
                <a16:creationId xmlns:a16="http://schemas.microsoft.com/office/drawing/2014/main" id="{AD12DCF7-7C4D-37EF-366D-FEFD7CE52EFC}"/>
              </a:ext>
            </a:extLst>
          </p:cNvPr>
          <p:cNvPicPr>
            <a:picLocks noChangeAspect="1"/>
          </p:cNvPicPr>
          <p:nvPr/>
        </p:nvPicPr>
        <p:blipFill>
          <a:blip r:embed="rId14"/>
          <a:stretch>
            <a:fillRect/>
          </a:stretch>
        </p:blipFill>
        <p:spPr>
          <a:xfrm>
            <a:off x="2286000" y="3543300"/>
            <a:ext cx="13509907" cy="3078747"/>
          </a:xfrm>
          <a:prstGeom prst="rect">
            <a:avLst/>
          </a:prstGeom>
        </p:spPr>
      </p:pic>
      <p:pic>
        <p:nvPicPr>
          <p:cNvPr id="24" name="Picture 23">
            <a:extLst>
              <a:ext uri="{FF2B5EF4-FFF2-40B4-BE49-F238E27FC236}">
                <a16:creationId xmlns:a16="http://schemas.microsoft.com/office/drawing/2014/main" id="{9683F1E7-3DC0-A083-CCE6-5DDA5190124A}"/>
              </a:ext>
            </a:extLst>
          </p:cNvPr>
          <p:cNvPicPr>
            <a:picLocks noChangeAspect="1"/>
          </p:cNvPicPr>
          <p:nvPr/>
        </p:nvPicPr>
        <p:blipFill>
          <a:blip r:embed="rId15"/>
          <a:stretch>
            <a:fillRect/>
          </a:stretch>
        </p:blipFill>
        <p:spPr>
          <a:xfrm>
            <a:off x="6477000" y="2400300"/>
            <a:ext cx="60111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545</Words>
  <Application>Microsoft Office PowerPoint</Application>
  <PresentationFormat>Custom</PresentationFormat>
  <Paragraphs>61</Paragraphs>
  <Slides>25</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#9Slide05 MetroScript</vt:lpstr>
      <vt:lpstr>#9Slide07 IcielPony</vt:lpstr>
      <vt:lpstr>Arial</vt:lpstr>
      <vt:lpstr>Calibri</vt:lpstr>
      <vt:lpstr>Cambria</vt:lpstr>
      <vt:lpstr>iCiel Gotham Medium</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34</cp:revision>
  <dcterms:created xsi:type="dcterms:W3CDTF">2006-08-16T00:00:00Z</dcterms:created>
  <dcterms:modified xsi:type="dcterms:W3CDTF">2024-10-19T04:56:03Z</dcterms:modified>
  <dc:identifier>DAGGBMTwqNQ</dc:identifier>
</cp:coreProperties>
</file>