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26"/>
  </p:notesMasterIdLst>
  <p:sldIdLst>
    <p:sldId id="257" r:id="rId4"/>
    <p:sldId id="453" r:id="rId5"/>
    <p:sldId id="454" r:id="rId6"/>
    <p:sldId id="455" r:id="rId7"/>
    <p:sldId id="456" r:id="rId8"/>
    <p:sldId id="256" r:id="rId9"/>
    <p:sldId id="289" r:id="rId10"/>
    <p:sldId id="291" r:id="rId11"/>
    <p:sldId id="307" r:id="rId12"/>
    <p:sldId id="4411" r:id="rId13"/>
    <p:sldId id="4416" r:id="rId14"/>
    <p:sldId id="4417" r:id="rId15"/>
    <p:sldId id="4421" r:id="rId16"/>
    <p:sldId id="321" r:id="rId17"/>
    <p:sldId id="313" r:id="rId18"/>
    <p:sldId id="4422" r:id="rId19"/>
    <p:sldId id="4423" r:id="rId20"/>
    <p:sldId id="4414" r:id="rId21"/>
    <p:sldId id="301" r:id="rId22"/>
    <p:sldId id="4424" r:id="rId23"/>
    <p:sldId id="4426" r:id="rId24"/>
    <p:sldId id="30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510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896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881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4D229-DAC3-4D02-9D64-EE2FBE274003}"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115504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362739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4D229-DAC3-4D02-9D64-EE2FBE274003}"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76919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4D229-DAC3-4D02-9D64-EE2FBE274003}"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385163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4D229-DAC3-4D02-9D64-EE2FBE274003}"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315416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4D229-DAC3-4D02-9D64-EE2FBE274003}" type="datetimeFigureOut">
              <a:rPr lang="en-US" smtClean="0"/>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305114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4D229-DAC3-4D02-9D64-EE2FBE274003}" type="datetimeFigureOut">
              <a:rPr lang="en-US" smtClean="0"/>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05351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942094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671451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46427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358166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10/4/2024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10/4/2024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4D229-DAC3-4D02-9D64-EE2FBE274003}" type="datetimeFigureOut">
              <a:rPr lang="en-US" smtClean="0"/>
              <a:t>10/4/2024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0F5BD-EAA1-4B8F-826A-AC3782319B80}" type="slidenum">
              <a:rPr lang="en-US" smtClean="0"/>
              <a:t>‹#›</a:t>
            </a:fld>
            <a:endParaRPr lang="en-US"/>
          </a:p>
        </p:txBody>
      </p:sp>
    </p:spTree>
    <p:extLst>
      <p:ext uri="{BB962C8B-B14F-4D97-AF65-F5344CB8AC3E}">
        <p14:creationId xmlns:p14="http://schemas.microsoft.com/office/powerpoint/2010/main" val="39267120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388620" y="106541"/>
            <a:ext cx="11475720" cy="1281668"/>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206227"/>
              <a:ext cx="20203332" cy="3110010"/>
            </a:xfrm>
            <a:prstGeom prst="rect">
              <a:avLst/>
            </a:prstGeom>
            <a:noFill/>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Thủ công nghiệp: </a:t>
              </a:r>
              <a:r>
                <a:rPr kumimoji="0" lang="vi-V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làm gốm, làm mộc, dệt vải, đúc đồng, rèn sắt,...</a:t>
              </a:r>
            </a:p>
          </p:txBody>
        </p:sp>
      </p:grpSp>
      <p:pic>
        <p:nvPicPr>
          <p:cNvPr id="5" name="Picture 4">
            <a:extLst>
              <a:ext uri="{FF2B5EF4-FFF2-40B4-BE49-F238E27FC236}">
                <a16:creationId xmlns:a16="http://schemas.microsoft.com/office/drawing/2014/main" id="{D7C63BDF-46B4-9BDE-C246-81DB9F0E8E00}"/>
              </a:ext>
            </a:extLst>
          </p:cNvPr>
          <p:cNvPicPr>
            <a:picLocks noChangeAspect="1"/>
          </p:cNvPicPr>
          <p:nvPr/>
        </p:nvPicPr>
        <p:blipFill>
          <a:blip r:embed="rId4"/>
          <a:stretch>
            <a:fillRect/>
          </a:stretch>
        </p:blipFill>
        <p:spPr>
          <a:xfrm>
            <a:off x="710565" y="1805940"/>
            <a:ext cx="10527302" cy="3463290"/>
          </a:xfrm>
          <a:prstGeom prst="rect">
            <a:avLst/>
          </a:prstGeom>
        </p:spPr>
      </p:pic>
    </p:spTree>
    <p:extLst>
      <p:ext uri="{BB962C8B-B14F-4D97-AF65-F5344CB8AC3E}">
        <p14:creationId xmlns:p14="http://schemas.microsoft.com/office/powerpoint/2010/main" val="413958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descr="0_Luoi_cay_dong_jpg.jpg">
            <a:extLst>
              <a:ext uri="{FF2B5EF4-FFF2-40B4-BE49-F238E27FC236}">
                <a16:creationId xmlns:a16="http://schemas.microsoft.com/office/drawing/2014/main" id="{B156266C-0011-829C-E56B-A0E7877E0E65}"/>
              </a:ext>
            </a:extLst>
          </p:cNvPr>
          <p:cNvPicPr>
            <a:picLocks noChangeAspect="1"/>
          </p:cNvPicPr>
          <p:nvPr/>
        </p:nvPicPr>
        <p:blipFill>
          <a:blip r:embed="rId3"/>
          <a:srcRect/>
          <a:stretch>
            <a:fillRect/>
          </a:stretch>
        </p:blipFill>
        <p:spPr bwMode="auto">
          <a:xfrm>
            <a:off x="1083610" y="1220932"/>
            <a:ext cx="4661357" cy="402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71726094-CF2B-B297-A59B-A7AB34B56515}"/>
              </a:ext>
            </a:extLst>
          </p:cNvPr>
          <p:cNvSpPr/>
          <p:nvPr/>
        </p:nvSpPr>
        <p:spPr>
          <a:xfrm>
            <a:off x="1943272" y="5326653"/>
            <a:ext cx="32812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Lưỡi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cày</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pic>
        <p:nvPicPr>
          <p:cNvPr id="15" name="Picture 14" descr="riu luoi xeo.jpg">
            <a:extLst>
              <a:ext uri="{FF2B5EF4-FFF2-40B4-BE49-F238E27FC236}">
                <a16:creationId xmlns:a16="http://schemas.microsoft.com/office/drawing/2014/main" id="{9A7C9FD3-DA62-1F23-C57E-531A454262B0}"/>
              </a:ext>
            </a:extLst>
          </p:cNvPr>
          <p:cNvPicPr>
            <a:picLocks noChangeAspect="1"/>
          </p:cNvPicPr>
          <p:nvPr/>
        </p:nvPicPr>
        <p:blipFill>
          <a:blip r:embed="rId4"/>
          <a:srcRect/>
          <a:stretch>
            <a:fillRect/>
          </a:stretch>
        </p:blipFill>
        <p:spPr bwMode="auto">
          <a:xfrm>
            <a:off x="6166244" y="1220932"/>
            <a:ext cx="5185565" cy="390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D19B6608-875E-2C56-681E-DE0D20FDDF9A}"/>
              </a:ext>
            </a:extLst>
          </p:cNvPr>
          <p:cNvSpPr/>
          <p:nvPr/>
        </p:nvSpPr>
        <p:spPr>
          <a:xfrm>
            <a:off x="7231667" y="5278897"/>
            <a:ext cx="32812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Lưỡi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rìu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7981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par>
                                <p:cTn id="16" presetID="5"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descr="images trang suc bang dong.jpg">
            <a:extLst>
              <a:ext uri="{FF2B5EF4-FFF2-40B4-BE49-F238E27FC236}">
                <a16:creationId xmlns:a16="http://schemas.microsoft.com/office/drawing/2014/main" id="{74912881-36E4-1F4A-42E0-3DC6653DB98A}"/>
              </a:ext>
            </a:extLst>
          </p:cNvPr>
          <p:cNvPicPr>
            <a:picLocks noChangeAspect="1"/>
          </p:cNvPicPr>
          <p:nvPr/>
        </p:nvPicPr>
        <p:blipFill>
          <a:blip r:embed="rId3"/>
          <a:srcRect/>
          <a:stretch>
            <a:fillRect/>
          </a:stretch>
        </p:blipFill>
        <p:spPr bwMode="auto">
          <a:xfrm>
            <a:off x="859411" y="1241032"/>
            <a:ext cx="4300093" cy="3225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3C00CC4D-0286-5CDA-7414-F1303A0277B5}"/>
              </a:ext>
            </a:extLst>
          </p:cNvPr>
          <p:cNvSpPr/>
          <p:nvPr/>
        </p:nvSpPr>
        <p:spPr>
          <a:xfrm>
            <a:off x="1368410" y="4693591"/>
            <a:ext cx="328209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Trang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sức</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pic>
        <p:nvPicPr>
          <p:cNvPr id="17" name="Picture 16" descr="images muong va muoi dong son.jpg">
            <a:extLst>
              <a:ext uri="{FF2B5EF4-FFF2-40B4-BE49-F238E27FC236}">
                <a16:creationId xmlns:a16="http://schemas.microsoft.com/office/drawing/2014/main" id="{5391F161-0062-F1F9-9C34-B1B79C44DE17}"/>
              </a:ext>
            </a:extLst>
          </p:cNvPr>
          <p:cNvPicPr>
            <a:picLocks noChangeAspect="1"/>
          </p:cNvPicPr>
          <p:nvPr/>
        </p:nvPicPr>
        <p:blipFill>
          <a:blip r:embed="rId4"/>
          <a:srcRect/>
          <a:stretch>
            <a:fillRect/>
          </a:stretch>
        </p:blipFill>
        <p:spPr bwMode="auto">
          <a:xfrm>
            <a:off x="5609424" y="1234298"/>
            <a:ext cx="6100758" cy="3762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a:extLst>
              <a:ext uri="{FF2B5EF4-FFF2-40B4-BE49-F238E27FC236}">
                <a16:creationId xmlns:a16="http://schemas.microsoft.com/office/drawing/2014/main" id="{243DA5D4-7AAB-AB70-F904-7629D57BA325}"/>
              </a:ext>
            </a:extLst>
          </p:cNvPr>
          <p:cNvSpPr/>
          <p:nvPr/>
        </p:nvSpPr>
        <p:spPr>
          <a:xfrm>
            <a:off x="6128756" y="5226991"/>
            <a:ext cx="52878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Muôi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vá</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môi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bằng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653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27">
            <a:extLst>
              <a:ext uri="{FF2B5EF4-FFF2-40B4-BE49-F238E27FC236}">
                <a16:creationId xmlns:a16="http://schemas.microsoft.com/office/drawing/2014/main" id="{4E94874A-E703-838B-8B5D-B0A93214E40A}"/>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5" name="Group 4">
            <a:extLst>
              <a:ext uri="{FF2B5EF4-FFF2-40B4-BE49-F238E27FC236}">
                <a16:creationId xmlns:a16="http://schemas.microsoft.com/office/drawing/2014/main" id="{3F5BCB75-D3AE-5FD6-D22F-EB5CA25EFA0D}"/>
              </a:ext>
            </a:extLst>
          </p:cNvPr>
          <p:cNvGrpSpPr/>
          <p:nvPr/>
        </p:nvGrpSpPr>
        <p:grpSpPr>
          <a:xfrm>
            <a:off x="2846567" y="640080"/>
            <a:ext cx="8789173" cy="4491990"/>
            <a:chOff x="310800" y="1911333"/>
            <a:chExt cx="5650162" cy="3047186"/>
          </a:xfrm>
        </p:grpSpPr>
        <p:sp>
          <p:nvSpPr>
            <p:cNvPr id="6" name="Google Shape;718;p33">
              <a:extLst>
                <a:ext uri="{FF2B5EF4-FFF2-40B4-BE49-F238E27FC236}">
                  <a16:creationId xmlns:a16="http://schemas.microsoft.com/office/drawing/2014/main" id="{D982594A-4EBD-5AD6-A4AA-B8F98A7E131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rgbClr val="F2FA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ED06DA66-565D-0249-F205-C48187EED3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Truyền thuyết Sơn Tinh- Thuỷ Tinh, Thánh Gióng, Sự tích nỏ thần phản ánh về đời sống kinh tế và cuộc đấu tranh bảo vệ đất nước qua những chi tiết nào?</a:t>
              </a:r>
            </a:p>
          </p:txBody>
        </p:sp>
        <p:pic>
          <p:nvPicPr>
            <p:cNvPr id="8" name="Picture 7">
              <a:extLst>
                <a:ext uri="{FF2B5EF4-FFF2-40B4-BE49-F238E27FC236}">
                  <a16:creationId xmlns:a16="http://schemas.microsoft.com/office/drawing/2014/main" id="{9F506C0B-2942-EC33-6379-3C4FA6125F3D}"/>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14" name="Google Shape;724;p33">
              <a:extLst>
                <a:ext uri="{FF2B5EF4-FFF2-40B4-BE49-F238E27FC236}">
                  <a16:creationId xmlns:a16="http://schemas.microsoft.com/office/drawing/2014/main" id="{F497DA46-7640-A787-DF7D-91C21F6E2ED5}"/>
                </a:ext>
              </a:extLst>
            </p:cNvPr>
            <p:cNvGrpSpPr/>
            <p:nvPr/>
          </p:nvGrpSpPr>
          <p:grpSpPr>
            <a:xfrm>
              <a:off x="1906680" y="1911333"/>
              <a:ext cx="1854260" cy="523163"/>
              <a:chOff x="1639601" y="539501"/>
              <a:chExt cx="1091683" cy="548641"/>
            </a:xfrm>
          </p:grpSpPr>
          <p:sp>
            <p:nvSpPr>
              <p:cNvPr id="15" name="Google Shape;725;p33">
                <a:extLst>
                  <a:ext uri="{FF2B5EF4-FFF2-40B4-BE49-F238E27FC236}">
                    <a16:creationId xmlns:a16="http://schemas.microsoft.com/office/drawing/2014/main" id="{CB905812-23B9-F532-725B-197C39C3D2C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6;p33">
                <a:extLst>
                  <a:ext uri="{FF2B5EF4-FFF2-40B4-BE49-F238E27FC236}">
                    <a16:creationId xmlns:a16="http://schemas.microsoft.com/office/drawing/2014/main" id="{8D477E71-6776-44E8-F1CE-2F2D1C9AF7D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27;p33">
                <a:extLst>
                  <a:ext uri="{FF2B5EF4-FFF2-40B4-BE49-F238E27FC236}">
                    <a16:creationId xmlns:a16="http://schemas.microsoft.com/office/drawing/2014/main" id="{441CEACE-387A-0BB5-6173-FE8D9A54629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6326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ơn Tinh Thủy Tinh  Ngữ Văn 6_720p">
            <a:hlinkClick r:id="" action="ppaction://media"/>
            <a:extLst>
              <a:ext uri="{FF2B5EF4-FFF2-40B4-BE49-F238E27FC236}">
                <a16:creationId xmlns:a16="http://schemas.microsoft.com/office/drawing/2014/main" id="{B71D7B51-AF04-78C7-F844-517764CC3A1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5406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403498" y="1291383"/>
            <a:ext cx="9718157" cy="3416320"/>
          </a:xfrm>
          <a:prstGeom prst="rect">
            <a:avLst/>
          </a:prstGeom>
          <a:noFill/>
        </p:spPr>
        <p:txBody>
          <a:bodyPr wrap="square" rtlCol="0">
            <a:spAutoFit/>
          </a:bodyPr>
          <a:lstStyle/>
          <a:p>
            <a:pPr lvl="0" algn="just" defTabSz="609630"/>
            <a:r>
              <a:rPr lang="vi-VN" sz="5400" b="1" dirty="0">
                <a:solidFill>
                  <a:prstClr val="black"/>
                </a:solidFill>
                <a:latin typeface="Cambria" panose="02040503050406030204" pitchFamily="18" charset="0"/>
                <a:ea typeface="Cambria" panose="02040503050406030204" pitchFamily="18" charset="0"/>
              </a:rPr>
              <a:t>Truyền thuyết Sơn Tinh, Thuỷ Tinh: </a:t>
            </a:r>
            <a:r>
              <a:rPr lang="vi-VN" sz="5400" dirty="0">
                <a:solidFill>
                  <a:prstClr val="black"/>
                </a:solidFill>
                <a:latin typeface="Cambria" panose="02040503050406030204" pitchFamily="18" charset="0"/>
                <a:ea typeface="Cambria" panose="02040503050406030204" pitchFamily="18" charset="0"/>
              </a:rPr>
              <a:t>Sơn Tinh đã cùng nhân dân trị thuỷ, nước dâng đến đâu, đất cao lên đến đấy.</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403498" y="1291383"/>
            <a:ext cx="9718157" cy="3416320"/>
          </a:xfrm>
          <a:prstGeom prst="rect">
            <a:avLst/>
          </a:prstGeom>
          <a:noFill/>
        </p:spPr>
        <p:txBody>
          <a:bodyPr wrap="square" rtlCol="0">
            <a:spAutoFit/>
          </a:bodyPr>
          <a:lstStyle/>
          <a:p>
            <a:pPr lvl="0" algn="just" defTabSz="609630"/>
            <a:r>
              <a:rPr lang="vi-VN" sz="3600" b="1" dirty="0">
                <a:solidFill>
                  <a:prstClr val="black"/>
                </a:solidFill>
                <a:latin typeface="Cambria" panose="02040503050406030204" pitchFamily="18" charset="0"/>
                <a:ea typeface="Cambria" panose="02040503050406030204" pitchFamily="18" charset="0"/>
              </a:rPr>
              <a:t>Truyền thuyết Thánh Gióng</a:t>
            </a:r>
            <a:r>
              <a:rPr lang="vi-VN" sz="3600" dirty="0">
                <a:solidFill>
                  <a:prstClr val="black"/>
                </a:solidFill>
                <a:latin typeface="Cambria" panose="02040503050406030204" pitchFamily="18" charset="0"/>
                <a:ea typeface="Cambria" panose="02040503050406030204" pitchFamily="18" charset="0"/>
              </a:rPr>
              <a:t>: nhà Ân sang xâm lược nước Văn Lang; Gióng mặc áo giáp, đội nón, tay cầm gươm cưỡi lên lưng ngựa phi như bay đến chỗ quân địch; Lưỡi gươm của Gióng vung lên loang loáng như chớp, ngựa hét ra lửa, chẳng mấy chốc đã đánh tan được quân địch,...</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313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403498" y="1291383"/>
            <a:ext cx="9718157" cy="3477875"/>
          </a:xfrm>
          <a:prstGeom prst="rect">
            <a:avLst/>
          </a:prstGeom>
          <a:noFill/>
        </p:spPr>
        <p:txBody>
          <a:bodyPr wrap="square" rtlCol="0">
            <a:spAutoFit/>
          </a:bodyPr>
          <a:lstStyle/>
          <a:p>
            <a:pPr lvl="0" algn="just" defTabSz="609630"/>
            <a:r>
              <a:rPr lang="vi-VN" sz="4400" b="1" dirty="0">
                <a:solidFill>
                  <a:prstClr val="black"/>
                </a:solidFill>
                <a:latin typeface="Cambria" panose="02040503050406030204" pitchFamily="18" charset="0"/>
                <a:ea typeface="Cambria" panose="02040503050406030204" pitchFamily="18" charset="0"/>
              </a:rPr>
              <a:t>Truyền thuyết Sự tích nỏ thần: </a:t>
            </a:r>
            <a:r>
              <a:rPr lang="vi-VN" sz="4400" dirty="0">
                <a:solidFill>
                  <a:prstClr val="black"/>
                </a:solidFill>
                <a:latin typeface="Cambria" panose="02040503050406030204" pitchFamily="18" charset="0"/>
                <a:ea typeface="Cambria" panose="02040503050406030204" pitchFamily="18" charset="0"/>
              </a:rPr>
              <a:t>Triệu Đà mấy lần đem quân sang xâm lược nước Âu Lạc nhưng đều thất bại, An Dương Vương có nỏ thần có thể bắn một phát ra nhiều mũi tên, rất lợi hại,...</a:t>
            </a:r>
            <a:endPar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147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id="{32CE7850-2E7B-CF61-2735-C54EDB8FF6F3}"/>
              </a:ext>
            </a:extLst>
          </p:cNvPr>
          <p:cNvGrpSpPr/>
          <p:nvPr/>
        </p:nvGrpSpPr>
        <p:grpSpPr>
          <a:xfrm>
            <a:off x="576580" y="160020"/>
            <a:ext cx="10938438" cy="1988820"/>
            <a:chOff x="0" y="0"/>
            <a:chExt cx="21876876" cy="3961789"/>
          </a:xfrm>
          <a:solidFill>
            <a:schemeClr val="accent5">
              <a:lumMod val="20000"/>
              <a:lumOff val="80000"/>
            </a:schemeClr>
          </a:solidFill>
        </p:grpSpPr>
        <p:grpSp>
          <p:nvGrpSpPr>
            <p:cNvPr id="6" name="Group 7">
              <a:extLst>
                <a:ext uri="{FF2B5EF4-FFF2-40B4-BE49-F238E27FC236}">
                  <a16:creationId xmlns:a16="http://schemas.microsoft.com/office/drawing/2014/main" id="{C53F2D46-5F78-82FC-AD8F-849EB7F6E9F9}"/>
                </a:ext>
              </a:extLst>
            </p:cNvPr>
            <p:cNvGrpSpPr/>
            <p:nvPr/>
          </p:nvGrpSpPr>
          <p:grpSpPr>
            <a:xfrm>
              <a:off x="0" y="0"/>
              <a:ext cx="21876876" cy="3961789"/>
              <a:chOff x="0" y="0"/>
              <a:chExt cx="4321358" cy="782575"/>
            </a:xfrm>
            <a:grpFill/>
          </p:grpSpPr>
          <p:sp>
            <p:nvSpPr>
              <p:cNvPr id="8" name="Freeform 8">
                <a:extLst>
                  <a:ext uri="{FF2B5EF4-FFF2-40B4-BE49-F238E27FC236}">
                    <a16:creationId xmlns:a16="http://schemas.microsoft.com/office/drawing/2014/main" id="{CB6CBAF2-E664-39FD-6516-63CFD9366B4D}"/>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63F42E34-F5B6-6A3C-4D38-62DA432C389C}"/>
                  </a:ext>
                </a:extLst>
              </p:cNvPr>
              <p:cNvSpPr txBox="1"/>
              <p:nvPr/>
            </p:nvSpPr>
            <p:spPr>
              <a:xfrm>
                <a:off x="0" y="56267"/>
                <a:ext cx="4321358" cy="726308"/>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10">
              <a:extLst>
                <a:ext uri="{FF2B5EF4-FFF2-40B4-BE49-F238E27FC236}">
                  <a16:creationId xmlns:a16="http://schemas.microsoft.com/office/drawing/2014/main" id="{C079998D-BA0A-0184-CE04-30D4F220B4FF}"/>
                </a:ext>
              </a:extLst>
            </p:cNvPr>
            <p:cNvSpPr txBox="1"/>
            <p:nvPr/>
          </p:nvSpPr>
          <p:spPr>
            <a:xfrm>
              <a:off x="833938" y="487468"/>
              <a:ext cx="20203332" cy="2942882"/>
            </a:xfrm>
            <a:prstGeom prst="rect">
              <a:avLst/>
            </a:prstGeom>
            <a:noFill/>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Truyền thuyết Thánh Gióng, Sự tích nỏ thần thể hiện tinh thần yêu nước cũng như quá trình đấu tranh chống ngoại xâm của người Việt từ xa xưa. </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Top 8 Đoạn văn đánh giá về nhân vật Thánh Gióng (SGK Cánh Diều - Văn 6)  xuất sắc nhất - Mytour.vn">
            <a:extLst>
              <a:ext uri="{FF2B5EF4-FFF2-40B4-BE49-F238E27FC236}">
                <a16:creationId xmlns:a16="http://schemas.microsoft.com/office/drawing/2014/main" id="{22CF764B-588E-1025-BF91-2EB5771DD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 y="2286000"/>
            <a:ext cx="5045529" cy="3531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uyện An Dương Vương và Mị Châu, Trọng Thủy: Cốt lõi lịch sử và hư cấu kì  ảo | Báo Giáo dục và Thời đại Online">
            <a:extLst>
              <a:ext uri="{FF2B5EF4-FFF2-40B4-BE49-F238E27FC236}">
                <a16:creationId xmlns:a16="http://schemas.microsoft.com/office/drawing/2014/main" id="{4AB7BA30-F80E-4BA6-492E-D7B8E201B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79" y="2274090"/>
            <a:ext cx="5537835" cy="355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95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Sky wallpaper - Hình nền bầu trời đẹp - Hình nền máy tính đẹp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649200" cy="7115176"/>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a:off x="3729859" y="4992694"/>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sosceles Triangle 6"/>
          <p:cNvSpPr/>
          <p:nvPr/>
        </p:nvSpPr>
        <p:spPr>
          <a:xfrm>
            <a:off x="2702"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593236" y="925546"/>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a:t>
            </a:r>
          </a:p>
        </p:txBody>
      </p:sp>
      <p:sp>
        <p:nvSpPr>
          <p:cNvPr id="12" name="5-Point Star 11">
            <a:hlinkClick r:id="rId3" action="ppaction://hlinksldjump"/>
          </p:cNvPr>
          <p:cNvSpPr/>
          <p:nvPr/>
        </p:nvSpPr>
        <p:spPr>
          <a:xfrm>
            <a:off x="2360194" y="1359823"/>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6029849" y="1614555"/>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a:t>
            </a:r>
          </a:p>
        </p:txBody>
      </p:sp>
      <p:sp>
        <p:nvSpPr>
          <p:cNvPr id="14" name="5-Point Star 13">
            <a:hlinkClick r:id="rId4" action="ppaction://hlinksldjump"/>
          </p:cNvPr>
          <p:cNvSpPr/>
          <p:nvPr/>
        </p:nvSpPr>
        <p:spPr>
          <a:xfrm>
            <a:off x="5796807" y="2048832"/>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0325605" y="243379"/>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3</a:t>
            </a:r>
          </a:p>
        </p:txBody>
      </p:sp>
      <p:sp>
        <p:nvSpPr>
          <p:cNvPr id="18" name="5-Point Star 17">
            <a:hlinkClick r:id="rId5" action="ppaction://hlinksldjump"/>
          </p:cNvPr>
          <p:cNvSpPr/>
          <p:nvPr/>
        </p:nvSpPr>
        <p:spPr>
          <a:xfrm>
            <a:off x="10092563" y="677656"/>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entagon 26">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Bài</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1047940" y="3461541"/>
            <a:ext cx="10008445" cy="144655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NGÔI SAO MAY MẮN</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7" y="1866181"/>
            <a:ext cx="206475" cy="182651"/>
          </a:xfrm>
          <a:prstGeom prst="rect">
            <a:avLst/>
          </a:prstGeom>
        </p:spPr>
      </p:pic>
    </p:spTree>
    <p:extLst>
      <p:ext uri="{BB962C8B-B14F-4D97-AF65-F5344CB8AC3E}">
        <p14:creationId xmlns:p14="http://schemas.microsoft.com/office/powerpoint/2010/main" val="167566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6 4.81481E-6 L -4.16667E-6 -0.07223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250" fill="hold"/>
                                        <p:tgtEl>
                                          <p:spTgt spid="12"/>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000" fill="hold"/>
                                        <p:tgtEl>
                                          <p:spTgt spid="14"/>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3" presetClass="exit" presetSubtype="544" fill="hold" grpId="0" nodeType="click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 calcmode="lin" valueType="num">
                                      <p:cBhvr>
                                        <p:cTn id="23" dur="500"/>
                                        <p:tgtEl>
                                          <p:spTgt spid="12"/>
                                        </p:tgtEl>
                                        <p:attrNameLst>
                                          <p:attrName>ppt_x</p:attrName>
                                        </p:attrNameLst>
                                      </p:cBhvr>
                                      <p:tavLst>
                                        <p:tav tm="0">
                                          <p:val>
                                            <p:strVal val="ppt_x"/>
                                          </p:val>
                                        </p:tav>
                                        <p:tav tm="100000">
                                          <p:val>
                                            <p:fltVal val="0.5"/>
                                          </p:val>
                                        </p:tav>
                                      </p:tavLst>
                                    </p:anim>
                                    <p:anim calcmode="lin" valueType="num">
                                      <p:cBhvr>
                                        <p:cTn id="24" dur="500"/>
                                        <p:tgtEl>
                                          <p:spTgt spid="12"/>
                                        </p:tgtEl>
                                        <p:attrNameLst>
                                          <p:attrName>ppt_y</p:attrName>
                                        </p:attrNameLst>
                                      </p:cBhvr>
                                      <p:tavLst>
                                        <p:tav tm="0">
                                          <p:val>
                                            <p:strVal val="ppt_y"/>
                                          </p:val>
                                        </p:tav>
                                        <p:tav tm="100000">
                                          <p:val>
                                            <p:fltVal val="0.5"/>
                                          </p:val>
                                        </p:tav>
                                      </p:tavLst>
                                    </p:anim>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
                                        <p:tgtEl>
                                          <p:spTgt spid="11"/>
                                        </p:tgtEl>
                                      </p:cBhvr>
                                    </p:animEffect>
                                    <p:set>
                                      <p:cBhvr>
                                        <p:cTn id="28" dur="1" fill="hold">
                                          <p:stCondLst>
                                            <p:cond delay="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 calcmode="lin" valueType="num">
                                      <p:cBhvr>
                                        <p:cTn id="35" dur="500"/>
                                        <p:tgtEl>
                                          <p:spTgt spid="14"/>
                                        </p:tgtEl>
                                        <p:attrNameLst>
                                          <p:attrName>ppt_x</p:attrName>
                                        </p:attrNameLst>
                                      </p:cBhvr>
                                      <p:tavLst>
                                        <p:tav tm="0">
                                          <p:val>
                                            <p:strVal val="ppt_x"/>
                                          </p:val>
                                        </p:tav>
                                        <p:tav tm="100000">
                                          <p:val>
                                            <p:fltVal val="0.5"/>
                                          </p:val>
                                        </p:tav>
                                      </p:tavLst>
                                    </p:anim>
                                    <p:anim calcmode="lin" valueType="num">
                                      <p:cBhvr>
                                        <p:cTn id="36" dur="500"/>
                                        <p:tgtEl>
                                          <p:spTgt spid="14"/>
                                        </p:tgtEl>
                                        <p:attrNameLst>
                                          <p:attrName>ppt_y</p:attrName>
                                        </p:attrNameLst>
                                      </p:cBhvr>
                                      <p:tavLst>
                                        <p:tav tm="0">
                                          <p:val>
                                            <p:strVal val="ppt_y"/>
                                          </p:val>
                                        </p:tav>
                                        <p:tav tm="100000">
                                          <p:val>
                                            <p:fltVal val="0.5"/>
                                          </p:val>
                                        </p:tav>
                                      </p:tavLst>
                                    </p:anim>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3"/>
                                        </p:tgtEl>
                                      </p:cBhvr>
                                    </p:animEffect>
                                    <p:set>
                                      <p:cBhvr>
                                        <p:cTn id="40"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18"/>
                                        </p:tgtEl>
                                        <p:attrNameLst>
                                          <p:attrName>ppt_w</p:attrName>
                                        </p:attrNameLst>
                                      </p:cBhvr>
                                      <p:tavLst>
                                        <p:tav tm="0">
                                          <p:val>
                                            <p:strVal val="ppt_w"/>
                                          </p:val>
                                        </p:tav>
                                        <p:tav tm="100000">
                                          <p:val>
                                            <p:fltVal val="0"/>
                                          </p:val>
                                        </p:tav>
                                      </p:tavLst>
                                    </p:anim>
                                    <p:anim calcmode="lin" valueType="num">
                                      <p:cBhvr>
                                        <p:cTn id="46" dur="500"/>
                                        <p:tgtEl>
                                          <p:spTgt spid="18"/>
                                        </p:tgtEl>
                                        <p:attrNameLst>
                                          <p:attrName>ppt_h</p:attrName>
                                        </p:attrNameLst>
                                      </p:cBhvr>
                                      <p:tavLst>
                                        <p:tav tm="0">
                                          <p:val>
                                            <p:strVal val="ppt_h"/>
                                          </p:val>
                                        </p:tav>
                                        <p:tav tm="100000">
                                          <p:val>
                                            <p:fltVal val="0"/>
                                          </p:val>
                                        </p:tav>
                                      </p:tavLst>
                                    </p:anim>
                                    <p:anim calcmode="lin" valueType="num">
                                      <p:cBhvr>
                                        <p:cTn id="47" dur="500"/>
                                        <p:tgtEl>
                                          <p:spTgt spid="18"/>
                                        </p:tgtEl>
                                        <p:attrNameLst>
                                          <p:attrName>ppt_x</p:attrName>
                                        </p:attrNameLst>
                                      </p:cBhvr>
                                      <p:tavLst>
                                        <p:tav tm="0">
                                          <p:val>
                                            <p:strVal val="ppt_x"/>
                                          </p:val>
                                        </p:tav>
                                        <p:tav tm="100000">
                                          <p:val>
                                            <p:fltVal val="0.5"/>
                                          </p:val>
                                        </p:tav>
                                      </p:tavLst>
                                    </p:anim>
                                    <p:anim calcmode="lin" valueType="num">
                                      <p:cBhvr>
                                        <p:cTn id="48" dur="500"/>
                                        <p:tgtEl>
                                          <p:spTgt spid="18"/>
                                        </p:tgtEl>
                                        <p:attrNameLst>
                                          <p:attrName>ppt_y</p:attrName>
                                        </p:attrNameLst>
                                      </p:cBhvr>
                                      <p:tavLst>
                                        <p:tav tm="0">
                                          <p:val>
                                            <p:strVal val="ppt_y"/>
                                          </p:val>
                                        </p:tav>
                                        <p:tav tm="100000">
                                          <p:val>
                                            <p:fltVal val="0.5"/>
                                          </p:val>
                                        </p:tav>
                                      </p:tavLst>
                                    </p:anim>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17"/>
                                        </p:tgtEl>
                                      </p:cBhvr>
                                    </p:animEffect>
                                    <p:set>
                                      <p:cBhvr>
                                        <p:cTn id="52" dur="1" fill="hold">
                                          <p:stCondLst>
                                            <p:cond delay="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animBg="1"/>
      <p:bldP spid="12" grpId="1" animBg="1"/>
      <p:bldP spid="13" grpId="0"/>
      <p:bldP spid="14" grpId="0" animBg="1"/>
      <p:bldP spid="14" grpId="1" animBg="1"/>
      <p:bldP spid="17" grpId="0"/>
      <p:bldP spid="18" grpId="0" animBg="1"/>
      <p:bldP spid="18" grpId="1"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27">
            <a:extLst>
              <a:ext uri="{FF2B5EF4-FFF2-40B4-BE49-F238E27FC236}">
                <a16:creationId xmlns:a16="http://schemas.microsoft.com/office/drawing/2014/main" id="{4E94874A-E703-838B-8B5D-B0A93214E40A}"/>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5" name="Group 4">
            <a:extLst>
              <a:ext uri="{FF2B5EF4-FFF2-40B4-BE49-F238E27FC236}">
                <a16:creationId xmlns:a16="http://schemas.microsoft.com/office/drawing/2014/main" id="{3F5BCB75-D3AE-5FD6-D22F-EB5CA25EFA0D}"/>
              </a:ext>
            </a:extLst>
          </p:cNvPr>
          <p:cNvGrpSpPr/>
          <p:nvPr/>
        </p:nvGrpSpPr>
        <p:grpSpPr>
          <a:xfrm>
            <a:off x="2846567" y="640080"/>
            <a:ext cx="8789173" cy="3360420"/>
            <a:chOff x="310800" y="1911333"/>
            <a:chExt cx="5650162" cy="3047186"/>
          </a:xfrm>
        </p:grpSpPr>
        <p:sp>
          <p:nvSpPr>
            <p:cNvPr id="6" name="Google Shape;718;p33">
              <a:extLst>
                <a:ext uri="{FF2B5EF4-FFF2-40B4-BE49-F238E27FC236}">
                  <a16:creationId xmlns:a16="http://schemas.microsoft.com/office/drawing/2014/main" id="{D982594A-4EBD-5AD6-A4AA-B8F98A7E131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rgbClr val="F2FA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ED06DA66-565D-0249-F205-C48187EED3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Đóng vai một thuyết minh viên trong bảo tàng lịch sử, hãy giới thiệu về nước Âu Lạc (sự ra đời, đời sống kinh tế, đấu tranh bảo vệ đất nước,...).</a:t>
              </a:r>
            </a:p>
          </p:txBody>
        </p:sp>
        <p:pic>
          <p:nvPicPr>
            <p:cNvPr id="8" name="Picture 7">
              <a:extLst>
                <a:ext uri="{FF2B5EF4-FFF2-40B4-BE49-F238E27FC236}">
                  <a16:creationId xmlns:a16="http://schemas.microsoft.com/office/drawing/2014/main" id="{9F506C0B-2942-EC33-6379-3C4FA6125F3D}"/>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14" name="Google Shape;724;p33">
              <a:extLst>
                <a:ext uri="{FF2B5EF4-FFF2-40B4-BE49-F238E27FC236}">
                  <a16:creationId xmlns:a16="http://schemas.microsoft.com/office/drawing/2014/main" id="{F497DA46-7640-A787-DF7D-91C21F6E2ED5}"/>
                </a:ext>
              </a:extLst>
            </p:cNvPr>
            <p:cNvGrpSpPr/>
            <p:nvPr/>
          </p:nvGrpSpPr>
          <p:grpSpPr>
            <a:xfrm>
              <a:off x="1906680" y="1911333"/>
              <a:ext cx="1854260" cy="523163"/>
              <a:chOff x="1639601" y="539501"/>
              <a:chExt cx="1091683" cy="548641"/>
            </a:xfrm>
          </p:grpSpPr>
          <p:sp>
            <p:nvSpPr>
              <p:cNvPr id="15" name="Google Shape;725;p33">
                <a:extLst>
                  <a:ext uri="{FF2B5EF4-FFF2-40B4-BE49-F238E27FC236}">
                    <a16:creationId xmlns:a16="http://schemas.microsoft.com/office/drawing/2014/main" id="{CB905812-23B9-F532-725B-197C39C3D2C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6;p33">
                <a:extLst>
                  <a:ext uri="{FF2B5EF4-FFF2-40B4-BE49-F238E27FC236}">
                    <a16:creationId xmlns:a16="http://schemas.microsoft.com/office/drawing/2014/main" id="{8D477E71-6776-44E8-F1CE-2F2D1C9AF7D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27;p33">
                <a:extLst>
                  <a:ext uri="{FF2B5EF4-FFF2-40B4-BE49-F238E27FC236}">
                    <a16:creationId xmlns:a16="http://schemas.microsoft.com/office/drawing/2014/main" id="{441CEACE-387A-0BB5-6173-FE8D9A54629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97937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BA168A8B-9185-D686-25B7-06405D6F9788}"/>
              </a:ext>
            </a:extLst>
          </p:cNvPr>
          <p:cNvSpPr txBox="1"/>
          <p:nvPr/>
        </p:nvSpPr>
        <p:spPr>
          <a:xfrm>
            <a:off x="685800" y="422910"/>
            <a:ext cx="10755630" cy="6247864"/>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 Năm 214 TCN, quân Tần ở phương Bắc đánh xuống vùng đất sinh sống của các bộ tộc Việt. Người Lạc Việt và người Âu Việt dũng cảm chiến đấu chống quân Tần dưới sự lãnh đạo của Thục Phán. Năm 208 TCN, tướng giặc là Đồ Thư bị giết, quân Tần gặp nhiều khó khăn phải rút về nước.</a:t>
            </a:r>
          </a:p>
          <a:p>
            <a:pPr algn="just"/>
            <a:r>
              <a:rPr lang="vi-VN" sz="2000" dirty="0">
                <a:latin typeface="Cambria" panose="02040503050406030204" pitchFamily="18" charset="0"/>
                <a:ea typeface="Cambria" panose="02040503050406030204" pitchFamily="18" charset="0"/>
              </a:rPr>
              <a:t>- Sau kháng chiến chống Tần, Thục Phán xưng là An Dương Vương. Ông đổi tên nước thành Âu Lạc, dời đô về Phong Khê (nay là Cổ Loa, Đông Anh, Hà Nội). Tổ chức bộ máy nhà nước thời Âu Lạc không thay đổi nhiều nhưng chặt chẽ hơn so với thời Văn Lang. Vua có quyền thế hơn trong việc trị nước, có quân đội, vũ khí tốt. Lãnh thổ cũng mở rộng hơn thời kì Văn Lang và được chia thành nhiều bộ.</a:t>
            </a:r>
          </a:p>
          <a:p>
            <a:pPr algn="just"/>
            <a:r>
              <a:rPr lang="vi-VN" sz="2000" dirty="0">
                <a:latin typeface="Cambria" panose="02040503050406030204" pitchFamily="18" charset="0"/>
                <a:ea typeface="Cambria" panose="02040503050406030204" pitchFamily="18" charset="0"/>
              </a:rPr>
              <a:t>- An Dương Vương cho xây thành Cổ Loa để phòng vệ. Thành Cổ Loa trở thành trung tâm của nước Âu Lạc và là phòng tuyến bảo vệ vững chắc.</a:t>
            </a:r>
          </a:p>
          <a:p>
            <a:pPr algn="just"/>
            <a:r>
              <a:rPr lang="vi-VN" sz="2000" dirty="0">
                <a:latin typeface="Cambria" panose="02040503050406030204" pitchFamily="18" charset="0"/>
                <a:ea typeface="Cambria" panose="02040503050406030204" pitchFamily="18" charset="0"/>
              </a:rPr>
              <a:t>+ Thành Cổ Loa đắp bằng đất gồm ba vòng khép kín, chu vi khoảng 16.000m, cao từ 5m đến 10m. Mặt ngoài dốc thẳng đứng, mặt trong dốc thoai thoải để đánh vào thì khó, đánh ra thì dễ. Cả ba vòng thành đều có hào nước bao quanh, nối liền với nhau và nối thông với sông Hồng nên lúc nào cũng đảm bảo nước ngập.</a:t>
            </a:r>
          </a:p>
          <a:p>
            <a:pPr algn="just"/>
            <a:r>
              <a:rPr lang="vi-VN" sz="2000" dirty="0">
                <a:latin typeface="Cambria" panose="02040503050406030204" pitchFamily="18" charset="0"/>
                <a:ea typeface="Cambria" panose="02040503050406030204" pitchFamily="18" charset="0"/>
              </a:rPr>
              <a:t>+ Thành nội có hình chữ nhật, ngày nay vẫn con di tích nơi vua thiết triều. Với hệ thống hào – sông, thành và lũy kết hợp chặt chẽ, thành Cổ Loa là một phòng tuyến bảo vệ kiên cố không thể đánh từ ngoài vào.</a:t>
            </a:r>
          </a:p>
          <a:p>
            <a:pPr algn="just"/>
            <a:r>
              <a:rPr lang="vi-VN" sz="2000" dirty="0">
                <a:latin typeface="Cambria" panose="02040503050406030204" pitchFamily="18" charset="0"/>
                <a:ea typeface="Cambria" panose="02040503050406030204" pitchFamily="18" charset="0"/>
              </a:rPr>
              <a:t>- Đầu thế kỉ II TCN, Âu Lạc nhiều lần bị quân của Triệu Đà – vua nước Nam Việt (thuộc Trung Quốc) tấn công. Năm 179 TCN, Âu Lạc bị sáp nhập vào Nam Việt.</a:t>
            </a:r>
          </a:p>
          <a:p>
            <a:pPr algn="just"/>
            <a:endParaRPr lang="en-US" sz="2000" dirty="0"/>
          </a:p>
        </p:txBody>
      </p:sp>
    </p:spTree>
    <p:extLst>
      <p:ext uri="{BB962C8B-B14F-4D97-AF65-F5344CB8AC3E}">
        <p14:creationId xmlns:p14="http://schemas.microsoft.com/office/powerpoint/2010/main" val="3662242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7" name="Pentagon 6">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9" action="ppaction://hlinksldjump"/>
              </a:rPr>
              <a:t>TIẾP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nip Diagonal Corner Rectangle 7"/>
          <p:cNvSpPr/>
          <p:nvPr/>
        </p:nvSpPr>
        <p:spPr>
          <a:xfrm>
            <a:off x="1493553" y="1128938"/>
            <a:ext cx="9375819"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Nghề chính của cư dân Văn Lang, Âu Lạc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2203823" y="3834738"/>
            <a:ext cx="7955280"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Làm</a:t>
            </a:r>
            <a:r>
              <a:rPr kumimoji="0" lang="en-US" sz="5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ruộng</a:t>
            </a:r>
            <a:endParaRPr kumimoji="0" lang="en-US" sz="5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1" name="j0214098.wav">
            <a:hlinkClick r:id="" action="ppaction://media"/>
            <a:extLst>
              <a:ext uri="{FF2B5EF4-FFF2-40B4-BE49-F238E27FC236}">
                <a16:creationId xmlns:a16="http://schemas.microsoft.com/office/drawing/2014/main" id="{C275107F-F958-4D8E-BF6C-590117A7521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984448" y="4028723"/>
            <a:ext cx="1083733" cy="1083733"/>
          </a:xfrm>
          <a:prstGeom prst="rect">
            <a:avLst/>
          </a:prstGeom>
        </p:spPr>
      </p:pic>
    </p:spTree>
    <p:extLst>
      <p:ext uri="{BB962C8B-B14F-4D97-AF65-F5344CB8AC3E}">
        <p14:creationId xmlns:p14="http://schemas.microsoft.com/office/powerpoint/2010/main" val="7927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 presetClass="mediacall" presetSubtype="0" fill="hold" nodeType="withEffect">
                                  <p:stCondLst>
                                    <p:cond delay="0"/>
                                  </p:stCondLst>
                                  <p:childTnLst>
                                    <p:cmd type="call" cmd="playFrom(0.0)">
                                      <p:cBhvr>
                                        <p:cTn id="34" dur="4715" fill="hold"/>
                                        <p:tgtEl>
                                          <p:spTgt spid="11"/>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3" name="Pentagon 12">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9" action="ppaction://hlinksldjump"/>
              </a:rPr>
              <a:t>GO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9" action="ppaction://hlinksldjump"/>
              </a:rPr>
              <a:t>HOME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nip Diagonal Corner Rectangle 13"/>
          <p:cNvSpPr/>
          <p:nvPr/>
        </p:nvSpPr>
        <p:spPr>
          <a:xfrm>
            <a:off x="1623849" y="965200"/>
            <a:ext cx="9375819" cy="1445515"/>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Cư dân Văn Lang, Âu Lạc biết đúc đồng để làm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1623851" y="3757374"/>
            <a:ext cx="9846789"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Công</a:t>
            </a:r>
            <a:r>
              <a:rPr kumimoji="0" lang="en-US"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cụ</a:t>
            </a:r>
            <a:r>
              <a:rPr kumimoji="0" lang="en-US"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lao</a:t>
            </a:r>
            <a:r>
              <a:rPr kumimoji="0" lang="en-US"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vũ</a:t>
            </a:r>
            <a:r>
              <a:rPr kumimoji="0" lang="en-US"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khí</a:t>
            </a:r>
            <a:r>
              <a:rPr kumimoji="0" lang="en-US"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đồ</a:t>
            </a:r>
            <a:r>
              <a:rPr kumimoji="0" lang="en-US"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trang</a:t>
            </a:r>
            <a:r>
              <a:rPr kumimoji="0" lang="en-US"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sức</a:t>
            </a:r>
            <a:r>
              <a:rPr kumimoji="0" lang="en-US"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p>
        </p:txBody>
      </p:sp>
      <p:pic>
        <p:nvPicPr>
          <p:cNvPr id="9" name="j0214098.wav">
            <a:hlinkClick r:id="" action="ppaction://media"/>
            <a:extLst>
              <a:ext uri="{FF2B5EF4-FFF2-40B4-BE49-F238E27FC236}">
                <a16:creationId xmlns:a16="http://schemas.microsoft.com/office/drawing/2014/main" id="{CFE770C2-3BE5-4469-A4FF-6CF2043637E5}"/>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010816" y="2983298"/>
            <a:ext cx="1083733" cy="1083733"/>
          </a:xfrm>
          <a:prstGeom prst="rect">
            <a:avLst/>
          </a:prstGeom>
        </p:spPr>
      </p:pic>
    </p:spTree>
    <p:extLst>
      <p:ext uri="{BB962C8B-B14F-4D97-AF65-F5344CB8AC3E}">
        <p14:creationId xmlns:p14="http://schemas.microsoft.com/office/powerpoint/2010/main" val="3324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4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4" grpId="0" animBg="1"/>
      <p:bldP spid="14"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6" name="Pentagon 5">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9" action="ppaction://hlinksldjump"/>
              </a:rPr>
              <a:t>Slide 6</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HOME</a:t>
            </a:r>
          </a:p>
        </p:txBody>
      </p:sp>
      <p:sp>
        <p:nvSpPr>
          <p:cNvPr id="7" name="Snip Diagonal Corner Rectangle 6"/>
          <p:cNvSpPr/>
          <p:nvPr/>
        </p:nvSpPr>
        <p:spPr>
          <a:xfrm>
            <a:off x="1117601" y="1128938"/>
            <a:ext cx="10209751"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tích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gắn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Văn Lang –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473200" y="3834738"/>
            <a:ext cx="9837451"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Con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Rồng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cháu</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Tiên,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Sơn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Tinh,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Thuỷ</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Tinh;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Sự</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tích</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bánh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chưng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bánh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giầy</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Thánh</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Gióng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10" name="j0214098.wav">
            <a:hlinkClick r:id="" action="ppaction://media"/>
            <a:extLst>
              <a:ext uri="{FF2B5EF4-FFF2-40B4-BE49-F238E27FC236}">
                <a16:creationId xmlns:a16="http://schemas.microsoft.com/office/drawing/2014/main" id="{F26A806D-637A-47B8-802F-7E26709D4308}"/>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3292871"/>
            <a:ext cx="1083733" cy="1083733"/>
          </a:xfrm>
          <a:prstGeom prst="rect">
            <a:avLst/>
          </a:prstGeom>
        </p:spPr>
      </p:pic>
    </p:spTree>
    <p:extLst>
      <p:ext uri="{BB962C8B-B14F-4D97-AF65-F5344CB8AC3E}">
        <p14:creationId xmlns:p14="http://schemas.microsoft.com/office/powerpoint/2010/main" val="23166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47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0230ADF-F544-D58D-9CAA-AF67FCF2F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535" y="949642"/>
            <a:ext cx="9753600" cy="3419475"/>
          </a:xfrm>
          <a:prstGeom prst="rect">
            <a:avLst/>
          </a:prstGeom>
        </p:spPr>
      </p:pic>
      <p:pic>
        <p:nvPicPr>
          <p:cNvPr id="7" name="Picture 6">
            <a:extLst>
              <a:ext uri="{FF2B5EF4-FFF2-40B4-BE49-F238E27FC236}">
                <a16:creationId xmlns:a16="http://schemas.microsoft.com/office/drawing/2014/main" id="{936BCA63-EC1C-6671-97C6-AA5E246C8DFA}"/>
              </a:ext>
            </a:extLst>
          </p:cNvPr>
          <p:cNvPicPr>
            <a:picLocks noChangeAspect="1"/>
          </p:cNvPicPr>
          <p:nvPr/>
        </p:nvPicPr>
        <p:blipFill>
          <a:blip r:embed="rId5"/>
          <a:stretch>
            <a:fillRect/>
          </a:stretch>
        </p:blipFill>
        <p:spPr>
          <a:xfrm>
            <a:off x="4853063" y="380202"/>
            <a:ext cx="2645893" cy="816935"/>
          </a:xfrm>
          <a:prstGeom prst="rect">
            <a:avLst/>
          </a:prstGeom>
        </p:spPr>
      </p:pic>
    </p:spTree>
    <p:extLst>
      <p:ext uri="{BB962C8B-B14F-4D97-AF65-F5344CB8AC3E}">
        <p14:creationId xmlns:p14="http://schemas.microsoft.com/office/powerpoint/2010/main" val="516709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E4580AB-7C12-21E1-CE84-3E997EF58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857" y="1324839"/>
            <a:ext cx="8315665" cy="6425741"/>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27">
            <a:extLst>
              <a:ext uri="{FF2B5EF4-FFF2-40B4-BE49-F238E27FC236}">
                <a16:creationId xmlns:a16="http://schemas.microsoft.com/office/drawing/2014/main" id="{4E94874A-E703-838B-8B5D-B0A93214E40A}"/>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5" name="Group 4">
            <a:extLst>
              <a:ext uri="{FF2B5EF4-FFF2-40B4-BE49-F238E27FC236}">
                <a16:creationId xmlns:a16="http://schemas.microsoft.com/office/drawing/2014/main" id="{3F5BCB75-D3AE-5FD6-D22F-EB5CA25EFA0D}"/>
              </a:ext>
            </a:extLst>
          </p:cNvPr>
          <p:cNvGrpSpPr/>
          <p:nvPr/>
        </p:nvGrpSpPr>
        <p:grpSpPr>
          <a:xfrm>
            <a:off x="2846567" y="1188147"/>
            <a:ext cx="8789173" cy="2446593"/>
            <a:chOff x="310800" y="1911333"/>
            <a:chExt cx="5650162" cy="3047186"/>
          </a:xfrm>
        </p:grpSpPr>
        <p:sp>
          <p:nvSpPr>
            <p:cNvPr id="6" name="Google Shape;718;p33">
              <a:extLst>
                <a:ext uri="{FF2B5EF4-FFF2-40B4-BE49-F238E27FC236}">
                  <a16:creationId xmlns:a16="http://schemas.microsoft.com/office/drawing/2014/main" id="{D982594A-4EBD-5AD6-A4AA-B8F98A7E131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rgbClr val="F2FA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ED06DA66-565D-0249-F205-C48187EED3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tên các hoạt động kinh tế của cư dân Văn Lang, Âu Lạc.</a:t>
              </a:r>
            </a:p>
          </p:txBody>
        </p:sp>
        <p:pic>
          <p:nvPicPr>
            <p:cNvPr id="8" name="Picture 7">
              <a:extLst>
                <a:ext uri="{FF2B5EF4-FFF2-40B4-BE49-F238E27FC236}">
                  <a16:creationId xmlns:a16="http://schemas.microsoft.com/office/drawing/2014/main" id="{9F506C0B-2942-EC33-6379-3C4FA6125F3D}"/>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14" name="Google Shape;724;p33">
              <a:extLst>
                <a:ext uri="{FF2B5EF4-FFF2-40B4-BE49-F238E27FC236}">
                  <a16:creationId xmlns:a16="http://schemas.microsoft.com/office/drawing/2014/main" id="{F497DA46-7640-A787-DF7D-91C21F6E2ED5}"/>
                </a:ext>
              </a:extLst>
            </p:cNvPr>
            <p:cNvGrpSpPr/>
            <p:nvPr/>
          </p:nvGrpSpPr>
          <p:grpSpPr>
            <a:xfrm>
              <a:off x="1906680" y="1911333"/>
              <a:ext cx="1854260" cy="523163"/>
              <a:chOff x="1639601" y="539501"/>
              <a:chExt cx="1091683" cy="548641"/>
            </a:xfrm>
          </p:grpSpPr>
          <p:sp>
            <p:nvSpPr>
              <p:cNvPr id="15" name="Google Shape;725;p33">
                <a:extLst>
                  <a:ext uri="{FF2B5EF4-FFF2-40B4-BE49-F238E27FC236}">
                    <a16:creationId xmlns:a16="http://schemas.microsoft.com/office/drawing/2014/main" id="{CB905812-23B9-F532-725B-197C39C3D2C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6;p33">
                <a:extLst>
                  <a:ext uri="{FF2B5EF4-FFF2-40B4-BE49-F238E27FC236}">
                    <a16:creationId xmlns:a16="http://schemas.microsoft.com/office/drawing/2014/main" id="{8D477E71-6776-44E8-F1CE-2F2D1C9AF7D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27;p33">
                <a:extLst>
                  <a:ext uri="{FF2B5EF4-FFF2-40B4-BE49-F238E27FC236}">
                    <a16:creationId xmlns:a16="http://schemas.microsoft.com/office/drawing/2014/main" id="{441CEACE-387A-0BB5-6173-FE8D9A54629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id="{32CE7850-2E7B-CF61-2735-C54EDB8FF6F3}"/>
              </a:ext>
            </a:extLst>
          </p:cNvPr>
          <p:cNvGrpSpPr/>
          <p:nvPr/>
        </p:nvGrpSpPr>
        <p:grpSpPr>
          <a:xfrm>
            <a:off x="576580" y="160020"/>
            <a:ext cx="10938438" cy="1645920"/>
            <a:chOff x="0" y="0"/>
            <a:chExt cx="21876876" cy="3597486"/>
          </a:xfrm>
          <a:solidFill>
            <a:schemeClr val="accent5">
              <a:lumMod val="20000"/>
              <a:lumOff val="80000"/>
            </a:schemeClr>
          </a:solidFill>
        </p:grpSpPr>
        <p:grpSp>
          <p:nvGrpSpPr>
            <p:cNvPr id="6" name="Group 7">
              <a:extLst>
                <a:ext uri="{FF2B5EF4-FFF2-40B4-BE49-F238E27FC236}">
                  <a16:creationId xmlns:a16="http://schemas.microsoft.com/office/drawing/2014/main" id="{C53F2D46-5F78-82FC-AD8F-849EB7F6E9F9}"/>
                </a:ext>
              </a:extLst>
            </p:cNvPr>
            <p:cNvGrpSpPr/>
            <p:nvPr/>
          </p:nvGrpSpPr>
          <p:grpSpPr>
            <a:xfrm>
              <a:off x="0" y="0"/>
              <a:ext cx="21876876" cy="3597486"/>
              <a:chOff x="0" y="0"/>
              <a:chExt cx="4321358" cy="710614"/>
            </a:xfrm>
            <a:grpFill/>
          </p:grpSpPr>
          <p:sp>
            <p:nvSpPr>
              <p:cNvPr id="8" name="Freeform 8">
                <a:extLst>
                  <a:ext uri="{FF2B5EF4-FFF2-40B4-BE49-F238E27FC236}">
                    <a16:creationId xmlns:a16="http://schemas.microsoft.com/office/drawing/2014/main" id="{CB6CBAF2-E664-39FD-6516-63CFD9366B4D}"/>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63F42E34-F5B6-6A3C-4D38-62DA432C389C}"/>
                  </a:ext>
                </a:extLst>
              </p:cNvPr>
              <p:cNvSpPr txBox="1"/>
              <p:nvPr/>
            </p:nvSpPr>
            <p:spPr>
              <a:xfrm>
                <a:off x="0" y="56267"/>
                <a:ext cx="4321358" cy="455137"/>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10">
              <a:extLst>
                <a:ext uri="{FF2B5EF4-FFF2-40B4-BE49-F238E27FC236}">
                  <a16:creationId xmlns:a16="http://schemas.microsoft.com/office/drawing/2014/main" id="{C079998D-BA0A-0184-CE04-30D4F220B4FF}"/>
                </a:ext>
              </a:extLst>
            </p:cNvPr>
            <p:cNvSpPr txBox="1"/>
            <p:nvPr/>
          </p:nvSpPr>
          <p:spPr>
            <a:xfrm>
              <a:off x="833938" y="487468"/>
              <a:ext cx="20203332" cy="2452400"/>
            </a:xfrm>
            <a:prstGeom prst="rect">
              <a:avLst/>
            </a:prstGeom>
            <a:grpFill/>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Nông nghiệp: </a:t>
              </a:r>
              <a:r>
                <a:rPr kumimoji="0" lang="vi-VN"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trồng lúa nước và các loại rau, củ, chăn nuôi, đánh bắt cá.</a:t>
              </a:r>
            </a:p>
          </p:txBody>
        </p:sp>
      </p:grpSp>
      <p:pic>
        <p:nvPicPr>
          <p:cNvPr id="14" name="Picture 13">
            <a:extLst>
              <a:ext uri="{FF2B5EF4-FFF2-40B4-BE49-F238E27FC236}">
                <a16:creationId xmlns:a16="http://schemas.microsoft.com/office/drawing/2014/main" id="{780499F3-39D2-D708-7A43-E8035810FF07}"/>
              </a:ext>
            </a:extLst>
          </p:cNvPr>
          <p:cNvPicPr>
            <a:picLocks noChangeAspect="1"/>
          </p:cNvPicPr>
          <p:nvPr/>
        </p:nvPicPr>
        <p:blipFill>
          <a:blip r:embed="rId3"/>
          <a:stretch>
            <a:fillRect/>
          </a:stretch>
        </p:blipFill>
        <p:spPr>
          <a:xfrm>
            <a:off x="1905087" y="2105778"/>
            <a:ext cx="7844703" cy="3821045"/>
          </a:xfrm>
          <a:prstGeom prst="rect">
            <a:avLst/>
          </a:prstGeom>
        </p:spPr>
      </p:pic>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775</Words>
  <Application>Microsoft Office PowerPoint</Application>
  <PresentationFormat>Widescreen</PresentationFormat>
  <Paragraphs>38</Paragraphs>
  <Slides>22</Slides>
  <Notes>5</Notes>
  <HiddenSlides>0</HiddenSlides>
  <MMClips>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Calibri</vt:lpstr>
      <vt:lpstr>Calibri Light</vt:lpstr>
      <vt:lpstr>Cambria</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71</cp:revision>
  <dcterms:created xsi:type="dcterms:W3CDTF">2024-08-02T11:27:06Z</dcterms:created>
  <dcterms:modified xsi:type="dcterms:W3CDTF">2024-10-04T03:49:04Z</dcterms:modified>
</cp:coreProperties>
</file>