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447" r:id="rId3"/>
    <p:sldId id="303" r:id="rId4"/>
    <p:sldId id="446" r:id="rId5"/>
    <p:sldId id="425" r:id="rId6"/>
    <p:sldId id="426" r:id="rId7"/>
    <p:sldId id="427" r:id="rId8"/>
    <p:sldId id="381" r:id="rId9"/>
    <p:sldId id="428" r:id="rId10"/>
    <p:sldId id="429" r:id="rId11"/>
    <p:sldId id="430" r:id="rId12"/>
    <p:sldId id="431" r:id="rId13"/>
    <p:sldId id="432" r:id="rId14"/>
    <p:sldId id="433" r:id="rId15"/>
    <p:sldId id="438" r:id="rId16"/>
    <p:sldId id="440" r:id="rId17"/>
    <p:sldId id="441" r:id="rId18"/>
    <p:sldId id="439" r:id="rId19"/>
    <p:sldId id="443" r:id="rId20"/>
    <p:sldId id="442" r:id="rId21"/>
    <p:sldId id="444" r:id="rId22"/>
    <p:sldId id="445" r:id="rId23"/>
    <p:sldId id="44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FE06"/>
    <a:srgbClr val="DAE3F3"/>
    <a:srgbClr val="EE1AEE"/>
    <a:srgbClr val="DCE39D"/>
    <a:srgbClr val="BFDC2C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/>
  </p:normalViewPr>
  <p:slideViewPr>
    <p:cSldViewPr snapToGrid="0">
      <p:cViewPr varScale="1">
        <p:scale>
          <a:sx n="90" d="100"/>
          <a:sy n="90" d="100"/>
        </p:scale>
        <p:origin x="546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0EBC-2CED-4FC3-8092-C8D0E0E0DE5E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B826E-4836-4602-AC5F-D36FF331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75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3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6379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7063-0B86-4DB2-B583-72174A7F0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8DDA-50FD-43C0-AFED-0BA3A132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75962-7685-416C-8CC5-23DCF57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3DCC-2330-44EA-98B3-51011E8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235B-F158-4961-B6F2-0D2328D8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0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7371880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8534-99E5-4ECF-A062-85AE676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9B11A-9FD1-4978-994E-F5FA0BDE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13B2-68C2-4FF0-9488-10AC083D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16CC7-F6A0-4C4C-AFEF-53ABEA0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C9469-A8A4-4A35-862D-B977072D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34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04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73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CD86-7AA0-447D-B29A-B6F9266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98FC9-0276-40F0-A588-CD411DC1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0870-82F4-48C9-B2DE-64889AFCF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B7A44-3EBE-47E9-BBC3-87936E83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94689-241E-42BA-9204-D031E5584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B853A-CCCA-4927-B826-99DE3CB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300B3-5ADB-4ACC-A892-643EDCB0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61AC9-1B27-4933-9311-899D0A35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00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A901-924F-4A44-B53B-1D87889D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CA898-51E3-43C4-A185-732EDB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F31C9-463E-4161-B8DA-9AB24C7E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8916-3172-4FB4-B47D-EC88BFB2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978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35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4C28-A972-4090-9F54-BAAD4C7B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0635-2E69-40D5-BC94-4C97B0FC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48F6E-6CAB-494C-9EFB-B5B90FC9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CBEA-5BFF-462D-967C-A9BE0DCD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EABE8-F85A-40F8-B48F-553B734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D8906-0914-4113-8B76-931F6735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804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12BB-BDB1-4BCC-A522-65E9E1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7830F-4D65-4413-BC6D-9016D609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897C9-BB17-4C31-A08B-3E38A529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9A02-B989-417F-8353-EF14753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79894-F771-4771-B7CE-615D0A45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4FF91-5B4E-4BFB-9969-422EB3B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738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067F-7C46-4D6A-9A92-4D7BC819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0CA4-FFAF-4164-8631-6DCF68D9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2EC22-9D5C-4F64-B7F0-F9863272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46A6E-7656-4F2C-890E-695E5273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7068F-8DFF-4130-BB57-381220D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79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98E62B-737A-41D7-B39E-683E16178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51FD-682B-4344-90CA-5FF3C7C16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41D4-A446-47A8-8E60-4533ECB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BB5B5-9A52-42EC-A893-D95F463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7175B-F631-46A3-A461-16C1345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943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3543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6711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35425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836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16982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4D053-1809-4349-86A7-B07689C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77122-F523-4779-8414-631AA156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12B5C-7AD6-4A0C-864B-64F3B5CB2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6C44-C5B0-4C26-A27C-018224218D01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2448-925E-486F-BB8D-6007C879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2DBAC-07C3-4952-A782-62B71C2FD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028657" y="1838954"/>
            <a:ext cx="10206898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  <a:endParaRPr lang="en-US" sz="5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giữa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kì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9,10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154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844955" y="600501"/>
            <a:ext cx="7151427" cy="5782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dirty="0">
                <a:cs typeface="Times New Roman" pitchFamily="18" charset="0"/>
              </a:rPr>
              <a:t>c. Dòng nào dưới đây nêu đúng các từ chỉ đặc điểm ở khổ 3?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vi-VN" dirty="0">
                <a:cs typeface="Times New Roman" pitchFamily="18" charset="0"/>
              </a:rPr>
              <a:t> Chúng em, là, yêu thương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vi-VN" dirty="0">
                <a:cs typeface="Times New Roman" pitchFamily="18" charset="0"/>
              </a:rPr>
              <a:t> Chúng em, vô tư, chân thật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vi-VN" dirty="0">
                <a:cs typeface="Times New Roman" pitchFamily="18" charset="0"/>
              </a:rPr>
              <a:t> Vô tư, chân thật, đẹp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74171" y="2105977"/>
            <a:ext cx="633412" cy="5124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Rounded Rectangle 3"/>
          <p:cNvSpPr/>
          <p:nvPr/>
        </p:nvSpPr>
        <p:spPr>
          <a:xfrm>
            <a:off x="5164806" y="3113930"/>
            <a:ext cx="633412" cy="5124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Rounded Rectangle 4"/>
          <p:cNvSpPr/>
          <p:nvPr/>
        </p:nvSpPr>
        <p:spPr>
          <a:xfrm>
            <a:off x="5124783" y="4091853"/>
            <a:ext cx="633412" cy="512445"/>
          </a:xfrm>
          <a:prstGeom prst="roundRect">
            <a:avLst>
              <a:gd name="adj" fmla="val 1400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 flipH="1">
            <a:off x="5164805" y="4178976"/>
            <a:ext cx="653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704726" y="600501"/>
            <a:ext cx="19674" cy="6292206"/>
          </a:xfrm>
          <a:prstGeom prst="line">
            <a:avLst/>
          </a:prstGeom>
          <a:ln w="28575">
            <a:solidFill>
              <a:srgbClr val="8EFE0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775C711-0CD6-4220-B83C-D6709173212A}"/>
              </a:ext>
            </a:extLst>
          </p:cNvPr>
          <p:cNvSpPr/>
          <p:nvPr/>
        </p:nvSpPr>
        <p:spPr>
          <a:xfrm>
            <a:off x="256446" y="1062702"/>
            <a:ext cx="443639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cs typeface="Times New Roman" pitchFamily="18" charset="0"/>
              </a:rPr>
              <a:t>Chúng em là cái nụ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Thời gian là lời ca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Nắng mưa tưới tắm nụ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Nở xòe thành bông hoa.</a:t>
            </a:r>
            <a:endParaRPr lang="en-US" sz="2500" dirty="0">
              <a:cs typeface="Times New Roman" pitchFamily="18" charset="0"/>
            </a:endParaRPr>
          </a:p>
          <a:p>
            <a:endParaRPr lang="vi-VN" sz="2500" dirty="0">
              <a:cs typeface="Times New Roman" pitchFamily="18" charset="0"/>
            </a:endParaRPr>
          </a:p>
          <a:p>
            <a:r>
              <a:rPr lang="vi-VN" sz="2500" dirty="0">
                <a:cs typeface="Times New Roman" pitchFamily="18" charset="0"/>
              </a:rPr>
              <a:t>Chúng em là bông hoa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Thời gian là tiếng hát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Đất trời nuôi dưỡng hoa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Thành hoa thơm ngọt mật.</a:t>
            </a:r>
            <a:endParaRPr lang="en-US" sz="2500" dirty="0">
              <a:cs typeface="Times New Roman" pitchFamily="18" charset="0"/>
            </a:endParaRPr>
          </a:p>
          <a:p>
            <a:endParaRPr lang="vi-VN" sz="2500" dirty="0">
              <a:cs typeface="Times New Roman" pitchFamily="18" charset="0"/>
            </a:endParaRPr>
          </a:p>
          <a:p>
            <a:r>
              <a:rPr lang="vi-VN" sz="2500" dirty="0">
                <a:cs typeface="Times New Roman" pitchFamily="18" charset="0"/>
              </a:rPr>
              <a:t>Chúng em là yêu thương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Vô tư và chân thật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Ở trên Trái Đất này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Chúng em là đẹp nhất.</a:t>
            </a:r>
          </a:p>
          <a:p>
            <a:pPr algn="r"/>
            <a:r>
              <a:rPr lang="vi-VN" sz="2000" i="1" dirty="0">
                <a:cs typeface="Times New Roman" pitchFamily="18" charset="0"/>
              </a:rPr>
              <a:t>Phạm Đông Hưng</a:t>
            </a:r>
            <a:endParaRPr lang="vi-VN" sz="2000" dirty="0"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51E689-7E92-4837-AFE4-331FC29E001F}"/>
              </a:ext>
            </a:extLst>
          </p:cNvPr>
          <p:cNvSpPr/>
          <p:nvPr/>
        </p:nvSpPr>
        <p:spPr>
          <a:xfrm>
            <a:off x="142145" y="573461"/>
            <a:ext cx="4525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28001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03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7798" y="1071405"/>
            <a:ext cx="662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2. Những tiếng nào ở cuối dòng trong khổ thơ 3 bắt vần với nhau?</a:t>
            </a:r>
            <a:endParaRPr lang="en-US" sz="2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4126" y="2598565"/>
            <a:ext cx="4876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194110" y="683525"/>
            <a:ext cx="0" cy="6020865"/>
          </a:xfrm>
          <a:prstGeom prst="line">
            <a:avLst/>
          </a:prstGeom>
          <a:ln w="28575">
            <a:solidFill>
              <a:srgbClr val="8EFE0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8FF0A13-6D21-4F29-AE67-97D8A6067F58}"/>
              </a:ext>
            </a:extLst>
          </p:cNvPr>
          <p:cNvSpPr/>
          <p:nvPr/>
        </p:nvSpPr>
        <p:spPr>
          <a:xfrm>
            <a:off x="304802" y="1022641"/>
            <a:ext cx="443639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cs typeface="Times New Roman" pitchFamily="18" charset="0"/>
              </a:rPr>
              <a:t>Chúng em là cái nụ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Thời gian là lời ca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Nắng mưa tưới tắm nụ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Nở xòe thành bông hoa.</a:t>
            </a:r>
            <a:endParaRPr lang="en-US" sz="2500" dirty="0">
              <a:cs typeface="Times New Roman" pitchFamily="18" charset="0"/>
            </a:endParaRPr>
          </a:p>
          <a:p>
            <a:endParaRPr lang="vi-VN" sz="2500" dirty="0">
              <a:cs typeface="Times New Roman" pitchFamily="18" charset="0"/>
            </a:endParaRPr>
          </a:p>
          <a:p>
            <a:r>
              <a:rPr lang="vi-VN" sz="2500" dirty="0">
                <a:cs typeface="Times New Roman" pitchFamily="18" charset="0"/>
              </a:rPr>
              <a:t>Chúng em là bông hoa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Thời gian là tiếng hát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Đất trời nuôi dưỡng hoa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Thành hoa thơm ngọt mật.</a:t>
            </a:r>
            <a:endParaRPr lang="en-US" sz="2500" dirty="0">
              <a:cs typeface="Times New Roman" pitchFamily="18" charset="0"/>
            </a:endParaRPr>
          </a:p>
          <a:p>
            <a:endParaRPr lang="vi-VN" sz="2500" dirty="0">
              <a:cs typeface="Times New Roman" pitchFamily="18" charset="0"/>
            </a:endParaRPr>
          </a:p>
          <a:p>
            <a:r>
              <a:rPr lang="vi-VN" sz="2500" dirty="0">
                <a:cs typeface="Times New Roman" pitchFamily="18" charset="0"/>
              </a:rPr>
              <a:t>Chúng em là yêu thương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Vô tư và chân thật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Ở trên Trái Đất này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Chúng em là đẹp nhất.</a:t>
            </a:r>
          </a:p>
          <a:p>
            <a:pPr algn="r"/>
            <a:r>
              <a:rPr lang="vi-VN" sz="2000" i="1" dirty="0">
                <a:cs typeface="Times New Roman" pitchFamily="18" charset="0"/>
              </a:rPr>
              <a:t>Phạm Đông Hưng</a:t>
            </a:r>
            <a:endParaRPr lang="vi-VN" sz="2000" dirty="0"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45848-6932-4133-A635-926B9CEBE2D1}"/>
              </a:ext>
            </a:extLst>
          </p:cNvPr>
          <p:cNvSpPr/>
          <p:nvPr/>
        </p:nvSpPr>
        <p:spPr>
          <a:xfrm>
            <a:off x="190501" y="533400"/>
            <a:ext cx="4525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4939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81000" y="532263"/>
            <a:ext cx="12115800" cy="4913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sz="3500" dirty="0">
                <a:cs typeface="Times New Roman" panose="02020603050405020304" pitchFamily="18" charset="0"/>
              </a:rPr>
              <a:t>3. Đặt câu:</a:t>
            </a:r>
          </a:p>
          <a:p>
            <a:pPr marL="742950" indent="-742950">
              <a:lnSpc>
                <a:spcPct val="150000"/>
              </a:lnSpc>
              <a:buFont typeface="Arial" panose="020B0604020202020204" pitchFamily="34" charset="0"/>
              <a:buAutoNum type="alphaLcPeriod"/>
            </a:pPr>
            <a:r>
              <a:rPr lang="vi-VN" sz="3500" dirty="0">
                <a:cs typeface="Times New Roman" panose="02020603050405020304" pitchFamily="18" charset="0"/>
              </a:rPr>
              <a:t>Nói về trẻ em.</a:t>
            </a:r>
            <a:r>
              <a:rPr lang="en-US" sz="3500" dirty="0">
                <a:cs typeface="Times New Roman" panose="02020603050405020304" pitchFamily="18" charset="0"/>
              </a:rPr>
              <a:t>	    </a:t>
            </a:r>
            <a:endParaRPr lang="vi-VN" sz="35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vi-VN" sz="3500" dirty="0">
                <a:cs typeface="Times New Roman" panose="02020603050405020304" pitchFamily="18" charset="0"/>
              </a:rPr>
              <a:t>             Trẻ em là những bông hoa.</a:t>
            </a:r>
            <a:endParaRPr lang="en-US" sz="35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vi-VN" sz="3500" dirty="0"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500" dirty="0">
                <a:cs typeface="Times New Roman" panose="02020603050405020304" pitchFamily="18" charset="0"/>
              </a:rPr>
              <a:t>b. Nói về tình yêu thương dành cho trẻ em.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500" dirty="0">
                <a:cs typeface="Times New Roman" panose="02020603050405020304" pitchFamily="18" charset="0"/>
              </a:rPr>
              <a:t>	</a:t>
            </a:r>
            <a:r>
              <a:rPr lang="vi-VN" sz="3500" dirty="0">
                <a:cs typeface="Times New Roman" panose="02020603050405020304" pitchFamily="18" charset="0"/>
              </a:rPr>
              <a:t>      Mọi người đều yêu thương trẻ em.</a:t>
            </a:r>
            <a:endParaRPr lang="en-US" sz="35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vi-VN" sz="35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sz="3500" dirty="0">
                <a:cs typeface="Times New Roman" panose="02020603050405020304" pitchFamily="18" charset="0"/>
              </a:rPr>
              <a:t>  </a:t>
            </a:r>
            <a:endParaRPr lang="en-US" sz="3500" dirty="0"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63004" y="2491581"/>
            <a:ext cx="762000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Oval 3"/>
          <p:cNvSpPr/>
          <p:nvPr/>
        </p:nvSpPr>
        <p:spPr>
          <a:xfrm>
            <a:off x="1068139" y="4759657"/>
            <a:ext cx="762000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0303" y="34253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00FF"/>
                </a:solidFill>
                <a:cs typeface="Times New Roman" panose="02020603050405020304" pitchFamily="18" charset="0"/>
              </a:rPr>
              <a:t>Trẻ em như búp trên cành.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63004" y="5554975"/>
            <a:ext cx="10217862" cy="805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00FF"/>
                </a:solidFill>
                <a:cs typeface="Times New Roman" panose="02020603050405020304" pitchFamily="18" charset="0"/>
              </a:rPr>
              <a:t>Cô giáo rất yêu thương các em học trò nhỏ.</a:t>
            </a:r>
            <a:endParaRPr lang="en-US" sz="36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8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23081" y="635166"/>
            <a:ext cx="6084485" cy="5983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b="1" i="1" dirty="0">
                <a:solidFill>
                  <a:srgbClr val="FF0000"/>
                </a:solidFill>
                <a:cs typeface="Times New Roman" pitchFamily="18" charset="0"/>
              </a:rPr>
              <a:t>Ngày mai lên sao Kim</a:t>
            </a:r>
            <a:endParaRPr lang="vi-VN" dirty="0">
              <a:cs typeface="Times New Roman" pitchFamily="18" charset="0"/>
            </a:endParaRPr>
          </a:p>
          <a:p>
            <a:pPr marL="0" indent="0" fontAlgn="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cs typeface="Times New Roman" pitchFamily="18" charset="0"/>
              </a:rPr>
              <a:t>Ngày mai lên sao Kim</a:t>
            </a:r>
            <a:br>
              <a:rPr lang="vi-VN" dirty="0">
                <a:cs typeface="Times New Roman" pitchFamily="18" charset="0"/>
              </a:rPr>
            </a:br>
            <a:r>
              <a:rPr lang="vi-VN" dirty="0">
                <a:cs typeface="Times New Roman" pitchFamily="18" charset="0"/>
              </a:rPr>
              <a:t>Xem có gì trên đó</a:t>
            </a:r>
            <a:br>
              <a:rPr lang="vi-VN" dirty="0">
                <a:cs typeface="Times New Roman" pitchFamily="18" charset="0"/>
              </a:rPr>
            </a:br>
            <a:r>
              <a:rPr lang="vi-VN" dirty="0">
                <a:cs typeface="Times New Roman" pitchFamily="18" charset="0"/>
              </a:rPr>
              <a:t>Có nắng và có gió?</a:t>
            </a:r>
            <a:br>
              <a:rPr lang="vi-VN" dirty="0">
                <a:cs typeface="Times New Roman" pitchFamily="18" charset="0"/>
              </a:rPr>
            </a:br>
            <a:r>
              <a:rPr lang="vi-VN" dirty="0">
                <a:cs typeface="Times New Roman" pitchFamily="18" charset="0"/>
              </a:rPr>
              <a:t>Có ngày và có đêm?</a:t>
            </a:r>
            <a:endParaRPr lang="en-US" dirty="0">
              <a:cs typeface="Times New Roman" pitchFamily="18" charset="0"/>
            </a:endParaRPr>
          </a:p>
          <a:p>
            <a:pPr marL="0" indent="0" fontAlgn="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vi-VN" dirty="0">
              <a:cs typeface="Times New Roman" pitchFamily="18" charset="0"/>
            </a:endParaRPr>
          </a:p>
          <a:p>
            <a:pPr marL="0" indent="0" fontAlgn="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cs typeface="Times New Roman" pitchFamily="18" charset="0"/>
              </a:rPr>
              <a:t>Ngày mai lên sao Kim</a:t>
            </a:r>
            <a:br>
              <a:rPr lang="vi-VN" dirty="0">
                <a:cs typeface="Times New Roman" pitchFamily="18" charset="0"/>
              </a:rPr>
            </a:br>
            <a:r>
              <a:rPr lang="vi-VN" dirty="0">
                <a:cs typeface="Times New Roman" pitchFamily="18" charset="0"/>
              </a:rPr>
              <a:t>Xem có gì trong đó</a:t>
            </a:r>
            <a:br>
              <a:rPr lang="vi-VN" dirty="0">
                <a:cs typeface="Times New Roman" pitchFamily="18" charset="0"/>
              </a:rPr>
            </a:br>
            <a:r>
              <a:rPr lang="vi-VN" dirty="0">
                <a:cs typeface="Times New Roman" pitchFamily="18" charset="0"/>
              </a:rPr>
              <a:t>Nếu những gì chưa có</a:t>
            </a:r>
            <a:br>
              <a:rPr lang="vi-VN" dirty="0">
                <a:cs typeface="Times New Roman" pitchFamily="18" charset="0"/>
              </a:rPr>
            </a:br>
            <a:r>
              <a:rPr lang="vi-VN" dirty="0">
                <a:cs typeface="Times New Roman" pitchFamily="18" charset="0"/>
              </a:rPr>
              <a:t>Thì chúng mình mang thêm.</a:t>
            </a:r>
          </a:p>
          <a:p>
            <a:pPr marL="0" indent="0" algn="r" fontAlgn="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1800" i="1" dirty="0">
                <a:cs typeface="Times New Roman" pitchFamily="18" charset="0"/>
              </a:rPr>
              <a:t>Phùng Ngọc Hùng</a:t>
            </a:r>
            <a:endParaRPr lang="vi-VN" sz="18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vi-VN" sz="3200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367" y="1201003"/>
            <a:ext cx="6084485" cy="448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69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200DAC7-D4CE-4A42-9AAA-EB097B152121}"/>
              </a:ext>
            </a:extLst>
          </p:cNvPr>
          <p:cNvSpPr/>
          <p:nvPr/>
        </p:nvSpPr>
        <p:spPr>
          <a:xfrm>
            <a:off x="6078677" y="3901305"/>
            <a:ext cx="4504748" cy="5352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3.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Tên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được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ở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vị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trí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6027532" y="2350362"/>
            <a:ext cx="5865177" cy="8881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2.</a:t>
            </a:r>
            <a:r>
              <a:rPr lang="en-US" altLang="zh-CN" sz="2000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vi-VN" altLang="zh-CN" sz="2000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chính tả  </a:t>
            </a:r>
            <a:r>
              <a:rPr lang="en-US" altLang="zh-CN" sz="2000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000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000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vi-VN" altLang="zh-CN" sz="2000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r>
              <a:rPr lang="en-US" altLang="zh-CN" sz="2000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Mỗi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</a:t>
            </a:r>
            <a:r>
              <a:rPr lang="vi-VN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ữ 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043E901-61A9-451B-A950-F7BA5F103550}"/>
              </a:ext>
            </a:extLst>
          </p:cNvPr>
          <p:cNvSpPr/>
          <p:nvPr/>
        </p:nvSpPr>
        <p:spPr>
          <a:xfrm>
            <a:off x="6027532" y="5030896"/>
            <a:ext cx="4796553" cy="5529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4.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như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200DAC7-D4CE-4A42-9AAA-EB097B152121}"/>
              </a:ext>
            </a:extLst>
          </p:cNvPr>
          <p:cNvSpPr/>
          <p:nvPr/>
        </p:nvSpPr>
        <p:spPr>
          <a:xfrm>
            <a:off x="6078677" y="669736"/>
            <a:ext cx="4402458" cy="5352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1.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về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điều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gì</a:t>
            </a:r>
            <a:r>
              <a:rPr lang="en-US" altLang="zh-CN" sz="2000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?</a:t>
            </a:r>
            <a:endParaRPr lang="vi-VN" altLang="zh-CN" sz="2000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40701" y="622941"/>
            <a:ext cx="0" cy="58593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92804" y="1269835"/>
            <a:ext cx="6085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- Bài thơ là sự tưởng tượng ngộ về vũ trụ, khát khao khám phá vũ trụ, củ thể là lên sao Kim xem có gì trên đó. </a:t>
            </a:r>
            <a:endParaRPr lang="vi-VN" sz="2000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AB242FA-9B44-4D6F-961F-0A0B62E7DCB7}"/>
              </a:ext>
            </a:extLst>
          </p:cNvPr>
          <p:cNvSpPr txBox="1"/>
          <p:nvPr/>
        </p:nvSpPr>
        <p:spPr>
          <a:xfrm>
            <a:off x="5992804" y="3303316"/>
            <a:ext cx="622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cs typeface="Times New Roman" panose="02020603050405020304" pitchFamily="18" charset="0"/>
              </a:rPr>
              <a:t>Bài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thơ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có</a:t>
            </a:r>
            <a:r>
              <a:rPr lang="en-US" sz="2000" dirty="0"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cs typeface="Times New Roman" panose="02020603050405020304" pitchFamily="18" charset="0"/>
              </a:rPr>
              <a:t>dòng</a:t>
            </a:r>
            <a:r>
              <a:rPr lang="en-US" sz="2000" dirty="0"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5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9D5F9BC5-4172-4AD2-BE09-A40EA58C49B5}"/>
              </a:ext>
            </a:extLst>
          </p:cNvPr>
          <p:cNvSpPr txBox="1"/>
          <p:nvPr/>
        </p:nvSpPr>
        <p:spPr>
          <a:xfrm>
            <a:off x="5992804" y="5813091"/>
            <a:ext cx="6332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cách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lề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vở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cs typeface="Times New Roman" panose="02020603050405020304" pitchFamily="18" charset="0"/>
              </a:rPr>
              <a:t> 3 ô li.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6FC04B-7EDE-49C4-A4DC-3ECA2E5112CC}"/>
              </a:ext>
            </a:extLst>
          </p:cNvPr>
          <p:cNvSpPr txBox="1"/>
          <p:nvPr/>
        </p:nvSpPr>
        <p:spPr>
          <a:xfrm>
            <a:off x="5976386" y="4533663"/>
            <a:ext cx="6102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lề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 4 ô li.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93F9B93-3022-4CC7-8187-E9471A7617AA}"/>
              </a:ext>
            </a:extLst>
          </p:cNvPr>
          <p:cNvSpPr txBox="1">
            <a:spLocks/>
          </p:cNvSpPr>
          <p:nvPr/>
        </p:nvSpPr>
        <p:spPr>
          <a:xfrm>
            <a:off x="352869" y="719102"/>
            <a:ext cx="5322627" cy="6091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b="1" i="1" dirty="0">
                <a:solidFill>
                  <a:srgbClr val="FF0000"/>
                </a:solidFill>
                <a:cs typeface="Times New Roman" pitchFamily="18" charset="0"/>
              </a:rPr>
              <a:t>Ngày mai lên sao Kim</a:t>
            </a:r>
            <a:endParaRPr lang="vi-VN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 fontAlgn="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400" dirty="0">
              <a:cs typeface="Times New Roman" pitchFamily="18" charset="0"/>
            </a:endParaRPr>
          </a:p>
          <a:p>
            <a:pPr marL="0" indent="0" fontAlgn="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cs typeface="Times New Roman" pitchFamily="18" charset="0"/>
              </a:rPr>
              <a:t>Ngày mai lên sao Kim</a:t>
            </a:r>
            <a:br>
              <a:rPr lang="vi-VN" dirty="0">
                <a:cs typeface="Times New Roman" pitchFamily="18" charset="0"/>
              </a:rPr>
            </a:br>
            <a:r>
              <a:rPr lang="vi-VN" dirty="0">
                <a:cs typeface="Times New Roman" pitchFamily="18" charset="0"/>
              </a:rPr>
              <a:t>Xem có gì trên đó</a:t>
            </a:r>
            <a:br>
              <a:rPr lang="vi-VN" dirty="0">
                <a:cs typeface="Times New Roman" pitchFamily="18" charset="0"/>
              </a:rPr>
            </a:br>
            <a:r>
              <a:rPr lang="vi-VN" dirty="0">
                <a:cs typeface="Times New Roman" pitchFamily="18" charset="0"/>
              </a:rPr>
              <a:t>Có nắng và có gió?</a:t>
            </a:r>
            <a:br>
              <a:rPr lang="vi-VN" dirty="0">
                <a:cs typeface="Times New Roman" pitchFamily="18" charset="0"/>
              </a:rPr>
            </a:br>
            <a:r>
              <a:rPr lang="vi-VN" dirty="0">
                <a:cs typeface="Times New Roman" pitchFamily="18" charset="0"/>
              </a:rPr>
              <a:t>Có ngày và có đêm?</a:t>
            </a:r>
            <a:endParaRPr lang="en-US" dirty="0">
              <a:cs typeface="Times New Roman" pitchFamily="18" charset="0"/>
            </a:endParaRPr>
          </a:p>
          <a:p>
            <a:pPr marL="0" indent="0" fontAlgn="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vi-VN" sz="1600" dirty="0">
              <a:cs typeface="Times New Roman" pitchFamily="18" charset="0"/>
            </a:endParaRPr>
          </a:p>
          <a:p>
            <a:pPr marL="0" indent="0" fontAlgn="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cs typeface="Times New Roman" pitchFamily="18" charset="0"/>
              </a:rPr>
              <a:t>Ngày mai lên sao Kim</a:t>
            </a:r>
            <a:br>
              <a:rPr lang="vi-VN" dirty="0">
                <a:cs typeface="Times New Roman" pitchFamily="18" charset="0"/>
              </a:rPr>
            </a:br>
            <a:r>
              <a:rPr lang="vi-VN" dirty="0">
                <a:cs typeface="Times New Roman" pitchFamily="18" charset="0"/>
              </a:rPr>
              <a:t>Xem có gì trong đó</a:t>
            </a:r>
            <a:br>
              <a:rPr lang="vi-VN" dirty="0">
                <a:cs typeface="Times New Roman" pitchFamily="18" charset="0"/>
              </a:rPr>
            </a:br>
            <a:r>
              <a:rPr lang="vi-VN" dirty="0">
                <a:cs typeface="Times New Roman" pitchFamily="18" charset="0"/>
              </a:rPr>
              <a:t>Nếu những gì chưa có</a:t>
            </a:r>
            <a:br>
              <a:rPr lang="vi-VN" dirty="0">
                <a:cs typeface="Times New Roman" pitchFamily="18" charset="0"/>
              </a:rPr>
            </a:br>
            <a:r>
              <a:rPr lang="vi-VN" dirty="0">
                <a:cs typeface="Times New Roman" pitchFamily="18" charset="0"/>
              </a:rPr>
              <a:t>Thì chúng mình mang thêm.</a:t>
            </a:r>
            <a:endParaRPr lang="en-US" dirty="0">
              <a:cs typeface="Times New Roman" pitchFamily="18" charset="0"/>
            </a:endParaRPr>
          </a:p>
          <a:p>
            <a:pPr marL="0" indent="0" algn="r" fontAlgn="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1800" i="1" dirty="0">
                <a:cs typeface="Times New Roman" pitchFamily="18" charset="0"/>
              </a:rPr>
              <a:t>Phùng Ngọc Hùng</a:t>
            </a:r>
            <a:endParaRPr lang="vi-VN" sz="18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vi-VN" sz="3200" b="1" u="sng" dirty="0"/>
          </a:p>
        </p:txBody>
      </p:sp>
    </p:spTree>
    <p:extLst>
      <p:ext uri="{BB962C8B-B14F-4D97-AF65-F5344CB8AC3E}">
        <p14:creationId xmlns:p14="http://schemas.microsoft.com/office/powerpoint/2010/main" val="3179438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2" grpId="0"/>
      <p:bldP spid="15" grpId="0"/>
      <p:bldP spid="16" grpId="0"/>
      <p:bldP spid="17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3988151" y="1146844"/>
            <a:ext cx="4215697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635277" y="138340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5865" y="418780"/>
            <a:ext cx="41520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143711" y="2279938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50249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Chân đặt thoải mái, đúng vị 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>
            <a:off x="7965185" y="2731475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690701" y="2835905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vở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417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523" y="1874186"/>
            <a:ext cx="3677077" cy="490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810971" y="817678"/>
            <a:ext cx="10292458" cy="1056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</a:t>
            </a:r>
            <a:endParaRPr kumimoji="0" lang="en-US" sz="4800" b="1" i="0" u="none" strike="noStrike" kern="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0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97" y="811905"/>
            <a:ext cx="8624703" cy="558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82452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3648" y="548602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tốt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 </a:t>
            </a:r>
            <a:endParaRPr 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8F30DEF-2258-4853-9C4A-FFE666F83F30}"/>
              </a:ext>
            </a:extLst>
          </p:cNvPr>
          <p:cNvSpPr/>
          <p:nvPr/>
        </p:nvSpPr>
        <p:spPr>
          <a:xfrm>
            <a:off x="1073425" y="1071822"/>
            <a:ext cx="3101009" cy="62607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A855FAE6-76CA-4AA5-A2E8-73294AE5D541}"/>
              </a:ext>
            </a:extLst>
          </p:cNvPr>
          <p:cNvSpPr/>
          <p:nvPr/>
        </p:nvSpPr>
        <p:spPr>
          <a:xfrm>
            <a:off x="7679634" y="1071822"/>
            <a:ext cx="3101009" cy="65920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lời</a:t>
            </a:r>
            <a:endParaRPr lang="en-US" sz="28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Đường nối Thẳng 6">
            <a:extLst>
              <a:ext uri="{FF2B5EF4-FFF2-40B4-BE49-F238E27FC236}">
                <a16:creationId xmlns:a16="http://schemas.microsoft.com/office/drawing/2014/main" id="{60C2E145-2DF0-4D76-AC7C-7625E5DEB9CA}"/>
              </a:ext>
            </a:extLst>
          </p:cNvPr>
          <p:cNvCxnSpPr>
            <a:cxnSpLocks/>
          </p:cNvCxnSpPr>
          <p:nvPr/>
        </p:nvCxnSpPr>
        <p:spPr>
          <a:xfrm>
            <a:off x="5817708" y="1384860"/>
            <a:ext cx="0" cy="466260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73840" y="1848561"/>
            <a:ext cx="566373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tốt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gì</a:t>
            </a:r>
            <a:r>
              <a:rPr lang="vi-VN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840" y="2591355"/>
            <a:ext cx="42643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- Việc đó diễn ra khi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nào</a:t>
            </a:r>
            <a:r>
              <a:rPr lang="vi-VN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23431" y="4780976"/>
            <a:ext cx="6119157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6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- </a:t>
            </a:r>
            <a:r>
              <a:rPr lang="en-US" sz="26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Em</a:t>
            </a:r>
            <a:r>
              <a:rPr lang="en-US" sz="26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cảm</a:t>
            </a:r>
            <a:r>
              <a:rPr lang="en-US" sz="26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thấy</a:t>
            </a:r>
            <a:r>
              <a:rPr lang="en-US" sz="26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rất</a:t>
            </a:r>
            <a:r>
              <a:rPr lang="en-US" sz="26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vui</a:t>
            </a:r>
            <a:r>
              <a:rPr lang="vi-VN" sz="26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.</a:t>
            </a:r>
            <a:endParaRPr lang="en-US" sz="2600" kern="0" dirty="0">
              <a:solidFill>
                <a:srgbClr val="000000"/>
              </a:solidFill>
              <a:cs typeface="Quire Sans" panose="020B0502040400020003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785" y="3539087"/>
            <a:ext cx="5794001" cy="64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- </a:t>
            </a:r>
            <a:r>
              <a:rPr lang="en-US" sz="2800" kern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Việc đó diễn ra như thế nào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cs typeface="Quire Sans" panose="020B0502040400020003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55801" y="3636843"/>
            <a:ext cx="633513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6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- </a:t>
            </a:r>
            <a:r>
              <a:rPr lang="vi-VN" sz="2600" dirty="0">
                <a:cs typeface="Times New Roman" pitchFamily="18" charset="0"/>
              </a:rPr>
              <a:t>Em chơi với em, nhường em đồ chơi.</a:t>
            </a:r>
            <a:endParaRPr lang="vi-VN" sz="2600" kern="0" dirty="0">
              <a:solidFill>
                <a:srgbClr val="000000"/>
              </a:solidFill>
              <a:cs typeface="Quire Sans" panose="020B0502040400020003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8343" y="4764682"/>
            <a:ext cx="5370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- </a:t>
            </a:r>
            <a:r>
              <a:rPr lang="vi-VN" sz="2800" kern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Làm được việc tốt, em cảm thấy thế nào?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40471" y="2784104"/>
            <a:ext cx="61142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kern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- Chiều ngày chủ nhật.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56995" y="1950447"/>
            <a:ext cx="3898824" cy="607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6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- </a:t>
            </a:r>
            <a:r>
              <a:rPr lang="en-US" sz="2600" kern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Em</a:t>
            </a:r>
            <a:r>
              <a:rPr lang="en-US" sz="2600" kern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trông em cho mẹ.</a:t>
            </a:r>
            <a:endParaRPr lang="vi-VN" sz="2600" kern="0" dirty="0">
              <a:solidFill>
                <a:srgbClr val="000000"/>
              </a:solidFill>
              <a:cs typeface="Quire Sans" panose="020B05020404000200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769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4">
            <a:extLst>
              <a:ext uri="{FF2B5EF4-FFF2-40B4-BE49-F238E27FC236}">
                <a16:creationId xmlns:a16="http://schemas.microsoft.com/office/drawing/2014/main" id="{06A8A045-0F50-40E8-82B5-7AC5AFF870F6}"/>
              </a:ext>
            </a:extLst>
          </p:cNvPr>
          <p:cNvSpPr/>
          <p:nvPr/>
        </p:nvSpPr>
        <p:spPr>
          <a:xfrm>
            <a:off x="2691065" y="1305135"/>
            <a:ext cx="7779223" cy="14193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văn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475569" y="2970149"/>
            <a:ext cx="11058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	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Chiều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chủ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nhật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trông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mẹ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. </a:t>
            </a:r>
            <a:r>
              <a:rPr lang="vi-VN" sz="2800" dirty="0">
                <a:cs typeface="Times New Roman" pitchFamily="18" charset="0"/>
              </a:rPr>
              <a:t>Em chơi với em, nhường em đồ chơi cho em.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cảm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thấy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rất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vui</a:t>
            </a:r>
            <a:r>
              <a:rPr lang="en-US" sz="2800" kern="0" dirty="0">
                <a:solidFill>
                  <a:srgbClr val="000000"/>
                </a:solidFill>
                <a:cs typeface="Quire Sans" panose="020B0502040400020003" pitchFamily="34" charset="0"/>
                <a:sym typeface="Arial"/>
              </a:rPr>
              <a:t>.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cs typeface="Quire Sans" panose="020B05020404000200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16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886439-C1C8-439F-9DA4-B12453CE7CF9}"/>
              </a:ext>
            </a:extLst>
          </p:cNvPr>
          <p:cNvSpPr/>
          <p:nvPr/>
        </p:nvSpPr>
        <p:spPr>
          <a:xfrm>
            <a:off x="2747038" y="388918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26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7107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191" y="1487664"/>
            <a:ext cx="116256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  <a:cs typeface="Times New Roman" pitchFamily="18" charset="0"/>
              </a:rPr>
              <a:t>     </a:t>
            </a:r>
            <a:r>
              <a:rPr lang="vi-VN" sz="2800" dirty="0">
                <a:latin typeface="+mj-lt"/>
                <a:cs typeface="Times New Roman" pitchFamily="18" charset="0"/>
              </a:rPr>
              <a:t>Trong giờ ra chơi, em thấy có ba em nhỏ ngồi ăn bánh kẹo rất vui. Bỗng có một em nhỏ xả rác ở sân trường. Em nhẹ nhàng nhắc nhở: “Em ơi, đừng xả rác ở sân trường như vậy, mất vệ sinh lắm!”. Em nhỏ đã nghe lời em và nhặt vỏ kẹo bỏ vào thùng rác. Về nhà, mẹ khen em: “Con gái của mẹ ngoan quá, con đã biết giữ gìn trường lớp sạch đẹp, mẹ rất vui!”. Em thấy rất vui và hãnh diện với các em nhỏ.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5343" y="902889"/>
            <a:ext cx="9157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tốt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432312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0"/>
            <a:ext cx="11811000" cy="4604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+mj-lt"/>
              </a:rPr>
              <a:t>        </a:t>
            </a:r>
            <a:r>
              <a:rPr lang="vi-VN" sz="3200" dirty="0">
                <a:latin typeface="+mj-lt"/>
              </a:rPr>
              <a:t>Mấy hôm nay, bà ngoại em bị bệnh. Em đã lấy nước cho bà uống thuốc và hỏi thăm sức khỏe của bà. Bà em nói: “Bà đỡ mệt rồi. Cảm ơn cháu nhiều. Cháu ngoan quá!”. Em nói: “Không có gì đâu, bà ạ! Đây là việc cháu nên làm”. Bà nhìn em cười âu yếm. Em và bà đều cảm thấy vui sướng trong lòng.</a:t>
            </a:r>
            <a:endParaRPr lang="en-US" sz="40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5383" y="939225"/>
            <a:ext cx="9157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tốt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364302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;p5"/>
          <p:cNvSpPr txBox="1">
            <a:spLocks/>
          </p:cNvSpPr>
          <p:nvPr/>
        </p:nvSpPr>
        <p:spPr>
          <a:xfrm>
            <a:off x="2033016" y="2915793"/>
            <a:ext cx="9144000" cy="8985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8119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Hoc10 chúc các em học tốt!</a:t>
            </a:r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4196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">
            <a:hlinkClick r:id="" action="ppaction://media"/>
            <a:extLst>
              <a:ext uri="{FF2B5EF4-FFF2-40B4-BE49-F238E27FC236}">
                <a16:creationId xmlns:a16="http://schemas.microsoft.com/office/drawing/2014/main" id="{9AEB3CCB-D92E-42CD-ADEA-79B1C7AF89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0574"/>
            <a:ext cx="12192000" cy="640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83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5512" y="678884"/>
            <a:ext cx="46563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0" y="446965"/>
            <a:ext cx="59817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Chúng em là cái nụ</a:t>
            </a:r>
            <a:br>
              <a:rPr lang="vi-VN" sz="2800" dirty="0">
                <a:cs typeface="Times New Roman" pitchFamily="18" charset="0"/>
              </a:rPr>
            </a:br>
            <a:r>
              <a:rPr lang="vi-VN" sz="2800" dirty="0">
                <a:cs typeface="Times New Roman" pitchFamily="18" charset="0"/>
              </a:rPr>
              <a:t>Thời gian là lời ca</a:t>
            </a:r>
            <a:br>
              <a:rPr lang="vi-VN" sz="2800" dirty="0">
                <a:cs typeface="Times New Roman" pitchFamily="18" charset="0"/>
              </a:rPr>
            </a:br>
            <a:r>
              <a:rPr lang="vi-VN" sz="2800" dirty="0">
                <a:cs typeface="Times New Roman" pitchFamily="18" charset="0"/>
              </a:rPr>
              <a:t>Nắng mưa tưới tắm nụ</a:t>
            </a:r>
            <a:br>
              <a:rPr lang="vi-VN" sz="2800" dirty="0">
                <a:cs typeface="Times New Roman" pitchFamily="18" charset="0"/>
              </a:rPr>
            </a:br>
            <a:r>
              <a:rPr lang="vi-VN" sz="2800" dirty="0">
                <a:cs typeface="Times New Roman" pitchFamily="18" charset="0"/>
              </a:rPr>
              <a:t>Nở xòe thành bông hoa.</a:t>
            </a:r>
            <a:endParaRPr lang="en-US" sz="2800" dirty="0">
              <a:cs typeface="Times New Roman" pitchFamily="18" charset="0"/>
            </a:endParaRPr>
          </a:p>
          <a:p>
            <a:endParaRPr lang="vi-VN" sz="2800" dirty="0">
              <a:cs typeface="Times New Roman" pitchFamily="18" charset="0"/>
            </a:endParaRPr>
          </a:p>
          <a:p>
            <a:r>
              <a:rPr lang="vi-VN" sz="2800" dirty="0">
                <a:cs typeface="Times New Roman" pitchFamily="18" charset="0"/>
              </a:rPr>
              <a:t>Chúng em là bông hoa</a:t>
            </a:r>
            <a:br>
              <a:rPr lang="vi-VN" sz="2800" dirty="0">
                <a:cs typeface="Times New Roman" pitchFamily="18" charset="0"/>
              </a:rPr>
            </a:br>
            <a:r>
              <a:rPr lang="vi-VN" sz="2800" dirty="0">
                <a:cs typeface="Times New Roman" pitchFamily="18" charset="0"/>
              </a:rPr>
              <a:t>Thời gian là tiếng hát</a:t>
            </a:r>
            <a:br>
              <a:rPr lang="vi-VN" sz="2800" dirty="0">
                <a:cs typeface="Times New Roman" pitchFamily="18" charset="0"/>
              </a:rPr>
            </a:br>
            <a:r>
              <a:rPr lang="vi-VN" sz="2800" dirty="0">
                <a:cs typeface="Times New Roman" pitchFamily="18" charset="0"/>
              </a:rPr>
              <a:t>Đất trời nuôi dưỡng hoa</a:t>
            </a:r>
            <a:br>
              <a:rPr lang="vi-VN" sz="2800" dirty="0">
                <a:cs typeface="Times New Roman" pitchFamily="18" charset="0"/>
              </a:rPr>
            </a:br>
            <a:r>
              <a:rPr lang="vi-VN" sz="2800" dirty="0">
                <a:cs typeface="Times New Roman" pitchFamily="18" charset="0"/>
              </a:rPr>
              <a:t>Thành hoa thơm ngọt mật.</a:t>
            </a:r>
            <a:endParaRPr lang="en-US" sz="2800" dirty="0">
              <a:cs typeface="Times New Roman" pitchFamily="18" charset="0"/>
            </a:endParaRPr>
          </a:p>
          <a:p>
            <a:endParaRPr lang="vi-VN" sz="2800" dirty="0">
              <a:cs typeface="Times New Roman" pitchFamily="18" charset="0"/>
            </a:endParaRPr>
          </a:p>
          <a:p>
            <a:r>
              <a:rPr lang="vi-VN" sz="2800" dirty="0">
                <a:cs typeface="Times New Roman" pitchFamily="18" charset="0"/>
              </a:rPr>
              <a:t>Chúng em là yêu thương</a:t>
            </a:r>
            <a:br>
              <a:rPr lang="vi-VN" sz="2800" dirty="0">
                <a:cs typeface="Times New Roman" pitchFamily="18" charset="0"/>
              </a:rPr>
            </a:br>
            <a:r>
              <a:rPr lang="vi-VN" sz="2800" dirty="0">
                <a:cs typeface="Times New Roman" pitchFamily="18" charset="0"/>
              </a:rPr>
              <a:t>Vô tư và chân thật</a:t>
            </a:r>
            <a:br>
              <a:rPr lang="vi-VN" sz="2800" dirty="0">
                <a:cs typeface="Times New Roman" pitchFamily="18" charset="0"/>
              </a:rPr>
            </a:br>
            <a:r>
              <a:rPr lang="vi-VN" sz="2800" dirty="0">
                <a:cs typeface="Times New Roman" pitchFamily="18" charset="0"/>
              </a:rPr>
              <a:t>Ở trên Trái Đất này</a:t>
            </a:r>
            <a:br>
              <a:rPr lang="vi-VN" sz="2800" dirty="0">
                <a:cs typeface="Times New Roman" pitchFamily="18" charset="0"/>
              </a:rPr>
            </a:br>
            <a:r>
              <a:rPr lang="vi-VN" sz="2800" dirty="0">
                <a:cs typeface="Times New Roman" pitchFamily="18" charset="0"/>
              </a:rPr>
              <a:t>Chúng em là đẹp nhất.</a:t>
            </a:r>
          </a:p>
          <a:p>
            <a:pPr algn="r"/>
            <a:r>
              <a:rPr lang="vi-VN" sz="2400" i="1" dirty="0">
                <a:cs typeface="Times New Roman" pitchFamily="18" charset="0"/>
              </a:rPr>
              <a:t>Phạm Đông Hưng</a:t>
            </a:r>
            <a:endParaRPr lang="vi-VN" sz="2400" dirty="0">
              <a:cs typeface="Times New Roman" pitchFamily="18" charset="0"/>
            </a:endParaRP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6" b="99123" l="56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3600450"/>
            <a:ext cx="3714750" cy="3257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667" l="9843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6650" y="2352675"/>
            <a:ext cx="2419350" cy="2857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0" y="570096"/>
            <a:ext cx="1866900" cy="893618"/>
          </a:xfrm>
          <a:prstGeom prst="roundRect">
            <a:avLst/>
          </a:prstGeom>
          <a:solidFill>
            <a:srgbClr val="EEA738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98" b="99310" l="5696" r="955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6724" y="3084235"/>
            <a:ext cx="1555276" cy="24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65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410" y="1704796"/>
            <a:ext cx="3893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791200" y="448375"/>
            <a:ext cx="5638800" cy="6848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50" dirty="0">
                <a:cs typeface="Times New Roman" pitchFamily="18" charset="0"/>
              </a:rPr>
              <a:t>Chúng em là cái nụ</a:t>
            </a:r>
            <a:br>
              <a:rPr lang="vi-VN" sz="2750" dirty="0">
                <a:cs typeface="Times New Roman" pitchFamily="18" charset="0"/>
              </a:rPr>
            </a:br>
            <a:r>
              <a:rPr lang="vi-VN" sz="2750" dirty="0">
                <a:cs typeface="Times New Roman" pitchFamily="18" charset="0"/>
              </a:rPr>
              <a:t>Thời gian là lời ca</a:t>
            </a:r>
            <a:br>
              <a:rPr lang="vi-VN" sz="2750" dirty="0">
                <a:cs typeface="Times New Roman" pitchFamily="18" charset="0"/>
              </a:rPr>
            </a:br>
            <a:r>
              <a:rPr lang="vi-VN" sz="2750" dirty="0">
                <a:cs typeface="Times New Roman" pitchFamily="18" charset="0"/>
              </a:rPr>
              <a:t>Nắng mưa tưới tắm nụ</a:t>
            </a:r>
            <a:br>
              <a:rPr lang="vi-VN" sz="2750" dirty="0">
                <a:cs typeface="Times New Roman" pitchFamily="18" charset="0"/>
              </a:rPr>
            </a:br>
            <a:r>
              <a:rPr lang="vi-VN" sz="2750" dirty="0">
                <a:cs typeface="Times New Roman" pitchFamily="18" charset="0"/>
              </a:rPr>
              <a:t>Nở xòe thành bông hoa.</a:t>
            </a:r>
            <a:endParaRPr lang="en-US" sz="2750" dirty="0">
              <a:cs typeface="Times New Roman" pitchFamily="18" charset="0"/>
            </a:endParaRPr>
          </a:p>
          <a:p>
            <a:endParaRPr lang="vi-VN" sz="2750" dirty="0">
              <a:cs typeface="Times New Roman" pitchFamily="18" charset="0"/>
            </a:endParaRPr>
          </a:p>
          <a:p>
            <a:r>
              <a:rPr lang="vi-VN" sz="2750" dirty="0">
                <a:cs typeface="Times New Roman" pitchFamily="18" charset="0"/>
              </a:rPr>
              <a:t>Chúng em là bông hoa</a:t>
            </a:r>
            <a:br>
              <a:rPr lang="vi-VN" sz="2750" dirty="0">
                <a:cs typeface="Times New Roman" pitchFamily="18" charset="0"/>
              </a:rPr>
            </a:br>
            <a:r>
              <a:rPr lang="vi-VN" sz="2750" dirty="0">
                <a:cs typeface="Times New Roman" pitchFamily="18" charset="0"/>
              </a:rPr>
              <a:t>Thời gian là tiếng hát</a:t>
            </a:r>
            <a:br>
              <a:rPr lang="vi-VN" sz="2750" dirty="0">
                <a:cs typeface="Times New Roman" pitchFamily="18" charset="0"/>
              </a:rPr>
            </a:br>
            <a:r>
              <a:rPr lang="vi-VN" sz="2750" dirty="0">
                <a:cs typeface="Times New Roman" pitchFamily="18" charset="0"/>
              </a:rPr>
              <a:t>Đất trời nuôi dưỡng hoa</a:t>
            </a:r>
            <a:br>
              <a:rPr lang="vi-VN" sz="2750" dirty="0">
                <a:cs typeface="Times New Roman" pitchFamily="18" charset="0"/>
              </a:rPr>
            </a:br>
            <a:r>
              <a:rPr lang="vi-VN" sz="2750" dirty="0">
                <a:cs typeface="Times New Roman" pitchFamily="18" charset="0"/>
              </a:rPr>
              <a:t>Thành hoa thơm ngọt mật..</a:t>
            </a:r>
            <a:endParaRPr lang="en-US" sz="2750" dirty="0">
              <a:cs typeface="Times New Roman" pitchFamily="18" charset="0"/>
            </a:endParaRPr>
          </a:p>
          <a:p>
            <a:endParaRPr lang="vi-VN" sz="2750" dirty="0">
              <a:cs typeface="Times New Roman" pitchFamily="18" charset="0"/>
            </a:endParaRPr>
          </a:p>
          <a:p>
            <a:r>
              <a:rPr lang="vi-VN" sz="2750" dirty="0">
                <a:cs typeface="Times New Roman" pitchFamily="18" charset="0"/>
              </a:rPr>
              <a:t>Chúng em là yêu thương</a:t>
            </a:r>
            <a:br>
              <a:rPr lang="vi-VN" sz="2750" dirty="0">
                <a:cs typeface="Times New Roman" pitchFamily="18" charset="0"/>
              </a:rPr>
            </a:br>
            <a:r>
              <a:rPr lang="vi-VN" sz="2750" dirty="0">
                <a:cs typeface="Times New Roman" pitchFamily="18" charset="0"/>
              </a:rPr>
              <a:t>Vô tư và chân thật</a:t>
            </a:r>
            <a:br>
              <a:rPr lang="vi-VN" sz="2750" dirty="0">
                <a:cs typeface="Times New Roman" pitchFamily="18" charset="0"/>
              </a:rPr>
            </a:br>
            <a:r>
              <a:rPr lang="vi-VN" sz="2750" dirty="0">
                <a:cs typeface="Times New Roman" pitchFamily="18" charset="0"/>
              </a:rPr>
              <a:t>Ở trên Trái Đất này</a:t>
            </a:r>
            <a:br>
              <a:rPr lang="vi-VN" sz="2750" dirty="0">
                <a:cs typeface="Times New Roman" pitchFamily="18" charset="0"/>
              </a:rPr>
            </a:br>
            <a:r>
              <a:rPr lang="vi-VN" sz="2750" dirty="0">
                <a:cs typeface="Times New Roman" pitchFamily="18" charset="0"/>
              </a:rPr>
              <a:t>Chúng em là đẹp nhất.</a:t>
            </a:r>
          </a:p>
          <a:p>
            <a:pPr algn="r"/>
            <a:r>
              <a:rPr lang="vi-VN" sz="2700" i="1" dirty="0">
                <a:cs typeface="Times New Roman" pitchFamily="18" charset="0"/>
              </a:rPr>
              <a:t>Phạm Đông Hưng</a:t>
            </a:r>
            <a:endParaRPr lang="vi-VN" sz="2700" dirty="0">
              <a:cs typeface="Times New Roman" pitchFamily="18" charset="0"/>
            </a:endParaRPr>
          </a:p>
          <a:p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6" b="99123" l="56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4691" y="3619500"/>
            <a:ext cx="3714750" cy="3257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667" l="9843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2413" y="2190750"/>
            <a:ext cx="241935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98" b="99310" l="5696" r="955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0" y="1928812"/>
            <a:ext cx="2171700" cy="41433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554" y="616429"/>
            <a:ext cx="3521204" cy="75160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8" name="Rectangle 7"/>
          <p:cNvSpPr/>
          <p:nvPr/>
        </p:nvSpPr>
        <p:spPr>
          <a:xfrm>
            <a:off x="5783276" y="1697686"/>
            <a:ext cx="1502334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750" dirty="0">
                <a:solidFill>
                  <a:srgbClr val="0000FF"/>
                </a:solidFill>
                <a:cs typeface="Times New Roman" pitchFamily="18" charset="0"/>
              </a:rPr>
              <a:t>Nở xòe </a:t>
            </a:r>
            <a:endParaRPr lang="en-US" sz="275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26405" y="3390128"/>
            <a:ext cx="2250937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750" dirty="0">
                <a:solidFill>
                  <a:srgbClr val="0000FF"/>
                </a:solidFill>
                <a:cs typeface="Times New Roman" pitchFamily="18" charset="0"/>
              </a:rPr>
              <a:t>nuôi dưỡng </a:t>
            </a:r>
            <a:endParaRPr lang="en-US" sz="275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15684" y="867812"/>
            <a:ext cx="1122423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750" dirty="0">
                <a:solidFill>
                  <a:srgbClr val="0000FF"/>
                </a:solidFill>
                <a:cs typeface="Times New Roman" pitchFamily="18" charset="0"/>
              </a:rPr>
              <a:t>lời ca</a:t>
            </a:r>
            <a:endParaRPr lang="en-US" sz="2750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264136" y="616429"/>
            <a:ext cx="140319" cy="3574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875590" y="994865"/>
            <a:ext cx="138576" cy="3377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033205" y="1826752"/>
            <a:ext cx="114093" cy="325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715263" y="1399252"/>
            <a:ext cx="140320" cy="3413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869607" y="2726388"/>
            <a:ext cx="94709" cy="2985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480043" y="3041534"/>
            <a:ext cx="99225" cy="3157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925880" y="3566070"/>
            <a:ext cx="115357" cy="2800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354664" y="3913348"/>
            <a:ext cx="116632" cy="2651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090251" y="4757897"/>
            <a:ext cx="140319" cy="3574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084142" y="5115382"/>
            <a:ext cx="138576" cy="3377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869607" y="6011481"/>
            <a:ext cx="114093" cy="325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031095" y="5571128"/>
            <a:ext cx="140320" cy="3413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3017CF-865A-4F77-9861-ACA0C47C9FC5}"/>
              </a:ext>
            </a:extLst>
          </p:cNvPr>
          <p:cNvCxnSpPr/>
          <p:nvPr/>
        </p:nvCxnSpPr>
        <p:spPr>
          <a:xfrm flipH="1">
            <a:off x="9934577" y="6011481"/>
            <a:ext cx="114093" cy="3255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784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209" y="1568472"/>
            <a:ext cx="38931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493050" y="491319"/>
            <a:ext cx="56388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00" dirty="0">
                <a:latin typeface="+mj-lt"/>
                <a:cs typeface="Times New Roman" pitchFamily="18" charset="0"/>
              </a:rPr>
              <a:t>Chúng em là cái nụ</a:t>
            </a:r>
            <a:br>
              <a:rPr lang="vi-VN" sz="2700" dirty="0">
                <a:latin typeface="+mj-lt"/>
                <a:cs typeface="Times New Roman" pitchFamily="18" charset="0"/>
              </a:rPr>
            </a:br>
            <a:r>
              <a:rPr lang="vi-VN" sz="2700" dirty="0">
                <a:latin typeface="+mj-lt"/>
                <a:cs typeface="Times New Roman" pitchFamily="18" charset="0"/>
              </a:rPr>
              <a:t>Thời gian là lời ca</a:t>
            </a:r>
            <a:br>
              <a:rPr lang="vi-VN" sz="2700" dirty="0">
                <a:latin typeface="+mj-lt"/>
                <a:cs typeface="Times New Roman" pitchFamily="18" charset="0"/>
              </a:rPr>
            </a:br>
            <a:r>
              <a:rPr lang="vi-VN" sz="2700" dirty="0">
                <a:latin typeface="+mj-lt"/>
                <a:cs typeface="Times New Roman" pitchFamily="18" charset="0"/>
              </a:rPr>
              <a:t>Nắng mưa tưới tắm nụ</a:t>
            </a:r>
            <a:br>
              <a:rPr lang="vi-VN" sz="2700" dirty="0">
                <a:latin typeface="+mj-lt"/>
                <a:cs typeface="Times New Roman" pitchFamily="18" charset="0"/>
              </a:rPr>
            </a:br>
            <a:r>
              <a:rPr lang="vi-VN" sz="2700" dirty="0">
                <a:latin typeface="+mj-lt"/>
                <a:cs typeface="Times New Roman" pitchFamily="18" charset="0"/>
              </a:rPr>
              <a:t>Nở xòe thành bông hoa.</a:t>
            </a:r>
            <a:endParaRPr lang="en-US" sz="2700" dirty="0">
              <a:latin typeface="+mj-lt"/>
              <a:cs typeface="Times New Roman" pitchFamily="18" charset="0"/>
            </a:endParaRPr>
          </a:p>
          <a:p>
            <a:endParaRPr lang="vi-VN" sz="2700" dirty="0">
              <a:latin typeface="+mj-lt"/>
              <a:cs typeface="Times New Roman" pitchFamily="18" charset="0"/>
            </a:endParaRPr>
          </a:p>
          <a:p>
            <a:r>
              <a:rPr lang="vi-VN" sz="2700" dirty="0">
                <a:latin typeface="+mj-lt"/>
                <a:cs typeface="Times New Roman" pitchFamily="18" charset="0"/>
              </a:rPr>
              <a:t>Chúng em là bông hoa</a:t>
            </a:r>
            <a:br>
              <a:rPr lang="vi-VN" sz="2700" dirty="0">
                <a:latin typeface="+mj-lt"/>
                <a:cs typeface="Times New Roman" pitchFamily="18" charset="0"/>
              </a:rPr>
            </a:br>
            <a:r>
              <a:rPr lang="vi-VN" sz="2700" dirty="0">
                <a:latin typeface="+mj-lt"/>
                <a:cs typeface="Times New Roman" pitchFamily="18" charset="0"/>
              </a:rPr>
              <a:t>Thời gian là tiếng hát</a:t>
            </a:r>
            <a:br>
              <a:rPr lang="vi-VN" sz="2700" dirty="0">
                <a:latin typeface="+mj-lt"/>
                <a:cs typeface="Times New Roman" pitchFamily="18" charset="0"/>
              </a:rPr>
            </a:br>
            <a:r>
              <a:rPr lang="vi-VN" sz="2700" dirty="0">
                <a:latin typeface="+mj-lt"/>
                <a:cs typeface="Times New Roman" pitchFamily="18" charset="0"/>
              </a:rPr>
              <a:t>Đất trời nuôi dưỡng hoa</a:t>
            </a:r>
            <a:br>
              <a:rPr lang="vi-VN" sz="2700" dirty="0">
                <a:latin typeface="+mj-lt"/>
                <a:cs typeface="Times New Roman" pitchFamily="18" charset="0"/>
              </a:rPr>
            </a:br>
            <a:r>
              <a:rPr lang="vi-VN" sz="2700" dirty="0">
                <a:latin typeface="+mj-lt"/>
                <a:cs typeface="Times New Roman" pitchFamily="18" charset="0"/>
              </a:rPr>
              <a:t>Thành hoa thơm ngọt mật.</a:t>
            </a:r>
            <a:endParaRPr lang="en-US" sz="2700" dirty="0">
              <a:latin typeface="+mj-lt"/>
              <a:cs typeface="Times New Roman" pitchFamily="18" charset="0"/>
            </a:endParaRPr>
          </a:p>
          <a:p>
            <a:endParaRPr lang="vi-VN" sz="2700" dirty="0">
              <a:latin typeface="+mj-lt"/>
              <a:cs typeface="Times New Roman" pitchFamily="18" charset="0"/>
            </a:endParaRPr>
          </a:p>
          <a:p>
            <a:r>
              <a:rPr lang="vi-VN" sz="2700" dirty="0">
                <a:latin typeface="+mj-lt"/>
                <a:cs typeface="Times New Roman" pitchFamily="18" charset="0"/>
              </a:rPr>
              <a:t>Chúng em là yêu thương</a:t>
            </a:r>
            <a:br>
              <a:rPr lang="vi-VN" sz="2700" dirty="0">
                <a:latin typeface="+mj-lt"/>
                <a:cs typeface="Times New Roman" pitchFamily="18" charset="0"/>
              </a:rPr>
            </a:br>
            <a:r>
              <a:rPr lang="vi-VN" sz="2700" dirty="0">
                <a:latin typeface="+mj-lt"/>
                <a:cs typeface="Times New Roman" pitchFamily="18" charset="0"/>
              </a:rPr>
              <a:t>Vô tư và chân thật</a:t>
            </a:r>
            <a:br>
              <a:rPr lang="vi-VN" sz="2700" dirty="0">
                <a:latin typeface="+mj-lt"/>
                <a:cs typeface="Times New Roman" pitchFamily="18" charset="0"/>
              </a:rPr>
            </a:br>
            <a:r>
              <a:rPr lang="vi-VN" sz="2700" dirty="0">
                <a:latin typeface="+mj-lt"/>
                <a:cs typeface="Times New Roman" pitchFamily="18" charset="0"/>
              </a:rPr>
              <a:t>Ở trên Trái Đất này</a:t>
            </a:r>
            <a:br>
              <a:rPr lang="vi-VN" sz="2700" dirty="0">
                <a:latin typeface="+mj-lt"/>
                <a:cs typeface="Times New Roman" pitchFamily="18" charset="0"/>
              </a:rPr>
            </a:br>
            <a:r>
              <a:rPr lang="vi-VN" sz="2700" dirty="0">
                <a:latin typeface="+mj-lt"/>
                <a:cs typeface="Times New Roman" pitchFamily="18" charset="0"/>
              </a:rPr>
              <a:t>Chúng em là đẹp nhất.</a:t>
            </a:r>
          </a:p>
          <a:p>
            <a:pPr algn="r"/>
            <a:r>
              <a:rPr lang="vi-VN" sz="2700" i="1" dirty="0">
                <a:latin typeface="+mj-lt"/>
                <a:cs typeface="Times New Roman" pitchFamily="18" charset="0"/>
              </a:rPr>
              <a:t>Phạm Đông Hưng</a:t>
            </a:r>
            <a:endParaRPr lang="vi-VN" sz="2700" dirty="0">
              <a:latin typeface="+mj-lt"/>
              <a:cs typeface="Times New Roman" pitchFamily="18" charset="0"/>
            </a:endParaRPr>
          </a:p>
          <a:p>
            <a:endParaRPr lang="en-US" sz="27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6" b="99123" l="56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3352800"/>
            <a:ext cx="3714750" cy="3257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667" l="9843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2968" y="1295400"/>
            <a:ext cx="241935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98" b="99310" l="5696" r="955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0" y="1928812"/>
            <a:ext cx="2171700" cy="4143375"/>
          </a:xfrm>
          <a:prstGeom prst="rect">
            <a:avLst/>
          </a:prstGeom>
        </p:spPr>
      </p:pic>
      <p:sp>
        <p:nvSpPr>
          <p:cNvPr id="7" name="Flowchart: Terminator 6"/>
          <p:cNvSpPr/>
          <p:nvPr/>
        </p:nvSpPr>
        <p:spPr>
          <a:xfrm>
            <a:off x="152399" y="491319"/>
            <a:ext cx="3714750" cy="927027"/>
          </a:xfrm>
          <a:prstGeom prst="flowChartTerminator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3280722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067CBB-9D1D-4A91-94C6-DD0FE020A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52"/>
            <a:ext cx="12192000" cy="6481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F23833-B5B9-4FB5-B14D-8AB7956259D8}"/>
              </a:ext>
            </a:extLst>
          </p:cNvPr>
          <p:cNvSpPr txBox="1"/>
          <p:nvPr/>
        </p:nvSpPr>
        <p:spPr>
          <a:xfrm>
            <a:off x="3949913" y="1721137"/>
            <a:ext cx="68285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 HỎI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 BÀI TẬP</a:t>
            </a:r>
          </a:p>
        </p:txBody>
      </p:sp>
    </p:spTree>
    <p:extLst>
      <p:ext uri="{BB962C8B-B14F-4D97-AF65-F5344CB8AC3E}">
        <p14:creationId xmlns:p14="http://schemas.microsoft.com/office/powerpoint/2010/main" val="87181764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97200" y="343912"/>
            <a:ext cx="6858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cs typeface="Times New Roman" panose="02020603050405020304" pitchFamily="18" charset="0"/>
              </a:rPr>
              <a:t>1.</a:t>
            </a:r>
            <a:r>
              <a:rPr lang="vi-VN" sz="3200" dirty="0">
                <a:cs typeface="Times New Roman" panose="02020603050405020304" pitchFamily="18" charset="0"/>
              </a:rPr>
              <a:t> Đánh dấu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vi-VN" sz="3200" dirty="0">
                <a:cs typeface="Times New Roman" panose="02020603050405020304" pitchFamily="18" charset="0"/>
              </a:rPr>
              <a:t> vào ô trống trước ý đúng: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cs typeface="Times New Roman" panose="02020603050405020304" pitchFamily="18" charset="0"/>
              </a:rPr>
              <a:t>a.Trong khổ thơ 1, trẻ em được so sánh với những gì?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cs typeface="Times New Roman" panose="02020603050405020304" pitchFamily="18" charset="0"/>
              </a:rPr>
              <a:t>	</a:t>
            </a:r>
            <a:r>
              <a:rPr lang="vi-VN" sz="3200" dirty="0">
                <a:cs typeface="Times New Roman" panose="02020603050405020304" pitchFamily="18" charset="0"/>
              </a:rPr>
              <a:t>Những nụ hoa, bông hoa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cs typeface="Times New Roman" panose="02020603050405020304" pitchFamily="18" charset="0"/>
              </a:rPr>
              <a:t>	</a:t>
            </a:r>
            <a:r>
              <a:rPr lang="vi-VN" sz="3200" dirty="0">
                <a:cs typeface="Times New Roman" panose="02020603050405020304" pitchFamily="18" charset="0"/>
              </a:rPr>
              <a:t>Những lời ca, tiếng hát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cs typeface="Times New Roman" panose="02020603050405020304" pitchFamily="18" charset="0"/>
              </a:rPr>
              <a:t>	</a:t>
            </a:r>
            <a:r>
              <a:rPr lang="vi-VN" sz="3200" dirty="0">
                <a:cs typeface="Times New Roman" panose="02020603050405020304" pitchFamily="18" charset="0"/>
              </a:rPr>
              <a:t>Thời gian và nắng mưa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478188" y="3505200"/>
            <a:ext cx="529128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Rounded Rectangle 3"/>
          <p:cNvSpPr/>
          <p:nvPr/>
        </p:nvSpPr>
        <p:spPr>
          <a:xfrm>
            <a:off x="5478188" y="4648200"/>
            <a:ext cx="529128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Rounded Rectangle 4"/>
          <p:cNvSpPr/>
          <p:nvPr/>
        </p:nvSpPr>
        <p:spPr>
          <a:xfrm>
            <a:off x="5478188" y="5735955"/>
            <a:ext cx="529128" cy="609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 flipH="1">
            <a:off x="5453203" y="3543869"/>
            <a:ext cx="579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28001" y="2209800"/>
            <a:ext cx="609600" cy="609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726675" y="537544"/>
            <a:ext cx="0" cy="637723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92666" y="1004712"/>
            <a:ext cx="443639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cs typeface="Times New Roman" pitchFamily="18" charset="0"/>
              </a:rPr>
              <a:t>Chúng em là cái nụ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Thời gian là lời ca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Nắng mưa tưới tắm nụ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Nở xòe thành bông hoa.</a:t>
            </a:r>
            <a:endParaRPr lang="en-US" sz="2500" dirty="0">
              <a:cs typeface="Times New Roman" pitchFamily="18" charset="0"/>
            </a:endParaRPr>
          </a:p>
          <a:p>
            <a:endParaRPr lang="vi-VN" sz="2500" dirty="0">
              <a:cs typeface="Times New Roman" pitchFamily="18" charset="0"/>
            </a:endParaRPr>
          </a:p>
          <a:p>
            <a:r>
              <a:rPr lang="vi-VN" sz="2500" dirty="0">
                <a:cs typeface="Times New Roman" pitchFamily="18" charset="0"/>
              </a:rPr>
              <a:t>Chúng em là bông hoa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Thời gian là tiếng hát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Đất trời nuôi dưỡng hoa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Thành hoa thơm ngọt mật.</a:t>
            </a:r>
            <a:endParaRPr lang="en-US" sz="2500" dirty="0">
              <a:cs typeface="Times New Roman" pitchFamily="18" charset="0"/>
            </a:endParaRPr>
          </a:p>
          <a:p>
            <a:endParaRPr lang="vi-VN" sz="2500" dirty="0">
              <a:cs typeface="Times New Roman" pitchFamily="18" charset="0"/>
            </a:endParaRPr>
          </a:p>
          <a:p>
            <a:r>
              <a:rPr lang="vi-VN" sz="2500" dirty="0">
                <a:cs typeface="Times New Roman" pitchFamily="18" charset="0"/>
              </a:rPr>
              <a:t>Chúng em là yêu thương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Vô tư và chân thật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Ở trên Trái Đất này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Chúng em là đẹp nhất.</a:t>
            </a:r>
          </a:p>
          <a:p>
            <a:pPr algn="r"/>
            <a:r>
              <a:rPr lang="vi-VN" sz="2000" i="1" dirty="0">
                <a:cs typeface="Times New Roman" pitchFamily="18" charset="0"/>
              </a:rPr>
              <a:t>Phạm Đông Hưng</a:t>
            </a:r>
            <a:endParaRPr lang="vi-VN" sz="2000" dirty="0"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365" y="515471"/>
            <a:ext cx="4525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4988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899548" y="592247"/>
            <a:ext cx="7042244" cy="5958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sz="3200" dirty="0">
                <a:cs typeface="Times New Roman" pitchFamily="18" charset="0"/>
              </a:rPr>
              <a:t>b. Những gì đã nuôi dưỡng bông hoa lớn lên?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3200" dirty="0">
                <a:cs typeface="Times New Roman" pitchFamily="18" charset="0"/>
              </a:rPr>
              <a:t>	</a:t>
            </a:r>
            <a:r>
              <a:rPr lang="vi-VN" sz="3200" dirty="0">
                <a:cs typeface="Times New Roman" pitchFamily="18" charset="0"/>
              </a:rPr>
              <a:t>Chúng em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3200" dirty="0">
                <a:cs typeface="Times New Roman" pitchFamily="18" charset="0"/>
              </a:rPr>
              <a:t>	</a:t>
            </a:r>
            <a:r>
              <a:rPr lang="vi-VN" sz="3200" dirty="0">
                <a:cs typeface="Times New Roman" pitchFamily="18" charset="0"/>
              </a:rPr>
              <a:t>Quả ngọt</a:t>
            </a:r>
          </a:p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3200" dirty="0">
                <a:cs typeface="Times New Roman" pitchFamily="18" charset="0"/>
              </a:rPr>
              <a:t>	</a:t>
            </a:r>
            <a:r>
              <a:rPr lang="vi-VN" sz="3200" dirty="0">
                <a:cs typeface="Times New Roman" pitchFamily="18" charset="0"/>
              </a:rPr>
              <a:t>Đất trờ</a:t>
            </a:r>
            <a:r>
              <a:rPr lang="en-US" sz="3200" dirty="0" err="1">
                <a:cs typeface="Times New Roman" pitchFamily="18" charset="0"/>
              </a:rPr>
              <a:t>i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14582" y="2564517"/>
            <a:ext cx="633412" cy="5124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Rounded Rectangle 3"/>
          <p:cNvSpPr/>
          <p:nvPr/>
        </p:nvSpPr>
        <p:spPr>
          <a:xfrm>
            <a:off x="5214582" y="3684308"/>
            <a:ext cx="633412" cy="5124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Rounded Rectangle 4"/>
          <p:cNvSpPr/>
          <p:nvPr/>
        </p:nvSpPr>
        <p:spPr>
          <a:xfrm>
            <a:off x="5214582" y="4738164"/>
            <a:ext cx="633412" cy="5124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6" name="Straight Connector 5"/>
          <p:cNvCxnSpPr/>
          <p:nvPr/>
        </p:nvCxnSpPr>
        <p:spPr>
          <a:xfrm>
            <a:off x="4724400" y="1001137"/>
            <a:ext cx="0" cy="5891570"/>
          </a:xfrm>
          <a:prstGeom prst="line">
            <a:avLst/>
          </a:prstGeom>
          <a:ln w="38100">
            <a:solidFill>
              <a:srgbClr val="8EFE0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 flipH="1">
            <a:off x="5254049" y="4751117"/>
            <a:ext cx="693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A306AB-BE17-49A7-ABF7-7FF54E5AB69A}"/>
              </a:ext>
            </a:extLst>
          </p:cNvPr>
          <p:cNvSpPr/>
          <p:nvPr/>
        </p:nvSpPr>
        <p:spPr>
          <a:xfrm>
            <a:off x="288007" y="1106508"/>
            <a:ext cx="443639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cs typeface="Times New Roman" pitchFamily="18" charset="0"/>
              </a:rPr>
              <a:t>Chúng em là cái nụ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Thời gian là lời ca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Nắng mưa tưới tắm nụ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Nở xòe thành bông hoa.</a:t>
            </a:r>
            <a:endParaRPr lang="en-US" sz="2500" dirty="0">
              <a:cs typeface="Times New Roman" pitchFamily="18" charset="0"/>
            </a:endParaRPr>
          </a:p>
          <a:p>
            <a:endParaRPr lang="vi-VN" sz="2500" dirty="0">
              <a:cs typeface="Times New Roman" pitchFamily="18" charset="0"/>
            </a:endParaRPr>
          </a:p>
          <a:p>
            <a:r>
              <a:rPr lang="vi-VN" sz="2500" dirty="0">
                <a:cs typeface="Times New Roman" pitchFamily="18" charset="0"/>
              </a:rPr>
              <a:t>Chúng em là bông hoa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Thời gian là tiếng hát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Đất trời nuôi dưỡng hoa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Thành hoa thơm ngọt mật.</a:t>
            </a:r>
            <a:endParaRPr lang="en-US" sz="2500" dirty="0">
              <a:cs typeface="Times New Roman" pitchFamily="18" charset="0"/>
            </a:endParaRPr>
          </a:p>
          <a:p>
            <a:endParaRPr lang="vi-VN" sz="2500" dirty="0">
              <a:cs typeface="Times New Roman" pitchFamily="18" charset="0"/>
            </a:endParaRPr>
          </a:p>
          <a:p>
            <a:r>
              <a:rPr lang="vi-VN" sz="2500" dirty="0">
                <a:cs typeface="Times New Roman" pitchFamily="18" charset="0"/>
              </a:rPr>
              <a:t>Chúng em là yêu thương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Vô tư và chân thật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Ở trên Trái Đất này</a:t>
            </a:r>
            <a:br>
              <a:rPr lang="vi-VN" sz="2500" dirty="0">
                <a:cs typeface="Times New Roman" pitchFamily="18" charset="0"/>
              </a:rPr>
            </a:br>
            <a:r>
              <a:rPr lang="vi-VN" sz="2500" dirty="0">
                <a:cs typeface="Times New Roman" pitchFamily="18" charset="0"/>
              </a:rPr>
              <a:t>Chúng em là đẹp nhất.</a:t>
            </a:r>
          </a:p>
          <a:p>
            <a:pPr algn="r"/>
            <a:r>
              <a:rPr lang="vi-VN" sz="2000" i="1" dirty="0">
                <a:cs typeface="Times New Roman" pitchFamily="18" charset="0"/>
              </a:rPr>
              <a:t>Phạm Đông Hưng</a:t>
            </a:r>
            <a:endParaRPr lang="vi-VN" sz="2000" dirty="0"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0EA65B-DA34-4EE2-AEBE-4CC3ECD8AA50}"/>
              </a:ext>
            </a:extLst>
          </p:cNvPr>
          <p:cNvSpPr/>
          <p:nvPr/>
        </p:nvSpPr>
        <p:spPr>
          <a:xfrm>
            <a:off x="173706" y="617267"/>
            <a:ext cx="4525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28001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92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</TotalTime>
  <Words>1432</Words>
  <Application>Microsoft Office PowerPoint</Application>
  <PresentationFormat>Widescreen</PresentationFormat>
  <Paragraphs>143</Paragraphs>
  <Slides>22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Arial</vt:lpstr>
      <vt:lpstr>Arial-Rounded</vt:lpstr>
      <vt:lpstr>Calibri</vt:lpstr>
      <vt:lpstr>Calibri Light</vt:lpstr>
      <vt:lpstr>Quire Sans</vt:lpstr>
      <vt:lpstr>Times New Roman</vt:lpstr>
      <vt:lpstr>UTM Avo</vt:lpstr>
      <vt:lpstr>Wingdings</vt:lpstr>
      <vt:lpstr>华康海报体W12(P)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91</cp:revision>
  <dcterms:created xsi:type="dcterms:W3CDTF">2021-11-01T08:16:43Z</dcterms:created>
  <dcterms:modified xsi:type="dcterms:W3CDTF">2022-08-25T02:50:41Z</dcterms:modified>
</cp:coreProperties>
</file>