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69" r:id="rId2"/>
    <p:sldId id="258" r:id="rId3"/>
    <p:sldId id="291" r:id="rId4"/>
    <p:sldId id="284" r:id="rId5"/>
    <p:sldId id="292" r:id="rId6"/>
    <p:sldId id="294" r:id="rId7"/>
    <p:sldId id="293" r:id="rId8"/>
    <p:sldId id="295" r:id="rId9"/>
    <p:sldId id="285" r:id="rId10"/>
    <p:sldId id="272" r:id="rId11"/>
    <p:sldId id="288" r:id="rId12"/>
    <p:sldId id="296" r:id="rId13"/>
    <p:sldId id="278" r:id="rId14"/>
    <p:sldId id="297" r:id="rId15"/>
    <p:sldId id="289" r:id="rId16"/>
    <p:sldId id="298" r:id="rId17"/>
    <p:sldId id="299" r:id="rId18"/>
    <p:sldId id="300" r:id="rId19"/>
    <p:sldId id="301" r:id="rId20"/>
    <p:sldId id="290" r:id="rId21"/>
    <p:sldId id="276" r:id="rId22"/>
    <p:sldId id="282" r:id="rId23"/>
    <p:sldId id="279" r:id="rId24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3" autoAdjust="0"/>
    <p:restoredTop sz="94660"/>
  </p:normalViewPr>
  <p:slideViewPr>
    <p:cSldViewPr>
      <p:cViewPr varScale="1">
        <p:scale>
          <a:sx n="76" d="100"/>
          <a:sy n="76" d="100"/>
        </p:scale>
        <p:origin x="98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4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8" y="193434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1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4003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3" y="3237319"/>
            <a:ext cx="777875" cy="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ÔN TIẾNG VIỆT\HÌNH ẢNH SÁCH ĐT\trang 101-150\trang 118\d7b2af0f-7c83-4f55-8ebd-6904a600c2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3"/>
          <a:stretch/>
        </p:blipFill>
        <p:spPr bwMode="auto">
          <a:xfrm>
            <a:off x="-36352" y="11011"/>
            <a:ext cx="9153526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3581400" y="971550"/>
            <a:ext cx="533400" cy="2743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715000" y="1504950"/>
            <a:ext cx="914400" cy="533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581400" y="2419350"/>
            <a:ext cx="5334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657600" y="1504950"/>
            <a:ext cx="457200" cy="1600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715000" y="1047750"/>
            <a:ext cx="1066800" cy="2743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15000" y="4629150"/>
            <a:ext cx="1143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0" y="-95250"/>
            <a:ext cx="9144000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Tì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từ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ngữ ứ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ng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vớ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mỗ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hì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nh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0955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Tậ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viế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 (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bả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ng con)</a:t>
            </a:r>
          </a:p>
        </p:txBody>
      </p:sp>
      <p:pic>
        <p:nvPicPr>
          <p:cNvPr id="2" name="Picture 2" descr="D:\MÔN TIẾNG VIỆT\HÌNH ẢNH SÁCH ĐT\trang 101-150\trang 119\77661d00-690a-4394-853f-c92986356b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823" r="10331" b="23387"/>
          <a:stretch/>
        </p:blipFill>
        <p:spPr bwMode="auto">
          <a:xfrm>
            <a:off x="381000" y="1657350"/>
            <a:ext cx="8528890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352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5715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Tậ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viế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 (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bả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ng con)</a:t>
            </a:r>
          </a:p>
        </p:txBody>
      </p:sp>
      <p:pic>
        <p:nvPicPr>
          <p:cNvPr id="2" name="tap viet ien i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814386"/>
            <a:ext cx="7696200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38350"/>
            <a:ext cx="8229600" cy="857250"/>
          </a:xfrm>
        </p:spPr>
        <p:txBody>
          <a:bodyPr>
            <a:noAutofit/>
          </a:bodyPr>
          <a:lstStyle/>
          <a:p>
            <a:r>
              <a:rPr lang="en-US" sz="7200" dirty="0">
                <a:latin typeface="Arial" pitchFamily="34" charset="0"/>
                <a:cs typeface="Arial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080946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ÔN TIẾNG VIỆT\HÌNH ẢNH SÁCH ĐT\trang 101-150\trang 119\615208af-2039-448f-8666-a85097b4c1f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 r="3989" b="55414"/>
          <a:stretch/>
        </p:blipFill>
        <p:spPr bwMode="auto">
          <a:xfrm>
            <a:off x="663363" y="304799"/>
            <a:ext cx="809963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MÔN TIẾNG VIỆT\HÌNH ẢNH SÁCH ĐT\trang 101-150\trang 119\615208af-2039-448f-8666-a85097b4c1f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43302" r="10125" b="33313"/>
          <a:stretch/>
        </p:blipFill>
        <p:spPr bwMode="auto">
          <a:xfrm>
            <a:off x="0" y="2800350"/>
            <a:ext cx="91249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" y="0"/>
            <a:ext cx="2391401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Tậ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đọ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1864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231285" y="-97668"/>
            <a:ext cx="5253272" cy="2136018"/>
          </a:xfrm>
          <a:prstGeom prst="rect">
            <a:avLst/>
          </a:prstGeom>
        </p:spPr>
      </p:pic>
      <p:sp>
        <p:nvSpPr>
          <p:cNvPr id="3" name="文本框 7"/>
          <p:cNvSpPr txBox="1"/>
          <p:nvPr/>
        </p:nvSpPr>
        <p:spPr>
          <a:xfrm>
            <a:off x="1150186" y="666750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Luyện</a:t>
            </a:r>
            <a:r>
              <a:rPr lang="en-US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đọc</a:t>
            </a:r>
            <a:r>
              <a:rPr lang="en-US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từ</a:t>
            </a:r>
            <a:r>
              <a:rPr lang="en-US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ngữ</a:t>
            </a:r>
            <a:r>
              <a:rPr lang="en-US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­­­</a:t>
            </a:r>
            <a:endParaRPr lang="zh-CN" altLang="en-US" sz="3200" spc="-150" dirty="0">
              <a:solidFill>
                <a:schemeClr val="tx1">
                  <a:lumMod val="75000"/>
                  <a:lumOff val="25000"/>
                </a:schemeClr>
              </a:solidFill>
              <a:latin typeface="HP-222" panose="020B0803050302020204" pitchFamily="34" charset="0"/>
              <a:ea typeface="汉仪跳跳体简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190750"/>
            <a:ext cx="7848600" cy="177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b="1" dirty="0" err="1">
                <a:latin typeface="HP-222" pitchFamily="34" charset="0"/>
              </a:rPr>
              <a:t>tiết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tập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viết</a:t>
            </a:r>
            <a:r>
              <a:rPr lang="en-US" sz="2400" b="1" dirty="0">
                <a:latin typeface="HP-222" pitchFamily="34" charset="0"/>
              </a:rPr>
              <a:t>, </a:t>
            </a:r>
            <a:r>
              <a:rPr lang="en-US" sz="2400" b="1" dirty="0" err="1">
                <a:latin typeface="HP-222" pitchFamily="34" charset="0"/>
              </a:rPr>
              <a:t>cẩn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thận</a:t>
            </a:r>
            <a:r>
              <a:rPr lang="en-US" sz="2400" b="1" dirty="0">
                <a:latin typeface="HP-222" pitchFamily="34" charset="0"/>
              </a:rPr>
              <a:t>, </a:t>
            </a:r>
            <a:r>
              <a:rPr lang="en-US" sz="2400" b="1" dirty="0" err="1">
                <a:latin typeface="HP-222" pitchFamily="34" charset="0"/>
              </a:rPr>
              <a:t>xô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bàn</a:t>
            </a:r>
            <a:r>
              <a:rPr lang="en-US" sz="2400" b="1" dirty="0">
                <a:latin typeface="HP-222" pitchFamily="34" charset="0"/>
              </a:rPr>
              <a:t>, </a:t>
            </a:r>
            <a:r>
              <a:rPr lang="en-US" sz="2400" b="1" dirty="0" err="1">
                <a:latin typeface="HP-222" pitchFamily="34" charset="0"/>
              </a:rPr>
              <a:t>biển</a:t>
            </a:r>
            <a:r>
              <a:rPr lang="en-US" sz="2400" b="1" dirty="0">
                <a:latin typeface="HP-222" pitchFamily="34" charset="0"/>
              </a:rPr>
              <a:t>, </a:t>
            </a:r>
            <a:r>
              <a:rPr lang="en-US" sz="2400" b="1" dirty="0" err="1">
                <a:latin typeface="HP-222" pitchFamily="34" charset="0"/>
              </a:rPr>
              <a:t>xiên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đi</a:t>
            </a:r>
            <a:r>
              <a:rPr lang="en-US" sz="2400" b="1" dirty="0">
                <a:latin typeface="HP-222" pitchFamily="34" charset="0"/>
              </a:rPr>
              <a:t>, </a:t>
            </a:r>
            <a:r>
              <a:rPr lang="en-US" sz="2400" b="1" dirty="0" err="1">
                <a:latin typeface="HP-222" pitchFamily="34" charset="0"/>
              </a:rPr>
              <a:t>nhăn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mặt</a:t>
            </a:r>
            <a:r>
              <a:rPr lang="en-US" sz="2400" b="1" dirty="0">
                <a:latin typeface="HP-222" pitchFamily="34" charset="0"/>
              </a:rPr>
              <a:t>, </a:t>
            </a:r>
            <a:r>
              <a:rPr lang="en-US" sz="2400" b="1" dirty="0" err="1">
                <a:latin typeface="HP-222" pitchFamily="34" charset="0"/>
              </a:rPr>
              <a:t>thì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thầm</a:t>
            </a:r>
            <a:r>
              <a:rPr lang="en-US" sz="2400" b="1" dirty="0">
                <a:latin typeface="HP-222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3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228600" y="-97668"/>
            <a:ext cx="4193685" cy="1221618"/>
          </a:xfrm>
          <a:prstGeom prst="rect">
            <a:avLst/>
          </a:prstGeom>
        </p:spPr>
      </p:pic>
      <p:sp>
        <p:nvSpPr>
          <p:cNvPr id="3" name="文本框 7"/>
          <p:cNvSpPr txBox="1"/>
          <p:nvPr/>
        </p:nvSpPr>
        <p:spPr>
          <a:xfrm>
            <a:off x="838200" y="251531"/>
            <a:ext cx="35071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Luyện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đọc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câu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­­­</a:t>
            </a:r>
            <a:endParaRPr lang="zh-CN" altLang="en-US" sz="2800" spc="-150" dirty="0">
              <a:solidFill>
                <a:schemeClr val="tx1">
                  <a:lumMod val="75000"/>
                  <a:lumOff val="25000"/>
                </a:schemeClr>
              </a:solidFill>
              <a:latin typeface="HP-222" panose="020B0803050302020204" pitchFamily="34" charset="0"/>
              <a:ea typeface="汉仪跳跳体简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00" y="135478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2800" y="165734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4800" y="143682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34200" y="133652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4574" y="248159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" y="251533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87174" y="311395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0823" y="3096221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77200" y="297636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63680" y="3597836"/>
            <a:ext cx="63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48400" y="1888181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1000" y="1281267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HP-222" pitchFamily="34" charset="0"/>
              </a:rPr>
              <a:t>	</a:t>
            </a:r>
            <a:r>
              <a:rPr lang="en-US" sz="2400" b="1" dirty="0" err="1">
                <a:latin typeface="HP-222" pitchFamily="34" charset="0"/>
              </a:rPr>
              <a:t>Lớp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Hà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có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tiết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tập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viết</a:t>
            </a:r>
            <a:r>
              <a:rPr lang="en-US" sz="2400" b="1" dirty="0">
                <a:latin typeface="HP-222" pitchFamily="34" charset="0"/>
              </a:rPr>
              <a:t>.   Hà </a:t>
            </a:r>
            <a:r>
              <a:rPr lang="en-US" sz="2400" b="1" dirty="0" err="1">
                <a:latin typeface="HP-222" pitchFamily="34" charset="0"/>
              </a:rPr>
              <a:t>viết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rất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cẩn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thận</a:t>
            </a:r>
            <a:r>
              <a:rPr lang="en-US" sz="2400" b="1" dirty="0">
                <a:latin typeface="HP-222" pitchFamily="34" charset="0"/>
              </a:rPr>
              <a:t>. </a:t>
            </a:r>
            <a:r>
              <a:rPr lang="vi-VN" sz="2400" b="1" dirty="0">
                <a:latin typeface="HP-222" pitchFamily="34" charset="0"/>
              </a:rPr>
              <a:t>  </a:t>
            </a:r>
            <a:r>
              <a:rPr lang="en-US" sz="2400" b="1" dirty="0" err="1">
                <a:latin typeface="HP-222" pitchFamily="34" charset="0"/>
              </a:rPr>
              <a:t>Thế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mà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bạn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Kiên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xô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bàn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làm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chữ</a:t>
            </a:r>
            <a:r>
              <a:rPr lang="en-US" sz="2400" b="1" dirty="0">
                <a:latin typeface="HP-222" pitchFamily="34" charset="0"/>
              </a:rPr>
              <a:t> “</a:t>
            </a:r>
            <a:r>
              <a:rPr lang="en-US" sz="2400" b="1" dirty="0" err="1">
                <a:latin typeface="HP-222" pitchFamily="34" charset="0"/>
              </a:rPr>
              <a:t>biển</a:t>
            </a:r>
            <a:r>
              <a:rPr lang="en-US" sz="2400" b="1" dirty="0">
                <a:latin typeface="HP-222" pitchFamily="34" charset="0"/>
              </a:rPr>
              <a:t>” </a:t>
            </a:r>
            <a:r>
              <a:rPr lang="en-US" sz="2400" b="1" dirty="0" err="1">
                <a:latin typeface="HP-222" pitchFamily="34" charset="0"/>
              </a:rPr>
              <a:t>của</a:t>
            </a:r>
            <a:r>
              <a:rPr lang="en-US" sz="2400" b="1" dirty="0">
                <a:latin typeface="HP-222" pitchFamily="34" charset="0"/>
              </a:rPr>
              <a:t> Hà </a:t>
            </a:r>
            <a:r>
              <a:rPr lang="en-US" sz="2400" b="1" dirty="0" err="1">
                <a:latin typeface="HP-222" pitchFamily="34" charset="0"/>
              </a:rPr>
              <a:t>xiên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hẳn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đi</a:t>
            </a:r>
            <a:r>
              <a:rPr lang="en-US" sz="2400" b="1" dirty="0">
                <a:latin typeface="HP-222" pitchFamily="34" charset="0"/>
              </a:rPr>
              <a:t>.   </a:t>
            </a:r>
            <a:r>
              <a:rPr lang="en-US" sz="2400" b="1" dirty="0" err="1">
                <a:latin typeface="HP-222" pitchFamily="34" charset="0"/>
              </a:rPr>
              <a:t>Hà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nhăn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mặt</a:t>
            </a:r>
            <a:r>
              <a:rPr lang="en-US" sz="2400" b="1" dirty="0">
                <a:latin typeface="HP-222" pitchFamily="34" charset="0"/>
              </a:rPr>
              <a:t>.   </a:t>
            </a:r>
            <a:r>
              <a:rPr lang="en-US" sz="2400" b="1" dirty="0" err="1">
                <a:latin typeface="HP-222" pitchFamily="34" charset="0"/>
              </a:rPr>
              <a:t>Kiên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thì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thầm</a:t>
            </a:r>
            <a:r>
              <a:rPr lang="en-US" sz="2400" b="1" dirty="0">
                <a:latin typeface="HP-222" pitchFamily="34" charset="0"/>
              </a:rPr>
              <a:t>:  “</a:t>
            </a:r>
            <a:r>
              <a:rPr lang="en-US" sz="2400" b="1" dirty="0" err="1">
                <a:latin typeface="HP-222" pitchFamily="34" charset="0"/>
              </a:rPr>
              <a:t>Tớ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lỡ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mà</a:t>
            </a:r>
            <a:r>
              <a:rPr lang="en-US" sz="2400" b="1" dirty="0">
                <a:latin typeface="HP-222" pitchFamily="34" charset="0"/>
              </a:rPr>
              <a:t>”.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	</a:t>
            </a:r>
            <a:r>
              <a:rPr lang="en-US" sz="2400" b="1" dirty="0">
                <a:latin typeface="HP-222" pitchFamily="34" charset="0"/>
              </a:rPr>
              <a:t>Hà </a:t>
            </a:r>
            <a:r>
              <a:rPr lang="en-US" sz="2400" b="1" dirty="0" err="1">
                <a:latin typeface="HP-222" pitchFamily="34" charset="0"/>
              </a:rPr>
              <a:t>chả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giận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bạn</a:t>
            </a:r>
            <a:r>
              <a:rPr lang="en-US" sz="2400" b="1" dirty="0">
                <a:latin typeface="HP-222" pitchFamily="34" charset="0"/>
              </a:rPr>
              <a:t>. </a:t>
            </a:r>
            <a:r>
              <a:rPr lang="vi-VN" sz="2400" b="1" dirty="0">
                <a:latin typeface="HP-222" pitchFamily="34" charset="0"/>
              </a:rPr>
              <a:t>  </a:t>
            </a:r>
            <a:r>
              <a:rPr lang="en-US" sz="2400" b="1" dirty="0">
                <a:latin typeface="HP-222" pitchFamily="34" charset="0"/>
              </a:rPr>
              <a:t> Em </a:t>
            </a:r>
            <a:r>
              <a:rPr lang="en-US" sz="2400" b="1" dirty="0" err="1">
                <a:latin typeface="HP-222" pitchFamily="34" charset="0"/>
              </a:rPr>
              <a:t>viết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thêm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chữ</a:t>
            </a:r>
            <a:r>
              <a:rPr lang="en-US" sz="2400" b="1" dirty="0">
                <a:latin typeface="HP-222" pitchFamily="34" charset="0"/>
              </a:rPr>
              <a:t> “</a:t>
            </a:r>
            <a:r>
              <a:rPr lang="en-US" sz="2400" b="1" dirty="0" err="1">
                <a:latin typeface="HP-222" pitchFamily="34" charset="0"/>
              </a:rPr>
              <a:t>biển</a:t>
            </a:r>
            <a:r>
              <a:rPr lang="en-US" sz="2400" b="1" dirty="0">
                <a:latin typeface="HP-222" pitchFamily="34" charset="0"/>
              </a:rPr>
              <a:t>” </a:t>
            </a:r>
            <a:r>
              <a:rPr lang="en-US" sz="2400" b="1" dirty="0" err="1">
                <a:latin typeface="HP-222" pitchFamily="34" charset="0"/>
              </a:rPr>
              <a:t>thật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đẹp</a:t>
            </a:r>
            <a:r>
              <a:rPr lang="en-US" sz="2400" b="1" dirty="0">
                <a:latin typeface="HP-222" pitchFamily="34" charset="0"/>
              </a:rPr>
              <a:t>.  </a:t>
            </a:r>
            <a:r>
              <a:rPr lang="vi-VN" sz="2400" b="1" dirty="0">
                <a:latin typeface="HP-222" pitchFamily="34" charset="0"/>
              </a:rPr>
              <a:t> 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Cô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nhìn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chữ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em</a:t>
            </a:r>
            <a:r>
              <a:rPr lang="en-US" sz="2400" b="1" dirty="0">
                <a:latin typeface="HP-222" pitchFamily="34" charset="0"/>
              </a:rPr>
              <a:t>, </a:t>
            </a:r>
            <a:r>
              <a:rPr lang="en-US" sz="2400" b="1" dirty="0" err="1">
                <a:latin typeface="HP-222" pitchFamily="34" charset="0"/>
              </a:rPr>
              <a:t>khen</a:t>
            </a:r>
            <a:r>
              <a:rPr lang="en-US" sz="2400" b="1" dirty="0">
                <a:latin typeface="HP-222" pitchFamily="34" charset="0"/>
              </a:rPr>
              <a:t>:  </a:t>
            </a:r>
            <a:r>
              <a:rPr lang="vi-VN" sz="2400" b="1" dirty="0">
                <a:latin typeface="HP-222" pitchFamily="34" charset="0"/>
              </a:rPr>
              <a:t>    </a:t>
            </a:r>
            <a:r>
              <a:rPr lang="en-US" sz="2400" b="1" dirty="0">
                <a:latin typeface="HP-222" pitchFamily="34" charset="0"/>
              </a:rPr>
              <a:t>“</a:t>
            </a:r>
            <a:r>
              <a:rPr lang="en-US" sz="2400" b="1" dirty="0" err="1">
                <a:latin typeface="HP-222" pitchFamily="34" charset="0"/>
              </a:rPr>
              <a:t>Chữ</a:t>
            </a:r>
            <a:r>
              <a:rPr lang="en-US" sz="2400" b="1" dirty="0">
                <a:latin typeface="HP-222" pitchFamily="34" charset="0"/>
              </a:rPr>
              <a:t> Hà </a:t>
            </a:r>
            <a:r>
              <a:rPr lang="en-US" sz="2400" b="1" dirty="0" err="1">
                <a:latin typeface="HP-222" pitchFamily="34" charset="0"/>
              </a:rPr>
              <a:t>đẹp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lắm</a:t>
            </a:r>
            <a:r>
              <a:rPr lang="en-US" sz="2400" b="1" dirty="0">
                <a:latin typeface="HP-222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08498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231285" y="-97668"/>
            <a:ext cx="4193685" cy="1221618"/>
          </a:xfrm>
          <a:prstGeom prst="rect">
            <a:avLst/>
          </a:prstGeom>
        </p:spPr>
      </p:pic>
      <p:sp>
        <p:nvSpPr>
          <p:cNvPr id="3" name="文本框 7"/>
          <p:cNvSpPr txBox="1"/>
          <p:nvPr/>
        </p:nvSpPr>
        <p:spPr>
          <a:xfrm>
            <a:off x="838200" y="251531"/>
            <a:ext cx="35071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Luyện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đọc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đoạn</a:t>
            </a:r>
            <a:endParaRPr lang="zh-CN" altLang="en-US" sz="2800" spc="-150" dirty="0">
              <a:solidFill>
                <a:schemeClr val="tx1">
                  <a:lumMod val="75000"/>
                  <a:lumOff val="25000"/>
                </a:schemeClr>
              </a:solidFill>
              <a:latin typeface="HP-222" panose="020B0803050302020204" pitchFamily="34" charset="0"/>
              <a:ea typeface="汉仪跳跳体简" panose="00020600040101010101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20015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HP-222" pitchFamily="34" charset="0"/>
              </a:rPr>
              <a:t>	</a:t>
            </a:r>
            <a:r>
              <a:rPr lang="en-US" sz="2400" b="1" dirty="0" err="1">
                <a:latin typeface="HP-222" pitchFamily="34" charset="0"/>
              </a:rPr>
              <a:t>Lớp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Hà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có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tiết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tập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viết</a:t>
            </a:r>
            <a:r>
              <a:rPr lang="en-US" sz="2400" b="1" dirty="0">
                <a:latin typeface="HP-222" pitchFamily="34" charset="0"/>
              </a:rPr>
              <a:t>. </a:t>
            </a:r>
            <a:r>
              <a:rPr lang="en-US" sz="2400" b="1" dirty="0" err="1">
                <a:latin typeface="HP-222" pitchFamily="34" charset="0"/>
              </a:rPr>
              <a:t>Hà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viết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rất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cẩn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thận</a:t>
            </a:r>
            <a:r>
              <a:rPr lang="en-US" sz="2400" b="1" dirty="0">
                <a:latin typeface="HP-222" pitchFamily="34" charset="0"/>
              </a:rPr>
              <a:t>. </a:t>
            </a:r>
            <a:r>
              <a:rPr lang="en-US" sz="2400" b="1" dirty="0" err="1">
                <a:latin typeface="HP-222" pitchFamily="34" charset="0"/>
              </a:rPr>
              <a:t>Thế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mà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bạn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Kiên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xô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bàn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làm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chữ</a:t>
            </a:r>
            <a:r>
              <a:rPr lang="en-US" sz="2400" b="1" dirty="0">
                <a:latin typeface="HP-222" pitchFamily="34" charset="0"/>
              </a:rPr>
              <a:t> “</a:t>
            </a:r>
            <a:r>
              <a:rPr lang="en-US" sz="2400" b="1" dirty="0" err="1">
                <a:latin typeface="HP-222" pitchFamily="34" charset="0"/>
              </a:rPr>
              <a:t>biển</a:t>
            </a:r>
            <a:r>
              <a:rPr lang="en-US" sz="2400" b="1" dirty="0">
                <a:latin typeface="HP-222" pitchFamily="34" charset="0"/>
              </a:rPr>
              <a:t>” </a:t>
            </a:r>
            <a:r>
              <a:rPr lang="en-US" sz="2400" b="1" dirty="0" err="1">
                <a:latin typeface="HP-222" pitchFamily="34" charset="0"/>
              </a:rPr>
              <a:t>của</a:t>
            </a:r>
            <a:r>
              <a:rPr lang="en-US" sz="2400" b="1" dirty="0">
                <a:latin typeface="HP-222" pitchFamily="34" charset="0"/>
              </a:rPr>
              <a:t> Hà </a:t>
            </a:r>
            <a:r>
              <a:rPr lang="en-US" sz="2400" b="1" dirty="0" err="1">
                <a:latin typeface="HP-222" pitchFamily="34" charset="0"/>
              </a:rPr>
              <a:t>xiên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đi</a:t>
            </a:r>
            <a:r>
              <a:rPr lang="en-US" sz="2400" b="1" dirty="0">
                <a:latin typeface="HP-222" pitchFamily="34" charset="0"/>
              </a:rPr>
              <a:t>. </a:t>
            </a:r>
            <a:r>
              <a:rPr lang="en-US" sz="2400" b="1" dirty="0" err="1">
                <a:latin typeface="HP-222" pitchFamily="34" charset="0"/>
              </a:rPr>
              <a:t>Hà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nhăn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mặt</a:t>
            </a:r>
            <a:r>
              <a:rPr lang="en-US" sz="2400" b="1" dirty="0">
                <a:latin typeface="HP-222" pitchFamily="34" charset="0"/>
              </a:rPr>
              <a:t>. </a:t>
            </a:r>
            <a:r>
              <a:rPr lang="en-US" sz="2400" b="1" dirty="0" err="1">
                <a:latin typeface="HP-222" pitchFamily="34" charset="0"/>
              </a:rPr>
              <a:t>Kiên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thì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thầm</a:t>
            </a:r>
            <a:r>
              <a:rPr lang="en-US" sz="2400" b="1" dirty="0">
                <a:latin typeface="HP-222" pitchFamily="34" charset="0"/>
              </a:rPr>
              <a:t>: “</a:t>
            </a:r>
            <a:r>
              <a:rPr lang="en-US" sz="2400" b="1" dirty="0" err="1">
                <a:latin typeface="HP-222" pitchFamily="34" charset="0"/>
              </a:rPr>
              <a:t>Tớ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lỡ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mà</a:t>
            </a:r>
            <a:r>
              <a:rPr lang="en-US" sz="2400" b="1" dirty="0">
                <a:latin typeface="HP-222" pitchFamily="34" charset="0"/>
              </a:rPr>
              <a:t>”.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	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Hà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chả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giận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thêm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biển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”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thật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nhìn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khen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: “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Hà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lắm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”.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11239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66800" y="280945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360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MÔN TIẾNG VIỆT\HÌNH ẢNH SÁCH ĐT\trang 101-150\trang 119\615208af-2039-448f-8666-a85097b4c1f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 r="3989" b="55414"/>
          <a:stretch/>
        </p:blipFill>
        <p:spPr bwMode="auto">
          <a:xfrm>
            <a:off x="663363" y="304799"/>
            <a:ext cx="809963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ÔN TIẾNG VIỆT\HÌNH ẢNH SÁCH ĐT\trang 101-150\trang 119\615208af-2039-448f-8666-a85097b4c1f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43302" r="10125" b="33313"/>
          <a:stretch/>
        </p:blipFill>
        <p:spPr bwMode="auto">
          <a:xfrm>
            <a:off x="0" y="2800350"/>
            <a:ext cx="91249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155085" y="-94227"/>
            <a:ext cx="3279285" cy="1069218"/>
          </a:xfrm>
          <a:prstGeom prst="rect">
            <a:avLst/>
          </a:prstGeom>
        </p:spPr>
      </p:pic>
      <p:sp>
        <p:nvSpPr>
          <p:cNvPr id="6" name="文本框 7"/>
          <p:cNvSpPr txBox="1"/>
          <p:nvPr/>
        </p:nvSpPr>
        <p:spPr>
          <a:xfrm>
            <a:off x="457200" y="209550"/>
            <a:ext cx="350714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4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Luyện</a:t>
            </a:r>
            <a:r>
              <a:rPr lang="en-US" altLang="zh-CN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4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đọc</a:t>
            </a:r>
            <a:r>
              <a:rPr lang="en-US" altLang="zh-CN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4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cả</a:t>
            </a:r>
            <a:r>
              <a:rPr lang="en-US" altLang="zh-CN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4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bài</a:t>
            </a:r>
            <a:endParaRPr lang="zh-CN" altLang="en-US" sz="2400" spc="-150" dirty="0">
              <a:solidFill>
                <a:schemeClr val="tx1">
                  <a:lumMod val="75000"/>
                  <a:lumOff val="25000"/>
                </a:schemeClr>
              </a:solidFill>
              <a:latin typeface="HP-222" panose="020B0803050302020204" pitchFamily="34" charset="0"/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291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875" y="1078"/>
            <a:ext cx="3050875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Kiể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tra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bà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cũ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4" t="30151" r="11366" b="28451"/>
          <a:stretch/>
        </p:blipFill>
        <p:spPr bwMode="auto">
          <a:xfrm>
            <a:off x="1196976" y="1123950"/>
            <a:ext cx="2477877" cy="134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8" t="3981" r="9708" b="21355"/>
          <a:stretch/>
        </p:blipFill>
        <p:spPr bwMode="auto">
          <a:xfrm>
            <a:off x="5469147" y="742951"/>
            <a:ext cx="175532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30857" y="2465359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itchFamily="34" charset="0"/>
              </a:rPr>
              <a:t>đè</a:t>
            </a:r>
            <a:r>
              <a:rPr lang="en-US" sz="4400" b="1" dirty="0">
                <a:latin typeface=".VnAvant" pitchFamily="34" charset="0"/>
              </a:rPr>
              <a:t>n p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2571750"/>
            <a:ext cx="248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itchFamily="34" charset="0"/>
              </a:rPr>
              <a:t>quả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vi-VN" sz="4400" b="1" dirty="0">
                <a:latin typeface=".VnAvant" pitchFamily="34" charset="0"/>
              </a:rPr>
              <a:t>mí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ÔN TIẾNG VIỆT\HÌNH ẢNH SÁCH ĐT\trang 101-150\trang 119\615208af-2039-448f-8666-a85097b4c1f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66740" r="13298"/>
          <a:stretch/>
        </p:blipFill>
        <p:spPr bwMode="auto">
          <a:xfrm>
            <a:off x="0" y="361950"/>
            <a:ext cx="9144000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514600" y="325755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514600" y="234315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6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875" y="1078"/>
            <a:ext cx="3050875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Kiê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tra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bà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cũ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85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Re8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8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572000" y="914400"/>
            <a:ext cx="25908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4800" b="1">
              <a:solidFill>
                <a:srgbClr val="800000"/>
              </a:solidFill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286000" y="1143000"/>
            <a:ext cx="21336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sz="5400" b="1">
              <a:solidFill>
                <a:srgbClr val="800000"/>
              </a:solidFill>
            </a:endParaRPr>
          </a:p>
        </p:txBody>
      </p:sp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4572000" y="51435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2800" b="1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1860895"/>
            <a:ext cx="25146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65: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1000" y="895350"/>
            <a:ext cx="3352800" cy="298189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iê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 </a:t>
            </a:r>
          </a:p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iê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879703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14600" y="-190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Khá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phá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5379" y="2190750"/>
            <a:ext cx="3365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c« </a:t>
            </a:r>
            <a:r>
              <a:rPr lang="en-US" sz="6000" b="1" dirty="0" err="1">
                <a:latin typeface=".VnAvant" pitchFamily="34" charset="0"/>
              </a:rPr>
              <a:t>t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 descr="D:\MÔN TIẾNG VIỆT\HÌNH ẢNH SÁCH ĐT\trang 101-150\trang 118\be90c2b4-6e38-4802-9a4e-dca3bb0351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13743" r="57319" b="18161"/>
          <a:stretch/>
        </p:blipFill>
        <p:spPr bwMode="auto">
          <a:xfrm>
            <a:off x="228600" y="768999"/>
            <a:ext cx="3409951" cy="410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33800" y="1962150"/>
            <a:ext cx="3200400" cy="1041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.VnAvant" pitchFamily="34" charset="0"/>
              </a:rPr>
              <a:t>iê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33801" y="3003332"/>
            <a:ext cx="1524000" cy="787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8000"/>
                </a:solidFill>
                <a:latin typeface=".VnAvant" pitchFamily="34" charset="0"/>
              </a:rPr>
              <a:t>iê</a:t>
            </a:r>
            <a:endParaRPr lang="en-US" sz="44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7800" y="3003333"/>
            <a:ext cx="1676400" cy="78761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.VnAvant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0167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-19050"/>
            <a:ext cx="7162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Khá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phá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(video)</a:t>
            </a:r>
          </a:p>
        </p:txBody>
      </p:sp>
      <p:pic>
        <p:nvPicPr>
          <p:cNvPr id="2" name="i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942974"/>
            <a:ext cx="74676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14600" y="-190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Khá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phá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1504950"/>
            <a:ext cx="3365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.VnAvant" pitchFamily="34" charset="0"/>
              </a:rPr>
              <a:t>V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iê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5400" b="1" dirty="0">
                <a:latin typeface=".VnAvant" pitchFamily="34" charset="0"/>
              </a:rPr>
              <a:t> Nam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7" descr="D:\MÔN TIẾNG VIỆT\HÌNH ẢNH SÁCH ĐT\trang 101-150\trang 118\be90c2b4-6e38-4802-9a4e-dca3bb0351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4" t="11723" r="21143" b="18737"/>
          <a:stretch/>
        </p:blipFill>
        <p:spPr bwMode="auto">
          <a:xfrm>
            <a:off x="533400" y="818852"/>
            <a:ext cx="2883820" cy="36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22974" y="1606668"/>
            <a:ext cx="368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/>
                <a:cs typeface="Times New Roman"/>
              </a:rPr>
              <a:t>.</a:t>
            </a:r>
            <a:endParaRPr lang="en-US" sz="6000" b="1" dirty="0"/>
          </a:p>
        </p:txBody>
      </p:sp>
      <p:sp>
        <p:nvSpPr>
          <p:cNvPr id="15" name="Rectangle 14"/>
          <p:cNvSpPr/>
          <p:nvPr/>
        </p:nvSpPr>
        <p:spPr>
          <a:xfrm>
            <a:off x="3733800" y="1530567"/>
            <a:ext cx="3200400" cy="1041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.VnAvant" pitchFamily="34" charset="0"/>
              </a:rPr>
              <a:t>iê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33801" y="2622332"/>
            <a:ext cx="1524000" cy="787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8000"/>
                </a:solidFill>
                <a:latin typeface=".VnAvant" pitchFamily="34" charset="0"/>
              </a:rPr>
              <a:t>iê</a:t>
            </a:r>
            <a:endParaRPr lang="en-US" sz="44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57800" y="2622333"/>
            <a:ext cx="1676400" cy="78761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.VnAvant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9960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/>
      <p:bldP spid="14" grpId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-19050"/>
            <a:ext cx="7162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Khá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phá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(video)</a:t>
            </a:r>
          </a:p>
        </p:txBody>
      </p:sp>
      <p:pic>
        <p:nvPicPr>
          <p:cNvPr id="2" name="i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814386"/>
            <a:ext cx="7696200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4019550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itchFamily="34" charset="0"/>
              </a:rPr>
              <a:t>cô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vi-VN" sz="4400" b="1" dirty="0">
                <a:latin typeface=".VnAvant" pitchFamily="34" charset="0"/>
              </a:rPr>
              <a:t>t</a:t>
            </a:r>
            <a:r>
              <a:rPr lang="vi-VN" sz="4400" b="1" dirty="0">
                <a:solidFill>
                  <a:srgbClr val="FF0000"/>
                </a:solidFill>
                <a:latin typeface=".VnAvant" pitchFamily="34" charset="0"/>
              </a:rPr>
              <a:t>iê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01955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itchFamily="34" charset="0"/>
              </a:rPr>
              <a:t>V</a:t>
            </a:r>
            <a:r>
              <a:rPr lang="vi-VN" sz="4400" b="1" dirty="0">
                <a:solidFill>
                  <a:srgbClr val="FF0000"/>
                </a:solidFill>
                <a:latin typeface=".VnAvant" pitchFamily="34" charset="0"/>
              </a:rPr>
              <a:t>iê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4400" b="1" dirty="0">
                <a:latin typeface=".VnAvant" pitchFamily="34" charset="0"/>
              </a:rPr>
              <a:t> Nam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5000" y="3212875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itchFamily="34" charset="0"/>
              </a:rPr>
              <a:t>t</a:t>
            </a:r>
            <a:r>
              <a:rPr lang="vi-VN" sz="4400" b="1" dirty="0">
                <a:solidFill>
                  <a:srgbClr val="FF0000"/>
                </a:solidFill>
                <a:latin typeface=".VnAvant" pitchFamily="34" charset="0"/>
              </a:rPr>
              <a:t>iê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72137" y="2533412"/>
            <a:ext cx="1509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.VnAvant" pitchFamily="34" charset="0"/>
              </a:rPr>
              <a:t>iê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33975" y="3212874"/>
            <a:ext cx="1730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itchFamily="34" charset="0"/>
              </a:rPr>
              <a:t>V</a:t>
            </a:r>
            <a:r>
              <a:rPr lang="vi-VN" sz="4400" b="1" dirty="0">
                <a:solidFill>
                  <a:srgbClr val="FF0000"/>
                </a:solidFill>
                <a:latin typeface=".VnAvant" pitchFamily="34" charset="0"/>
              </a:rPr>
              <a:t>iê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40393" y="2523887"/>
            <a:ext cx="1089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.VnAvant" pitchFamily="34" charset="0"/>
              </a:rPr>
              <a:t>iê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pic>
        <p:nvPicPr>
          <p:cNvPr id="11" name="Picture 10" descr="D:\MÔN TIẾNG VIỆT\HÌNH ẢNH SÁCH ĐT\trang 101-150\trang 118\be90c2b4-6e38-4802-9a4e-dca3bb0351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13743" r="57319" b="18161"/>
          <a:stretch/>
        </p:blipFill>
        <p:spPr bwMode="auto">
          <a:xfrm>
            <a:off x="1295400" y="509963"/>
            <a:ext cx="1705874" cy="205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MÔN TIẾNG VIỆT\HÌNH ẢNH SÁCH ĐT\trang 101-150\trang 118\be90c2b4-6e38-4802-9a4e-dca3bb0351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4" t="11723" r="21143" b="18737"/>
          <a:stretch/>
        </p:blipFill>
        <p:spPr bwMode="auto">
          <a:xfrm>
            <a:off x="5310839" y="624198"/>
            <a:ext cx="1580471" cy="20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514600" y="-190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Khá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 </a:t>
            </a:r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phá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4008" y="4057637"/>
            <a:ext cx="446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/>
                <a:cs typeface="Times New Roman"/>
              </a:rPr>
              <a:t>.</a:t>
            </a:r>
            <a:endParaRPr lang="en-US" sz="5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53100" y="3293328"/>
            <a:ext cx="446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/>
                <a:cs typeface="Times New Roman"/>
              </a:rPr>
              <a:t>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29512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</TotalTime>
  <Words>350</Words>
  <Application>Microsoft Office PowerPoint</Application>
  <PresentationFormat>On-screen Show (16:9)</PresentationFormat>
  <Paragraphs>66</Paragraphs>
  <Slides>23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.VnAvant</vt:lpstr>
      <vt:lpstr>Arial</vt:lpstr>
      <vt:lpstr>Calibri</vt:lpstr>
      <vt:lpstr>HP001 4 hàng</vt:lpstr>
      <vt:lpstr>HP-222</vt:lpstr>
      <vt:lpstr>Times New Roman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le thi ve</cp:lastModifiedBy>
  <cp:revision>66</cp:revision>
  <dcterms:created xsi:type="dcterms:W3CDTF">2020-05-18T12:48:51Z</dcterms:created>
  <dcterms:modified xsi:type="dcterms:W3CDTF">2024-12-03T01:48:19Z</dcterms:modified>
</cp:coreProperties>
</file>