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74" r:id="rId9"/>
    <p:sldId id="262" r:id="rId10"/>
    <p:sldId id="263" r:id="rId11"/>
    <p:sldId id="266" r:id="rId12"/>
    <p:sldId id="261" r:id="rId13"/>
    <p:sldId id="268" r:id="rId14"/>
    <p:sldId id="281" r:id="rId15"/>
    <p:sldId id="280" r:id="rId16"/>
    <p:sldId id="282" r:id="rId17"/>
    <p:sldId id="283" r:id="rId18"/>
    <p:sldId id="284" r:id="rId19"/>
    <p:sldId id="285" r:id="rId20"/>
    <p:sldId id="264" r:id="rId21"/>
    <p:sldId id="286" r:id="rId22"/>
    <p:sldId id="287" r:id="rId23"/>
    <p:sldId id="288" r:id="rId24"/>
    <p:sldId id="290" r:id="rId25"/>
    <p:sldId id="291" r:id="rId26"/>
    <p:sldId id="292" r:id="rId27"/>
    <p:sldId id="293" r:id="rId28"/>
    <p:sldId id="294" r:id="rId29"/>
    <p:sldId id="295" r:id="rId30"/>
    <p:sldId id="300" r:id="rId31"/>
    <p:sldId id="289" r:id="rId32"/>
    <p:sldId id="272" r:id="rId33"/>
    <p:sldId id="273" r:id="rId34"/>
    <p:sldId id="296" r:id="rId35"/>
    <p:sldId id="297" r:id="rId36"/>
    <p:sldId id="298" r:id="rId37"/>
    <p:sldId id="299" r:id="rId38"/>
    <p:sldId id="25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AF6"/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D2853-A80B-43FB-BE14-C06A2DB1F92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FDF2-3754-44FF-99DF-66823DCB6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2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3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2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9883" y="3429000"/>
            <a:ext cx="694171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4400" b="1" dirty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ĐẾN VỚI TIẾT HỌC</a:t>
            </a:r>
            <a:endParaRPr lang="en-US" sz="4400" b="1" dirty="0">
              <a:ln/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2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hân sâm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7" y="1234960"/>
            <a:ext cx="4348697" cy="32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7203" y="4851023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</a:rPr>
              <a:t>củ sâm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4367" y="4851023"/>
            <a:ext cx="1343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4875" y="1234960"/>
            <a:ext cx="195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</a:rPr>
              <a:t>s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93777" y="23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dirty="0">
                  <a:solidFill>
                    <a:prstClr val="black"/>
                  </a:solidFill>
                  <a:latin typeface="UTM Avo" panose="02040603050506020204" pitchFamily="18" charset="0"/>
                </a:rPr>
                <a:t>sâm</a:t>
              </a:r>
              <a:endParaRPr lang="en-US" sz="54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s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68269" y="4804856"/>
            <a:ext cx="584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UTM Avo" panose="02040603050506020204" pitchFamily="18" charset="0"/>
              </a:rPr>
              <a:t>(sờ - âm - sâm)</a:t>
            </a:r>
            <a:endParaRPr lang="en-US" sz="5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93777" y="2570922"/>
            <a:ext cx="3129666" cy="2057806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mập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4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ập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8577" y="4821814"/>
            <a:ext cx="753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UTM Avo" panose="02040603050506020204" pitchFamily="18" charset="0"/>
              </a:rPr>
              <a:t>(mờ - âp - mâp - nặng - mập)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25" y="1011524"/>
            <a:ext cx="3354729" cy="3334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41719" y="4821814"/>
            <a:ext cx="2254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cá mập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1101" y="4840864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94008" y="1251331"/>
            <a:ext cx="2321902" cy="830997"/>
            <a:chOff x="7814875" y="1234960"/>
            <a:chExt cx="2321902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7814875" y="1234960"/>
              <a:ext cx="23219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UTM Avo" panose="02040603050506020204" pitchFamily="18" charset="0"/>
                </a:rPr>
                <a:t>mập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11215" y="1234960"/>
              <a:ext cx="104708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26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265" y="3616957"/>
            <a:ext cx="2314038" cy="11500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673634" y="4613928"/>
            <a:ext cx="2978701" cy="923330"/>
            <a:chOff x="2228684" y="5861543"/>
            <a:chExt cx="2978701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2228684" y="5861543"/>
              <a:ext cx="29787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latin typeface="UTM Avo" panose="02040603050506020204" pitchFamily="18" charset="0"/>
                </a:rPr>
                <a:t>cá mập</a:t>
              </a:r>
              <a:endParaRPr lang="en-US" sz="5400" b="1" dirty="0">
                <a:latin typeface="UTM Avo" panose="0204060305050602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08183" y="5861543"/>
              <a:ext cx="115448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âp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4" descr="Nhân sâm 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53" y="3045336"/>
            <a:ext cx="2238704" cy="17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161625" y="4701194"/>
            <a:ext cx="2928954" cy="923330"/>
            <a:chOff x="8300335" y="5861542"/>
            <a:chExt cx="2928954" cy="923330"/>
          </a:xfrm>
        </p:grpSpPr>
        <p:sp>
          <p:nvSpPr>
            <p:cNvPr id="8" name="TextBox 7"/>
            <p:cNvSpPr txBox="1"/>
            <p:nvPr/>
          </p:nvSpPr>
          <p:spPr>
            <a:xfrm>
              <a:off x="8300335" y="5861542"/>
              <a:ext cx="27927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latin typeface="UTM Avo" panose="02040603050506020204" pitchFamily="18" charset="0"/>
                </a:rPr>
                <a:t>củ sâm</a:t>
              </a:r>
              <a:endParaRPr lang="en-US" sz="5400" b="1" dirty="0"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738772" y="5861542"/>
              <a:ext cx="14905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87635" y="606850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5250" y="774501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855" y="2112682"/>
            <a:ext cx="168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latin typeface="UTM Avo" panose="02040603050506020204" pitchFamily="18" charset="0"/>
              </a:rPr>
              <a:t>s</a:t>
            </a:r>
            <a:r>
              <a:rPr lang="vi-VN" sz="5400" b="1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4327" y="2112682"/>
            <a:ext cx="1826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latin typeface="UTM Avo" panose="02040603050506020204" pitchFamily="18" charset="0"/>
              </a:rPr>
              <a:t>m</a:t>
            </a:r>
            <a:r>
              <a:rPr lang="vi-VN" sz="5400" b="1">
                <a:solidFill>
                  <a:srgbClr val="FF0000"/>
                </a:solidFill>
                <a:latin typeface="UTM Avo" panose="02040603050506020204" pitchFamily="18" charset="0"/>
              </a:rPr>
              <a:t>ập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1.A nen\Duoi-hinh-bat-chu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6" y="762823"/>
            <a:ext cx="10469872" cy="54803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nen-gioi-thieu-nhan-vat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0235" y="1185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1.A nen\images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1.A nen\b2f7afcfc75055a94f20b6a77d110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56879" cy="187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1.A nen\images (3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06" y="2159877"/>
            <a:ext cx="3925310" cy="33738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5462" y="3310759"/>
            <a:ext cx="200222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nấm</a:t>
            </a:r>
          </a:p>
        </p:txBody>
      </p:sp>
    </p:spTree>
    <p:extLst>
      <p:ext uri="{BB962C8B-B14F-4D97-AF65-F5344CB8AC3E}">
        <p14:creationId xmlns:p14="http://schemas.microsoft.com/office/powerpoint/2010/main" val="36373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.A nen\b2f7afcfc75055a94f20b6a77d110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687504" cy="15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1.A nen\pngtree-vector-hand-drawn-cartoon-tree-image_13205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43" y="1820260"/>
            <a:ext cx="3086100" cy="3848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5462" y="3310759"/>
            <a:ext cx="2617076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UTM Avo" panose="02040603050506020204" pitchFamily="18" charset="0"/>
              </a:rPr>
              <a:t>mầm</a:t>
            </a:r>
          </a:p>
        </p:txBody>
      </p:sp>
    </p:spTree>
    <p:extLst>
      <p:ext uri="{BB962C8B-B14F-4D97-AF65-F5344CB8AC3E}">
        <p14:creationId xmlns:p14="http://schemas.microsoft.com/office/powerpoint/2010/main" val="40267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.A nen\images (2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1.A nen\b2f7afcfc75055a94f20b6a77d110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687504" cy="15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1.A nen\450888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34" y="1154682"/>
            <a:ext cx="3922986" cy="57509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5461" y="3310759"/>
            <a:ext cx="356300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UTM Avo" panose="02040603050506020204" pitchFamily="18" charset="0"/>
              </a:rPr>
              <a:t>tập múa</a:t>
            </a:r>
          </a:p>
        </p:txBody>
      </p:sp>
    </p:spTree>
    <p:extLst>
      <p:ext uri="{BB962C8B-B14F-4D97-AF65-F5344CB8AC3E}">
        <p14:creationId xmlns:p14="http://schemas.microsoft.com/office/powerpoint/2010/main" val="33053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1.A nen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53" y="1973782"/>
            <a:ext cx="5335971" cy="34963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1.A nen\b2f7afcfc75055a94f20b6a77d110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687504" cy="15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72855" y="3310759"/>
            <a:ext cx="416209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UTM Avo" panose="02040603050506020204" pitchFamily="18" charset="0"/>
              </a:rPr>
              <a:t>sâm cầm</a:t>
            </a:r>
          </a:p>
        </p:txBody>
      </p:sp>
    </p:spTree>
    <p:extLst>
      <p:ext uri="{BB962C8B-B14F-4D97-AF65-F5344CB8AC3E}">
        <p14:creationId xmlns:p14="http://schemas.microsoft.com/office/powerpoint/2010/main" val="19964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1.A nen\cac-mau-hinh-nen-slide-powerpoint-2013-dep-nhat-theo-chu-de-anh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062"/>
            <a:ext cx="12192001" cy="679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1.A nen\images (3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6" y="1410145"/>
            <a:ext cx="2743225" cy="2357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1.A nen\pngtree-vector-hand-drawn-cartoon-tree-image_13205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67" y="1465322"/>
            <a:ext cx="2341836" cy="2357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1.A nen\450888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11" y="1465322"/>
            <a:ext cx="2575034" cy="23809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1.A nen\tải xuống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469" y="1465322"/>
            <a:ext cx="2680138" cy="24048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5133" y="4409659"/>
            <a:ext cx="168691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latin typeface="UTM Avo" panose="02040603050506020204" pitchFamily="18" charset="0"/>
              </a:rPr>
              <a:t>nấm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8" y="4496156"/>
            <a:ext cx="215133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UTM Avo" panose="02040603050506020204" pitchFamily="18" charset="0"/>
              </a:rPr>
              <a:t>mầm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1111" y="4440436"/>
            <a:ext cx="2853558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UTM Avo" panose="02040603050506020204" pitchFamily="18" charset="0"/>
              </a:rPr>
              <a:t>tập múa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3851" y="4483456"/>
            <a:ext cx="268013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sâm cầm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2781" y="4417108"/>
            <a:ext cx="168691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7209" y="4484705"/>
            <a:ext cx="168691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0133" y="4431624"/>
            <a:ext cx="1686910" cy="76944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58853" y="4484583"/>
            <a:ext cx="1686910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803" y="4479323"/>
            <a:ext cx="1686910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1.A nen\tong-hop-30-hinh-nen-powerpoint-not-nhac-cho-bai-thuyet-trinh-ve-am-nhac-1489659674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1.A nen\teddy-bear-inside-gift-box-isolated-background-vector-illustration-eps-916473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 r="6358" b="20612"/>
          <a:stretch/>
        </p:blipFill>
        <p:spPr bwMode="auto">
          <a:xfrm>
            <a:off x="1860331" y="173421"/>
            <a:ext cx="8324193" cy="48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7209" y="581758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solidFill>
                  <a:srgbClr val="FF0000"/>
                </a:solidFill>
              </a:rPr>
              <a:t>KHỞI ĐỘNG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80" y="2240925"/>
            <a:ext cx="7872605" cy="44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98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.A nen\images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70524" cy="693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38694" y="374139"/>
            <a:ext cx="3642246" cy="872111"/>
            <a:chOff x="4576903" y="50544"/>
            <a:chExt cx="3642246" cy="872111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810020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Ghép đúng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050" name="Picture 2" descr="hình ảnh hoạt hình của cô bé hoạt hình bay bằng bút chì Hình ảnh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7" t="21098" r="5287" b="27979"/>
            <a:stretch/>
          </p:blipFill>
          <p:spPr bwMode="auto">
            <a:xfrm flipH="1">
              <a:off x="4576903" y="50544"/>
              <a:ext cx="1095028" cy="8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6"/>
          <p:cNvSpPr/>
          <p:nvPr/>
        </p:nvSpPr>
        <p:spPr>
          <a:xfrm>
            <a:off x="1069273" y="1937414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đầm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9273" y="3269258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đập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9273" y="4609064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tấp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13916" y="1937414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nập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13916" y="3269258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13916" y="4609064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lúa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18" name="Straight Connector 17"/>
          <p:cNvCxnSpPr>
            <a:stCxn id="7" idx="3"/>
            <a:endCxn id="16" idx="1"/>
          </p:cNvCxnSpPr>
          <p:nvPr/>
        </p:nvCxnSpPr>
        <p:spPr>
          <a:xfrm>
            <a:off x="3507673" y="2321727"/>
            <a:ext cx="2706243" cy="1331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1"/>
          </p:cNvCxnSpPr>
          <p:nvPr/>
        </p:nvCxnSpPr>
        <p:spPr>
          <a:xfrm flipV="1">
            <a:off x="3507672" y="2321727"/>
            <a:ext cx="2706244" cy="2661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07672" y="3662524"/>
            <a:ext cx="2706243" cy="1331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9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.A nen\tuyen-tap-35-hinh-nen-powerpoint-mau-vang-cuc-dep-cho-bai-thuyet-trinh-them-noi-bat-1489462323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0166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86786" y="117170"/>
            <a:ext cx="3811553" cy="846266"/>
            <a:chOff x="3864257" y="161682"/>
            <a:chExt cx="3811553" cy="846266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257" y="161682"/>
              <a:ext cx="1712256" cy="8462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116725" y="1047331"/>
            <a:ext cx="10139775" cy="1815882"/>
            <a:chOff x="369195" y="1214756"/>
            <a:chExt cx="11282775" cy="1815882"/>
          </a:xfrm>
        </p:grpSpPr>
        <p:sp>
          <p:nvSpPr>
            <p:cNvPr id="7" name="TextBox 6"/>
            <p:cNvSpPr txBox="1"/>
            <p:nvPr/>
          </p:nvSpPr>
          <p:spPr>
            <a:xfrm>
              <a:off x="369195" y="1214756"/>
              <a:ext cx="112346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Lê</a:t>
              </a:r>
            </a:p>
            <a:p>
              <a:pPr algn="just"/>
              <a:r>
                <a:rPr lang="vi-VN" sz="2800" dirty="0">
                  <a:latin typeface="UTM Avo" panose="02040603050506020204" pitchFamily="18" charset="0"/>
                </a:rPr>
                <a:t>	Bé Lê mê ti vi.  Ti vi có sâm cầm.  Bé chỉ:  Cò... Cò... .</a:t>
              </a:r>
            </a:p>
            <a:p>
              <a:pPr algn="just"/>
              <a:r>
                <a:rPr lang="vi-VN" sz="2800" dirty="0">
                  <a:latin typeface="UTM Avo" panose="02040603050506020204" pitchFamily="18" charset="0"/>
                </a:rPr>
                <a:t>Ti vi có cá mập.  Bé la:  Sợ! .  Má bế bé, vỗ về:  Cá mập ở ti vi mà  .  Má ấm quá,  bé chả sợ nữa.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 flipV="1">
              <a:off x="8099585" y="183030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317119" y="1537921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68321" y="194509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 flipV="1">
              <a:off x="9127132" y="1303762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 flipV="1">
              <a:off x="4902090" y="1782967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42330" y="1945095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718441" y="3167571"/>
            <a:ext cx="9349629" cy="350798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35523" y="4391489"/>
            <a:ext cx="33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6736902" y="1907930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12938" y="1890807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639374" y="2315695"/>
            <a:ext cx="11433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403614" y="2375695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529831" y="2863213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hoat_canh_dien_roi_va_nhac_nen_cuc_hay_2232018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8070" y="548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4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11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.A nen\images (3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9214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722882" y="3533577"/>
            <a:ext cx="5439102" cy="2128345"/>
          </a:xfrm>
          <a:prstGeom prst="cloudCallout">
            <a:avLst>
              <a:gd name="adj1" fmla="val -14468"/>
              <a:gd name="adj2" fmla="val 43750"/>
            </a:avLst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sâm cầm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814207" y="178149"/>
            <a:ext cx="2590797" cy="1802525"/>
          </a:xfrm>
          <a:prstGeom prst="cloudCallout">
            <a:avLst>
              <a:gd name="adj1" fmla="val -14468"/>
              <a:gd name="adj2" fmla="val 43750"/>
            </a:avLst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7360337" y="976936"/>
            <a:ext cx="4608785" cy="2128345"/>
          </a:xfrm>
          <a:prstGeom prst="cloudCallout">
            <a:avLst>
              <a:gd name="adj1" fmla="val -14468"/>
              <a:gd name="adj2" fmla="val 43750"/>
            </a:avLst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cá mập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885966" y="585426"/>
            <a:ext cx="3507829" cy="2128345"/>
          </a:xfrm>
          <a:prstGeom prst="cloudCallout">
            <a:avLst>
              <a:gd name="adj1" fmla="val -14468"/>
              <a:gd name="adj2" fmla="val 43750"/>
            </a:avLst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vỗ về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2639880" y="3105281"/>
            <a:ext cx="2590797" cy="1802525"/>
          </a:xfrm>
          <a:prstGeom prst="cloudCallout">
            <a:avLst>
              <a:gd name="adj1" fmla="val -14468"/>
              <a:gd name="adj2" fmla="val 43750"/>
            </a:avLst>
          </a:prstGeo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Ê</a:t>
            </a: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93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2263" y="756745"/>
            <a:ext cx="2459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Bé Lê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9683" y="2380592"/>
            <a:ext cx="827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Bé Lê mê ti vi.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0" y="4135029"/>
            <a:ext cx="5754414" cy="2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3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9173" y="1545018"/>
            <a:ext cx="9222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Ti vi có sâm cầm.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41889" y="4135028"/>
            <a:ext cx="5754414" cy="2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0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9172" y="1797266"/>
            <a:ext cx="9222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Bé chỉ: “ Cò... cò...”.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41889" y="4135028"/>
            <a:ext cx="5754414" cy="2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37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9173" y="1545018"/>
            <a:ext cx="9222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Ti vi có cá mập.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41889" y="4135028"/>
            <a:ext cx="5754414" cy="2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37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2497" y="1781501"/>
            <a:ext cx="9222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Bé la: “ Sợ!”.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41889" y="4135028"/>
            <a:ext cx="5754414" cy="2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37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1711" y="1545018"/>
            <a:ext cx="9222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Má bế bé, vỗ về: “ Cá mập ở ti vi mà”.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41889" y="4135028"/>
            <a:ext cx="5754414" cy="2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37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tải xuống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9973" y="1545018"/>
            <a:ext cx="1044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UTM Avo" panose="02040603050506020204" pitchFamily="18" charset="0"/>
              </a:rPr>
              <a:t>Má ấm quá, bé chả sợ nữa.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41889" y="4135028"/>
            <a:ext cx="5754414" cy="27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37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.A nen\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12290"/>
          <a:stretch/>
        </p:blipFill>
        <p:spPr bwMode="auto">
          <a:xfrm>
            <a:off x="28388" y="-603"/>
            <a:ext cx="12163612" cy="68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9809" y="372753"/>
            <a:ext cx="8534400" cy="1569660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Chú Sóc nâu đang cố gắng nhặt những hạt dẻ để mang về tổ. Các em hãy giúp đỡ chú Sóc bằng cách trả lời đúng các câu hỏi nhé.</a:t>
            </a:r>
          </a:p>
        </p:txBody>
      </p:sp>
      <p:pic>
        <p:nvPicPr>
          <p:cNvPr id="5" name="Picture 5" descr="C:\Users\ADMIN\Desktop\Tai nguyen thiet ke tro choi\Bảng gỗ\choi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38426"/>
            <a:ext cx="2330613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.A nen\tuyen-tap-35-hinh-nen-powerpoint-mau-vang-cuc-dep-cho-bai-thuyet-trinh-them-noi-bat-1489462323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0166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86786" y="117170"/>
            <a:ext cx="3811553" cy="846266"/>
            <a:chOff x="3864257" y="161682"/>
            <a:chExt cx="3811553" cy="846266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257" y="161682"/>
              <a:ext cx="1712256" cy="8462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116725" y="1047331"/>
            <a:ext cx="10096543" cy="1815882"/>
            <a:chOff x="369195" y="1214756"/>
            <a:chExt cx="11234670" cy="1815882"/>
          </a:xfrm>
        </p:grpSpPr>
        <p:sp>
          <p:nvSpPr>
            <p:cNvPr id="7" name="TextBox 6"/>
            <p:cNvSpPr txBox="1"/>
            <p:nvPr/>
          </p:nvSpPr>
          <p:spPr>
            <a:xfrm>
              <a:off x="369195" y="1214756"/>
              <a:ext cx="112346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Lê</a:t>
              </a:r>
            </a:p>
            <a:p>
              <a:pPr algn="just"/>
              <a:r>
                <a:rPr lang="vi-VN" sz="2800" dirty="0">
                  <a:latin typeface="UTM Avo" panose="02040603050506020204" pitchFamily="18" charset="0"/>
                </a:rPr>
                <a:t>	Bé Lê mê ti vi.  Ti vi có sâm cầm.  Bé chỉ:  Cò... Cò... .</a:t>
              </a:r>
            </a:p>
            <a:p>
              <a:pPr algn="just"/>
              <a:r>
                <a:rPr lang="vi-VN" sz="2800" dirty="0">
                  <a:latin typeface="UTM Avo" panose="02040603050506020204" pitchFamily="18" charset="0"/>
                </a:rPr>
                <a:t>Ti vi có cá mập.  Bé la:  Sợ! .  Má bế bé, vỗ về:  Cá mập ở ti vi mà  .  Má ấm quá,  bé chả sợ nữa.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 flipV="1">
              <a:off x="8099585" y="183030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48771" y="1596150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68321" y="194509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 flipV="1">
              <a:off x="7794178" y="1360321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 flipV="1">
              <a:off x="4085184" y="181850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1097" y="196941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1718441" y="3167571"/>
            <a:ext cx="9349629" cy="350798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35523" y="4391489"/>
            <a:ext cx="33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918755" y="1920589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263295" y="1907930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639374" y="2315695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700304" y="2458066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529831" y="2863213"/>
            <a:ext cx="73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81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.A nen\top-25-hinh-nen-powerpoint-de-thuong-dang-yeu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7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73669" y="1308341"/>
            <a:ext cx="3611155" cy="802947"/>
            <a:chOff x="4913715" y="264643"/>
            <a:chExt cx="3611155" cy="802947"/>
          </a:xfrm>
        </p:grpSpPr>
        <p:sp>
          <p:nvSpPr>
            <p:cNvPr id="4" name="Rounded Rectangle 3"/>
            <p:cNvSpPr/>
            <p:nvPr/>
          </p:nvSpPr>
          <p:spPr>
            <a:xfrm>
              <a:off x="5140235" y="526677"/>
              <a:ext cx="3384635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Chọn ý đúng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L-Shape 4"/>
            <p:cNvSpPr/>
            <p:nvPr/>
          </p:nvSpPr>
          <p:spPr>
            <a:xfrm rot="18531968">
              <a:off x="4715692" y="462666"/>
              <a:ext cx="770708" cy="374661"/>
            </a:xfrm>
            <a:prstGeom prst="corne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73782" y="2898624"/>
            <a:ext cx="7439577" cy="2379540"/>
            <a:chOff x="3219713" y="2220686"/>
            <a:chExt cx="7439577" cy="2379540"/>
          </a:xfrm>
        </p:grpSpPr>
        <p:sp>
          <p:nvSpPr>
            <p:cNvPr id="7" name="TextBox 6"/>
            <p:cNvSpPr txBox="1"/>
            <p:nvPr/>
          </p:nvSpPr>
          <p:spPr>
            <a:xfrm>
              <a:off x="3866606" y="2220686"/>
              <a:ext cx="4963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UTM Avo" panose="02040603050506020204" pitchFamily="18" charset="0"/>
                </a:rPr>
                <a:t>a) Bé Lê chả mê ti vi.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66606" y="3086399"/>
              <a:ext cx="4963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UTM Avo" panose="02040603050506020204" pitchFamily="18" charset="0"/>
                </a:rPr>
                <a:t>b) Bé Lê sợ cá mập.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66605" y="3953895"/>
              <a:ext cx="6792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UTM Avo" panose="02040603050506020204" pitchFamily="18" charset="0"/>
                </a:rPr>
                <a:t>c) Có má, bé Lê chả sợ nữa.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26526" y="2285999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26525" y="3151712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219713" y="4019208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L-Shape 12"/>
          <p:cNvSpPr/>
          <p:nvPr/>
        </p:nvSpPr>
        <p:spPr>
          <a:xfrm rot="18531968">
            <a:off x="4203266" y="3844343"/>
            <a:ext cx="544973" cy="231878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/>
          <p:cNvSpPr/>
          <p:nvPr/>
        </p:nvSpPr>
        <p:spPr>
          <a:xfrm rot="18531968">
            <a:off x="4201178" y="4811996"/>
            <a:ext cx="544973" cy="231878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ultiply 1"/>
          <p:cNvSpPr/>
          <p:nvPr/>
        </p:nvSpPr>
        <p:spPr>
          <a:xfrm>
            <a:off x="4214494" y="2963937"/>
            <a:ext cx="474991" cy="46506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15163" y="117564"/>
            <a:ext cx="3513992" cy="1358621"/>
            <a:chOff x="4036340" y="35415"/>
            <a:chExt cx="3853626" cy="1554564"/>
          </a:xfrm>
        </p:grpSpPr>
        <p:sp>
          <p:nvSpPr>
            <p:cNvPr id="5" name="Rounded Rectangle 4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36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6" name="Picture 2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26073" r="17533" b="57065"/>
          <a:stretch/>
        </p:blipFill>
        <p:spPr>
          <a:xfrm>
            <a:off x="742446" y="2690949"/>
            <a:ext cx="10773355" cy="16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12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âm â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372" y="0"/>
            <a:ext cx="10878207" cy="61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416980303537889838">
            <a:hlinkClick r:id="" action="ppaction://media"/>
            <a:extLst>
              <a:ext uri="{FF2B5EF4-FFF2-40B4-BE49-F238E27FC236}">
                <a16:creationId xmlns:a16="http://schemas.microsoft.com/office/drawing/2014/main" id="{419A4305-86FA-46BA-B001-4FD982D7F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669822" y="-2667000"/>
            <a:ext cx="685235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A58FA-E2DC-4DBE-9E4A-109C05953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20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96338288166">
            <a:hlinkClick r:id="" action="ppaction://media"/>
            <a:extLst>
              <a:ext uri="{FF2B5EF4-FFF2-40B4-BE49-F238E27FC236}">
                <a16:creationId xmlns:a16="http://schemas.microsoft.com/office/drawing/2014/main" id="{375BA87F-3E61-461A-AEF4-2137124F4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95249" y="2676"/>
            <a:ext cx="12058650" cy="67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D38943-52A1-400A-AB95-58B097C1C1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3"/>
          <a:stretch/>
        </p:blipFill>
        <p:spPr>
          <a:xfrm rot="10800000">
            <a:off x="1009650" y="-114300"/>
            <a:ext cx="9829800" cy="694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589343" y="411740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4" y="2226948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599715" y="1340561"/>
            <a:ext cx="6212047" cy="3232919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2198" y="1711509"/>
            <a:ext cx="5657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UTM Conestoga" panose="02040603050506020204" pitchFamily="18" charset="0"/>
              </a:rPr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13947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1.A nen\tải xuống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14"/>
            <a:ext cx="12192000" cy="68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25600" y="152400"/>
            <a:ext cx="9652000" cy="2057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07673" y="396271"/>
            <a:ext cx="894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chỗ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UTM Avo" panose="02040603050506020204" pitchFamily="18" charset="0"/>
                <a:cs typeface="Times New Roman" pitchFamily="18" charset="0"/>
              </a:rPr>
              <a:t>               Th....   ..  </a:t>
            </a:r>
            <a:r>
              <a:rPr lang="en-US" sz="3200" dirty="0" err="1">
                <a:latin typeface="UTM Avo" panose="02040603050506020204" pitchFamily="18" charset="0"/>
                <a:cs typeface="Times New Roman" pitchFamily="18" charset="0"/>
              </a:rPr>
              <a:t>Rùa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3276601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latin typeface="UTM Avo" panose="02040603050506020204" pitchFamily="18" charset="0"/>
                <a:cs typeface="Times New Roman" pitchFamily="18" charset="0"/>
              </a:rPr>
              <a:t>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636" y="4574884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>
                <a:latin typeface="UTM Avo" panose="02040603050506020204" pitchFamily="18" charset="0"/>
                <a:cs typeface="Times New Roman" pitchFamily="18" charset="0"/>
              </a:rPr>
              <a:t>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8072" y="4516864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latin typeface="UTM Avo" panose="02040603050506020204" pitchFamily="18" charset="0"/>
                <a:cs typeface="Times New Roman" pitchFamily="18" charset="0"/>
              </a:rPr>
              <a:t>ăp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4872" y="3372873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en-US" sz="3200">
                <a:latin typeface="UTM Avo" panose="02040603050506020204" pitchFamily="18" charset="0"/>
                <a:cs typeface="Times New Roman" pitchFamily="18" charset="0"/>
              </a:rPr>
              <a:t> ăm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9421090" y="4909631"/>
            <a:ext cx="2937165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140366" y="1910613"/>
            <a:ext cx="5957453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498438" y="2571739"/>
            <a:ext cx="64008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80146" y="2283397"/>
            <a:ext cx="64008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032001" y="2746311"/>
            <a:ext cx="64008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216767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0019" y="116868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180" y="2283397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504490"/>
            <a:ext cx="812800" cy="6096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4893642" y="926839"/>
            <a:ext cx="36947" cy="1209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3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.A nen\images (3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640"/>
            <a:ext cx="12036478" cy="76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35200" y="152400"/>
            <a:ext cx="8026400" cy="2057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5201" y="383857"/>
            <a:ext cx="8525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Điền vần thích hợp vào chỗ chấm.</a:t>
            </a:r>
          </a:p>
          <a:p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      </a:t>
            </a:r>
            <a:r>
              <a:rPr lang="en-US" sz="3200" b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ch... chỉ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8003" y="4514312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 ăm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636" y="4574884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8291" y="3185835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ăp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1745" y="3352801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ap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9301020" y="4867271"/>
            <a:ext cx="2937165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40000" y="1799069"/>
            <a:ext cx="5957453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76946" y="2130997"/>
            <a:ext cx="64008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72874" y="2209800"/>
            <a:ext cx="64008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62039" y="2746311"/>
            <a:ext cx="64008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216767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0019" y="116868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180" y="2283397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50449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A nen\Forest-Friends-iOS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189"/>
            <a:ext cx="12161557" cy="69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35200" y="152400"/>
            <a:ext cx="8026400" cy="2057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9419" y="521567"/>
            <a:ext cx="690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b...   ….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ngô</a:t>
            </a:r>
            <a:endParaRPr lang="en-US" sz="3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5019" y="3312678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ăp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636" y="4574884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1200" y="4529276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636" y="3312679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ăm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9282546" y="4864388"/>
            <a:ext cx="2937165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020294" y="1557903"/>
            <a:ext cx="5957453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76946" y="2130997"/>
            <a:ext cx="64008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80146" y="2283397"/>
            <a:ext cx="64008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43201" y="2060457"/>
            <a:ext cx="64008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216767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0019" y="116868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180" y="2283397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504490"/>
            <a:ext cx="812800" cy="609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5150223" y="1108225"/>
            <a:ext cx="36947" cy="1209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9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1.A nen\images (3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640"/>
            <a:ext cx="12036478" cy="76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35200" y="152400"/>
            <a:ext cx="8026400" cy="2057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7674" y="137636"/>
            <a:ext cx="812338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......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3276601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636" y="4574884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1578" y="4404357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ăp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1745" y="3312679"/>
            <a:ext cx="2641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 ăm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9282546" y="4836679"/>
            <a:ext cx="2937165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001819" y="1660446"/>
            <a:ext cx="5957453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76946" y="2130997"/>
            <a:ext cx="64008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80146" y="2283397"/>
            <a:ext cx="64008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07673" y="2078815"/>
            <a:ext cx="64008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216767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0019" y="116868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180" y="2283397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504490"/>
            <a:ext cx="812800" cy="6096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6518564" y="1064196"/>
            <a:ext cx="101600" cy="1234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41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67437" y="2305319"/>
            <a:ext cx="4038600" cy="3682896"/>
            <a:chOff x="1828800" y="2641705"/>
            <a:chExt cx="4038600" cy="3682896"/>
          </a:xfrm>
          <a:solidFill>
            <a:srgbClr val="FFCCCC"/>
          </a:solidFill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vi-VN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39437" y="2406814"/>
            <a:ext cx="4038600" cy="3682896"/>
            <a:chOff x="6400800" y="2743200"/>
            <a:chExt cx="4038600" cy="3682896"/>
          </a:xfrm>
          <a:solidFill>
            <a:srgbClr val="FFCCCC"/>
          </a:solidFill>
        </p:grpSpPr>
        <p:sp>
          <p:nvSpPr>
            <p:cNvPr id="8" name="Oval 7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grp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vi-VN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p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56336" y="656602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87635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95474" y="2525416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âp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89545" y="4998540"/>
            <a:ext cx="480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</a:rPr>
              <a:t>(â - pờ - âp)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8372" y="331873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5250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43089" y="2525416"/>
            <a:ext cx="3193038" cy="225083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âm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4136" y="4998541"/>
            <a:ext cx="5210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</a:rPr>
              <a:t>(â - mờ - âm)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590</Words>
  <Application>Microsoft Office PowerPoint</Application>
  <PresentationFormat>Widescreen</PresentationFormat>
  <Paragraphs>127</Paragraphs>
  <Slides>38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UTM Conestoga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le thi ve</cp:lastModifiedBy>
  <cp:revision>110</cp:revision>
  <dcterms:created xsi:type="dcterms:W3CDTF">2020-08-09T11:49:32Z</dcterms:created>
  <dcterms:modified xsi:type="dcterms:W3CDTF">2024-10-28T02:51:06Z</dcterms:modified>
</cp:coreProperties>
</file>