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10" r:id="rId2"/>
    <p:sldId id="278" r:id="rId3"/>
    <p:sldId id="281" r:id="rId4"/>
    <p:sldId id="279" r:id="rId5"/>
    <p:sldId id="280" r:id="rId6"/>
    <p:sldId id="283" r:id="rId7"/>
    <p:sldId id="300" r:id="rId8"/>
    <p:sldId id="284" r:id="rId9"/>
    <p:sldId id="301" r:id="rId10"/>
    <p:sldId id="299" r:id="rId11"/>
    <p:sldId id="285" r:id="rId12"/>
    <p:sldId id="286" r:id="rId13"/>
    <p:sldId id="288" r:id="rId14"/>
    <p:sldId id="302" r:id="rId15"/>
    <p:sldId id="289" r:id="rId16"/>
    <p:sldId id="290" r:id="rId17"/>
    <p:sldId id="291" r:id="rId18"/>
    <p:sldId id="292" r:id="rId19"/>
    <p:sldId id="293" r:id="rId20"/>
    <p:sldId id="308" r:id="rId21"/>
    <p:sldId id="303" r:id="rId22"/>
    <p:sldId id="305" r:id="rId23"/>
    <p:sldId id="306" r:id="rId24"/>
    <p:sldId id="307" r:id="rId25"/>
    <p:sldId id="275" r:id="rId26"/>
  </p:sldIdLst>
  <p:sldSz cx="9906000" cy="6858000" type="A4"/>
  <p:notesSz cx="6858000" cy="9144000"/>
  <p:embeddedFontLst>
    <p:embeddedFont>
      <p:font typeface=".VnAvant" panose="020B7200000000000000" charset="0"/>
      <p:regular r:id="rId28"/>
      <p:bold r:id="rId29"/>
      <p:italic r:id="rId30"/>
      <p:boldItalic r:id="rId31"/>
    </p:embeddedFont>
    <p:embeddedFont>
      <p:font typeface=".VnExoticH" panose="020B7200000000000000"/>
      <p:regular r:id="rId32"/>
    </p:embeddedFont>
    <p:embeddedFont>
      <p:font typeface="HP001 4 hàng" panose="020B0603050302020204" pitchFamily="34" charset="0"/>
      <p:regular r:id="rId33"/>
      <p:bold r:id="rId34"/>
    </p:embeddedFont>
    <p:embeddedFont>
      <p:font typeface="HP001 4H" panose="020B0603050302020204" pitchFamily="34" charset="0"/>
      <p:bold r:id="rId35"/>
    </p:embeddedFont>
    <p:embeddedFont>
      <p:font typeface="Verdana" panose="020B060403050404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78"/>
    <a:srgbClr val="0E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144" y="668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7CB92-D393-45C3-9FB7-A69A8D85C0F4}" type="datetimeFigureOut">
              <a:rPr lang="vi-VN" smtClean="0"/>
              <a:t>14/11/2024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ED91D-D46F-457B-99E3-E832B86E05A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960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52500" y="685800"/>
            <a:ext cx="4953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46BF2B-3A9D-4062-8E42-B4BC5B5D5908}" type="slidenum">
              <a:rPr lang="zh-CN" altLang="en-US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zh-CN" alt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87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3113993"/>
      </p:ext>
    </p:extLst>
  </p:cSld>
  <p:clrMapOvr>
    <a:masterClrMapping/>
  </p:clrMapOvr>
  <p:transition spd="slow" advClick="0" advTm="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09739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89464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daisy_button_pink_h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904" y="28577"/>
            <a:ext cx="801423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5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404" y="143668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6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529" y="1268413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7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24003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8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2362200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9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220" y="4821238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0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900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1" descr="Pictur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37" y="2949575"/>
            <a:ext cx="173355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1712913" y="3714752"/>
            <a:ext cx="6191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n-US" sz="2800">
                <a:solidFill>
                  <a:srgbClr val="9900FF"/>
                </a:solidFill>
                <a:latin typeface=".VnExoticH" pitchFamily="34" charset="0"/>
              </a:rPr>
              <a:t> </a:t>
            </a:r>
            <a:endParaRPr lang="en-US" altLang="en-US">
              <a:latin typeface="Arial" charset="0"/>
            </a:endParaRPr>
          </a:p>
        </p:txBody>
      </p:sp>
      <p:sp>
        <p:nvSpPr>
          <p:cNvPr id="140303" name="AutoShape 15"/>
          <p:cNvSpPr>
            <a:spLocks noChangeArrowheads="1"/>
          </p:cNvSpPr>
          <p:nvPr/>
        </p:nvSpPr>
        <p:spPr bwMode="auto">
          <a:xfrm>
            <a:off x="3324359" y="73025"/>
            <a:ext cx="3257286" cy="2643188"/>
          </a:xfrm>
          <a:prstGeom prst="star32">
            <a:avLst>
              <a:gd name="adj" fmla="val 22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altLang="en-US" sz="3200">
              <a:latin typeface="Arial" charset="0"/>
            </a:endParaRPr>
          </a:p>
        </p:txBody>
      </p:sp>
      <p:sp>
        <p:nvSpPr>
          <p:cNvPr id="2060" name="Text Box 19"/>
          <p:cNvSpPr txBox="1">
            <a:spLocks noChangeArrowheads="1"/>
          </p:cNvSpPr>
          <p:nvPr/>
        </p:nvSpPr>
        <p:spPr bwMode="auto">
          <a:xfrm>
            <a:off x="2311400" y="5326064"/>
            <a:ext cx="5283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>
              <a:latin typeface="Arial" charset="0"/>
            </a:endParaRPr>
          </a:p>
        </p:txBody>
      </p:sp>
      <p:pic>
        <p:nvPicPr>
          <p:cNvPr id="3093" name="Em y1283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Em yeu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400" y="5638800"/>
            <a:ext cx="330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2" name="WordArt 14"/>
          <p:cNvSpPr>
            <a:spLocks noChangeArrowheads="1" noChangeShapeType="1" noTextEdit="1"/>
          </p:cNvSpPr>
          <p:nvPr/>
        </p:nvSpPr>
        <p:spPr bwMode="auto">
          <a:xfrm>
            <a:off x="2009105" y="1268413"/>
            <a:ext cx="5895058" cy="5800724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916641"/>
              </a:avLst>
            </a:prstTxWarp>
          </a:bodyPr>
          <a:lstStyle/>
          <a:p>
            <a:pPr algn="ctr"/>
            <a:r>
              <a:rPr lang="vi-VN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TRƯỜNG TIỂU HỌC </a:t>
            </a:r>
            <a:r>
              <a:rPr lang="en-US" sz="4400" kern="10" dirty="0"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LÊ LỢI </a:t>
            </a:r>
            <a:endParaRPr lang="vi-VN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  <a:p>
            <a:endParaRPr lang="en-US" sz="4400" kern="10" dirty="0">
              <a:ln w="9525">
                <a:solidFill>
                  <a:schemeClr val="accent1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4" name="Text Box 20"/>
          <p:cNvSpPr txBox="1">
            <a:spLocks noChangeArrowheads="1"/>
          </p:cNvSpPr>
          <p:nvPr/>
        </p:nvSpPr>
        <p:spPr bwMode="auto">
          <a:xfrm>
            <a:off x="0" y="5867400"/>
            <a:ext cx="990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: Lê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dirty="0" err="1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altLang="en-US" sz="4400" dirty="0">
                <a:solidFill>
                  <a:srgbClr val="00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65" name="WordArt 3"/>
          <p:cNvSpPr>
            <a:spLocks noChangeArrowheads="1" noChangeShapeType="1" noTextEdit="1"/>
          </p:cNvSpPr>
          <p:nvPr/>
        </p:nvSpPr>
        <p:spPr bwMode="auto">
          <a:xfrm>
            <a:off x="103189" y="3108325"/>
            <a:ext cx="9608476" cy="2217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da-DK" sz="32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vần ua-ưa</a:t>
            </a:r>
            <a:endParaRPr lang="en-US" sz="32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995" y="16730"/>
            <a:ext cx="1606120" cy="2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4604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211" fill="hold"/>
                                        <p:tgtEl>
                                          <p:spTgt spid="3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3"/>
                </p:tgtEl>
              </p:cMediaNode>
            </p:audio>
          </p:childTnLst>
        </p:cTn>
      </p:par>
    </p:tnLst>
    <p:bldLst>
      <p:bldP spid="140300" grpId="0"/>
      <p:bldP spid="140303" grpId="0" animBg="1"/>
      <p:bldP spid="140303" grpId="1" animBg="1"/>
      <p:bldP spid="14030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0332" t="28294" r="55385" b="50051"/>
          <a:stretch>
            <a:fillRect/>
          </a:stretch>
        </p:blipFill>
        <p:spPr>
          <a:xfrm>
            <a:off x="122369" y="21404"/>
            <a:ext cx="4105740" cy="390480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7733" t="16492" r="20282" b="48540"/>
          <a:stretch>
            <a:fillRect/>
          </a:stretch>
        </p:blipFill>
        <p:spPr>
          <a:xfrm>
            <a:off x="5418022" y="0"/>
            <a:ext cx="4212821" cy="379285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389936" y="4233545"/>
            <a:ext cx="2317591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itchFamily="34" charset="0"/>
                <a:cs typeface=".VnAvantH" panose="020B7200000000000000" charset="0"/>
              </a:rPr>
              <a:t>c</a:t>
            </a:r>
            <a:r>
              <a:rPr lang="en-US" sz="6000">
                <a:solidFill>
                  <a:srgbClr val="FF0000"/>
                </a:solidFill>
                <a:latin typeface=".VnAvant" pitchFamily="34" charset="0"/>
                <a:cs typeface=".VnAvantH" panose="020B7200000000000000" charset="0"/>
              </a:rPr>
              <a:t>ua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389936" y="5248275"/>
            <a:ext cx="1009690" cy="10147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c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399625" y="5248275"/>
            <a:ext cx="1307386" cy="10147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ua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852160" y="4232612"/>
            <a:ext cx="304441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ùa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852160" y="5248275"/>
            <a:ext cx="1672272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524432" y="5248275"/>
            <a:ext cx="1372142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ùa</a:t>
            </a:r>
          </a:p>
        </p:txBody>
      </p:sp>
    </p:spTree>
    <p:extLst>
      <p:ext uri="{BB962C8B-B14F-4D97-AF65-F5344CB8AC3E}">
        <p14:creationId xmlns:p14="http://schemas.microsoft.com/office/powerpoint/2010/main" val="2015020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3" y="772451"/>
            <a:ext cx="9622971" cy="559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8883"/>
      </p:ext>
    </p:extLst>
  </p:cSld>
  <p:clrMapOvr>
    <a:masterClrMapping/>
  </p:clrMapOvr>
  <p:transition advClick="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43450"/>
            <a:ext cx="600035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6" y="257175"/>
            <a:ext cx="6034750" cy="616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4247885" y="2828925"/>
            <a:ext cx="1437746" cy="180975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6858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 fontAlgn="auto">
              <a:lnSpc>
                <a:spcPct val="110000"/>
              </a:lnSpc>
              <a:spcAft>
                <a:spcPts val="0"/>
              </a:spcAft>
              <a:defRPr/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2971800" y="3200402"/>
            <a:ext cx="3549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5400" b="1">
                <a:solidFill>
                  <a:srgbClr val="FF0000"/>
                </a:solidFill>
                <a:latin typeface="HP001 4 hàng" pitchFamily="34" charset="-93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97981048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8243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>
                <a:latin typeface="Verdana" pitchFamily="34" charset="0"/>
                <a:ea typeface="Verdana" pitchFamily="34" charset="0"/>
                <a:cs typeface="Verdana" pitchFamily="34" charset="0"/>
              </a:rPr>
              <a:t>2.Tiếng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nào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có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err="1">
                <a:latin typeface="Verdana" pitchFamily="34" charset="0"/>
                <a:ea typeface="Verdana" pitchFamily="34" charset="0"/>
                <a:cs typeface="Verdana" pitchFamily="34" charset="0"/>
              </a:rPr>
              <a:t>âm</a:t>
            </a:r>
            <a:r>
              <a:rPr lang="en-US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ua</a:t>
            </a:r>
            <a:r>
              <a:rPr lang="en-US">
                <a:latin typeface="Verdana" pitchFamily="34" charset="0"/>
                <a:ea typeface="Verdana" pitchFamily="34" charset="0"/>
                <a:cs typeface="Verdana" pitchFamily="34" charset="0"/>
              </a:rPr>
              <a:t>?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Tiếng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nào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có</a:t>
            </a:r>
            <a:r>
              <a:rPr lang="en-US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err="1">
                <a:latin typeface="Verdana" pitchFamily="34" charset="0"/>
                <a:ea typeface="Verdana" pitchFamily="34" charset="0"/>
                <a:cs typeface="Verdana" pitchFamily="34" charset="0"/>
              </a:rPr>
              <a:t>âm</a:t>
            </a:r>
            <a:r>
              <a:rPr lang="en-US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ưa</a:t>
            </a:r>
            <a:r>
              <a:rPr lang="en-US">
                <a:latin typeface="Verdana" pitchFamily="34" charset="0"/>
                <a:ea typeface="Verdana" pitchFamily="34" charset="0"/>
                <a:cs typeface="Verdana" pitchFamily="34" charset="0"/>
              </a:rPr>
              <a:t>?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961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8986599" cy="1325880"/>
          </a:xfrm>
        </p:spPr>
        <p:txBody>
          <a:bodyPr>
            <a:normAutofit/>
          </a:bodyPr>
          <a:lstStyle/>
          <a:p>
            <a:r>
              <a:rPr lang="en-US" sz="3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2.</a:t>
            </a:r>
            <a:r>
              <a:rPr lang="en-US" sz="3800">
                <a:latin typeface=".VnAvant" panose="020B7200000000000000" charset="0"/>
                <a:cs typeface=".VnAvant" panose="020B7200000000000000" charset="0"/>
              </a:rPr>
              <a:t> TiÕng nµo cã ©m </a:t>
            </a:r>
            <a:r>
              <a:rPr lang="en-US" sz="3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ua</a:t>
            </a:r>
            <a:r>
              <a:rPr lang="en-US" sz="3800">
                <a:latin typeface=".VnAvant" panose="020B7200000000000000" charset="0"/>
                <a:cs typeface=".VnAvant" panose="020B7200000000000000" charset="0"/>
              </a:rPr>
              <a:t>? TiÕng nµo cã ©m </a:t>
            </a:r>
            <a:r>
              <a:rPr lang="en-US" sz="38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­ưa </a:t>
            </a:r>
            <a:r>
              <a:rPr lang="en-US" sz="380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28107" t="16212" r="62781" b="58252"/>
          <a:stretch>
            <a:fillRect/>
          </a:stretch>
        </p:blipFill>
        <p:spPr>
          <a:xfrm>
            <a:off x="329685" y="1323975"/>
            <a:ext cx="1709650" cy="226250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5300" t="15403" r="43561" b="61220"/>
          <a:stretch>
            <a:fillRect/>
          </a:stretch>
        </p:blipFill>
        <p:spPr>
          <a:xfrm>
            <a:off x="4120277" y="824494"/>
            <a:ext cx="1731883" cy="2260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rcRect l="62922" t="16361" r="28578" b="59204"/>
          <a:stretch>
            <a:fillRect/>
          </a:stretch>
        </p:blipFill>
        <p:spPr>
          <a:xfrm>
            <a:off x="7838639" y="451674"/>
            <a:ext cx="2187488" cy="27811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l="28740" t="53602" r="62849" b="27111"/>
          <a:stretch>
            <a:fillRect/>
          </a:stretch>
        </p:blipFill>
        <p:spPr>
          <a:xfrm>
            <a:off x="226049" y="4673132"/>
            <a:ext cx="1552904" cy="21065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 l="45484" t="55778" r="43568" b="25398"/>
          <a:stretch>
            <a:fillRect/>
          </a:stretch>
        </p:blipFill>
        <p:spPr>
          <a:xfrm>
            <a:off x="4114344" y="4891577"/>
            <a:ext cx="1766297" cy="19383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rcRect l="63099" t="54222" r="27703" b="24463"/>
          <a:stretch>
            <a:fillRect/>
          </a:stretch>
        </p:blipFill>
        <p:spPr>
          <a:xfrm>
            <a:off x="8111266" y="4622884"/>
            <a:ext cx="1794734" cy="22070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l="36276" t="38630" r="54432" b="50639"/>
          <a:stretch>
            <a:fillRect/>
          </a:stretch>
        </p:blipFill>
        <p:spPr>
          <a:xfrm>
            <a:off x="2601357" y="3382645"/>
            <a:ext cx="1506022" cy="120269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56083" t="38333" r="35500" b="50944"/>
          <a:stretch>
            <a:fillRect/>
          </a:stretch>
        </p:blipFill>
        <p:spPr>
          <a:xfrm>
            <a:off x="6310432" y="3382645"/>
            <a:ext cx="1138158" cy="1202690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778953" y="2967990"/>
            <a:ext cx="4653756" cy="79121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688953" y="2528047"/>
            <a:ext cx="581978" cy="102795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927493" y="2776221"/>
            <a:ext cx="928688" cy="68389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527175" y="4261486"/>
            <a:ext cx="1363107" cy="9937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3741063" y="4400552"/>
            <a:ext cx="529868" cy="66230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309287" y="4314825"/>
            <a:ext cx="801979" cy="44354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552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770" y="424554"/>
            <a:ext cx="9144001" cy="118243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l"/>
            <a:r>
              <a:rPr lang="en-US">
                <a:latin typeface="Verdana" pitchFamily="34" charset="0"/>
                <a:ea typeface="Verdana" pitchFamily="34" charset="0"/>
                <a:cs typeface="Verdana" pitchFamily="34" charset="0"/>
              </a:rPr>
              <a:t>- Tìm tiếng ngoài bài có âm </a:t>
            </a:r>
            <a:r>
              <a:rPr lang="en-US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ua?</a:t>
            </a:r>
            <a:r>
              <a:rPr lang="en-US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538" y="2525548"/>
            <a:ext cx="9144001" cy="11824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>
                <a:latin typeface="Verdana" pitchFamily="34" charset="0"/>
                <a:ea typeface="Verdana" pitchFamily="34" charset="0"/>
                <a:cs typeface="Verdana" pitchFamily="34" charset="0"/>
              </a:rPr>
              <a:t>- Tìm tiếng ngoài bài có âm </a:t>
            </a:r>
            <a:r>
              <a:rPr lang="en-US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ưa?</a:t>
            </a:r>
            <a:r>
              <a:rPr lang="en-US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en-US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7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170" y="-1099457"/>
            <a:ext cx="14291615" cy="89088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48058" y="3024019"/>
            <a:ext cx="6390167" cy="1546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Tập đọc</a:t>
            </a:r>
            <a:endParaRPr lang="en-US" sz="9600" b="1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946919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1" y="0"/>
            <a:ext cx="7906854" cy="24673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1" y="4552628"/>
            <a:ext cx="7878275" cy="2305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45" y="2733578"/>
            <a:ext cx="7744906" cy="1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10366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18" y="1645888"/>
            <a:ext cx="9764682" cy="285080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4253212" y="2785110"/>
            <a:ext cx="1233188" cy="11521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253212" y="2785110"/>
            <a:ext cx="1233188" cy="109246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36226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170" y="-1099457"/>
            <a:ext cx="14291615" cy="89088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48058" y="3024019"/>
            <a:ext cx="6390167" cy="1546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Tập viết</a:t>
            </a:r>
            <a:endParaRPr lang="en-US" sz="9600" b="1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047246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0309" y="-794440"/>
            <a:ext cx="14291615" cy="89088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48058" y="3024019"/>
            <a:ext cx="6390167" cy="1546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Khëi</a:t>
            </a:r>
            <a:r>
              <a:rPr lang="en-US" sz="9600" b="1" dirty="0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 ®</a:t>
            </a:r>
            <a:r>
              <a:rPr lang="en-US" sz="9600" b="1" dirty="0" err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éng</a:t>
            </a:r>
            <a:endParaRPr lang="en-US" sz="9600" b="1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04215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40481" y="0"/>
            <a:ext cx="6390167" cy="1546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>
                <a:ln w="22225">
                  <a:solidFill>
                    <a:srgbClr val="ED7D31">
                      <a:lumMod val="75000"/>
                    </a:srgbClr>
                  </a:solidFill>
                  <a:prstDash val="solid"/>
                </a:ln>
                <a:solidFill>
                  <a:srgbClr val="FFC000">
                    <a:lumMod val="60000"/>
                    <a:lumOff val="40000"/>
                  </a:srgbClr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Tập viết</a:t>
            </a:r>
            <a:endParaRPr lang="en-US" sz="9600" b="1" dirty="0">
              <a:ln w="22225">
                <a:solidFill>
                  <a:srgbClr val="ED7D31">
                    <a:lumMod val="75000"/>
                  </a:srgbClr>
                </a:solidFill>
                <a:prstDash val="solid"/>
              </a:ln>
              <a:solidFill>
                <a:srgbClr val="FFC000">
                  <a:lumMod val="60000"/>
                  <a:lumOff val="40000"/>
                </a:srgbClr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48261"/>
            <a:ext cx="9906000" cy="216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041154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989136"/>
              </p:ext>
            </p:extLst>
          </p:nvPr>
        </p:nvGraphicFramePr>
        <p:xfrm>
          <a:off x="2071255" y="914714"/>
          <a:ext cx="5808520" cy="499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0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60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0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260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6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6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60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76308" y="1625218"/>
            <a:ext cx="5898573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0">
                <a:solidFill>
                  <a:srgbClr val="0033CC"/>
                </a:solidFill>
                <a:latin typeface="HP001 4H" pitchFamily="34" charset="-93"/>
                <a:cs typeface="DilleniaUPC" pitchFamily="18" charset="-34"/>
              </a:rPr>
              <a:t>ǆ</a:t>
            </a:r>
            <a:r>
              <a:rPr lang="el-GR" sz="25000">
                <a:solidFill>
                  <a:srgbClr val="0033CC"/>
                </a:solidFill>
                <a:latin typeface="HP001 4H" pitchFamily="34" charset="-93"/>
                <a:cs typeface="DilleniaUPC" pitchFamily="18" charset="-34"/>
              </a:rPr>
              <a:t>ί</a:t>
            </a:r>
            <a:r>
              <a:rPr lang="en-US" sz="25000">
                <a:solidFill>
                  <a:srgbClr val="0033CC"/>
                </a:solidFill>
                <a:latin typeface="HP001 4H" pitchFamily="34" charset="-93"/>
                <a:cs typeface="DilleniaUPC" pitchFamily="18" charset="-34"/>
              </a:rPr>
              <a:t>a</a:t>
            </a:r>
            <a:endParaRPr lang="vi-VN" sz="25000">
              <a:solidFill>
                <a:srgbClr val="0033CC"/>
              </a:solidFill>
              <a:latin typeface="HP001 4H" pitchFamily="34" charset="-93"/>
              <a:cs typeface="DilleniaUPC" pitchFamily="18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226660" y="904014"/>
            <a:ext cx="22514" cy="50188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116879" y="904013"/>
            <a:ext cx="22514" cy="50188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067504" y="4048991"/>
            <a:ext cx="58122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67504" y="1562098"/>
            <a:ext cx="58122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35618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187871"/>
              </p:ext>
            </p:extLst>
          </p:nvPr>
        </p:nvGraphicFramePr>
        <p:xfrm>
          <a:off x="2071255" y="914714"/>
          <a:ext cx="5699472" cy="4998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4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2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24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2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24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24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243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4754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27567" y="1637885"/>
            <a:ext cx="374316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0">
                <a:solidFill>
                  <a:srgbClr val="0033CC"/>
                </a:solidFill>
                <a:latin typeface="HP001 4H" pitchFamily="34" charset="-93"/>
                <a:cs typeface="DilleniaUPC" pitchFamily="18" charset="-34"/>
              </a:rPr>
              <a:t>ǆ</a:t>
            </a:r>
            <a:r>
              <a:rPr lang="el-GR" sz="25000">
                <a:solidFill>
                  <a:srgbClr val="0033CC"/>
                </a:solidFill>
                <a:latin typeface="HP001 4H" pitchFamily="34" charset="-93"/>
                <a:cs typeface="DilleniaUPC" pitchFamily="18" charset="-34"/>
              </a:rPr>
              <a:t>ΰ</a:t>
            </a:r>
            <a:r>
              <a:rPr lang="en-US" sz="25000">
                <a:solidFill>
                  <a:srgbClr val="0033CC"/>
                </a:solidFill>
                <a:latin typeface="HP001 4H" pitchFamily="34" charset="-93"/>
                <a:cs typeface="DilleniaUPC" pitchFamily="18" charset="-34"/>
              </a:rPr>
              <a:t>a</a:t>
            </a:r>
            <a:endParaRPr lang="vi-VN" sz="25000">
              <a:solidFill>
                <a:srgbClr val="0033CC"/>
              </a:solidFill>
              <a:latin typeface="HP001 4H" pitchFamily="34" charset="-93"/>
              <a:cs typeface="DilleniaUPC" pitchFamily="18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4191035" y="904014"/>
            <a:ext cx="22514" cy="50188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7057504" y="904013"/>
            <a:ext cx="22514" cy="50188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067504" y="4048991"/>
            <a:ext cx="58122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2031879" y="1538348"/>
            <a:ext cx="581227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4088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888519"/>
              </p:ext>
            </p:extLst>
          </p:nvPr>
        </p:nvGraphicFramePr>
        <p:xfrm>
          <a:off x="-6" y="1544778"/>
          <a:ext cx="8691705" cy="4384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189" y="2202877"/>
            <a:ext cx="952326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500">
                <a:solidFill>
                  <a:srgbClr val="0033CC"/>
                </a:solidFill>
                <a:latin typeface="HP001 4H" pitchFamily="34" charset="-93"/>
                <a:cs typeface="DilleniaUPC" pitchFamily="18" charset="-34"/>
              </a:rPr>
              <a:t>cua</a:t>
            </a:r>
            <a:endParaRPr lang="vi-VN" sz="21500">
              <a:solidFill>
                <a:srgbClr val="0070C0"/>
              </a:solidFill>
              <a:latin typeface="HP001 4H" pitchFamily="34" charset="-93"/>
              <a:cs typeface="DilleniaUPC" pitchFamily="18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37351" y="1544780"/>
            <a:ext cx="11257" cy="4367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58479" y="1544780"/>
            <a:ext cx="22514" cy="4367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191361" y="4298373"/>
            <a:ext cx="88722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-191361" y="2095496"/>
            <a:ext cx="88722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77731" y="1544780"/>
            <a:ext cx="0" cy="4367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21684" y="1544780"/>
            <a:ext cx="0" cy="4367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23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921958"/>
              </p:ext>
            </p:extLst>
          </p:nvPr>
        </p:nvGraphicFramePr>
        <p:xfrm>
          <a:off x="-6" y="1544778"/>
          <a:ext cx="8691705" cy="4384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9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79447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053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marL="99060" marR="990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63481" y="2202877"/>
            <a:ext cx="9523268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500">
                <a:solidFill>
                  <a:srgbClr val="0033CC"/>
                </a:solidFill>
                <a:latin typeface="HP001 4H" pitchFamily="34" charset="-93"/>
                <a:cs typeface="DilleniaUPC" pitchFamily="18" charset="-34"/>
              </a:rPr>
              <a:t>ǻgựa</a:t>
            </a:r>
            <a:endParaRPr lang="vi-VN" sz="21500">
              <a:solidFill>
                <a:srgbClr val="0070C0"/>
              </a:solidFill>
              <a:latin typeface="HP001 4H" pitchFamily="34" charset="-93"/>
              <a:cs typeface="DilleniaUPC" pitchFamily="18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137351" y="1544780"/>
            <a:ext cx="11257" cy="4367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458479" y="1544780"/>
            <a:ext cx="22514" cy="4367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-191361" y="4298373"/>
            <a:ext cx="88722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-191361" y="2095496"/>
            <a:ext cx="88722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777731" y="1544780"/>
            <a:ext cx="0" cy="4367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121684" y="1544780"/>
            <a:ext cx="0" cy="436764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1506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3c51a6e966e2635a7eaabd28eea4700c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956" y="-46990"/>
            <a:ext cx="9967397" cy="69545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993854" cy="669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4806"/>
      </p:ext>
    </p:extLst>
  </p:cSld>
  <p:clrMapOvr>
    <a:masterClrMapping/>
  </p:clrMapOvr>
  <p:transition spd="slow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362076" y="3099786"/>
            <a:ext cx="3281363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5491" y="3510908"/>
            <a:ext cx="2074530" cy="1569654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>
                <a:solidFill>
                  <a:srgbClr val="008000"/>
                </a:solidFill>
                <a:latin typeface=".VnAvant" panose="020B7200000000000000" pitchFamily="34" charset="0"/>
              </a:rPr>
              <a:t>ua</a:t>
            </a:r>
            <a:endParaRPr lang="en-US" sz="975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370468" y="2914649"/>
            <a:ext cx="3281363" cy="2762172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3" tIns="34287" rIns="68573" bIns="34287"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04343" y="3406405"/>
            <a:ext cx="2071461" cy="1569654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/>
            <a:r>
              <a:rPr lang="en-US" sz="9750">
                <a:solidFill>
                  <a:srgbClr val="008000"/>
                </a:solidFill>
                <a:latin typeface=".VnAvant" panose="020B7200000000000000" pitchFamily="34" charset="0"/>
              </a:rPr>
              <a:t>ưa</a:t>
            </a:r>
            <a:endParaRPr lang="en-US" sz="9750" dirty="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66556" y="218917"/>
            <a:ext cx="6253163" cy="807907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3200" b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 </a:t>
            </a:r>
            <a:r>
              <a:rPr lang="en-US" sz="3200" b="1" dirty="0" err="1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Việt</a:t>
            </a:r>
            <a:endParaRPr lang="en-US" sz="3200" b="1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62075" y="1013467"/>
            <a:ext cx="6253163" cy="1084906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4400" b="1" err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</a:t>
            </a:r>
            <a:r>
              <a:rPr lang="en-US" sz="44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31: </a:t>
            </a:r>
            <a:r>
              <a:rPr lang="en-US" sz="440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ua- ưa</a:t>
            </a:r>
            <a:endParaRPr lang="en-US" sz="4400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37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472" y="1010443"/>
            <a:ext cx="7406383" cy="48371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687740" y="871314"/>
            <a:ext cx="4309150" cy="32945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5F9976E-0306-42E1-B236-E53381C67864}"/>
              </a:ext>
            </a:extLst>
          </p:cNvPr>
          <p:cNvSpPr/>
          <p:nvPr/>
        </p:nvSpPr>
        <p:spPr>
          <a:xfrm>
            <a:off x="4772774" y="3040582"/>
            <a:ext cx="3941636" cy="7768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vi-VN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quen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765857"/>
      </p:ext>
    </p:extLst>
  </p:cSld>
  <p:clrMapOvr>
    <a:masterClrMapping/>
  </p:clrMapOvr>
  <p:transition advClick="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/>
          <a:srcRect l="30332" t="28294" r="55385" b="50051"/>
          <a:stretch>
            <a:fillRect/>
          </a:stretch>
        </p:blipFill>
        <p:spPr>
          <a:xfrm>
            <a:off x="1625750" y="-720872"/>
            <a:ext cx="6205817" cy="5902100"/>
          </a:xfrm>
          <a:prstGeom prst="rect">
            <a:avLst/>
          </a:prstGeom>
        </p:spPr>
      </p:pic>
      <p:sp>
        <p:nvSpPr>
          <p:cNvPr id="3" name="Text Box 5"/>
          <p:cNvSpPr txBox="1"/>
          <p:nvPr/>
        </p:nvSpPr>
        <p:spPr>
          <a:xfrm>
            <a:off x="3304125" y="5843270"/>
            <a:ext cx="2317591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itchFamily="34" charset="0"/>
                <a:cs typeface=".VnAvantH" panose="020B7200000000000000" charset="0"/>
              </a:rPr>
              <a:t>c</a:t>
            </a:r>
            <a:r>
              <a:rPr lang="en-US" sz="6000">
                <a:solidFill>
                  <a:srgbClr val="FF0000"/>
                </a:solidFill>
                <a:latin typeface=".VnAvant" pitchFamily="34" charset="0"/>
                <a:cs typeface=".VnAvantH" panose="020B7200000000000000" charset="0"/>
              </a:rPr>
              <a:t>ua</a:t>
            </a:r>
          </a:p>
        </p:txBody>
      </p:sp>
    </p:spTree>
    <p:extLst>
      <p:ext uri="{BB962C8B-B14F-4D97-AF65-F5344CB8AC3E}">
        <p14:creationId xmlns:p14="http://schemas.microsoft.com/office/powerpoint/2010/main" val="3817172223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30332" t="28294" r="55385" b="50051"/>
          <a:stretch>
            <a:fillRect/>
          </a:stretch>
        </p:blipFill>
        <p:spPr>
          <a:xfrm>
            <a:off x="3260241" y="-1534701"/>
            <a:ext cx="7665496" cy="7290341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389936" y="4233545"/>
            <a:ext cx="2317591" cy="10147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itchFamily="34" charset="0"/>
                <a:cs typeface=".VnAvantH" panose="020B7200000000000000" charset="0"/>
              </a:rPr>
              <a:t>c</a:t>
            </a:r>
            <a:r>
              <a:rPr lang="en-US" sz="6000">
                <a:solidFill>
                  <a:srgbClr val="FF0000"/>
                </a:solidFill>
                <a:latin typeface=".VnAvant" pitchFamily="34" charset="0"/>
                <a:cs typeface=".VnAvantH" panose="020B7200000000000000" charset="0"/>
              </a:rPr>
              <a:t>ua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389936" y="5248275"/>
            <a:ext cx="1009690" cy="10147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c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399625" y="5248275"/>
            <a:ext cx="1307386" cy="10147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ua</a:t>
            </a:r>
          </a:p>
        </p:txBody>
      </p:sp>
    </p:spTree>
    <p:extLst>
      <p:ext uri="{BB962C8B-B14F-4D97-AF65-F5344CB8AC3E}">
        <p14:creationId xmlns:p14="http://schemas.microsoft.com/office/powerpoint/2010/main" val="394751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/>
          <p:cNvPicPr>
            <a:picLocks noChangeAspect="1"/>
          </p:cNvPicPr>
          <p:nvPr/>
        </p:nvPicPr>
        <p:blipFill>
          <a:blip r:embed="rId2"/>
          <a:srcRect l="47733" t="16492" r="20282" b="48540"/>
          <a:stretch>
            <a:fillRect/>
          </a:stretch>
        </p:blipFill>
        <p:spPr>
          <a:xfrm>
            <a:off x="387275" y="-570155"/>
            <a:ext cx="8398361" cy="6071418"/>
          </a:xfrm>
          <a:prstGeom prst="rect">
            <a:avLst/>
          </a:prstGeom>
        </p:spPr>
      </p:pic>
      <p:sp>
        <p:nvSpPr>
          <p:cNvPr id="4" name="Text Box 8"/>
          <p:cNvSpPr txBox="1"/>
          <p:nvPr/>
        </p:nvSpPr>
        <p:spPr>
          <a:xfrm>
            <a:off x="2269864" y="5738683"/>
            <a:ext cx="304441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ùa</a:t>
            </a:r>
          </a:p>
        </p:txBody>
      </p:sp>
    </p:spTree>
    <p:extLst>
      <p:ext uri="{BB962C8B-B14F-4D97-AF65-F5344CB8AC3E}">
        <p14:creationId xmlns:p14="http://schemas.microsoft.com/office/powerpoint/2010/main" val="3617380578"/>
      </p:ext>
    </p:extLst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47733" t="16492" r="20282" b="48540"/>
          <a:stretch>
            <a:fillRect/>
          </a:stretch>
        </p:blipFill>
        <p:spPr>
          <a:xfrm>
            <a:off x="0" y="-172123"/>
            <a:ext cx="6927925" cy="6237297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5852160" y="4232612"/>
            <a:ext cx="3044414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ùa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852160" y="5248275"/>
            <a:ext cx="1672272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latin typeface=".VnAvant" panose="020B7200000000000000" charset="0"/>
                <a:cs typeface=".VnAvant" panose="020B7200000000000000" charset="0"/>
              </a:rPr>
              <a:t>ng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7524432" y="5248275"/>
            <a:ext cx="1372142" cy="1015663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ùa</a:t>
            </a:r>
          </a:p>
        </p:txBody>
      </p:sp>
    </p:spTree>
    <p:extLst>
      <p:ext uri="{BB962C8B-B14F-4D97-AF65-F5344CB8AC3E}">
        <p14:creationId xmlns:p14="http://schemas.microsoft.com/office/powerpoint/2010/main" val="416489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114</Words>
  <Application>Microsoft Office PowerPoint</Application>
  <PresentationFormat>A4 Paper (210x297 mm)</PresentationFormat>
  <Paragraphs>39</Paragraphs>
  <Slides>25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Times New Roman</vt:lpstr>
      <vt:lpstr>Calibri Light</vt:lpstr>
      <vt:lpstr>.VnAvant</vt:lpstr>
      <vt:lpstr>Verdana</vt:lpstr>
      <vt:lpstr>Arial</vt:lpstr>
      <vt:lpstr>方正粗圆简体</vt:lpstr>
      <vt:lpstr>Calibri</vt:lpstr>
      <vt:lpstr>HP001 4 hàng</vt:lpstr>
      <vt:lpstr>HP001 4H</vt:lpstr>
      <vt:lpstr>.VnExoticH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2.Tiếng nào có âm ua? Tiếng nào có âm ưa?</vt:lpstr>
      <vt:lpstr>2. TiÕng nµo cã ©m ua? TiÕng nµo cã ©m ­ưa ?</vt:lpstr>
      <vt:lpstr>- Tìm tiếng ngoài bài có âm ua?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le thi ve</cp:lastModifiedBy>
  <cp:revision>28</cp:revision>
  <dcterms:created xsi:type="dcterms:W3CDTF">2018-12-15T04:43:00Z</dcterms:created>
  <dcterms:modified xsi:type="dcterms:W3CDTF">2024-11-14T15:28:00Z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