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8" r:id="rId2"/>
    <p:sldId id="269" r:id="rId3"/>
    <p:sldId id="276" r:id="rId4"/>
    <p:sldId id="270" r:id="rId5"/>
    <p:sldId id="271" r:id="rId6"/>
    <p:sldId id="258" r:id="rId7"/>
    <p:sldId id="260" r:id="rId8"/>
    <p:sldId id="272" r:id="rId9"/>
    <p:sldId id="273" r:id="rId10"/>
    <p:sldId id="263" r:id="rId11"/>
    <p:sldId id="264" r:id="rId12"/>
    <p:sldId id="274" r:id="rId13"/>
    <p:sldId id="266" r:id="rId14"/>
    <p:sldId id="27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DBCFA-BA67-4616-BE12-C6E7ACEAEE9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C27F5-CF84-48F7-A24C-3DF0AF60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23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</a:t>
            </a:r>
            <a:r>
              <a:rPr lang="vi-VN" baseline="0" dirty="0"/>
              <a:t> giới thiệu: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38008-C9E9-47EE-8813-24B5971DD9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86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38008-C9E9-47EE-8813-24B5971DD9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70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38008-C9E9-47EE-8813-24B5971DD9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48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,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38008-C9E9-47EE-8813-24B5971DD9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00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38008-C9E9-47EE-8813-24B5971DD9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00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38008-C9E9-47EE-8813-24B5971DD9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4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3 :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38008-C9E9-47EE-8813-24B5971DD9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28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38008-C9E9-47EE-8813-24B5971DD9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49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14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4. THAY SACH2020\TOAN TUAN 1- 4\PHONG NEN DEP\hinh-nen-powerpoint-chuyen-nghiep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7620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Trường Tiểu học </a:t>
            </a:r>
            <a:r>
              <a:rPr lang="en-US" sz="4000" dirty="0">
                <a:latin typeface="+mj-lt"/>
              </a:rPr>
              <a:t>Lê </a:t>
            </a:r>
            <a:r>
              <a:rPr lang="en-US" sz="4000" dirty="0" err="1">
                <a:latin typeface="+mj-lt"/>
              </a:rPr>
              <a:t>Lợi</a:t>
            </a:r>
            <a:r>
              <a:rPr lang="en-US" sz="4000" dirty="0">
                <a:latin typeface="+mj-lt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0" y="181692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+mj-lt"/>
              </a:rPr>
              <a:t>MÔN: TOÁN</a:t>
            </a:r>
            <a:endParaRPr lang="en-US" sz="6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3353472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Bài: Nhiều hơn – Ít hơn – Bằng nhau</a:t>
            </a:r>
            <a:endParaRPr lang="en-US" sz="4000" dirty="0">
              <a:latin typeface="+mj-lt"/>
            </a:endParaRPr>
          </a:p>
        </p:txBody>
      </p:sp>
      <p:pic>
        <p:nvPicPr>
          <p:cNvPr id="15" name="Picture 5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378" y="1861539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874222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045" y="1452157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5462539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8284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3452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495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vi-VN" dirty="0"/>
              <a:t>Bài 1. Dùng các từ: </a:t>
            </a:r>
            <a:r>
              <a:rPr lang="vi-VN" i="1" dirty="0">
                <a:solidFill>
                  <a:srgbClr val="FF0000"/>
                </a:solidFill>
              </a:rPr>
              <a:t>nhiều hơn, ít hơn, bằng nhau </a:t>
            </a:r>
            <a:r>
              <a:rPr lang="vi-VN" b="1" dirty="0"/>
              <a:t>để nói về hình vẽ sau.</a:t>
            </a:r>
            <a:endParaRPr lang="en-US" b="1" dirty="0"/>
          </a:p>
        </p:txBody>
      </p:sp>
      <p:pic>
        <p:nvPicPr>
          <p:cNvPr id="4" name="Picture 3" descr="A picture containing cup, table&#10;&#10;Description automatically generated">
            <a:extLst>
              <a:ext uri="{FF2B5EF4-FFF2-40B4-BE49-F238E27FC236}">
                <a16:creationId xmlns:a16="http://schemas.microsoft.com/office/drawing/2014/main" id="{EB4F636C-45D5-4B4E-9D9D-4FD4EAB6A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1839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FB555B-658A-491B-9BA3-64E82DD8F5FE}"/>
              </a:ext>
            </a:extLst>
          </p:cNvPr>
          <p:cNvSpPr txBox="1"/>
          <p:nvPr/>
        </p:nvSpPr>
        <p:spPr>
          <a:xfrm>
            <a:off x="1839421" y="3276600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Mẫu</a:t>
            </a:r>
            <a:r>
              <a:rPr lang="en-US" sz="2400" dirty="0">
                <a:latin typeface="VNI-Avo" pitchFamily="2" charset="0"/>
              </a:rPr>
              <a:t> :  </a:t>
            </a:r>
            <a:r>
              <a:rPr lang="en-US" sz="2400" dirty="0" err="1">
                <a:latin typeface="VNI-Avo" pitchFamily="2" charset="0"/>
              </a:rPr>
              <a:t>Số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thìa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nhiều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hơn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số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cốc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9743A-9E9F-4B6A-84D2-F7C7D891A1B0}"/>
              </a:ext>
            </a:extLst>
          </p:cNvPr>
          <p:cNvSpPr txBox="1"/>
          <p:nvPr/>
        </p:nvSpPr>
        <p:spPr>
          <a:xfrm>
            <a:off x="2819400" y="3810000"/>
            <a:ext cx="287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Số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cốc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ít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hơn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số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thìa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D1536A-A708-4A16-8B14-1857B1E79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004" y="4648200"/>
            <a:ext cx="889264" cy="616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0C65BC-C717-4BF5-8AC8-07E7236D2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17" y="4424065"/>
            <a:ext cx="862818" cy="9114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3B6EEC-7120-4A4B-A95A-5869CCFE3686}"/>
              </a:ext>
            </a:extLst>
          </p:cNvPr>
          <p:cNvSpPr txBox="1"/>
          <p:nvPr/>
        </p:nvSpPr>
        <p:spPr>
          <a:xfrm>
            <a:off x="2819400" y="4495800"/>
            <a:ext cx="274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Số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cốc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ít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hôn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số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đĩa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CBDC6-C332-4519-AB2C-6F79A0439D84}"/>
              </a:ext>
            </a:extLst>
          </p:cNvPr>
          <p:cNvSpPr txBox="1"/>
          <p:nvPr/>
        </p:nvSpPr>
        <p:spPr>
          <a:xfrm>
            <a:off x="2819400" y="4953000"/>
            <a:ext cx="332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Số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đĩa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nhiều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hơn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số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cốc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531F66-7209-45C6-ADEE-094A887BD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45" y="5795276"/>
            <a:ext cx="915885" cy="6348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5B5A7C-A7CF-4CFA-8512-A107B888F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727" y="5795276"/>
            <a:ext cx="996751" cy="6164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D7A221-3BCF-4199-87D4-260D972A4351}"/>
              </a:ext>
            </a:extLst>
          </p:cNvPr>
          <p:cNvSpPr txBox="1"/>
          <p:nvPr/>
        </p:nvSpPr>
        <p:spPr>
          <a:xfrm>
            <a:off x="2799946" y="5710535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Số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đĩa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bằng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số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thìa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0F8543-8F51-455C-A3AB-9E8CAD0E1278}"/>
              </a:ext>
            </a:extLst>
          </p:cNvPr>
          <p:cNvSpPr txBox="1"/>
          <p:nvPr/>
        </p:nvSpPr>
        <p:spPr>
          <a:xfrm>
            <a:off x="2812769" y="6167735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Số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thìa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bằng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số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đĩa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210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vi-VN" dirty="0"/>
              <a:t>Bài 2</a:t>
            </a:r>
            <a:r>
              <a:rPr lang="en-US" dirty="0"/>
              <a:t>: </a:t>
            </a:r>
            <a:r>
              <a:rPr lang="vi-VN" dirty="0"/>
              <a:t>K</a:t>
            </a:r>
            <a:r>
              <a:rPr lang="en-US" dirty="0" err="1"/>
              <a:t>hoanh</a:t>
            </a:r>
            <a:r>
              <a:rPr lang="vi-VN" dirty="0"/>
              <a:t> tròn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vi-VN" dirty="0"/>
              <a:t>quả hơn ?</a:t>
            </a:r>
            <a:endParaRPr lang="en-US" dirty="0"/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8EF67ABC-B4E1-4BB1-B63F-C30874888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015486"/>
            <a:ext cx="1691787" cy="2537680"/>
          </a:xfrm>
          <a:prstGeom prst="rect">
            <a:avLst/>
          </a:prstGeom>
        </p:spPr>
      </p:pic>
      <p:pic>
        <p:nvPicPr>
          <p:cNvPr id="6" name="Picture 5" descr="A picture containing table, food&#10;&#10;Description automatically generated">
            <a:extLst>
              <a:ext uri="{FF2B5EF4-FFF2-40B4-BE49-F238E27FC236}">
                <a16:creationId xmlns:a16="http://schemas.microsoft.com/office/drawing/2014/main" id="{8CBC3C94-818A-4FBB-A900-68FA67030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11253"/>
            <a:ext cx="1714649" cy="245385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8E73EEF-C6F9-4AAC-BFA8-415DD88D32DF}"/>
              </a:ext>
            </a:extLst>
          </p:cNvPr>
          <p:cNvSpPr/>
          <p:nvPr/>
        </p:nvSpPr>
        <p:spPr>
          <a:xfrm>
            <a:off x="762000" y="1828800"/>
            <a:ext cx="3124200" cy="2819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8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4. THAY SACH2020\TOAN TUAN 1- 4\PHONG NEN DEP\720ff027d9dfb6d048cbae659e0290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04800"/>
            <a:ext cx="96774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2057400"/>
            <a:ext cx="9067800" cy="1143000"/>
          </a:xfrm>
        </p:spPr>
        <p:txBody>
          <a:bodyPr>
            <a:noAutofit/>
          </a:bodyPr>
          <a:lstStyle/>
          <a:p>
            <a:r>
              <a:rPr lang="vi-VN" sz="3500" b="1" dirty="0"/>
              <a:t>IV. HOẠT ĐỘNG VẬN DỤNG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3084815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9790" y="457199"/>
            <a:ext cx="9067800" cy="4997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vi-VN" sz="3500" b="1" dirty="0"/>
              <a:t>Bài 3: Đúng ghi </a:t>
            </a:r>
            <a:r>
              <a:rPr lang="vi-VN" sz="3500" b="1" dirty="0">
                <a:solidFill>
                  <a:srgbClr val="0070C0"/>
                </a:solidFill>
              </a:rPr>
              <a:t>Đ</a:t>
            </a:r>
            <a:r>
              <a:rPr lang="vi-VN" sz="3500" b="1" dirty="0"/>
              <a:t>, sai ghi </a:t>
            </a:r>
            <a:r>
              <a:rPr lang="vi-VN" sz="3500" b="1" dirty="0">
                <a:solidFill>
                  <a:srgbClr val="0070C0"/>
                </a:solidFill>
              </a:rPr>
              <a:t>S</a:t>
            </a:r>
            <a:r>
              <a:rPr lang="vi-VN" sz="3500" b="1" dirty="0"/>
              <a:t> vào ô trống:</a:t>
            </a:r>
            <a:br>
              <a:rPr lang="en-US" sz="3500" b="1" dirty="0"/>
            </a:br>
            <a:endParaRPr lang="en-US" sz="3500" b="1" dirty="0"/>
          </a:p>
        </p:txBody>
      </p:sp>
      <p:pic>
        <p:nvPicPr>
          <p:cNvPr id="11" name="Picture 10" descr="A picture containing table, various, holding, different&#10;&#10;Description automatically generated">
            <a:extLst>
              <a:ext uri="{FF2B5EF4-FFF2-40B4-BE49-F238E27FC236}">
                <a16:creationId xmlns:a16="http://schemas.microsoft.com/office/drawing/2014/main" id="{0C2299E2-0162-43D5-BEC3-65299FA2A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6960"/>
            <a:ext cx="8382000" cy="30816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8506B68-8498-490E-B599-23BF38C11A0C}"/>
              </a:ext>
            </a:extLst>
          </p:cNvPr>
          <p:cNvSpPr txBox="1">
            <a:spLocks/>
          </p:cNvSpPr>
          <p:nvPr/>
        </p:nvSpPr>
        <p:spPr>
          <a:xfrm>
            <a:off x="359790" y="4495801"/>
            <a:ext cx="8860410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lnSpc>
                <a:spcPct val="150000"/>
              </a:lnSpc>
              <a:buAutoNum type="alphaLcPeriod"/>
            </a:pPr>
            <a:r>
              <a:rPr lang="vi-VN" sz="3500" b="1" dirty="0"/>
              <a:t>Số xô </a:t>
            </a:r>
            <a:r>
              <a:rPr lang="vi-VN" sz="3500" b="1" i="1" dirty="0">
                <a:solidFill>
                  <a:srgbClr val="00B050"/>
                </a:solidFill>
              </a:rPr>
              <a:t>nhiều hơn </a:t>
            </a:r>
            <a:r>
              <a:rPr lang="vi-VN" sz="3500" b="1" dirty="0"/>
              <a:t>số xẻng.</a:t>
            </a:r>
            <a:br>
              <a:rPr lang="en-US" sz="3500" b="1" dirty="0"/>
            </a:br>
            <a:endParaRPr lang="en-US" sz="35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EA50E4-A456-4ABE-80E5-0F3C77F6A7D5}"/>
              </a:ext>
            </a:extLst>
          </p:cNvPr>
          <p:cNvSpPr txBox="1">
            <a:spLocks/>
          </p:cNvSpPr>
          <p:nvPr/>
        </p:nvSpPr>
        <p:spPr>
          <a:xfrm>
            <a:off x="365289" y="4800600"/>
            <a:ext cx="886041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5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5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2126D2-6455-4679-8492-3F3B33472A63}"/>
              </a:ext>
            </a:extLst>
          </p:cNvPr>
          <p:cNvSpPr txBox="1">
            <a:spLocks/>
          </p:cNvSpPr>
          <p:nvPr/>
        </p:nvSpPr>
        <p:spPr>
          <a:xfrm>
            <a:off x="359790" y="5791200"/>
            <a:ext cx="886041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người và số xô </a:t>
            </a:r>
            <a:r>
              <a:rPr lang="vi-VN" sz="35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nhau. 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ABC364-A730-4ECC-A090-E777D548DBAC}"/>
              </a:ext>
            </a:extLst>
          </p:cNvPr>
          <p:cNvSpPr/>
          <p:nvPr/>
        </p:nvSpPr>
        <p:spPr>
          <a:xfrm>
            <a:off x="6790414" y="4164078"/>
            <a:ext cx="685800" cy="5440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296E83-77F2-4C7C-A3E5-AB5ED4DBE721}"/>
              </a:ext>
            </a:extLst>
          </p:cNvPr>
          <p:cNvSpPr/>
          <p:nvPr/>
        </p:nvSpPr>
        <p:spPr>
          <a:xfrm>
            <a:off x="6781800" y="5020832"/>
            <a:ext cx="685800" cy="5440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F09FF2-A721-4696-AF78-BC9BF2700354}"/>
              </a:ext>
            </a:extLst>
          </p:cNvPr>
          <p:cNvSpPr/>
          <p:nvPr/>
        </p:nvSpPr>
        <p:spPr>
          <a:xfrm>
            <a:off x="6781800" y="6000829"/>
            <a:ext cx="685800" cy="5440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1CC6B3-71E3-475B-99BD-76CA417A514B}"/>
              </a:ext>
            </a:extLst>
          </p:cNvPr>
          <p:cNvSpPr/>
          <p:nvPr/>
        </p:nvSpPr>
        <p:spPr>
          <a:xfrm>
            <a:off x="6765890" y="4180397"/>
            <a:ext cx="685800" cy="544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8A0D66-3F04-460F-B8ED-F3417D8DA570}"/>
              </a:ext>
            </a:extLst>
          </p:cNvPr>
          <p:cNvSpPr/>
          <p:nvPr/>
        </p:nvSpPr>
        <p:spPr>
          <a:xfrm>
            <a:off x="6790414" y="5009535"/>
            <a:ext cx="685800" cy="544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5EBA2C-3225-4B3F-8F0E-D8BED23B2894}"/>
              </a:ext>
            </a:extLst>
          </p:cNvPr>
          <p:cNvSpPr/>
          <p:nvPr/>
        </p:nvSpPr>
        <p:spPr>
          <a:xfrm>
            <a:off x="6749980" y="5966784"/>
            <a:ext cx="685800" cy="544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84894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4. THAY SACH2020\TOAN TUAN 1- 4\PHONG NEN DEP\53333064f4c6a43082b10f9f89f742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30" y="-304800"/>
            <a:ext cx="920213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457200"/>
            <a:ext cx="7848600" cy="35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+mj-lt"/>
              </a:rPr>
              <a:t>TẠM BIỆT 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+mj-lt"/>
              </a:rPr>
              <a:t>VÀ HẸN GẶP LẠI CÁC CON</a:t>
            </a:r>
          </a:p>
        </p:txBody>
      </p:sp>
    </p:spTree>
    <p:extLst>
      <p:ext uri="{BB962C8B-B14F-4D97-AF65-F5344CB8AC3E}">
        <p14:creationId xmlns:p14="http://schemas.microsoft.com/office/powerpoint/2010/main" val="1311126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4. THAY SACH2020\TOAN TUAN 1- 4\PHONG NEN DEP\hinh-nen-powerpoint-chuyen-nghiep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8229600" cy="1143000"/>
          </a:xfrm>
        </p:spPr>
        <p:txBody>
          <a:bodyPr/>
          <a:lstStyle/>
          <a:p>
            <a:r>
              <a:rPr lang="vi-VN" b="1" dirty="0"/>
              <a:t>I.</a:t>
            </a:r>
            <a:r>
              <a:rPr lang="en-US" b="1" dirty="0"/>
              <a:t> </a:t>
            </a:r>
            <a:r>
              <a:rPr lang="vi-VN" b="1" dirty="0"/>
              <a:t>HOẠT ĐỘNG KHỞI ĐỘNG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246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oạt hình chú gà nhảy ( chicken dance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0"/>
            <a:ext cx="8045450" cy="6126163"/>
          </a:xfrm>
        </p:spPr>
      </p:pic>
    </p:spTree>
    <p:extLst>
      <p:ext uri="{BB962C8B-B14F-4D97-AF65-F5344CB8AC3E}">
        <p14:creationId xmlns:p14="http://schemas.microsoft.com/office/powerpoint/2010/main" val="34934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. THAY SACH2020\TOAN TUAN 1- 4\PHONG NEN DEP\9d8fa202ce8e8a708d1c8e958ce376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04800"/>
            <a:ext cx="102616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19600" y="609600"/>
            <a:ext cx="5130800" cy="548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6000" b="1" dirty="0">
                <a:solidFill>
                  <a:srgbClr val="FF0000"/>
                </a:solidFill>
              </a:rPr>
              <a:t>NHIỀU HƠN </a:t>
            </a:r>
          </a:p>
          <a:p>
            <a:pPr algn="ctr">
              <a:lnSpc>
                <a:spcPct val="200000"/>
              </a:lnSpc>
            </a:pPr>
            <a:r>
              <a:rPr lang="en-US" sz="6000" b="1" dirty="0">
                <a:solidFill>
                  <a:srgbClr val="FF0000"/>
                </a:solidFill>
              </a:rPr>
              <a:t>ÍT HƠN  </a:t>
            </a:r>
          </a:p>
          <a:p>
            <a:pPr algn="ctr">
              <a:lnSpc>
                <a:spcPct val="200000"/>
              </a:lnSpc>
            </a:pPr>
            <a:r>
              <a:rPr lang="en-US" sz="6000" b="1" dirty="0">
                <a:solidFill>
                  <a:srgbClr val="FF0000"/>
                </a:solidFill>
              </a:rPr>
              <a:t>BẰNG NHAU</a:t>
            </a:r>
          </a:p>
        </p:txBody>
      </p:sp>
    </p:spTree>
    <p:extLst>
      <p:ext uri="{BB962C8B-B14F-4D97-AF65-F5344CB8AC3E}">
        <p14:creationId xmlns:p14="http://schemas.microsoft.com/office/powerpoint/2010/main" val="1776325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4. THAY SACH2020\TOAN TUAN 1- 4\PHONG NEN DEP\720ff027d9dfb6d048cbae659e0290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04800"/>
            <a:ext cx="96774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0" y="1828800"/>
            <a:ext cx="9067800" cy="1143000"/>
          </a:xfrm>
        </p:spPr>
        <p:txBody>
          <a:bodyPr>
            <a:noAutofit/>
          </a:bodyPr>
          <a:lstStyle/>
          <a:p>
            <a:r>
              <a:rPr lang="vi-VN" sz="3500" b="1" dirty="0"/>
              <a:t>II. HOẠT ĐỘNG KHÁM PHÁ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4170858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bedroom, room, clock, table&#10;&#10;Description automatically generated">
            <a:extLst>
              <a:ext uri="{FF2B5EF4-FFF2-40B4-BE49-F238E27FC236}">
                <a16:creationId xmlns:a16="http://schemas.microsoft.com/office/drawing/2014/main" id="{1D7D4AC2-479B-45F2-A0D5-0C45C151D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084"/>
            <a:ext cx="9220200" cy="69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9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5D7D244-9082-4679-BFCE-A68852FF9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304800" y="1600200"/>
            <a:ext cx="3886200" cy="50250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2362200"/>
            <a:ext cx="4038600" cy="579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Số</a:t>
            </a:r>
            <a:r>
              <a:rPr lang="en-US" dirty="0"/>
              <a:t>        </a:t>
            </a:r>
            <a:r>
              <a:rPr lang="en-US" b="1" i="1" dirty="0" err="1">
                <a:solidFill>
                  <a:srgbClr val="0070C0"/>
                </a:solidFill>
              </a:rPr>
              <a:t>nhiều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hơn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dirty="0" err="1"/>
              <a:t>số</a:t>
            </a:r>
            <a:r>
              <a:rPr lang="en-US" dirty="0"/>
              <a:t>   </a:t>
            </a: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4773984" y="2362200"/>
            <a:ext cx="4191001" cy="734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/>
              <a:t>Số</a:t>
            </a:r>
            <a:r>
              <a:rPr lang="en-US" dirty="0"/>
              <a:t>        </a:t>
            </a:r>
            <a:r>
              <a:rPr lang="en-US" b="1" i="1" dirty="0" err="1">
                <a:solidFill>
                  <a:srgbClr val="0070C0"/>
                </a:solidFill>
              </a:rPr>
              <a:t>ít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hơn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dirty="0" err="1"/>
              <a:t>số</a:t>
            </a:r>
            <a:endParaRPr lang="en-US" dirty="0"/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2514600" y="5657654"/>
            <a:ext cx="4419600" cy="579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/>
              <a:t>Số</a:t>
            </a:r>
            <a:r>
              <a:rPr lang="en-US" dirty="0"/>
              <a:t>           </a:t>
            </a:r>
            <a:r>
              <a:rPr lang="en-US" b="1" i="1" dirty="0" err="1">
                <a:solidFill>
                  <a:srgbClr val="0070C0"/>
                </a:solidFill>
              </a:rPr>
              <a:t>bằng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   </a:t>
            </a:r>
          </a:p>
        </p:txBody>
      </p:sp>
      <p:pic>
        <p:nvPicPr>
          <p:cNvPr id="3" name="Picture 2" descr="A picture containing vessel, mug, bottle&#10;&#10;Description automatically generated">
            <a:extLst>
              <a:ext uri="{FF2B5EF4-FFF2-40B4-BE49-F238E27FC236}">
                <a16:creationId xmlns:a16="http://schemas.microsoft.com/office/drawing/2014/main" id="{9F4E0A14-9BC2-4B90-B51E-A86553CD1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90" y="2475592"/>
            <a:ext cx="404602" cy="340148"/>
          </a:xfrm>
          <a:prstGeom prst="rect">
            <a:avLst/>
          </a:prstGeom>
        </p:spPr>
      </p:pic>
      <p:pic>
        <p:nvPicPr>
          <p:cNvPr id="11" name="Content Placeholder 4" descr="A picture containing drawing, game, table&#10;&#10;Description automatically generated">
            <a:extLst>
              <a:ext uri="{FF2B5EF4-FFF2-40B4-BE49-F238E27FC236}">
                <a16:creationId xmlns:a16="http://schemas.microsoft.com/office/drawing/2014/main" id="{EF99E8CE-037E-4FEB-B10E-CB8D7EB40B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86" y="2520710"/>
            <a:ext cx="404601" cy="3264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84F58F-BD28-4821-A4E3-234B01FBB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759" y="2500879"/>
            <a:ext cx="471078" cy="291324"/>
          </a:xfrm>
          <a:prstGeom prst="rect">
            <a:avLst/>
          </a:prstGeom>
        </p:spPr>
      </p:pic>
      <p:pic>
        <p:nvPicPr>
          <p:cNvPr id="5" name="Content Placeholder 4" descr="A picture containing drawing, game, table&#10;&#10;Description automatically generated">
            <a:extLst>
              <a:ext uri="{FF2B5EF4-FFF2-40B4-BE49-F238E27FC236}">
                <a16:creationId xmlns:a16="http://schemas.microsoft.com/office/drawing/2014/main" id="{E7CFF1B2-C9DF-4CEC-A900-0A22C6FE7F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79" y="2566331"/>
            <a:ext cx="404601" cy="326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27020-417C-4411-9C48-5E3D45C0E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5736094"/>
            <a:ext cx="609600" cy="422555"/>
          </a:xfrm>
          <a:prstGeom prst="rect">
            <a:avLst/>
          </a:prstGeom>
        </p:spPr>
      </p:pic>
      <p:pic>
        <p:nvPicPr>
          <p:cNvPr id="18" name="Content Placeholder 4" descr="A picture containing drawing, game, table&#10;&#10;Description automatically generated">
            <a:extLst>
              <a:ext uri="{FF2B5EF4-FFF2-40B4-BE49-F238E27FC236}">
                <a16:creationId xmlns:a16="http://schemas.microsoft.com/office/drawing/2014/main" id="{5EF19105-2920-499D-8C53-48B12786BC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97" y="5832178"/>
            <a:ext cx="404601" cy="326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7EA6E5-5814-4D40-BC12-36873369D4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35" y="396039"/>
            <a:ext cx="3402385" cy="5025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44742C-6B55-454A-80B3-8D8890A392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8884" y="1600200"/>
            <a:ext cx="2727958" cy="4975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7937BE-4E57-411D-BFA5-975176608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8291" y="417006"/>
            <a:ext cx="3402385" cy="5025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235FE4-7A52-45A7-ADBF-C2C837C0C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3878338"/>
            <a:ext cx="3733800" cy="5025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83C0289-3A9D-4F95-AD32-FFB6AF486C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000" y="5063523"/>
            <a:ext cx="3733800" cy="502503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6993ADF-C075-4A42-966E-9F21F3F75608}"/>
              </a:ext>
            </a:extLst>
          </p:cNvPr>
          <p:cNvCxnSpPr/>
          <p:nvPr/>
        </p:nvCxnSpPr>
        <p:spPr>
          <a:xfrm>
            <a:off x="609600" y="898542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286EED-186E-4D99-83D6-71EEDB7A60E6}"/>
              </a:ext>
            </a:extLst>
          </p:cNvPr>
          <p:cNvCxnSpPr/>
          <p:nvPr/>
        </p:nvCxnSpPr>
        <p:spPr>
          <a:xfrm>
            <a:off x="1183192" y="898542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BD8F504-3399-496F-8081-C95467A54CF9}"/>
              </a:ext>
            </a:extLst>
          </p:cNvPr>
          <p:cNvCxnSpPr/>
          <p:nvPr/>
        </p:nvCxnSpPr>
        <p:spPr>
          <a:xfrm>
            <a:off x="1726640" y="898542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0781915-939A-4789-83B2-9EB5206197C5}"/>
              </a:ext>
            </a:extLst>
          </p:cNvPr>
          <p:cNvCxnSpPr/>
          <p:nvPr/>
        </p:nvCxnSpPr>
        <p:spPr>
          <a:xfrm>
            <a:off x="2286000" y="898542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3D38F92-79F5-4371-959D-264BB3991B18}"/>
              </a:ext>
            </a:extLst>
          </p:cNvPr>
          <p:cNvCxnSpPr/>
          <p:nvPr/>
        </p:nvCxnSpPr>
        <p:spPr>
          <a:xfrm>
            <a:off x="2835312" y="898542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3332B4A-96B6-4418-8265-004961B90B1D}"/>
              </a:ext>
            </a:extLst>
          </p:cNvPr>
          <p:cNvCxnSpPr/>
          <p:nvPr/>
        </p:nvCxnSpPr>
        <p:spPr>
          <a:xfrm>
            <a:off x="3424816" y="898542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9131B2A-7CCA-4E0D-99D6-C3C05E025753}"/>
              </a:ext>
            </a:extLst>
          </p:cNvPr>
          <p:cNvCxnSpPr/>
          <p:nvPr/>
        </p:nvCxnSpPr>
        <p:spPr>
          <a:xfrm>
            <a:off x="5396368" y="914400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1193E11-1263-4750-A697-E685F5F18268}"/>
              </a:ext>
            </a:extLst>
          </p:cNvPr>
          <p:cNvCxnSpPr/>
          <p:nvPr/>
        </p:nvCxnSpPr>
        <p:spPr>
          <a:xfrm>
            <a:off x="6019800" y="898542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289899E-06E1-43C6-8660-D9EF293C8CAB}"/>
              </a:ext>
            </a:extLst>
          </p:cNvPr>
          <p:cNvCxnSpPr/>
          <p:nvPr/>
        </p:nvCxnSpPr>
        <p:spPr>
          <a:xfrm>
            <a:off x="6572863" y="929043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A17DB19-7434-4CEE-8776-B460C030809E}"/>
              </a:ext>
            </a:extLst>
          </p:cNvPr>
          <p:cNvCxnSpPr/>
          <p:nvPr/>
        </p:nvCxnSpPr>
        <p:spPr>
          <a:xfrm>
            <a:off x="7162800" y="886213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BA1276-9C7E-4C73-B0B4-7B340076E80A}"/>
              </a:ext>
            </a:extLst>
          </p:cNvPr>
          <p:cNvCxnSpPr/>
          <p:nvPr/>
        </p:nvCxnSpPr>
        <p:spPr>
          <a:xfrm>
            <a:off x="7696200" y="886213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6B7E4C0-1AFA-4AF5-B1E7-43F4D1B31958}"/>
              </a:ext>
            </a:extLst>
          </p:cNvPr>
          <p:cNvCxnSpPr/>
          <p:nvPr/>
        </p:nvCxnSpPr>
        <p:spPr>
          <a:xfrm>
            <a:off x="2971800" y="4380841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49AF5BE-2910-41AB-BC92-27DBF62D3059}"/>
              </a:ext>
            </a:extLst>
          </p:cNvPr>
          <p:cNvCxnSpPr/>
          <p:nvPr/>
        </p:nvCxnSpPr>
        <p:spPr>
          <a:xfrm>
            <a:off x="3581400" y="4380841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582EA62-CA3D-4249-9C97-B6DF15BCECF0}"/>
              </a:ext>
            </a:extLst>
          </p:cNvPr>
          <p:cNvCxnSpPr/>
          <p:nvPr/>
        </p:nvCxnSpPr>
        <p:spPr>
          <a:xfrm>
            <a:off x="4191000" y="4380841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3979477-8385-44FD-B615-58E6AC7C5F2E}"/>
              </a:ext>
            </a:extLst>
          </p:cNvPr>
          <p:cNvCxnSpPr/>
          <p:nvPr/>
        </p:nvCxnSpPr>
        <p:spPr>
          <a:xfrm>
            <a:off x="4800600" y="4380841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9544AF-4009-4033-9D2F-997420233987}"/>
              </a:ext>
            </a:extLst>
          </p:cNvPr>
          <p:cNvCxnSpPr/>
          <p:nvPr/>
        </p:nvCxnSpPr>
        <p:spPr>
          <a:xfrm>
            <a:off x="5406997" y="4399379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BC5AEA4-88F1-4C8E-AF88-09375855E396}"/>
              </a:ext>
            </a:extLst>
          </p:cNvPr>
          <p:cNvCxnSpPr/>
          <p:nvPr/>
        </p:nvCxnSpPr>
        <p:spPr>
          <a:xfrm>
            <a:off x="6019800" y="4380841"/>
            <a:ext cx="0" cy="761038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Content Placeholder 5">
            <a:extLst>
              <a:ext uri="{FF2B5EF4-FFF2-40B4-BE49-F238E27FC236}">
                <a16:creationId xmlns:a16="http://schemas.microsoft.com/office/drawing/2014/main" id="{45BC8171-4BC1-44F9-8269-6B2C311DE001}"/>
              </a:ext>
            </a:extLst>
          </p:cNvPr>
          <p:cNvSpPr txBox="1">
            <a:spLocks/>
          </p:cNvSpPr>
          <p:nvPr/>
        </p:nvSpPr>
        <p:spPr>
          <a:xfrm>
            <a:off x="228600" y="2918985"/>
            <a:ext cx="4038600" cy="579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/>
              <a:t>Số</a:t>
            </a:r>
            <a:r>
              <a:rPr lang="en-US" dirty="0"/>
              <a:t>        </a:t>
            </a:r>
            <a:r>
              <a:rPr lang="en-US" b="1" i="1" dirty="0" err="1">
                <a:solidFill>
                  <a:srgbClr val="0070C0"/>
                </a:solidFill>
              </a:rPr>
              <a:t>ít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hơn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dirty="0" err="1"/>
              <a:t>số</a:t>
            </a:r>
            <a:r>
              <a:rPr lang="en-US" dirty="0"/>
              <a:t>   </a:t>
            </a:r>
          </a:p>
        </p:txBody>
      </p:sp>
      <p:pic>
        <p:nvPicPr>
          <p:cNvPr id="48" name="Picture 47" descr="A picture containing vessel, mug, bottle&#10;&#10;Description automatically generated">
            <a:extLst>
              <a:ext uri="{FF2B5EF4-FFF2-40B4-BE49-F238E27FC236}">
                <a16:creationId xmlns:a16="http://schemas.microsoft.com/office/drawing/2014/main" id="{53293758-674B-43CA-B322-742EF06E0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26" y="3061344"/>
            <a:ext cx="404602" cy="340148"/>
          </a:xfrm>
          <a:prstGeom prst="rect">
            <a:avLst/>
          </a:prstGeom>
        </p:spPr>
      </p:pic>
      <p:pic>
        <p:nvPicPr>
          <p:cNvPr id="49" name="Content Placeholder 4" descr="A picture containing drawing, game, table&#10;&#10;Description automatically generated">
            <a:extLst>
              <a:ext uri="{FF2B5EF4-FFF2-40B4-BE49-F238E27FC236}">
                <a16:creationId xmlns:a16="http://schemas.microsoft.com/office/drawing/2014/main" id="{5B392180-1A67-4376-94CD-D9C49026F1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90" y="3046054"/>
            <a:ext cx="404601" cy="326471"/>
          </a:xfrm>
          <a:prstGeom prst="rect">
            <a:avLst/>
          </a:prstGeom>
        </p:spPr>
      </p:pic>
      <p:sp>
        <p:nvSpPr>
          <p:cNvPr id="50" name="Content Placeholder 5">
            <a:extLst>
              <a:ext uri="{FF2B5EF4-FFF2-40B4-BE49-F238E27FC236}">
                <a16:creationId xmlns:a16="http://schemas.microsoft.com/office/drawing/2014/main" id="{0CBB99C8-896B-4F4E-90CC-2E2D718C698D}"/>
              </a:ext>
            </a:extLst>
          </p:cNvPr>
          <p:cNvSpPr txBox="1">
            <a:spLocks/>
          </p:cNvSpPr>
          <p:nvPr/>
        </p:nvSpPr>
        <p:spPr>
          <a:xfrm>
            <a:off x="4419600" y="2955257"/>
            <a:ext cx="4648200" cy="734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/>
              <a:t>Số</a:t>
            </a:r>
            <a:r>
              <a:rPr lang="en-US" dirty="0"/>
              <a:t>       </a:t>
            </a:r>
            <a:r>
              <a:rPr lang="en-US" b="1" i="1" dirty="0" err="1">
                <a:solidFill>
                  <a:srgbClr val="0070C0"/>
                </a:solidFill>
              </a:rPr>
              <a:t>nhiều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hơn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dirty="0" err="1"/>
              <a:t>số</a:t>
            </a:r>
            <a:r>
              <a:rPr lang="en-US" dirty="0"/>
              <a:t>  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D9BF6DB-D218-41C2-B6E6-C350A5D78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2318" y="3102139"/>
            <a:ext cx="471078" cy="291324"/>
          </a:xfrm>
          <a:prstGeom prst="rect">
            <a:avLst/>
          </a:prstGeom>
        </p:spPr>
      </p:pic>
      <p:pic>
        <p:nvPicPr>
          <p:cNvPr id="52" name="Content Placeholder 4" descr="A picture containing drawing, game, table&#10;&#10;Description automatically generated">
            <a:extLst>
              <a:ext uri="{FF2B5EF4-FFF2-40B4-BE49-F238E27FC236}">
                <a16:creationId xmlns:a16="http://schemas.microsoft.com/office/drawing/2014/main" id="{3A1CDDC5-39B2-4F3D-846B-95EC3CBE4A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62" y="3066992"/>
            <a:ext cx="404601" cy="326471"/>
          </a:xfrm>
          <a:prstGeom prst="rect">
            <a:avLst/>
          </a:prstGeom>
        </p:spPr>
      </p:pic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2AB2800E-D44F-4B85-954B-45BDAF710E86}"/>
              </a:ext>
            </a:extLst>
          </p:cNvPr>
          <p:cNvSpPr txBox="1">
            <a:spLocks/>
          </p:cNvSpPr>
          <p:nvPr/>
        </p:nvSpPr>
        <p:spPr>
          <a:xfrm>
            <a:off x="2514600" y="6292090"/>
            <a:ext cx="4419600" cy="579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/>
              <a:t>Số</a:t>
            </a:r>
            <a:r>
              <a:rPr lang="en-US" dirty="0"/>
              <a:t>           </a:t>
            </a:r>
            <a:r>
              <a:rPr lang="en-US" b="1" i="1" dirty="0" err="1">
                <a:solidFill>
                  <a:srgbClr val="0070C0"/>
                </a:solidFill>
              </a:rPr>
              <a:t>bằng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  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CD22621-E55D-49BD-8DB1-6DF752BF9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0037" y="6418692"/>
            <a:ext cx="609600" cy="422555"/>
          </a:xfrm>
          <a:prstGeom prst="rect">
            <a:avLst/>
          </a:prstGeom>
        </p:spPr>
      </p:pic>
      <p:pic>
        <p:nvPicPr>
          <p:cNvPr id="55" name="Content Placeholder 4" descr="A picture containing drawing, game, table&#10;&#10;Description automatically generated">
            <a:extLst>
              <a:ext uri="{FF2B5EF4-FFF2-40B4-BE49-F238E27FC236}">
                <a16:creationId xmlns:a16="http://schemas.microsoft.com/office/drawing/2014/main" id="{EE211188-B2BF-4ABA-B12D-047922083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19" y="6416699"/>
            <a:ext cx="404601" cy="3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/>
      <p:bldP spid="16" grpId="0"/>
      <p:bldP spid="47" grpId="0" build="p"/>
      <p:bldP spid="50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55256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7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4. THAY SACH2020\TOAN TUAN 1- 4\PHONG NEN DEP\720ff027d9dfb6d048cbae659e0290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04800"/>
            <a:ext cx="96774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1981200"/>
            <a:ext cx="9067800" cy="1143000"/>
          </a:xfrm>
        </p:spPr>
        <p:txBody>
          <a:bodyPr>
            <a:noAutofit/>
          </a:bodyPr>
          <a:lstStyle/>
          <a:p>
            <a:r>
              <a:rPr lang="vi-VN" sz="3500" b="1" dirty="0"/>
              <a:t>III. THỰC HÀNH, LUYỆN TẬP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1223128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249</Words>
  <Application>Microsoft Office PowerPoint</Application>
  <PresentationFormat>On-screen Show (4:3)</PresentationFormat>
  <Paragraphs>48</Paragraphs>
  <Slides>14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HP001 4 hàng</vt:lpstr>
      <vt:lpstr>Times New Roman</vt:lpstr>
      <vt:lpstr>VNI-Avo</vt:lpstr>
      <vt:lpstr>方正粗圆简体</vt:lpstr>
      <vt:lpstr>Office Theme</vt:lpstr>
      <vt:lpstr>PowerPoint Presentation</vt:lpstr>
      <vt:lpstr>I. HOẠT ĐỘNG KHỞI ĐỘNG</vt:lpstr>
      <vt:lpstr>PowerPoint Presentation</vt:lpstr>
      <vt:lpstr>PowerPoint Presentation</vt:lpstr>
      <vt:lpstr>II. HOẠT ĐỘNG KHÁM PHÁ</vt:lpstr>
      <vt:lpstr>PowerPoint Presentation</vt:lpstr>
      <vt:lpstr>PowerPoint Presentation</vt:lpstr>
      <vt:lpstr>PowerPoint Presentation</vt:lpstr>
      <vt:lpstr>III. THỰC HÀNH, LUYỆN TẬP</vt:lpstr>
      <vt:lpstr>Bài 1. Dùng các từ: nhiều hơn, ít hơn, bằng nhau để nói về hình vẽ sau.</vt:lpstr>
      <vt:lpstr>Bài 2: Khoanh tròn vào cây có nhiều quả hơn ?</vt:lpstr>
      <vt:lpstr>IV. HOẠT ĐỘNG VẬN DỤNG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LE VE</cp:lastModifiedBy>
  <cp:revision>16</cp:revision>
  <dcterms:created xsi:type="dcterms:W3CDTF">2006-08-16T00:00:00Z</dcterms:created>
  <dcterms:modified xsi:type="dcterms:W3CDTF">2024-09-26T03:05:44Z</dcterms:modified>
</cp:coreProperties>
</file>