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7" r:id="rId2"/>
    <p:sldId id="278" r:id="rId3"/>
    <p:sldId id="258" r:id="rId4"/>
    <p:sldId id="260" r:id="rId5"/>
    <p:sldId id="281" r:id="rId6"/>
    <p:sldId id="282" r:id="rId7"/>
    <p:sldId id="263" r:id="rId8"/>
    <p:sldId id="276" r:id="rId9"/>
    <p:sldId id="283" r:id="rId10"/>
    <p:sldId id="284" r:id="rId11"/>
    <p:sldId id="266" r:id="rId12"/>
    <p:sldId id="268" r:id="rId13"/>
    <p:sldId id="285" r:id="rId14"/>
    <p:sldId id="286" r:id="rId15"/>
    <p:sldId id="270" r:id="rId16"/>
    <p:sldId id="287" r:id="rId17"/>
    <p:sldId id="271" r:id="rId18"/>
    <p:sldId id="288" r:id="rId19"/>
    <p:sldId id="290" r:id="rId20"/>
    <p:sldId id="291" r:id="rId21"/>
    <p:sldId id="289"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364" autoAdjust="0"/>
  </p:normalViewPr>
  <p:slideViewPr>
    <p:cSldViewPr snapToGrid="0">
      <p:cViewPr varScale="1">
        <p:scale>
          <a:sx n="69" d="100"/>
          <a:sy n="69" d="100"/>
        </p:scale>
        <p:origin x="636" y="96"/>
      </p:cViewPr>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37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8C7177-1273-47CD-AD90-87AA06BD4F3C}"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B99B35BC-8744-40B0-9E04-78C01D8FB266}">
      <dgm:prSet phldrT="[Text]"/>
      <dgm:spPr/>
      <dgm:t>
        <a:bodyPr/>
        <a:lstStyle/>
        <a:p>
          <a:r>
            <a:rPr lang="vi-VN" dirty="0" smtClean="0"/>
            <a:t>  Đọc 5 câu hỏi</a:t>
          </a:r>
          <a:endParaRPr lang="en-US" dirty="0"/>
        </a:p>
      </dgm:t>
    </dgm:pt>
    <dgm:pt modelId="{BB480F26-0CB9-47AF-B310-2FD96A86B544}" type="parTrans" cxnId="{4DE2D105-370A-4ADD-881C-35089A75DBE5}">
      <dgm:prSet/>
      <dgm:spPr/>
      <dgm:t>
        <a:bodyPr/>
        <a:lstStyle/>
        <a:p>
          <a:endParaRPr lang="en-US"/>
        </a:p>
      </dgm:t>
    </dgm:pt>
    <dgm:pt modelId="{DDABC962-B6F9-41F1-BAFD-A432E170F560}" type="sibTrans" cxnId="{4DE2D105-370A-4ADD-881C-35089A75DBE5}">
      <dgm:prSet/>
      <dgm:spPr/>
      <dgm:t>
        <a:bodyPr/>
        <a:lstStyle/>
        <a:p>
          <a:endParaRPr lang="en-US"/>
        </a:p>
      </dgm:t>
    </dgm:pt>
    <dgm:pt modelId="{1463A8E3-F4DC-4C52-9E7B-46AA5C702870}">
      <dgm:prSet phldrT="[Text]"/>
      <dgm:spPr/>
      <dgm:t>
        <a:bodyPr/>
        <a:lstStyle/>
        <a:p>
          <a:r>
            <a:rPr lang="vi-VN" dirty="0" smtClean="0"/>
            <a:t> Thảo luận nhóm </a:t>
          </a:r>
          <a:endParaRPr lang="en-US" dirty="0"/>
        </a:p>
      </dgm:t>
    </dgm:pt>
    <dgm:pt modelId="{7C5E58F3-0615-4838-85F9-CE805B763CB8}" type="parTrans" cxnId="{009B3EBC-F229-4A5D-BB14-92D1A9165C58}">
      <dgm:prSet/>
      <dgm:spPr/>
      <dgm:t>
        <a:bodyPr/>
        <a:lstStyle/>
        <a:p>
          <a:endParaRPr lang="en-US"/>
        </a:p>
      </dgm:t>
    </dgm:pt>
    <dgm:pt modelId="{8B3C10F2-00AA-40DA-B258-D0D8E7ABA74C}" type="sibTrans" cxnId="{009B3EBC-F229-4A5D-BB14-92D1A9165C58}">
      <dgm:prSet/>
      <dgm:spPr/>
      <dgm:t>
        <a:bodyPr/>
        <a:lstStyle/>
        <a:p>
          <a:endParaRPr lang="en-US"/>
        </a:p>
      </dgm:t>
    </dgm:pt>
    <dgm:pt modelId="{2B561FA8-730E-4E69-B369-76C167B9F078}">
      <dgm:prSet phldrT="[Text]"/>
      <dgm:spPr/>
      <dgm:t>
        <a:bodyPr/>
        <a:lstStyle/>
        <a:p>
          <a:r>
            <a:rPr lang="vi-VN" dirty="0" smtClean="0"/>
            <a:t> Phỏng vấn</a:t>
          </a:r>
          <a:endParaRPr lang="en-US" dirty="0"/>
        </a:p>
      </dgm:t>
    </dgm:pt>
    <dgm:pt modelId="{F011283B-D379-4FCB-A62D-07A98360C3AB}" type="parTrans" cxnId="{A0EA16F6-FE57-40D8-AFB3-CA045BCBEC84}">
      <dgm:prSet/>
      <dgm:spPr/>
      <dgm:t>
        <a:bodyPr/>
        <a:lstStyle/>
        <a:p>
          <a:endParaRPr lang="en-US"/>
        </a:p>
      </dgm:t>
    </dgm:pt>
    <dgm:pt modelId="{CD2A77A2-1EE4-43BC-AB51-F73CF8D1FAF3}" type="sibTrans" cxnId="{A0EA16F6-FE57-40D8-AFB3-CA045BCBEC84}">
      <dgm:prSet/>
      <dgm:spPr/>
      <dgm:t>
        <a:bodyPr/>
        <a:lstStyle/>
        <a:p>
          <a:endParaRPr lang="en-US"/>
        </a:p>
      </dgm:t>
    </dgm:pt>
    <dgm:pt modelId="{1BAF8A19-1BB8-4DEB-A26A-FD52711D3F7D}" type="pres">
      <dgm:prSet presAssocID="{378C7177-1273-47CD-AD90-87AA06BD4F3C}" presName="Name0" presStyleCnt="0">
        <dgm:presLayoutVars>
          <dgm:dir/>
          <dgm:resizeHandles val="exact"/>
        </dgm:presLayoutVars>
      </dgm:prSet>
      <dgm:spPr/>
      <dgm:t>
        <a:bodyPr/>
        <a:lstStyle/>
        <a:p>
          <a:endParaRPr lang="en-US"/>
        </a:p>
      </dgm:t>
    </dgm:pt>
    <dgm:pt modelId="{0ECD4226-F647-4B53-948F-FCD87620D099}" type="pres">
      <dgm:prSet presAssocID="{B99B35BC-8744-40B0-9E04-78C01D8FB266}" presName="composite" presStyleCnt="0"/>
      <dgm:spPr/>
    </dgm:pt>
    <dgm:pt modelId="{8F22F040-96D8-440E-B3D8-FAFFB9234812}" type="pres">
      <dgm:prSet presAssocID="{B99B35BC-8744-40B0-9E04-78C01D8FB266}" presName="rect1" presStyleLbl="trAlignAcc1" presStyleIdx="0" presStyleCnt="3" custScaleX="150583" custLinFactNeighborX="1019" custLinFactNeighborY="-4216">
        <dgm:presLayoutVars>
          <dgm:bulletEnabled val="1"/>
        </dgm:presLayoutVars>
      </dgm:prSet>
      <dgm:spPr/>
      <dgm:t>
        <a:bodyPr/>
        <a:lstStyle/>
        <a:p>
          <a:endParaRPr lang="en-US"/>
        </a:p>
      </dgm:t>
    </dgm:pt>
    <dgm:pt modelId="{EF8FF541-4B09-4D76-AF69-A3FD49D64B18}" type="pres">
      <dgm:prSet presAssocID="{B99B35BC-8744-40B0-9E04-78C01D8FB266}" presName="rect2" presStyleLbl="fgImgPlace1" presStyleIdx="0" presStyleCnt="3" custLinFactNeighborX="-91640" custLinFactNeighborY="9741"/>
      <dgm:spPr/>
    </dgm:pt>
    <dgm:pt modelId="{2D2ECADF-9D4B-4417-8891-324AEFE27B57}" type="pres">
      <dgm:prSet presAssocID="{DDABC962-B6F9-41F1-BAFD-A432E170F560}" presName="sibTrans" presStyleCnt="0"/>
      <dgm:spPr/>
    </dgm:pt>
    <dgm:pt modelId="{24B29CCB-C7F0-4E9B-8E54-904D67C9A05A}" type="pres">
      <dgm:prSet presAssocID="{1463A8E3-F4DC-4C52-9E7B-46AA5C702870}" presName="composite" presStyleCnt="0"/>
      <dgm:spPr/>
    </dgm:pt>
    <dgm:pt modelId="{07F526C6-40E1-4480-80B2-5041388AE2CE}" type="pres">
      <dgm:prSet presAssocID="{1463A8E3-F4DC-4C52-9E7B-46AA5C702870}" presName="rect1" presStyleLbl="trAlignAcc1" presStyleIdx="1" presStyleCnt="3" custScaleX="147538">
        <dgm:presLayoutVars>
          <dgm:bulletEnabled val="1"/>
        </dgm:presLayoutVars>
      </dgm:prSet>
      <dgm:spPr/>
      <dgm:t>
        <a:bodyPr/>
        <a:lstStyle/>
        <a:p>
          <a:endParaRPr lang="en-US"/>
        </a:p>
      </dgm:t>
    </dgm:pt>
    <dgm:pt modelId="{2AECED09-0AA1-45D3-89FD-D6FEB6BC6403}" type="pres">
      <dgm:prSet presAssocID="{1463A8E3-F4DC-4C52-9E7B-46AA5C702870}" presName="rect2" presStyleLbl="fgImgPlace1" presStyleIdx="1" presStyleCnt="3" custLinFactNeighborX="-92194" custLinFactNeighborY="13246"/>
      <dgm:spPr/>
    </dgm:pt>
    <dgm:pt modelId="{B2D05B32-2102-4CF9-B584-D20ACA770A77}" type="pres">
      <dgm:prSet presAssocID="{8B3C10F2-00AA-40DA-B258-D0D8E7ABA74C}" presName="sibTrans" presStyleCnt="0"/>
      <dgm:spPr/>
    </dgm:pt>
    <dgm:pt modelId="{4BDD24FA-4956-481E-910C-D38A03AE1533}" type="pres">
      <dgm:prSet presAssocID="{2B561FA8-730E-4E69-B369-76C167B9F078}" presName="composite" presStyleCnt="0"/>
      <dgm:spPr/>
    </dgm:pt>
    <dgm:pt modelId="{7D96FE0B-263C-47A0-AC86-0FA1C7104D05}" type="pres">
      <dgm:prSet presAssocID="{2B561FA8-730E-4E69-B369-76C167B9F078}" presName="rect1" presStyleLbl="trAlignAcc1" presStyleIdx="2" presStyleCnt="3" custScaleX="147538">
        <dgm:presLayoutVars>
          <dgm:bulletEnabled val="1"/>
        </dgm:presLayoutVars>
      </dgm:prSet>
      <dgm:spPr/>
      <dgm:t>
        <a:bodyPr/>
        <a:lstStyle/>
        <a:p>
          <a:endParaRPr lang="en-US"/>
        </a:p>
      </dgm:t>
    </dgm:pt>
    <dgm:pt modelId="{98323B9C-86B1-4A8E-B84B-7BCC616EBFD9}" type="pres">
      <dgm:prSet presAssocID="{2B561FA8-730E-4E69-B369-76C167B9F078}" presName="rect2" presStyleLbl="fgImgPlace1" presStyleIdx="2" presStyleCnt="3" custLinFactNeighborX="-95186" custLinFactNeighborY="11252"/>
      <dgm:spPr/>
    </dgm:pt>
  </dgm:ptLst>
  <dgm:cxnLst>
    <dgm:cxn modelId="{4DE2D105-370A-4ADD-881C-35089A75DBE5}" srcId="{378C7177-1273-47CD-AD90-87AA06BD4F3C}" destId="{B99B35BC-8744-40B0-9E04-78C01D8FB266}" srcOrd="0" destOrd="0" parTransId="{BB480F26-0CB9-47AF-B310-2FD96A86B544}" sibTransId="{DDABC962-B6F9-41F1-BAFD-A432E170F560}"/>
    <dgm:cxn modelId="{7599DD28-A3F0-4C88-A56A-DD9E0416E4F0}" type="presOf" srcId="{2B561FA8-730E-4E69-B369-76C167B9F078}" destId="{7D96FE0B-263C-47A0-AC86-0FA1C7104D05}" srcOrd="0" destOrd="0" presId="urn:microsoft.com/office/officeart/2008/layout/PictureStrips"/>
    <dgm:cxn modelId="{1B7AD82B-73D1-45C4-BC0F-0C8759C9E6A1}" type="presOf" srcId="{1463A8E3-F4DC-4C52-9E7B-46AA5C702870}" destId="{07F526C6-40E1-4480-80B2-5041388AE2CE}" srcOrd="0" destOrd="0" presId="urn:microsoft.com/office/officeart/2008/layout/PictureStrips"/>
    <dgm:cxn modelId="{965C139A-6294-4DFB-A964-549C70DF4305}" type="presOf" srcId="{378C7177-1273-47CD-AD90-87AA06BD4F3C}" destId="{1BAF8A19-1BB8-4DEB-A26A-FD52711D3F7D}" srcOrd="0" destOrd="0" presId="urn:microsoft.com/office/officeart/2008/layout/PictureStrips"/>
    <dgm:cxn modelId="{AAB25B76-AD26-41C4-964D-EA893D6783EB}" type="presOf" srcId="{B99B35BC-8744-40B0-9E04-78C01D8FB266}" destId="{8F22F040-96D8-440E-B3D8-FAFFB9234812}" srcOrd="0" destOrd="0" presId="urn:microsoft.com/office/officeart/2008/layout/PictureStrips"/>
    <dgm:cxn modelId="{A0EA16F6-FE57-40D8-AFB3-CA045BCBEC84}" srcId="{378C7177-1273-47CD-AD90-87AA06BD4F3C}" destId="{2B561FA8-730E-4E69-B369-76C167B9F078}" srcOrd="2" destOrd="0" parTransId="{F011283B-D379-4FCB-A62D-07A98360C3AB}" sibTransId="{CD2A77A2-1EE4-43BC-AB51-F73CF8D1FAF3}"/>
    <dgm:cxn modelId="{009B3EBC-F229-4A5D-BB14-92D1A9165C58}" srcId="{378C7177-1273-47CD-AD90-87AA06BD4F3C}" destId="{1463A8E3-F4DC-4C52-9E7B-46AA5C702870}" srcOrd="1" destOrd="0" parTransId="{7C5E58F3-0615-4838-85F9-CE805B763CB8}" sibTransId="{8B3C10F2-00AA-40DA-B258-D0D8E7ABA74C}"/>
    <dgm:cxn modelId="{B51D16F3-E493-4110-B912-BFB2A9A7D2D0}" type="presParOf" srcId="{1BAF8A19-1BB8-4DEB-A26A-FD52711D3F7D}" destId="{0ECD4226-F647-4B53-948F-FCD87620D099}" srcOrd="0" destOrd="0" presId="urn:microsoft.com/office/officeart/2008/layout/PictureStrips"/>
    <dgm:cxn modelId="{BEBD83CF-E3A7-4BD0-AE2B-1663C6688A35}" type="presParOf" srcId="{0ECD4226-F647-4B53-948F-FCD87620D099}" destId="{8F22F040-96D8-440E-B3D8-FAFFB9234812}" srcOrd="0" destOrd="0" presId="urn:microsoft.com/office/officeart/2008/layout/PictureStrips"/>
    <dgm:cxn modelId="{BB0F2F8C-6B5C-4A85-8B97-68249C67F446}" type="presParOf" srcId="{0ECD4226-F647-4B53-948F-FCD87620D099}" destId="{EF8FF541-4B09-4D76-AF69-A3FD49D64B18}" srcOrd="1" destOrd="0" presId="urn:microsoft.com/office/officeart/2008/layout/PictureStrips"/>
    <dgm:cxn modelId="{4520186E-93E7-424F-9D11-F785442A7D3A}" type="presParOf" srcId="{1BAF8A19-1BB8-4DEB-A26A-FD52711D3F7D}" destId="{2D2ECADF-9D4B-4417-8891-324AEFE27B57}" srcOrd="1" destOrd="0" presId="urn:microsoft.com/office/officeart/2008/layout/PictureStrips"/>
    <dgm:cxn modelId="{0FB9701A-8953-4864-A150-4E10894F9D70}" type="presParOf" srcId="{1BAF8A19-1BB8-4DEB-A26A-FD52711D3F7D}" destId="{24B29CCB-C7F0-4E9B-8E54-904D67C9A05A}" srcOrd="2" destOrd="0" presId="urn:microsoft.com/office/officeart/2008/layout/PictureStrips"/>
    <dgm:cxn modelId="{534B004E-9844-4DDE-B65C-60FDFD2B8843}" type="presParOf" srcId="{24B29CCB-C7F0-4E9B-8E54-904D67C9A05A}" destId="{07F526C6-40E1-4480-80B2-5041388AE2CE}" srcOrd="0" destOrd="0" presId="urn:microsoft.com/office/officeart/2008/layout/PictureStrips"/>
    <dgm:cxn modelId="{AE7FDFE5-8A4D-4CD8-9745-C27C5C7D1ED6}" type="presParOf" srcId="{24B29CCB-C7F0-4E9B-8E54-904D67C9A05A}" destId="{2AECED09-0AA1-45D3-89FD-D6FEB6BC6403}" srcOrd="1" destOrd="0" presId="urn:microsoft.com/office/officeart/2008/layout/PictureStrips"/>
    <dgm:cxn modelId="{DAD4D4E4-3BEA-46BF-8DBE-16170E9176F0}" type="presParOf" srcId="{1BAF8A19-1BB8-4DEB-A26A-FD52711D3F7D}" destId="{B2D05B32-2102-4CF9-B584-D20ACA770A77}" srcOrd="3" destOrd="0" presId="urn:microsoft.com/office/officeart/2008/layout/PictureStrips"/>
    <dgm:cxn modelId="{7317D868-00CA-427D-9407-4E2D684A22E9}" type="presParOf" srcId="{1BAF8A19-1BB8-4DEB-A26A-FD52711D3F7D}" destId="{4BDD24FA-4956-481E-910C-D38A03AE1533}" srcOrd="4" destOrd="0" presId="urn:microsoft.com/office/officeart/2008/layout/PictureStrips"/>
    <dgm:cxn modelId="{E4D9E44C-2505-4364-B6A2-6D79E8441262}" type="presParOf" srcId="{4BDD24FA-4956-481E-910C-D38A03AE1533}" destId="{7D96FE0B-263C-47A0-AC86-0FA1C7104D05}" srcOrd="0" destOrd="0" presId="urn:microsoft.com/office/officeart/2008/layout/PictureStrips"/>
    <dgm:cxn modelId="{98A7EDF8-7010-418F-88EE-F8C343838769}" type="presParOf" srcId="{4BDD24FA-4956-481E-910C-D38A03AE1533}" destId="{98323B9C-86B1-4A8E-B84B-7BCC616EBFD9}"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22F040-96D8-440E-B3D8-FAFFB9234812}">
      <dsp:nvSpPr>
        <dsp:cNvPr id="0" name=""/>
        <dsp:cNvSpPr/>
      </dsp:nvSpPr>
      <dsp:spPr>
        <a:xfrm>
          <a:off x="1387225" y="252740"/>
          <a:ext cx="6847115" cy="14209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2463" tIns="220980" rIns="220980" bIns="220980" numCol="1" spcCol="1270" anchor="ctr" anchorCtr="0">
          <a:noAutofit/>
        </a:bodyPr>
        <a:lstStyle/>
        <a:p>
          <a:pPr lvl="0" algn="l" defTabSz="2578100">
            <a:lnSpc>
              <a:spcPct val="90000"/>
            </a:lnSpc>
            <a:spcBef>
              <a:spcPct val="0"/>
            </a:spcBef>
            <a:spcAft>
              <a:spcPct val="35000"/>
            </a:spcAft>
          </a:pPr>
          <a:r>
            <a:rPr lang="vi-VN" sz="5800" kern="1200" dirty="0" smtClean="0"/>
            <a:t>  Đọc 5 câu hỏi</a:t>
          </a:r>
          <a:endParaRPr lang="en-US" sz="5800" kern="1200" dirty="0"/>
        </a:p>
      </dsp:txBody>
      <dsp:txXfrm>
        <a:off x="1387225" y="252740"/>
        <a:ext cx="6847115" cy="1420959"/>
      </dsp:txXfrm>
    </dsp:sp>
    <dsp:sp modelId="{EF8FF541-4B09-4D76-AF69-A3FD49D64B18}">
      <dsp:nvSpPr>
        <dsp:cNvPr id="0" name=""/>
        <dsp:cNvSpPr/>
      </dsp:nvSpPr>
      <dsp:spPr>
        <a:xfrm>
          <a:off x="1389934" y="252735"/>
          <a:ext cx="994671" cy="1492007"/>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F526C6-40E1-4480-80B2-5041388AE2CE}">
      <dsp:nvSpPr>
        <dsp:cNvPr id="0" name=""/>
        <dsp:cNvSpPr/>
      </dsp:nvSpPr>
      <dsp:spPr>
        <a:xfrm>
          <a:off x="1410120" y="2101478"/>
          <a:ext cx="6708656" cy="14209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2463" tIns="220980" rIns="220980" bIns="220980" numCol="1" spcCol="1270" anchor="ctr" anchorCtr="0">
          <a:noAutofit/>
        </a:bodyPr>
        <a:lstStyle/>
        <a:p>
          <a:pPr lvl="0" algn="l" defTabSz="2578100">
            <a:lnSpc>
              <a:spcPct val="90000"/>
            </a:lnSpc>
            <a:spcBef>
              <a:spcPct val="0"/>
            </a:spcBef>
            <a:spcAft>
              <a:spcPct val="35000"/>
            </a:spcAft>
          </a:pPr>
          <a:r>
            <a:rPr lang="vi-VN" sz="5800" kern="1200" dirty="0" smtClean="0"/>
            <a:t> Thảo luận nhóm </a:t>
          </a:r>
          <a:endParaRPr lang="en-US" sz="5800" kern="1200" dirty="0"/>
        </a:p>
      </dsp:txBody>
      <dsp:txXfrm>
        <a:off x="1410120" y="2101478"/>
        <a:ext cx="6708656" cy="1420959"/>
      </dsp:txXfrm>
    </dsp:sp>
    <dsp:sp modelId="{2AECED09-0AA1-45D3-89FD-D6FEB6BC6403}">
      <dsp:nvSpPr>
        <dsp:cNvPr id="0" name=""/>
        <dsp:cNvSpPr/>
      </dsp:nvSpPr>
      <dsp:spPr>
        <a:xfrm>
          <a:off x="1384424" y="2093860"/>
          <a:ext cx="994671" cy="1492007"/>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96FE0B-263C-47A0-AC86-0FA1C7104D05}">
      <dsp:nvSpPr>
        <dsp:cNvPr id="0" name=""/>
        <dsp:cNvSpPr/>
      </dsp:nvSpPr>
      <dsp:spPr>
        <a:xfrm>
          <a:off x="1410120" y="3890308"/>
          <a:ext cx="6708656" cy="14209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2463" tIns="220980" rIns="220980" bIns="220980" numCol="1" spcCol="1270" anchor="ctr" anchorCtr="0">
          <a:noAutofit/>
        </a:bodyPr>
        <a:lstStyle/>
        <a:p>
          <a:pPr lvl="0" algn="l" defTabSz="2578100">
            <a:lnSpc>
              <a:spcPct val="90000"/>
            </a:lnSpc>
            <a:spcBef>
              <a:spcPct val="0"/>
            </a:spcBef>
            <a:spcAft>
              <a:spcPct val="35000"/>
            </a:spcAft>
          </a:pPr>
          <a:r>
            <a:rPr lang="vi-VN" sz="5800" kern="1200" dirty="0" smtClean="0"/>
            <a:t> Phỏng vấn</a:t>
          </a:r>
          <a:endParaRPr lang="en-US" sz="5800" kern="1200" dirty="0"/>
        </a:p>
      </dsp:txBody>
      <dsp:txXfrm>
        <a:off x="1410120" y="3890308"/>
        <a:ext cx="6708656" cy="1420959"/>
      </dsp:txXfrm>
    </dsp:sp>
    <dsp:sp modelId="{98323B9C-86B1-4A8E-B84B-7BCC616EBFD9}">
      <dsp:nvSpPr>
        <dsp:cNvPr id="0" name=""/>
        <dsp:cNvSpPr/>
      </dsp:nvSpPr>
      <dsp:spPr>
        <a:xfrm>
          <a:off x="1354663" y="3852939"/>
          <a:ext cx="994671" cy="1492007"/>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0CCE3C-B46C-4C55-82A9-19491278AE14}" type="datetimeFigureOut">
              <a:rPr lang="vi-VN" smtClean="0"/>
              <a:t>07/01/2025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43602-8633-4CBE-AABF-FE1A0031CDB7}" type="slidenum">
              <a:rPr lang="vi-VN" smtClean="0"/>
              <a:t>‹#›</a:t>
            </a:fld>
            <a:endParaRPr lang="vi-VN"/>
          </a:p>
        </p:txBody>
      </p:sp>
    </p:spTree>
    <p:extLst>
      <p:ext uri="{BB962C8B-B14F-4D97-AF65-F5344CB8AC3E}">
        <p14:creationId xmlns:p14="http://schemas.microsoft.com/office/powerpoint/2010/main" val="246181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4743602-8633-4CBE-AABF-FE1A0031CDB7}" type="slidenum">
              <a:rPr lang="vi-VN" smtClean="0"/>
              <a:t>8</a:t>
            </a:fld>
            <a:endParaRPr lang="vi-VN"/>
          </a:p>
        </p:txBody>
      </p:sp>
    </p:spTree>
    <p:extLst>
      <p:ext uri="{BB962C8B-B14F-4D97-AF65-F5344CB8AC3E}">
        <p14:creationId xmlns:p14="http://schemas.microsoft.com/office/powerpoint/2010/main" val="3456283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pPr/>
              <a:t>20</a:t>
            </a:fld>
            <a:endParaRPr lang="en-US"/>
          </a:p>
        </p:txBody>
      </p:sp>
    </p:spTree>
    <p:extLst>
      <p:ext uri="{BB962C8B-B14F-4D97-AF65-F5344CB8AC3E}">
        <p14:creationId xmlns:p14="http://schemas.microsoft.com/office/powerpoint/2010/main" val="280913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200" dirty="0" smtClean="0">
                <a:latin typeface="Calibri" panose="020F0502020204030204"/>
              </a:rPr>
              <a:t>T</a:t>
            </a:r>
            <a:r>
              <a:rPr lang="en-GB" sz="1200" dirty="0" err="1" smtClean="0">
                <a:latin typeface="Calibri" panose="020F0502020204030204"/>
              </a:rPr>
              <a:t>hầy</a:t>
            </a:r>
            <a:r>
              <a:rPr lang="en-GB" sz="1200" dirty="0" smtClean="0">
                <a:latin typeface="Calibri" panose="020F0502020204030204"/>
              </a:rPr>
              <a:t> </a:t>
            </a:r>
            <a:r>
              <a:rPr lang="en-GB" sz="1200" dirty="0" err="1" smtClean="0">
                <a:latin typeface="Calibri" panose="020F0502020204030204"/>
              </a:rPr>
              <a:t>cô</a:t>
            </a:r>
            <a:r>
              <a:rPr lang="en-GB" sz="1200" dirty="0" smtClean="0">
                <a:latin typeface="Calibri" panose="020F0502020204030204"/>
              </a:rPr>
              <a:t> </a:t>
            </a:r>
            <a:r>
              <a:rPr lang="en-GB" sz="1200" dirty="0" err="1" smtClean="0">
                <a:latin typeface="Calibri" panose="020F0502020204030204"/>
              </a:rPr>
              <a:t>liên</a:t>
            </a:r>
            <a:r>
              <a:rPr lang="vi-VN" sz="1200" dirty="0" smtClean="0">
                <a:latin typeface="Calibri" panose="020F0502020204030204"/>
              </a:rPr>
              <a:t> hệ</a:t>
            </a:r>
            <a:r>
              <a:rPr lang="en-GB" sz="1200" dirty="0" smtClean="0">
                <a:latin typeface="Calibri" panose="020F0502020204030204"/>
              </a:rPr>
              <a:t> </a:t>
            </a:r>
            <a:endParaRPr lang="vi-VN" sz="12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070C0"/>
                </a:solidFill>
                <a:latin typeface="Calibri" panose="020F0502020204030204"/>
              </a:rPr>
              <a:t>ZALO</a:t>
            </a:r>
            <a:r>
              <a:rPr lang="vi-VN" sz="1200" dirty="0" smtClean="0">
                <a:solidFill>
                  <a:srgbClr val="0070C0"/>
                </a:solidFill>
                <a:latin typeface="Calibri" panose="020F0502020204030204"/>
              </a:rPr>
              <a:t> Duy nhất</a:t>
            </a:r>
            <a:r>
              <a:rPr lang="en-GB" sz="1200" dirty="0" smtClean="0">
                <a:solidFill>
                  <a:srgbClr val="0070C0"/>
                </a:solidFill>
                <a:latin typeface="Calibri" panose="020F0502020204030204"/>
              </a:rPr>
              <a:t>  </a:t>
            </a:r>
            <a:r>
              <a:rPr lang="en-GB" sz="1800" dirty="0" smtClean="0">
                <a:solidFill>
                  <a:srgbClr val="0070C0"/>
                </a:solidFill>
                <a:latin typeface="Calibri" panose="020F0502020204030204"/>
              </a:rPr>
              <a:t>SĐT: 035</a:t>
            </a:r>
            <a:r>
              <a:rPr lang="vi-VN" sz="1800" dirty="0" smtClean="0">
                <a:solidFill>
                  <a:srgbClr val="0070C0"/>
                </a:solidFill>
                <a:latin typeface="Calibri" panose="020F0502020204030204"/>
              </a:rPr>
              <a:t>3095025</a:t>
            </a:r>
            <a:endParaRPr lang="en-US" sz="1800" dirty="0" smtClean="0">
              <a:solidFill>
                <a:srgbClr val="0070C0"/>
              </a:solidFill>
              <a:latin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5BF1E8BE-0818-4D5E-B3FC-0F5F78E64CFC}" type="slidenum">
              <a:rPr lang="vi-VN" smtClean="0"/>
              <a:t>21</a:t>
            </a:fld>
            <a:endParaRPr lang="vi-VN"/>
          </a:p>
        </p:txBody>
      </p:sp>
    </p:spTree>
    <p:extLst>
      <p:ext uri="{BB962C8B-B14F-4D97-AF65-F5344CB8AC3E}">
        <p14:creationId xmlns:p14="http://schemas.microsoft.com/office/powerpoint/2010/main" val="4094024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40027657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221203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4060830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5E927CA-0776-4272-8CFA-07BB2B914196}"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3103584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E927CA-0776-4272-8CFA-07BB2B914196}" type="datetimeFigureOut">
              <a:rPr lang="vi-VN" smtClean="0"/>
              <a:t>07/01/2025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5582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5E927CA-0776-4272-8CFA-07BB2B914196}" type="datetimeFigureOut">
              <a:rPr lang="vi-VN" smtClean="0"/>
              <a:t>07/01/2025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94596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5E927CA-0776-4272-8CFA-07BB2B914196}" type="datetimeFigureOut">
              <a:rPr lang="vi-VN" smtClean="0"/>
              <a:t>07/01/2025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1655696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5E927CA-0776-4272-8CFA-07BB2B914196}" type="datetimeFigureOut">
              <a:rPr lang="vi-VN" smtClean="0"/>
              <a:t>07/01/2025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2680052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927CA-0776-4272-8CFA-07BB2B914196}" type="datetimeFigureOut">
              <a:rPr lang="vi-VN" smtClean="0"/>
              <a:t>07/01/2025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87122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E927CA-0776-4272-8CFA-07BB2B914196}" type="datetimeFigureOut">
              <a:rPr lang="vi-VN" smtClean="0"/>
              <a:t>07/01/2025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282359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5E927CA-0776-4272-8CFA-07BB2B914196}" type="datetimeFigureOut">
              <a:rPr lang="vi-VN" smtClean="0"/>
              <a:t>07/01/2025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4A551CC-6BEF-48C7-8899-02F54D694600}" type="slidenum">
              <a:rPr lang="vi-VN" smtClean="0"/>
              <a:t>‹#›</a:t>
            </a:fld>
            <a:endParaRPr lang="vi-VN"/>
          </a:p>
        </p:txBody>
      </p:sp>
    </p:spTree>
    <p:extLst>
      <p:ext uri="{BB962C8B-B14F-4D97-AF65-F5344CB8AC3E}">
        <p14:creationId xmlns:p14="http://schemas.microsoft.com/office/powerpoint/2010/main" val="52531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927CA-0776-4272-8CFA-07BB2B914196}" type="datetimeFigureOut">
              <a:rPr lang="vi-VN" smtClean="0"/>
              <a:t>07/01/2025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551CC-6BEF-48C7-8899-02F54D694600}" type="slidenum">
              <a:rPr lang="vi-VN" smtClean="0"/>
              <a:t>‹#›</a:t>
            </a:fld>
            <a:endParaRPr lang="vi-VN"/>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72704" y="-2123717"/>
            <a:ext cx="1731791" cy="1614249"/>
          </a:xfrm>
          <a:prstGeom prst="rect">
            <a:avLst/>
          </a:prstGeom>
        </p:spPr>
      </p:pic>
    </p:spTree>
    <p:extLst>
      <p:ext uri="{BB962C8B-B14F-4D97-AF65-F5344CB8AC3E}">
        <p14:creationId xmlns:p14="http://schemas.microsoft.com/office/powerpoint/2010/main" val="4515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facebook.com/groups/514479210372531/?ref=share_group_lin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pic>
        <p:nvPicPr>
          <p:cNvPr id="8" name="Picture 7">
            <a:extLst>
              <a:ext uri="{FF2B5EF4-FFF2-40B4-BE49-F238E27FC236}">
                <a16:creationId xmlns:a16="http://schemas.microsoft.com/office/drawing/2014/main" id="{E8167FA4-E95F-5080-911B-6CA5A9FC65D2}"/>
              </a:ext>
            </a:extLst>
          </p:cNvPr>
          <p:cNvPicPr>
            <a:picLocks noChangeAspect="1"/>
          </p:cNvPicPr>
          <p:nvPr/>
        </p:nvPicPr>
        <p:blipFill>
          <a:blip r:embed="rId5"/>
          <a:stretch>
            <a:fillRect/>
          </a:stretch>
        </p:blipFill>
        <p:spPr>
          <a:xfrm>
            <a:off x="828022" y="1030288"/>
            <a:ext cx="4438273" cy="1261981"/>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972" y="5257800"/>
            <a:ext cx="1745101" cy="1626655"/>
          </a:xfrm>
          <a:prstGeom prst="rect">
            <a:avLst/>
          </a:prstGeom>
        </p:spPr>
      </p:pic>
    </p:spTree>
    <p:extLst>
      <p:ext uri="{BB962C8B-B14F-4D97-AF65-F5344CB8AC3E}">
        <p14:creationId xmlns:p14="http://schemas.microsoft.com/office/powerpoint/2010/main" val="4086561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8" name="Rectangle 7"/>
          <p:cNvSpPr/>
          <p:nvPr/>
        </p:nvSpPr>
        <p:spPr>
          <a:xfrm>
            <a:off x="328007" y="277091"/>
            <a:ext cx="11187416" cy="6303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5093" y="235357"/>
            <a:ext cx="9956572" cy="820674"/>
          </a:xfrm>
          <a:prstGeom prst="rect">
            <a:avLst/>
          </a:prstGeom>
        </p:spPr>
        <p:txBody>
          <a:bodyPr wrap="none">
            <a:spAutoFit/>
          </a:bodyPr>
          <a:lstStyle/>
          <a:p>
            <a:pPr algn="just">
              <a:lnSpc>
                <a:spcPct val="150000"/>
              </a:lnSpc>
              <a:spcAft>
                <a:spcPts val="0"/>
              </a:spcAft>
              <a:tabLst>
                <a:tab pos="198120" algn="l"/>
              </a:tabLst>
            </a:pP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(1) Bài đọc tả cảnh gì, vào mùa nào trong năm?</a:t>
            </a:r>
            <a:endParaRPr lang="vi-VN" sz="36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1123853" y="1271571"/>
            <a:ext cx="9218633" cy="4029427"/>
          </a:xfrm>
          <a:prstGeom prst="rect">
            <a:avLst/>
          </a:prstGeom>
        </p:spPr>
      </p:pic>
      <p:sp>
        <p:nvSpPr>
          <p:cNvPr id="11" name="Rectangle 10"/>
          <p:cNvSpPr/>
          <p:nvPr/>
        </p:nvSpPr>
        <p:spPr>
          <a:xfrm>
            <a:off x="488535" y="5319599"/>
            <a:ext cx="11214930" cy="820674"/>
          </a:xfrm>
          <a:prstGeom prst="rect">
            <a:avLst/>
          </a:prstGeom>
          <a:ln>
            <a:solidFill>
              <a:schemeClr val="tx1"/>
            </a:solidFill>
            <a:prstDash val="dash"/>
          </a:ln>
        </p:spPr>
        <p:txBody>
          <a:bodyPr wrap="none">
            <a:spAutoFit/>
          </a:bodyPr>
          <a:lstStyle/>
          <a:p>
            <a:pPr algn="just">
              <a:lnSpc>
                <a:spcPct val="150000"/>
              </a:lnSpc>
              <a:spcAft>
                <a:spcPts val="0"/>
              </a:spcAft>
            </a:pPr>
            <a:r>
              <a:rPr lang="vi-VN" sz="3600" dirty="0">
                <a:solidFill>
                  <a:srgbClr val="002060"/>
                </a:solidFill>
                <a:latin typeface="Arial" panose="020B0604020202020204" pitchFamily="34" charset="0"/>
                <a:ea typeface="SimSun" panose="02010600030101010101" pitchFamily="2" charset="-122"/>
                <a:cs typeface="Arial" panose="020B0604020202020204" pitchFamily="34" charset="0"/>
              </a:rPr>
              <a:t>- Bài đọc tả cảnh làng quê mùa đông, giữa mùa đông.</a:t>
            </a:r>
            <a:endParaRPr lang="vi-VN" sz="3600" dirty="0">
              <a:solidFill>
                <a:srgbClr val="00206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27899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6" name="Rectangle 5"/>
          <p:cNvSpPr/>
          <p:nvPr/>
        </p:nvSpPr>
        <p:spPr>
          <a:xfrm>
            <a:off x="210068" y="0"/>
            <a:ext cx="11665527" cy="1077218"/>
          </a:xfrm>
          <a:prstGeom prst="rect">
            <a:avLst/>
          </a:prstGeom>
        </p:spPr>
        <p:txBody>
          <a:bodyPr wrap="square">
            <a:spAutoFit/>
          </a:bodyPr>
          <a:lstStyle/>
          <a:p>
            <a:pPr algn="just">
              <a:spcAft>
                <a:spcPts val="0"/>
              </a:spcAft>
              <a:tabLst>
                <a:tab pos="198120" algn="l"/>
              </a:tabLst>
            </a:pP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(2) Vì</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sao</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có</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thể</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nói</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các</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từ</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ngữ</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chỉ</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màu</a:t>
            </a:r>
            <a:r>
              <a:rPr lang="vi-VN" sz="3200" i="1" spc="-1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sắc</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trong</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bài</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đã</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tạo</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nên</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bức</a:t>
            </a:r>
            <a:r>
              <a:rPr lang="vi-VN" sz="3200" i="1" spc="-1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tranh</a:t>
            </a:r>
            <a:r>
              <a:rPr lang="vi-VN" sz="3200" i="1" spc="-1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đẹp về</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một</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vùng</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quê</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trù</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phú</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và</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đa</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dạng? </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7" name="Rectangle 6"/>
          <p:cNvSpPr/>
          <p:nvPr/>
        </p:nvSpPr>
        <p:spPr>
          <a:xfrm>
            <a:off x="277089" y="1098793"/>
            <a:ext cx="11531483" cy="1200329"/>
          </a:xfrm>
          <a:prstGeom prst="rect">
            <a:avLst/>
          </a:prstGeom>
        </p:spPr>
        <p:txBody>
          <a:bodyPr wrap="square">
            <a:spAutoFit/>
          </a:bodyPr>
          <a:lstStyle/>
          <a:p>
            <a:pPr algn="just"/>
            <a:r>
              <a:rPr lang="vi-VN" sz="3600" dirty="0">
                <a:solidFill>
                  <a:srgbClr val="002060"/>
                </a:solidFill>
                <a:latin typeface="Arial" panose="020B0604020202020204" pitchFamily="34" charset="0"/>
                <a:ea typeface="SimSun" panose="02010600030101010101" pitchFamily="2" charset="-122"/>
                <a:cs typeface="Arial" panose="020B0604020202020204" pitchFamily="34" charset="0"/>
              </a:rPr>
              <a:t>Tác giả đã vẽ nên bức tranh đẹp về một vùng quê trù phú và đa dạng bằng các từ chỉ màu vàng. </a:t>
            </a:r>
            <a:endParaRPr lang="vi-VN" sz="36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429490" y="2320697"/>
            <a:ext cx="11610109" cy="3108543"/>
          </a:xfrm>
          <a:prstGeom prst="rect">
            <a:avLst/>
          </a:prstGeom>
          <a:solidFill>
            <a:schemeClr val="accent4">
              <a:lumMod val="20000"/>
              <a:lumOff val="80000"/>
            </a:schemeClr>
          </a:solidFill>
        </p:spPr>
        <p:txBody>
          <a:bodyPr wrap="square">
            <a:spAutoFit/>
          </a:bodyPr>
          <a:lstStyle/>
          <a:p>
            <a:pPr>
              <a:spcBef>
                <a:spcPct val="0"/>
              </a:spcBef>
            </a:pPr>
            <a:r>
              <a:rPr lang="en-GB" altLang="en-US" sz="2800" b="1" dirty="0">
                <a:solidFill>
                  <a:srgbClr val="0000FF"/>
                </a:solidFill>
                <a:latin typeface="Arial" panose="020B0604020202020204" pitchFamily="34" charset="0"/>
                <a:cs typeface="Arial" panose="020B0604020202020204" pitchFamily="34" charset="0"/>
              </a:rPr>
              <a:t>+ lúa - vàng </a:t>
            </a:r>
            <a:r>
              <a:rPr lang="en-GB" altLang="en-US" sz="2800" b="1" dirty="0" err="1">
                <a:solidFill>
                  <a:srgbClr val="0000FF"/>
                </a:solidFill>
                <a:latin typeface="Arial" panose="020B0604020202020204" pitchFamily="34" charset="0"/>
                <a:cs typeface="Arial" panose="020B0604020202020204" pitchFamily="34" charset="0"/>
              </a:rPr>
              <a:t>xuộm</a:t>
            </a:r>
            <a:r>
              <a:rPr lang="en-GB" altLang="en-US" sz="2800" b="1" dirty="0">
                <a:solidFill>
                  <a:srgbClr val="0000FF"/>
                </a:solidFill>
                <a:latin typeface="Arial" panose="020B0604020202020204" pitchFamily="34" charset="0"/>
                <a:cs typeface="Arial" panose="020B0604020202020204" pitchFamily="34" charset="0"/>
              </a:rPr>
              <a:t>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tàu lá chuối - vàng ối</a:t>
            </a: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nắng - vàng hoe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bụi mía - vàng </a:t>
            </a:r>
            <a:r>
              <a:rPr lang="en-GB" altLang="en-US" sz="2800" b="1" dirty="0" err="1">
                <a:solidFill>
                  <a:srgbClr val="0000FF"/>
                </a:solidFill>
                <a:latin typeface="Arial" panose="020B0604020202020204" pitchFamily="34" charset="0"/>
                <a:cs typeface="Arial" panose="020B0604020202020204" pitchFamily="34" charset="0"/>
              </a:rPr>
              <a:t>xọng</a:t>
            </a:r>
            <a:endParaRPr lang="en-GB" altLang="en-US" sz="2800" b="1" dirty="0">
              <a:solidFill>
                <a:srgbClr val="0000FF"/>
              </a:solidFill>
              <a:latin typeface="Arial" panose="020B0604020202020204" pitchFamily="34" charset="0"/>
              <a:cs typeface="Arial" panose="020B0604020202020204" pitchFamily="34" charset="0"/>
            </a:endParaRP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xoan - vàng lịm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rơm, thóc - vàng giòn </a:t>
            </a: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lá mít - vàng ối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gà, chó - vàng mượt </a:t>
            </a:r>
          </a:p>
          <a:p>
            <a:pPr>
              <a:spcBef>
                <a:spcPct val="0"/>
              </a:spcBef>
            </a:pPr>
            <a:r>
              <a:rPr lang="en-GB" altLang="en-US" sz="2800" b="1" dirty="0">
                <a:solidFill>
                  <a:srgbClr val="0000FF"/>
                </a:solidFill>
                <a:latin typeface="Arial" panose="020B0604020202020204" pitchFamily="34" charset="0"/>
                <a:cs typeface="Arial" panose="020B0604020202020204" pitchFamily="34" charset="0"/>
              </a:rPr>
              <a:t> + tàu đu đủ, lá sắn héo - vàng tươi      </a:t>
            </a:r>
            <a:r>
              <a:rPr lang="vi-VN"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quả chuối - chín vàng                        </a:t>
            </a:r>
          </a:p>
          <a:p>
            <a:pPr>
              <a:spcBef>
                <a:spcPct val="0"/>
              </a:spcBef>
            </a:pP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mái nhà rơm - vàng mới </a:t>
            </a:r>
            <a:r>
              <a:rPr lang="vi-VN" altLang="en-US" sz="2800" b="1" dirty="0" smtClean="0">
                <a:solidFill>
                  <a:srgbClr val="0000FF"/>
                </a:solidFill>
                <a:latin typeface="Arial" panose="020B0604020202020204" pitchFamily="34" charset="0"/>
                <a:cs typeface="Arial" panose="020B0604020202020204" pitchFamily="34" charset="0"/>
              </a:rPr>
              <a:t>          </a:t>
            </a:r>
          </a:p>
          <a:p>
            <a:pPr>
              <a:spcBef>
                <a:spcPct val="0"/>
              </a:spcBef>
            </a:pPr>
            <a:r>
              <a:rPr lang="en-GB" altLang="en-US" sz="2800" b="1" dirty="0" smtClean="0">
                <a:solidFill>
                  <a:srgbClr val="0000FF"/>
                </a:solidFill>
                <a:latin typeface="Arial" panose="020B0604020202020204" pitchFamily="34" charset="0"/>
                <a:cs typeface="Arial" panose="020B0604020202020204" pitchFamily="34" charset="0"/>
              </a:rPr>
              <a:t>+ </a:t>
            </a:r>
            <a:r>
              <a:rPr lang="en-GB" altLang="en-US" sz="2800" b="1" dirty="0">
                <a:solidFill>
                  <a:srgbClr val="0000FF"/>
                </a:solidFill>
                <a:latin typeface="Arial" panose="020B0604020202020204" pitchFamily="34" charset="0"/>
                <a:cs typeface="Arial" panose="020B0604020202020204" pitchFamily="34" charset="0"/>
              </a:rPr>
              <a:t>Tất cả - một màu vàng đầm … ấm, trù phú</a:t>
            </a:r>
            <a:r>
              <a:rPr lang="en-GB" altLang="en-US" sz="2800" b="1" dirty="0" smtClean="0">
                <a:solidFill>
                  <a:srgbClr val="0000FF"/>
                </a:solidFill>
                <a:latin typeface="Arial" panose="020B0604020202020204" pitchFamily="34" charset="0"/>
                <a:cs typeface="Arial" panose="020B0604020202020204" pitchFamily="34" charset="0"/>
              </a:rPr>
              <a:t>.</a:t>
            </a:r>
            <a:endParaRPr lang="en-GB" altLang="en-US" sz="2800" b="1" dirty="0">
              <a:solidFill>
                <a:srgbClr val="0000FF"/>
              </a:solidFill>
              <a:latin typeface="Arial" panose="020B0604020202020204" pitchFamily="34" charset="0"/>
              <a:cs typeface="Arial" panose="020B0604020202020204" pitchFamily="34" charset="0"/>
            </a:endParaRPr>
          </a:p>
        </p:txBody>
      </p:sp>
      <p:sp>
        <p:nvSpPr>
          <p:cNvPr id="9" name="Rectangle 8"/>
          <p:cNvSpPr/>
          <p:nvPr/>
        </p:nvSpPr>
        <p:spPr>
          <a:xfrm>
            <a:off x="277089" y="5450815"/>
            <a:ext cx="11873345" cy="1200329"/>
          </a:xfrm>
          <a:prstGeom prst="rect">
            <a:avLst/>
          </a:prstGeom>
        </p:spPr>
        <p:txBody>
          <a:bodyPr wrap="square">
            <a:spAutoFit/>
          </a:bodyPr>
          <a:lstStyle/>
          <a:p>
            <a:pPr algn="just"/>
            <a:r>
              <a:rPr lang="vi-VN" sz="3600" dirty="0">
                <a:solidFill>
                  <a:srgbClr val="7030A0"/>
                </a:solidFill>
                <a:ea typeface="SimSun" panose="02010600030101010101" pitchFamily="2" charset="-122"/>
                <a:cs typeface="Arial" panose="020B0604020202020204" pitchFamily="34" charset="0"/>
              </a:rPr>
              <a:t>Mỗi sự vật được miêu tả bằng một từ phù hợp, thể hiện những màu vàng khác nhau, rất phong phú. </a:t>
            </a:r>
            <a:endParaRPr lang="vi-VN" sz="3600" dirty="0">
              <a:solidFill>
                <a:srgbClr val="7030A0"/>
              </a:solidFill>
              <a:cs typeface="Arial" panose="020B0604020202020204" pitchFamily="34" charset="0"/>
            </a:endParaRPr>
          </a:p>
        </p:txBody>
      </p:sp>
    </p:spTree>
    <p:extLst>
      <p:ext uri="{BB962C8B-B14F-4D97-AF65-F5344CB8AC3E}">
        <p14:creationId xmlns:p14="http://schemas.microsoft.com/office/powerpoint/2010/main" val="11587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254" y="-69275"/>
            <a:ext cx="11776364" cy="1077218"/>
          </a:xfrm>
          <a:prstGeom prst="rect">
            <a:avLst/>
          </a:prstGeom>
        </p:spPr>
        <p:txBody>
          <a:bodyPr wrap="square">
            <a:spAutoFit/>
          </a:bodyPr>
          <a:lstStyle/>
          <a:p>
            <a:pPr algn="just">
              <a:spcAft>
                <a:spcPts val="0"/>
              </a:spcAft>
            </a:pP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(3) Tìm những chi tiết miêu tả thời tiết và hoạt động của con người trong ngày mùa.</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6" name="Text Box 12"/>
          <p:cNvSpPr txBox="1">
            <a:spLocks noChangeArrowheads="1"/>
          </p:cNvSpPr>
          <p:nvPr/>
        </p:nvSpPr>
        <p:spPr bwMode="auto">
          <a:xfrm>
            <a:off x="114156" y="1001343"/>
            <a:ext cx="11828462" cy="2062103"/>
          </a:xfrm>
          <a:prstGeom prst="rect">
            <a:avLst/>
          </a:prstGeom>
          <a:solidFill>
            <a:schemeClr val="accent1">
              <a:lumMod val="20000"/>
              <a:lumOff val="8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auto" hangingPunct="1">
              <a:spcBef>
                <a:spcPct val="50000"/>
              </a:spcBef>
              <a:spcAft>
                <a:spcPts val="0"/>
              </a:spcAft>
              <a:buFontTx/>
              <a:buChar char="•"/>
              <a:defRPr/>
            </a:pP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Thời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tiết</a:t>
            </a:r>
            <a:r>
              <a:rPr lang="en-GB" altLang="en-US" sz="3200" b="1" dirty="0">
                <a:solidFill>
                  <a:srgbClr val="7030A0"/>
                </a:solidFill>
                <a:cs typeface="Arial" panose="020B0604020202020204" pitchFamily="34" charset="0"/>
              </a:rPr>
              <a:t>: Quang </a:t>
            </a:r>
            <a:r>
              <a:rPr lang="en-GB" altLang="en-US" sz="3200" b="1" dirty="0" err="1">
                <a:solidFill>
                  <a:srgbClr val="7030A0"/>
                </a:solidFill>
                <a:cs typeface="Arial" panose="020B0604020202020204" pitchFamily="34" charset="0"/>
              </a:rPr>
              <a:t>cảnh</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không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có</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cảm</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giác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héo</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tàn</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hanh</a:t>
            </a:r>
            <a:r>
              <a:rPr lang="en-GB" altLang="en-US" sz="3200" b="1" dirty="0">
                <a:solidFill>
                  <a:srgbClr val="7030A0"/>
                </a:solidFill>
                <a:cs typeface="Arial" panose="020B0604020202020204" pitchFamily="34" charset="0"/>
              </a:rPr>
              <a:t> hao </a:t>
            </a:r>
            <a:r>
              <a:rPr lang="en-GB" altLang="en-US" sz="3200" b="1" dirty="0" err="1">
                <a:solidFill>
                  <a:srgbClr val="7030A0"/>
                </a:solidFill>
                <a:cs typeface="Arial" panose="020B0604020202020204" pitchFamily="34" charset="0"/>
              </a:rPr>
              <a:t>lúc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sắp</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bước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vào</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mùa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Hơi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thở</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của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đất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trời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mặt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nước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thơm</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thơm</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nhè</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nhẹ</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Ngày</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không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nắng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không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mưa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Thời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tiết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của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ngày</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mùa</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được</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miêu</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tả</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trong</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bài</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rất</a:t>
            </a:r>
            <a:r>
              <a:rPr lang="en-GB" altLang="en-US" sz="3200" b="1" dirty="0">
                <a:solidFill>
                  <a:srgbClr val="7030A0"/>
                </a:solidFill>
                <a:cs typeface="Arial" panose="020B0604020202020204" pitchFamily="34" charset="0"/>
              </a:rPr>
              <a:t> </a:t>
            </a:r>
            <a:r>
              <a:rPr lang="en-GB" altLang="en-US" sz="3200" b="1" dirty="0" err="1">
                <a:solidFill>
                  <a:srgbClr val="7030A0"/>
                </a:solidFill>
                <a:cs typeface="Arial" panose="020B0604020202020204" pitchFamily="34" charset="0"/>
              </a:rPr>
              <a:t>đẹp</a:t>
            </a:r>
            <a:r>
              <a:rPr lang="en-GB" altLang="en-US" sz="3200" b="1" dirty="0">
                <a:solidFill>
                  <a:srgbClr val="7030A0"/>
                </a:solidFill>
                <a:cs typeface="Arial" panose="020B0604020202020204" pitchFamily="34" charset="0"/>
              </a:rPr>
              <a:t>.</a:t>
            </a:r>
            <a:endParaRPr lang="en-US" altLang="en-US" sz="3200" dirty="0">
              <a:solidFill>
                <a:srgbClr val="7030A0"/>
              </a:solidFill>
              <a:cs typeface="Arial" panose="020B0604020202020204" pitchFamily="34" charset="0"/>
            </a:endParaRPr>
          </a:p>
        </p:txBody>
      </p:sp>
      <p:sp>
        <p:nvSpPr>
          <p:cNvPr id="7" name="Text Box 13"/>
          <p:cNvSpPr txBox="1">
            <a:spLocks noChangeArrowheads="1"/>
          </p:cNvSpPr>
          <p:nvPr/>
        </p:nvSpPr>
        <p:spPr bwMode="auto">
          <a:xfrm>
            <a:off x="166254" y="3126011"/>
            <a:ext cx="11777662" cy="2062103"/>
          </a:xfrm>
          <a:prstGeom prst="rect">
            <a:avLst/>
          </a:prstGeom>
          <a:solidFill>
            <a:schemeClr val="accent6">
              <a:lumMod val="40000"/>
              <a:lumOff val="60000"/>
            </a:schemeClr>
          </a:solid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20000"/>
              </a:spcBef>
              <a:spcAft>
                <a:spcPts val="0"/>
              </a:spcAft>
              <a:defRPr/>
            </a:pPr>
            <a:r>
              <a:rPr lang="en-US" altLang="en-US" sz="3200" b="1" dirty="0">
                <a:solidFill>
                  <a:srgbClr val="0000FF"/>
                </a:solidFill>
                <a:cs typeface="Arial" panose="020B0604020202020204" pitchFamily="34" charset="0"/>
              </a:rPr>
              <a:t>* Con </a:t>
            </a:r>
            <a:r>
              <a:rPr lang="en-US" altLang="en-US" sz="3200" b="1" dirty="0" err="1">
                <a:solidFill>
                  <a:srgbClr val="0000FF"/>
                </a:solidFill>
                <a:cs typeface="Arial" panose="020B0604020202020204" pitchFamily="34" charset="0"/>
              </a:rPr>
              <a:t>người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Không</a:t>
            </a:r>
            <a:r>
              <a:rPr lang="en-US" altLang="en-US" sz="3200" b="1" dirty="0">
                <a:solidFill>
                  <a:srgbClr val="0000FF"/>
                </a:solidFill>
                <a:cs typeface="Arial" panose="020B0604020202020204" pitchFamily="34" charset="0"/>
              </a:rPr>
              <a:t> ai </a:t>
            </a:r>
            <a:r>
              <a:rPr lang="en-US" altLang="en-US" sz="3200" b="1" dirty="0" err="1">
                <a:solidFill>
                  <a:srgbClr val="0000FF"/>
                </a:solidFill>
                <a:cs typeface="Arial" panose="020B0604020202020204" pitchFamily="34" charset="0"/>
              </a:rPr>
              <a:t>tưởng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đến</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ngày</a:t>
            </a:r>
            <a:r>
              <a:rPr lang="en-US" altLang="en-US" sz="3200" b="1" dirty="0">
                <a:solidFill>
                  <a:srgbClr val="0000FF"/>
                </a:solidFill>
                <a:cs typeface="Arial" panose="020B0604020202020204" pitchFamily="34" charset="0"/>
              </a:rPr>
              <a:t> hay </a:t>
            </a:r>
            <a:r>
              <a:rPr lang="en-US" altLang="en-US" sz="3200" b="1" dirty="0" err="1">
                <a:solidFill>
                  <a:srgbClr val="0000FF"/>
                </a:solidFill>
                <a:cs typeface="Arial" panose="020B0604020202020204" pitchFamily="34" charset="0"/>
              </a:rPr>
              <a:t>đêm</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mà</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chỉ</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mải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miết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gặt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kéo</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đá</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cắt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rạ</a:t>
            </a:r>
            <a:r>
              <a:rPr lang="en-US" altLang="en-US" sz="3200" b="1" dirty="0">
                <a:solidFill>
                  <a:srgbClr val="0000FF"/>
                </a:solidFill>
                <a:cs typeface="Arial" panose="020B0604020202020204" pitchFamily="34" charset="0"/>
              </a:rPr>
              <a:t>, chia </a:t>
            </a:r>
            <a:r>
              <a:rPr lang="en-US" altLang="en-US" sz="3200" b="1" dirty="0" err="1">
                <a:solidFill>
                  <a:srgbClr val="0000FF"/>
                </a:solidFill>
                <a:cs typeface="Arial" panose="020B0604020202020204" pitchFamily="34" charset="0"/>
              </a:rPr>
              <a:t>thóc</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hợp</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tác</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xã</a:t>
            </a:r>
            <a:r>
              <a:rPr lang="en-US" altLang="en-US" sz="3200" b="1" dirty="0">
                <a:solidFill>
                  <a:srgbClr val="0000FF"/>
                </a:solidFill>
                <a:cs typeface="Arial" panose="020B0604020202020204" pitchFamily="34" charset="0"/>
              </a:rPr>
              <a:t>. Ai </a:t>
            </a:r>
            <a:r>
              <a:rPr lang="en-US" altLang="en-US" sz="3200" b="1" dirty="0" err="1">
                <a:solidFill>
                  <a:srgbClr val="0000FF"/>
                </a:solidFill>
                <a:cs typeface="Arial" panose="020B0604020202020204" pitchFamily="34" charset="0"/>
              </a:rPr>
              <a:t>cũng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vậy</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cứ</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buông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bát</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đũa</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là</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đi</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ngay</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cứ</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trở</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dậy</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là</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ra</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đồng</a:t>
            </a:r>
            <a:r>
              <a:rPr lang="en-US" altLang="en-US" sz="3200" b="1" dirty="0">
                <a:solidFill>
                  <a:srgbClr val="0000FF"/>
                </a:solidFill>
                <a:cs typeface="Arial" panose="020B0604020202020204" pitchFamily="34" charset="0"/>
              </a:rPr>
              <a:t> </a:t>
            </a:r>
            <a:r>
              <a:rPr lang="en-US" altLang="en-US" sz="3200" b="1" dirty="0" err="1">
                <a:solidFill>
                  <a:srgbClr val="0000FF"/>
                </a:solidFill>
                <a:cs typeface="Arial" panose="020B0604020202020204" pitchFamily="34" charset="0"/>
              </a:rPr>
              <a:t>ngay</a:t>
            </a:r>
            <a:r>
              <a:rPr lang="en-US" altLang="en-US" sz="3200" b="1" dirty="0">
                <a:solidFill>
                  <a:srgbClr val="0000FF"/>
                </a:solidFill>
                <a:cs typeface="Arial" panose="020B0604020202020204" pitchFamily="34" charset="0"/>
              </a:rPr>
              <a:t>..</a:t>
            </a:r>
          </a:p>
        </p:txBody>
      </p:sp>
      <p:sp>
        <p:nvSpPr>
          <p:cNvPr id="8" name="Rectangle 7"/>
          <p:cNvSpPr/>
          <p:nvPr/>
        </p:nvSpPr>
        <p:spPr>
          <a:xfrm>
            <a:off x="342011" y="5409794"/>
            <a:ext cx="7323159" cy="739754"/>
          </a:xfrm>
          <a:prstGeom prst="rect">
            <a:avLst/>
          </a:prstGeom>
        </p:spPr>
        <p:txBody>
          <a:bodyPr wrap="none">
            <a:spAutoFit/>
          </a:bodyPr>
          <a:lstStyle/>
          <a:p>
            <a:pPr algn="just">
              <a:lnSpc>
                <a:spcPct val="150000"/>
              </a:lnSpc>
              <a:spcAft>
                <a:spcPts val="0"/>
              </a:spcAft>
            </a:pP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Những</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chi</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tiết</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đó</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cho</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em</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cảm</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nhận</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dirty="0">
                <a:solidFill>
                  <a:srgbClr val="FF0000"/>
                </a:solidFill>
                <a:latin typeface="Arial" panose="020B0604020202020204" pitchFamily="34" charset="0"/>
                <a:ea typeface="SimSun" panose="02010600030101010101" pitchFamily="2" charset="-122"/>
                <a:cs typeface="Arial" panose="020B0604020202020204" pitchFamily="34" charset="0"/>
              </a:rPr>
              <a:t>gì?</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9" name="Text Box 14"/>
          <p:cNvSpPr txBox="1">
            <a:spLocks noChangeArrowheads="1"/>
          </p:cNvSpPr>
          <p:nvPr/>
        </p:nvSpPr>
        <p:spPr bwMode="auto">
          <a:xfrm>
            <a:off x="114156" y="5250679"/>
            <a:ext cx="11939299" cy="1569660"/>
          </a:xfrm>
          <a:prstGeom prst="rect">
            <a:avLst/>
          </a:prstGeom>
          <a:solidFill>
            <a:srgbClr val="92D050"/>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50000"/>
              </a:spcBef>
              <a:spcAft>
                <a:spcPts val="0"/>
              </a:spcAft>
              <a:defRPr/>
            </a:pP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Cuộc</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sống</a:t>
            </a:r>
            <a:r>
              <a:rPr lang="en-US" altLang="en-US" sz="3200" b="1" dirty="0">
                <a:solidFill>
                  <a:srgbClr val="002060"/>
                </a:solidFill>
                <a:cs typeface="Arial" panose="020B0604020202020204" pitchFamily="34" charset="0"/>
              </a:rPr>
              <a:t> con </a:t>
            </a:r>
            <a:r>
              <a:rPr lang="en-US" altLang="en-US" sz="3200" b="1" dirty="0" err="1">
                <a:solidFill>
                  <a:srgbClr val="002060"/>
                </a:solidFill>
                <a:cs typeface="Arial" panose="020B0604020202020204" pitchFamily="34" charset="0"/>
              </a:rPr>
              <a:t>người</a:t>
            </a:r>
            <a:r>
              <a:rPr lang="en-US" altLang="en-US" sz="3200" b="1" dirty="0">
                <a:solidFill>
                  <a:srgbClr val="002060"/>
                </a:solidFill>
                <a:cs typeface="Arial" panose="020B0604020202020204" pitchFamily="34" charset="0"/>
              </a:rPr>
              <a:t> ở </a:t>
            </a:r>
            <a:r>
              <a:rPr lang="en-US" altLang="en-US" sz="3200" b="1" dirty="0" err="1">
                <a:solidFill>
                  <a:srgbClr val="002060"/>
                </a:solidFill>
                <a:cs typeface="Arial" panose="020B0604020202020204" pitchFamily="34" charset="0"/>
              </a:rPr>
              <a:t>làng</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quê</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vào</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mùa</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gặt</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thật</a:t>
            </a:r>
            <a:r>
              <a:rPr lang="en-US"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chăm</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chỉ</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mải</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miết</a:t>
            </a:r>
            <a:r>
              <a:rPr lang="en-GB" altLang="en-US" sz="3200" b="1" dirty="0">
                <a:solidFill>
                  <a:srgbClr val="002060"/>
                </a:solidFill>
                <a:cs typeface="Arial" panose="020B0604020202020204" pitchFamily="34" charset="0"/>
              </a:rPr>
              <a:t>, say </a:t>
            </a:r>
            <a:r>
              <a:rPr lang="en-GB" altLang="en-US" sz="3200" b="1" dirty="0" err="1">
                <a:solidFill>
                  <a:srgbClr val="002060"/>
                </a:solidFill>
                <a:cs typeface="Arial" panose="020B0604020202020204" pitchFamily="34" charset="0"/>
              </a:rPr>
              <a:t>mê</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với</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công</a:t>
            </a:r>
            <a:r>
              <a:rPr lang="en-GB" altLang="en-US" sz="3200" b="1" dirty="0">
                <a:solidFill>
                  <a:srgbClr val="002060"/>
                </a:solidFill>
                <a:cs typeface="Arial" panose="020B0604020202020204" pitchFamily="34" charset="0"/>
              </a:rPr>
              <a:t> </a:t>
            </a:r>
            <a:r>
              <a:rPr lang="en-GB" altLang="en-US" sz="3200" b="1" dirty="0" err="1">
                <a:solidFill>
                  <a:srgbClr val="002060"/>
                </a:solidFill>
                <a:cs typeface="Arial" panose="020B0604020202020204" pitchFamily="34" charset="0"/>
              </a:rPr>
              <a:t>việc</a:t>
            </a:r>
            <a:r>
              <a:rPr lang="en-US" altLang="en-US" sz="3200"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trong</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khung</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cảnh</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yên</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bình</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đầm</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ấm</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và</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trù</a:t>
            </a:r>
            <a:r>
              <a:rPr lang="en-US" altLang="en-US" sz="3200" b="1" dirty="0">
                <a:solidFill>
                  <a:srgbClr val="002060"/>
                </a:solidFill>
                <a:cs typeface="Arial" panose="020B0604020202020204" pitchFamily="34" charset="0"/>
              </a:rPr>
              <a:t> </a:t>
            </a:r>
            <a:r>
              <a:rPr lang="en-US" altLang="en-US" sz="3200" b="1" dirty="0" err="1">
                <a:solidFill>
                  <a:srgbClr val="002060"/>
                </a:solidFill>
                <a:cs typeface="Arial" panose="020B0604020202020204" pitchFamily="34" charset="0"/>
              </a:rPr>
              <a:t>phú</a:t>
            </a:r>
            <a:r>
              <a:rPr lang="en-US" altLang="en-US" sz="3200" b="1" dirty="0">
                <a:solidFill>
                  <a:srgbClr val="002060"/>
                </a:solidFill>
                <a:cs typeface="Arial" panose="020B0604020202020204" pitchFamily="34" charset="0"/>
              </a:rPr>
              <a:t>.</a:t>
            </a:r>
          </a:p>
        </p:txBody>
      </p:sp>
    </p:spTree>
    <p:extLst>
      <p:ext uri="{BB962C8B-B14F-4D97-AF65-F5344CB8AC3E}">
        <p14:creationId xmlns:p14="http://schemas.microsoft.com/office/powerpoint/2010/main" val="372908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9"/>
                                        </p:tgtEl>
                                        <p:attrNameLst>
                                          <p:attrName>style.visibility</p:attrName>
                                        </p:attrNameLst>
                                      </p:cBhvr>
                                      <p:to>
                                        <p:strVal val="visible"/>
                                      </p:to>
                                    </p:set>
                                    <p:anim calcmode="discrete" valueType="clr">
                                      <p:cBhvr override="childStyle">
                                        <p:cTn id="2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9"/>
                                        </p:tgtEl>
                                        <p:attrNameLst>
                                          <p:attrName>fillcolor</p:attrName>
                                        </p:attrNameLst>
                                      </p:cBhvr>
                                      <p:tavLst>
                                        <p:tav tm="0">
                                          <p:val>
                                            <p:clrVal>
                                              <a:schemeClr val="accent2"/>
                                            </p:clrVal>
                                          </p:val>
                                        </p:tav>
                                        <p:tav tm="50000">
                                          <p:val>
                                            <p:clrVal>
                                              <a:schemeClr val="hlink"/>
                                            </p:clrVal>
                                          </p:val>
                                        </p:tav>
                                      </p:tavLst>
                                    </p:anim>
                                    <p:set>
                                      <p:cBhvr>
                                        <p:cTn id="2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90946" y="387927"/>
            <a:ext cx="11610108" cy="63223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5636" y="580258"/>
            <a:ext cx="11360728" cy="1478418"/>
          </a:xfrm>
          <a:prstGeom prst="rect">
            <a:avLst/>
          </a:prstGeom>
        </p:spPr>
        <p:txBody>
          <a:bodyPr wrap="square">
            <a:spAutoFit/>
          </a:bodyPr>
          <a:lstStyle/>
          <a:p>
            <a:pPr algn="just">
              <a:lnSpc>
                <a:spcPct val="150000"/>
              </a:lnSpc>
              <a:spcAft>
                <a:spcPts val="0"/>
              </a:spcAft>
            </a:pP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(4) Bài</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văn</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thể</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hiện</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tình</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cảm</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của</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tác</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giả</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đối</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với</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làng</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quê</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như</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thế</a:t>
            </a:r>
            <a:r>
              <a:rPr lang="vi-VN" sz="3200" i="1" spc="-45"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200" i="1" spc="-20" dirty="0">
                <a:solidFill>
                  <a:srgbClr val="FF0000"/>
                </a:solidFill>
                <a:latin typeface="Arial" panose="020B0604020202020204" pitchFamily="34" charset="0"/>
                <a:ea typeface="SimSun" panose="02010600030101010101" pitchFamily="2" charset="-122"/>
                <a:cs typeface="Arial" panose="020B0604020202020204" pitchFamily="34" charset="0"/>
              </a:rPr>
              <a:t>nào?</a:t>
            </a:r>
            <a:endParaRPr lang="vi-VN" sz="3200" dirty="0">
              <a:solidFill>
                <a:srgbClr val="FF0000"/>
              </a:solidFill>
              <a:effectLst/>
              <a:latin typeface="Arial" panose="020B0604020202020204" pitchFamily="34" charset="0"/>
              <a:ea typeface="SimSun" panose="02010600030101010101" pitchFamily="2" charset="-122"/>
              <a:cs typeface="Arial" panose="020B0604020202020204" pitchFamily="34" charset="0"/>
            </a:endParaRPr>
          </a:p>
        </p:txBody>
      </p:sp>
      <p:sp>
        <p:nvSpPr>
          <p:cNvPr id="13" name="Rectangle 12"/>
          <p:cNvSpPr/>
          <p:nvPr/>
        </p:nvSpPr>
        <p:spPr>
          <a:xfrm>
            <a:off x="467655" y="2320109"/>
            <a:ext cx="11256689" cy="3697166"/>
          </a:xfrm>
          <a:prstGeom prst="rect">
            <a:avLst/>
          </a:prstGeom>
          <a:solidFill>
            <a:schemeClr val="accent5">
              <a:lumMod val="20000"/>
              <a:lumOff val="80000"/>
            </a:schemeClr>
          </a:solidFill>
          <a:ln>
            <a:solidFill>
              <a:schemeClr val="tx1"/>
            </a:solidFill>
            <a:prstDash val="lgDashDot"/>
          </a:ln>
        </p:spPr>
        <p:txBody>
          <a:bodyPr wrap="square">
            <a:spAutoFit/>
          </a:bodyPr>
          <a:lstStyle/>
          <a:p>
            <a:pPr algn="just">
              <a:lnSpc>
                <a:spcPct val="150000"/>
              </a:lnSpc>
              <a:spcAft>
                <a:spcPts val="0"/>
              </a:spcAft>
            </a:pPr>
            <a:r>
              <a:rPr lang="en-US" sz="32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Bài văn thể hiện một tình yêu thiên nhiên nồng nàn và tình cảm sâu đậm, chân thành, gắn bó với làng quê Việt Nam của Tô Hoài. Phải có một tình yêu tha thiết, một cảm nhận tinh tế về con người và cảnh vật quê hương mới giúp tác giả vẽ nên một bức tranh quang cảnh làng mạc ngày mùa đẹp đến nao lòng như vậy.</a:t>
            </a:r>
            <a:endParaRPr lang="vi-VN" sz="3200"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19168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90946" y="387927"/>
            <a:ext cx="11610108" cy="63223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5636" y="580258"/>
            <a:ext cx="11360728" cy="1200329"/>
          </a:xfrm>
          <a:prstGeom prst="rect">
            <a:avLst/>
          </a:prstGeom>
        </p:spPr>
        <p:txBody>
          <a:bodyPr wrap="square">
            <a:spAutoFit/>
          </a:bodyPr>
          <a:lstStyle/>
          <a:p>
            <a:r>
              <a:rPr lang="vi-VN" sz="3600" b="1" i="1" dirty="0">
                <a:solidFill>
                  <a:srgbClr val="FF0000"/>
                </a:solidFill>
                <a:latin typeface="Times New Roman" panose="02020603050405020304" pitchFamily="18" charset="0"/>
                <a:cs typeface="Times New Roman" panose="02020603050405020304" pitchFamily="18" charset="0"/>
              </a:rPr>
              <a:t>Qua bài đọc này, em học được điều gì về cách quan sát và tả phong cảnh?</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2509" y="1894054"/>
            <a:ext cx="11499273" cy="3416320"/>
          </a:xfrm>
          <a:prstGeom prst="rect">
            <a:avLst/>
          </a:prstGeom>
          <a:solidFill>
            <a:schemeClr val="accent4"/>
          </a:solidFill>
          <a:ln>
            <a:solidFill>
              <a:schemeClr val="tx1"/>
            </a:solidFill>
            <a:prstDash val="lgDashDot"/>
          </a:ln>
        </p:spPr>
        <p:txBody>
          <a:bodyPr wrap="square">
            <a:spAutoFit/>
          </a:bodyPr>
          <a:lstStyle/>
          <a:p>
            <a:pPr>
              <a:lnSpc>
                <a:spcPct val="150000"/>
              </a:lnSpc>
            </a:pPr>
            <a:r>
              <a:rPr lang="en-US" sz="3600" dirty="0" smtClean="0">
                <a:latin typeface="Arial" panose="020B0604020202020204" pitchFamily="34" charset="0"/>
                <a:cs typeface="Arial" panose="020B0604020202020204" pitchFamily="34" charset="0"/>
              </a:rPr>
              <a:t>Chúng ta </a:t>
            </a:r>
            <a:r>
              <a:rPr lang="en-US" sz="3600" dirty="0">
                <a:latin typeface="Arial" panose="020B0604020202020204" pitchFamily="34" charset="0"/>
                <a:cs typeface="Arial" panose="020B0604020202020204" pitchFamily="34" charset="0"/>
              </a:rPr>
              <a:t>học được kĩ năng quan sát tỉ mỉ về sự vật; phối hợp nhiều giác quan để quan sát; xác định các chi tiết tiêu biểu để miêu tả; lựa chọn từ ngữ để câu văn sinh động, hấp dẫn, ...</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486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332509" y="0"/>
            <a:ext cx="11360728" cy="1651671"/>
          </a:xfrm>
          <a:prstGeom prst="rect">
            <a:avLst/>
          </a:prstGeom>
        </p:spPr>
        <p:txBody>
          <a:bodyPr wrap="square">
            <a:spAutoFit/>
          </a:bodyPr>
          <a:lstStyle/>
          <a:p>
            <a:pPr>
              <a:lnSpc>
                <a:spcPct val="150000"/>
              </a:lnSpc>
            </a:pPr>
            <a:r>
              <a:rPr lang="vi-VN" sz="3600" i="1" dirty="0">
                <a:solidFill>
                  <a:srgbClr val="FF0000"/>
                </a:solidFill>
              </a:rPr>
              <a:t>Qua bài đọc này, em học được điều gì về cách quan sát và tả phong cảnh?</a:t>
            </a:r>
            <a:endParaRPr lang="vi-VN" sz="3600" dirty="0">
              <a:solidFill>
                <a:srgbClr val="FF0000"/>
              </a:solidFill>
            </a:endParaRPr>
          </a:p>
        </p:txBody>
      </p:sp>
      <p:sp>
        <p:nvSpPr>
          <p:cNvPr id="5" name="Rectangle 4"/>
          <p:cNvSpPr/>
          <p:nvPr/>
        </p:nvSpPr>
        <p:spPr>
          <a:xfrm>
            <a:off x="332509" y="1894054"/>
            <a:ext cx="11499273" cy="3416320"/>
          </a:xfrm>
          <a:prstGeom prst="rect">
            <a:avLst/>
          </a:prstGeom>
          <a:solidFill>
            <a:schemeClr val="accent5">
              <a:lumMod val="20000"/>
              <a:lumOff val="80000"/>
            </a:schemeClr>
          </a:solidFill>
          <a:ln>
            <a:solidFill>
              <a:schemeClr val="tx1"/>
            </a:solidFill>
            <a:prstDash val="lgDashDot"/>
          </a:ln>
        </p:spPr>
        <p:txBody>
          <a:bodyPr wrap="square">
            <a:spAutoFit/>
          </a:bodyPr>
          <a:lstStyle/>
          <a:p>
            <a:pPr>
              <a:lnSpc>
                <a:spcPct val="150000"/>
              </a:lnSpc>
            </a:pPr>
            <a:r>
              <a:rPr lang="en-US" sz="3600" dirty="0" smtClean="0">
                <a:latin typeface="Arial" panose="020B0604020202020204" pitchFamily="34" charset="0"/>
                <a:cs typeface="Arial" panose="020B0604020202020204" pitchFamily="34" charset="0"/>
              </a:rPr>
              <a:t>Chúng ta </a:t>
            </a:r>
            <a:r>
              <a:rPr lang="en-US" sz="3600" dirty="0">
                <a:latin typeface="Arial" panose="020B0604020202020204" pitchFamily="34" charset="0"/>
                <a:cs typeface="Arial" panose="020B0604020202020204" pitchFamily="34" charset="0"/>
              </a:rPr>
              <a:t>học được kĩ năng quan sát tỉ mỉ về sự vật; phối hợp nhiều giác quan để quan sát; xác định các chi tiết tiêu biểu để miêu tả; lựa chọn từ ngữ để câu văn sinh động, hấp dẫn, ...</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9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8" name="Rectangle 7"/>
          <p:cNvSpPr/>
          <p:nvPr/>
        </p:nvSpPr>
        <p:spPr>
          <a:xfrm>
            <a:off x="328007" y="277091"/>
            <a:ext cx="11187416" cy="6303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89718" y="522106"/>
            <a:ext cx="2467342" cy="646331"/>
          </a:xfrm>
          <a:prstGeom prst="rect">
            <a:avLst/>
          </a:prstGeom>
          <a:noFill/>
        </p:spPr>
        <p:txBody>
          <a:bodyPr wrap="none" rtlCol="0">
            <a:spAutoFit/>
          </a:bodyPr>
          <a:lstStyle/>
          <a:p>
            <a:r>
              <a:rPr lang="en-US" sz="3600" b="1" dirty="0" smtClean="0">
                <a:solidFill>
                  <a:srgbClr val="FF0000"/>
                </a:solidFill>
                <a:latin typeface="Arial" panose="020B0604020202020204" pitchFamily="34" charset="0"/>
                <a:cs typeface="Arial" panose="020B0604020202020204" pitchFamily="34" charset="0"/>
              </a:rPr>
              <a:t>Nội dung: </a:t>
            </a:r>
            <a:endParaRPr lang="vi-VN" sz="3600" b="1"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575093" y="1445528"/>
            <a:ext cx="10293272" cy="3416320"/>
          </a:xfrm>
          <a:prstGeom prst="rect">
            <a:avLst/>
          </a:prstGeom>
        </p:spPr>
        <p:txBody>
          <a:bodyPr wrap="square">
            <a:spAutoFit/>
          </a:bodyPr>
          <a:lstStyle/>
          <a:p>
            <a:pPr algn="just"/>
            <a:r>
              <a:rPr lang="en-US" altLang="en-US" sz="3600" b="1" dirty="0">
                <a:solidFill>
                  <a:srgbClr val="0000FF"/>
                </a:solidFill>
                <a:latin typeface="Arial" panose="020B0604020202020204" pitchFamily="34" charset="0"/>
                <a:cs typeface="Arial" panose="020B0604020202020204" pitchFamily="34" charset="0"/>
              </a:rPr>
              <a:t>Bài văn miêu tả quang cảnh làng mạc ngày mùa, làm hiện lên một bức tranh làng quê thật đẹp, sinh động và trù phú. Qua đó, thể hiện tình yêu tha thiết của tác giả đối với </a:t>
            </a:r>
            <a:endParaRPr lang="en-US" altLang="en-US" sz="3600" b="1" dirty="0" smtClean="0">
              <a:solidFill>
                <a:srgbClr val="0000FF"/>
              </a:solidFill>
              <a:latin typeface="Arial" panose="020B0604020202020204" pitchFamily="34" charset="0"/>
              <a:cs typeface="Arial" panose="020B0604020202020204" pitchFamily="34" charset="0"/>
            </a:endParaRPr>
          </a:p>
          <a:p>
            <a:r>
              <a:rPr lang="en-US" altLang="en-US" sz="3600" b="1" dirty="0" smtClean="0">
                <a:solidFill>
                  <a:srgbClr val="0000FF"/>
                </a:solidFill>
                <a:latin typeface="Arial" panose="020B0604020202020204" pitchFamily="34" charset="0"/>
                <a:cs typeface="Arial" panose="020B0604020202020204" pitchFamily="34" charset="0"/>
              </a:rPr>
              <a:t>quê hương</a:t>
            </a:r>
            <a:r>
              <a:rPr lang="en-US" altLang="en-US" sz="3600" b="1" dirty="0">
                <a:solidFill>
                  <a:srgbClr val="0000FF"/>
                </a:solidFill>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8915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8" name="TextBox 7"/>
          <p:cNvSpPr txBox="1"/>
          <p:nvPr/>
        </p:nvSpPr>
        <p:spPr>
          <a:xfrm>
            <a:off x="3619512" y="0"/>
            <a:ext cx="4621778" cy="646331"/>
          </a:xfrm>
          <a:prstGeom prst="rect">
            <a:avLst/>
          </a:prstGeom>
          <a:noFill/>
        </p:spPr>
        <p:txBody>
          <a:bodyPr wrap="none" rtlCol="0">
            <a:spAutoFit/>
          </a:bodyPr>
          <a:lstStyle/>
          <a:p>
            <a:r>
              <a:rPr lang="en-US" sz="3600" b="1" u="sng" dirty="0" smtClean="0">
                <a:solidFill>
                  <a:srgbClr val="FF0000"/>
                </a:solidFill>
                <a:latin typeface="Arial" panose="020B0604020202020204" pitchFamily="34" charset="0"/>
                <a:cs typeface="Arial" panose="020B0604020202020204" pitchFamily="34" charset="0"/>
              </a:rPr>
              <a:t>Luyện đọc diễn cảm</a:t>
            </a:r>
            <a:endParaRPr lang="vi-VN" sz="3600" b="1" u="sng"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329700" y="646331"/>
            <a:ext cx="11595599" cy="5509200"/>
          </a:xfrm>
          <a:prstGeom prst="rect">
            <a:avLst/>
          </a:prstGeom>
        </p:spPr>
        <p:txBody>
          <a:bodyPr wrap="square">
            <a:spAutoFit/>
          </a:bodyPr>
          <a:lstStyle/>
          <a:p>
            <a:pPr algn="just">
              <a:spcBef>
                <a:spcPct val="50000"/>
              </a:spcBef>
            </a:pPr>
            <a:r>
              <a:rPr lang="en-US" altLang="en-US" sz="3200" b="1" dirty="0">
                <a:solidFill>
                  <a:srgbClr val="0000CC"/>
                </a:solidFill>
                <a:latin typeface="Arial" panose="020B0604020202020204" pitchFamily="34" charset="0"/>
                <a:cs typeface="Arial" panose="020B0604020202020204" pitchFamily="34" charset="0"/>
              </a:rPr>
              <a:t>Màu lúa chín dưới đồng </a:t>
            </a:r>
            <a:r>
              <a:rPr lang="en-US" altLang="en-US" sz="3200" b="1" dirty="0">
                <a:solidFill>
                  <a:srgbClr val="FF0000"/>
                </a:solidFill>
                <a:latin typeface="Arial" panose="020B0604020202020204" pitchFamily="34" charset="0"/>
                <a:cs typeface="Arial" panose="020B0604020202020204" pitchFamily="34" charset="0"/>
              </a:rPr>
              <a:t>vàng </a:t>
            </a:r>
            <a:r>
              <a:rPr lang="en-US" altLang="en-US" sz="3200" b="1" dirty="0" err="1">
                <a:solidFill>
                  <a:srgbClr val="FF0000"/>
                </a:solidFill>
                <a:latin typeface="Arial" panose="020B0604020202020204" pitchFamily="34" charset="0"/>
                <a:cs typeface="Arial" panose="020B0604020202020204" pitchFamily="34" charset="0"/>
              </a:rPr>
              <a:t>xuộm</a:t>
            </a:r>
            <a:r>
              <a:rPr lang="en-US" altLang="en-US" sz="3200" b="1" dirty="0">
                <a:solidFill>
                  <a:srgbClr val="0000CC"/>
                </a:solidFill>
                <a:latin typeface="Arial" panose="020B0604020202020204" pitchFamily="34" charset="0"/>
                <a:cs typeface="Arial" panose="020B0604020202020204" pitchFamily="34" charset="0"/>
              </a:rPr>
              <a:t> lại. Nắng ngả màu </a:t>
            </a:r>
            <a:r>
              <a:rPr lang="en-US" altLang="en-US" sz="3200" b="1" dirty="0">
                <a:solidFill>
                  <a:srgbClr val="FF0000"/>
                </a:solidFill>
                <a:latin typeface="Arial" panose="020B0604020202020204" pitchFamily="34" charset="0"/>
                <a:cs typeface="Arial" panose="020B0604020202020204" pitchFamily="34" charset="0"/>
              </a:rPr>
              <a:t>vàng hoe</a:t>
            </a:r>
            <a:r>
              <a:rPr lang="en-US" altLang="en-US" sz="3200" b="1" dirty="0">
                <a:solidFill>
                  <a:srgbClr val="0000CC"/>
                </a:solidFill>
                <a:latin typeface="Arial" panose="020B0604020202020204" pitchFamily="34" charset="0"/>
                <a:cs typeface="Arial" panose="020B0604020202020204" pitchFamily="34" charset="0"/>
              </a:rPr>
              <a:t>. Trong vườn, lắc lư những chùm quả xoan </a:t>
            </a:r>
            <a:r>
              <a:rPr lang="en-US" altLang="en-US" sz="3200" b="1" dirty="0">
                <a:solidFill>
                  <a:srgbClr val="FF0000"/>
                </a:solidFill>
                <a:latin typeface="Arial" panose="020B0604020202020204" pitchFamily="34" charset="0"/>
                <a:cs typeface="Arial" panose="020B0604020202020204" pitchFamily="34" charset="0"/>
              </a:rPr>
              <a:t>vàng lịm/</a:t>
            </a:r>
            <a:r>
              <a:rPr lang="en-US" altLang="en-US" sz="3200" b="1" dirty="0">
                <a:solidFill>
                  <a:srgbClr val="0000CC"/>
                </a:solidFill>
                <a:latin typeface="Arial" panose="020B0604020202020204" pitchFamily="34" charset="0"/>
                <a:cs typeface="Arial" panose="020B0604020202020204" pitchFamily="34" charset="0"/>
              </a:rPr>
              <a:t>  không trông thấy cuống, như những chuỗi tràng hạt bồ đề treo lơ </a:t>
            </a:r>
            <a:r>
              <a:rPr lang="en-US" altLang="en-US" sz="3200" b="1" dirty="0" err="1">
                <a:solidFill>
                  <a:srgbClr val="0000CC"/>
                </a:solidFill>
                <a:latin typeface="Arial" panose="020B0604020202020204" pitchFamily="34" charset="0"/>
                <a:cs typeface="Arial" panose="020B0604020202020204" pitchFamily="34" charset="0"/>
              </a:rPr>
              <a:t>lửng.Từng</a:t>
            </a:r>
            <a:r>
              <a:rPr lang="en-US" altLang="en-US" sz="3200" b="1" dirty="0">
                <a:solidFill>
                  <a:srgbClr val="0000CC"/>
                </a:solidFill>
                <a:latin typeface="Arial" panose="020B0604020202020204" pitchFamily="34" charset="0"/>
                <a:cs typeface="Arial" panose="020B0604020202020204" pitchFamily="34" charset="0"/>
              </a:rPr>
              <a:t> chiếc lá mít </a:t>
            </a:r>
            <a:r>
              <a:rPr lang="en-US" altLang="en-US" sz="3200" b="1" dirty="0">
                <a:solidFill>
                  <a:srgbClr val="FF0000"/>
                </a:solidFill>
                <a:latin typeface="Arial" panose="020B0604020202020204" pitchFamily="34" charset="0"/>
                <a:cs typeface="Arial" panose="020B0604020202020204" pitchFamily="34" charset="0"/>
              </a:rPr>
              <a:t>vàng ối</a:t>
            </a:r>
            <a:r>
              <a:rPr lang="en-US" altLang="en-US" sz="3200" b="1" dirty="0">
                <a:solidFill>
                  <a:srgbClr val="0000CC"/>
                </a:solidFill>
                <a:latin typeface="Arial" panose="020B0604020202020204" pitchFamily="34" charset="0"/>
                <a:cs typeface="Arial" panose="020B0604020202020204" pitchFamily="34" charset="0"/>
              </a:rPr>
              <a:t>. Tàu đu đủ, chiếc lá sắn héo lại</a:t>
            </a:r>
            <a:r>
              <a:rPr lang="en-US" altLang="en-US" sz="3200" b="1" dirty="0">
                <a:solidFill>
                  <a:srgbClr val="FF0000"/>
                </a:solidFill>
                <a:latin typeface="Arial" panose="020B0604020202020204" pitchFamily="34" charset="0"/>
                <a:cs typeface="Arial" panose="020B0604020202020204" pitchFamily="34" charset="0"/>
              </a:rPr>
              <a:t>/ </a:t>
            </a:r>
            <a:r>
              <a:rPr lang="en-US" altLang="en-US" sz="3200" b="1" dirty="0">
                <a:solidFill>
                  <a:srgbClr val="0000CC"/>
                </a:solidFill>
                <a:latin typeface="Arial" panose="020B0604020202020204" pitchFamily="34" charset="0"/>
                <a:cs typeface="Arial" panose="020B0604020202020204" pitchFamily="34" charset="0"/>
              </a:rPr>
              <a:t>mở năm cánh </a:t>
            </a:r>
            <a:r>
              <a:rPr lang="en-US" altLang="en-US" sz="3200" b="1" dirty="0">
                <a:solidFill>
                  <a:srgbClr val="FF0000"/>
                </a:solidFill>
                <a:latin typeface="Arial" panose="020B0604020202020204" pitchFamily="34" charset="0"/>
                <a:cs typeface="Arial" panose="020B0604020202020204" pitchFamily="34" charset="0"/>
              </a:rPr>
              <a:t>vàng tươi</a:t>
            </a:r>
            <a:r>
              <a:rPr lang="en-US" altLang="en-US" sz="3200" b="1" dirty="0">
                <a:solidFill>
                  <a:srgbClr val="0000CC"/>
                </a:solidFill>
                <a:latin typeface="Arial" panose="020B0604020202020204" pitchFamily="34" charset="0"/>
                <a:cs typeface="Arial" panose="020B0604020202020204" pitchFamily="34" charset="0"/>
              </a:rPr>
              <a:t>. Buồng chuối đốm quả </a:t>
            </a:r>
            <a:r>
              <a:rPr lang="en-US" altLang="en-US" sz="3200" b="1" dirty="0">
                <a:solidFill>
                  <a:srgbClr val="FF0000"/>
                </a:solidFill>
                <a:latin typeface="Arial" panose="020B0604020202020204" pitchFamily="34" charset="0"/>
                <a:cs typeface="Arial" panose="020B0604020202020204" pitchFamily="34" charset="0"/>
              </a:rPr>
              <a:t>chín vàng</a:t>
            </a:r>
            <a:r>
              <a:rPr lang="en-US" altLang="en-US" sz="3200" b="1" dirty="0">
                <a:solidFill>
                  <a:srgbClr val="0000CC"/>
                </a:solidFill>
                <a:latin typeface="Arial" panose="020B0604020202020204" pitchFamily="34" charset="0"/>
                <a:cs typeface="Arial" panose="020B0604020202020204" pitchFamily="34" charset="0"/>
              </a:rPr>
              <a:t>. Những tàu lá chuối </a:t>
            </a:r>
            <a:r>
              <a:rPr lang="en-US" altLang="en-US" sz="3200" b="1" dirty="0">
                <a:solidFill>
                  <a:srgbClr val="FF0000"/>
                </a:solidFill>
                <a:latin typeface="Arial" panose="020B0604020202020204" pitchFamily="34" charset="0"/>
                <a:cs typeface="Arial" panose="020B0604020202020204" pitchFamily="34" charset="0"/>
              </a:rPr>
              <a:t>vàng ối</a:t>
            </a:r>
            <a:r>
              <a:rPr lang="en-US" altLang="en-US" sz="3200" b="1" dirty="0">
                <a:solidFill>
                  <a:srgbClr val="0000CC"/>
                </a:solidFill>
                <a:latin typeface="Arial" panose="020B0604020202020204" pitchFamily="34" charset="0"/>
                <a:cs typeface="Arial" panose="020B0604020202020204" pitchFamily="34" charset="0"/>
              </a:rPr>
              <a:t> </a:t>
            </a:r>
            <a:r>
              <a:rPr lang="en-US" altLang="en-US" sz="3200" b="1" dirty="0" err="1">
                <a:solidFill>
                  <a:srgbClr val="0000CC"/>
                </a:solidFill>
                <a:latin typeface="Arial" panose="020B0604020202020204" pitchFamily="34" charset="0"/>
                <a:cs typeface="Arial" panose="020B0604020202020204" pitchFamily="34" charset="0"/>
              </a:rPr>
              <a:t>xõa</a:t>
            </a:r>
            <a:r>
              <a:rPr lang="en-US" altLang="en-US" sz="3200" b="1" dirty="0">
                <a:solidFill>
                  <a:srgbClr val="0000CC"/>
                </a:solidFill>
                <a:latin typeface="Arial" panose="020B0604020202020204" pitchFamily="34" charset="0"/>
                <a:cs typeface="Arial" panose="020B0604020202020204" pitchFamily="34" charset="0"/>
              </a:rPr>
              <a:t> xuống như những đuôi áo, vạt áo. Nắng vườn chuối đương có gió lẫn với lá vàng</a:t>
            </a:r>
            <a:r>
              <a:rPr lang="en-US" altLang="en-US" sz="3200" b="1" dirty="0">
                <a:solidFill>
                  <a:srgbClr val="FF0000"/>
                </a:solidFill>
                <a:latin typeface="Arial" panose="020B0604020202020204" pitchFamily="34" charset="0"/>
                <a:cs typeface="Arial" panose="020B0604020202020204" pitchFamily="34" charset="0"/>
              </a:rPr>
              <a:t>/</a:t>
            </a:r>
            <a:r>
              <a:rPr lang="en-US" altLang="en-US" sz="3200" b="1" dirty="0">
                <a:solidFill>
                  <a:srgbClr val="0000CC"/>
                </a:solidFill>
                <a:latin typeface="Arial" panose="020B0604020202020204" pitchFamily="34" charset="0"/>
                <a:cs typeface="Arial" panose="020B0604020202020204" pitchFamily="34" charset="0"/>
              </a:rPr>
              <a:t> như những vạt áo nắng, đuôi áo nắng, vẫy </a:t>
            </a:r>
            <a:r>
              <a:rPr lang="en-US" altLang="en-US" sz="3200" b="1" dirty="0" err="1">
                <a:solidFill>
                  <a:srgbClr val="0000CC"/>
                </a:solidFill>
                <a:latin typeface="Arial" panose="020B0604020202020204" pitchFamily="34" charset="0"/>
                <a:cs typeface="Arial" panose="020B0604020202020204" pitchFamily="34" charset="0"/>
              </a:rPr>
              <a:t>vẫy.Bụi</a:t>
            </a:r>
            <a:r>
              <a:rPr lang="en-US" altLang="en-US" sz="3200" b="1" dirty="0">
                <a:solidFill>
                  <a:srgbClr val="0000CC"/>
                </a:solidFill>
                <a:latin typeface="Arial" panose="020B0604020202020204" pitchFamily="34" charset="0"/>
                <a:cs typeface="Arial" panose="020B0604020202020204" pitchFamily="34" charset="0"/>
              </a:rPr>
              <a:t> mía </a:t>
            </a:r>
            <a:r>
              <a:rPr lang="en-US" altLang="en-US" sz="3200" b="1" dirty="0">
                <a:solidFill>
                  <a:srgbClr val="FF0000"/>
                </a:solidFill>
                <a:latin typeface="Arial" panose="020B0604020202020204" pitchFamily="34" charset="0"/>
                <a:cs typeface="Arial" panose="020B0604020202020204" pitchFamily="34" charset="0"/>
              </a:rPr>
              <a:t>vàng </a:t>
            </a:r>
            <a:r>
              <a:rPr lang="en-US" altLang="en-US" sz="3200" b="1" dirty="0" err="1">
                <a:solidFill>
                  <a:srgbClr val="FF0000"/>
                </a:solidFill>
                <a:latin typeface="Arial" panose="020B0604020202020204" pitchFamily="34" charset="0"/>
                <a:cs typeface="Arial" panose="020B0604020202020204" pitchFamily="34" charset="0"/>
              </a:rPr>
              <a:t>xọng</a:t>
            </a:r>
            <a:r>
              <a:rPr lang="en-US" altLang="en-US" sz="3200" b="1" dirty="0">
                <a:solidFill>
                  <a:srgbClr val="0000CC"/>
                </a:solidFill>
                <a:latin typeface="Arial" panose="020B0604020202020204" pitchFamily="34" charset="0"/>
                <a:cs typeface="Arial" panose="020B0604020202020204" pitchFamily="34" charset="0"/>
              </a:rPr>
              <a:t>, đốt ngầu phấn trắng. Dưới sân, rơm và thóc </a:t>
            </a:r>
            <a:r>
              <a:rPr lang="en-US" altLang="en-US" sz="3200" b="1" dirty="0">
                <a:solidFill>
                  <a:srgbClr val="FF0000"/>
                </a:solidFill>
                <a:latin typeface="Arial" panose="020B0604020202020204" pitchFamily="34" charset="0"/>
                <a:cs typeface="Arial" panose="020B0604020202020204" pitchFamily="34" charset="0"/>
              </a:rPr>
              <a:t>vàng giòn</a:t>
            </a:r>
            <a:r>
              <a:rPr lang="en-US" altLang="en-US" sz="3200" b="1" dirty="0">
                <a:solidFill>
                  <a:srgbClr val="0000CC"/>
                </a:solidFill>
                <a:latin typeface="Arial" panose="020B0604020202020204" pitchFamily="34" charset="0"/>
                <a:cs typeface="Arial" panose="020B0604020202020204" pitchFamily="34" charset="0"/>
              </a:rPr>
              <a:t>. Quanh đó, con gà, con chó cũng </a:t>
            </a:r>
            <a:r>
              <a:rPr lang="en-US" altLang="en-US" sz="3200" b="1" dirty="0">
                <a:solidFill>
                  <a:srgbClr val="FF0000"/>
                </a:solidFill>
                <a:latin typeface="Arial" panose="020B0604020202020204" pitchFamily="34" charset="0"/>
                <a:cs typeface="Arial" panose="020B0604020202020204" pitchFamily="34" charset="0"/>
              </a:rPr>
              <a:t>vàng mượt</a:t>
            </a:r>
            <a:r>
              <a:rPr lang="en-US" altLang="en-US" sz="3200" b="1" dirty="0">
                <a:solidFill>
                  <a:srgbClr val="0000CC"/>
                </a:solidFill>
                <a:latin typeface="Arial" panose="020B0604020202020204" pitchFamily="34" charset="0"/>
                <a:cs typeface="Arial" panose="020B0604020202020204" pitchFamily="34" charset="0"/>
              </a:rPr>
              <a:t>. Mái nhà phủ một màu rơm </a:t>
            </a:r>
            <a:r>
              <a:rPr lang="en-US" altLang="en-US" sz="3200" b="1" dirty="0">
                <a:solidFill>
                  <a:srgbClr val="FF0000"/>
                </a:solidFill>
                <a:latin typeface="Arial" panose="020B0604020202020204" pitchFamily="34" charset="0"/>
                <a:cs typeface="Arial" panose="020B0604020202020204" pitchFamily="34" charset="0"/>
              </a:rPr>
              <a:t>vàng mới</a:t>
            </a:r>
            <a:r>
              <a:rPr lang="en-US" altLang="en-US" sz="3200" b="1" dirty="0">
                <a:solidFill>
                  <a:srgbClr val="0000CC"/>
                </a:solidFill>
                <a:latin typeface="Arial" panose="020B0604020202020204" pitchFamily="34" charset="0"/>
                <a:cs typeface="Arial" panose="020B0604020202020204" pitchFamily="34" charset="0"/>
              </a:rPr>
              <a:t>.</a:t>
            </a:r>
            <a:endParaRPr lang="en-GB" altLang="en-US" sz="3200" b="1"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10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8" name="Rectangle 7"/>
          <p:cNvSpPr/>
          <p:nvPr/>
        </p:nvSpPr>
        <p:spPr>
          <a:xfrm>
            <a:off x="328007" y="277091"/>
            <a:ext cx="11187416" cy="6303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318000" y="342900"/>
            <a:ext cx="2770310"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Vận dụng</a:t>
            </a:r>
            <a:endParaRPr lang="vi-VN" sz="48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80097" y="1212942"/>
            <a:ext cx="2467342" cy="646331"/>
          </a:xfrm>
          <a:prstGeom prst="rect">
            <a:avLst/>
          </a:prstGeom>
          <a:noFill/>
        </p:spPr>
        <p:txBody>
          <a:bodyPr wrap="none" rtlCol="0">
            <a:spAutoFit/>
          </a:bodyPr>
          <a:lstStyle/>
          <a:p>
            <a:r>
              <a:rPr lang="en-US" sz="3600" b="1" dirty="0" smtClean="0">
                <a:latin typeface="Arial" panose="020B0604020202020204" pitchFamily="34" charset="0"/>
                <a:cs typeface="Arial" panose="020B0604020202020204" pitchFamily="34" charset="0"/>
              </a:rPr>
              <a:t>Nội dung: </a:t>
            </a:r>
            <a:endParaRPr lang="vi-VN" sz="3600" b="1" dirty="0">
              <a:latin typeface="Arial" panose="020B0604020202020204" pitchFamily="34" charset="0"/>
              <a:cs typeface="Arial" panose="020B0604020202020204" pitchFamily="34" charset="0"/>
            </a:endParaRPr>
          </a:p>
        </p:txBody>
      </p:sp>
      <p:sp>
        <p:nvSpPr>
          <p:cNvPr id="14" name="Rectangle 13"/>
          <p:cNvSpPr/>
          <p:nvPr/>
        </p:nvSpPr>
        <p:spPr>
          <a:xfrm>
            <a:off x="975065" y="2136364"/>
            <a:ext cx="9893300" cy="3416320"/>
          </a:xfrm>
          <a:prstGeom prst="rect">
            <a:avLst/>
          </a:prstGeom>
        </p:spPr>
        <p:txBody>
          <a:bodyPr wrap="square">
            <a:spAutoFit/>
          </a:bodyPr>
          <a:lstStyle/>
          <a:p>
            <a:pPr algn="just"/>
            <a:r>
              <a:rPr lang="en-US" altLang="en-US" sz="3600" b="1" dirty="0">
                <a:solidFill>
                  <a:srgbClr val="0000FF"/>
                </a:solidFill>
                <a:latin typeface="Arial" panose="020B0604020202020204" pitchFamily="34" charset="0"/>
                <a:cs typeface="Arial" panose="020B0604020202020204" pitchFamily="34" charset="0"/>
              </a:rPr>
              <a:t>Bài văn miêu tả quang cảnh làng mạc ngày mùa, làm hiện lên một bức tranh làng quê thật đẹp, sinh động và trù phú. Qua đó, thể hiện tình yêu tha thiết của tác giả đối với </a:t>
            </a:r>
            <a:endParaRPr lang="en-US" altLang="en-US" sz="3600" b="1" dirty="0" smtClean="0">
              <a:solidFill>
                <a:srgbClr val="0000FF"/>
              </a:solidFill>
              <a:latin typeface="Arial" panose="020B0604020202020204" pitchFamily="34" charset="0"/>
              <a:cs typeface="Arial" panose="020B0604020202020204" pitchFamily="34" charset="0"/>
            </a:endParaRPr>
          </a:p>
          <a:p>
            <a:r>
              <a:rPr lang="en-US" altLang="en-US" sz="3600" b="1" dirty="0" smtClean="0">
                <a:solidFill>
                  <a:srgbClr val="0000FF"/>
                </a:solidFill>
                <a:latin typeface="Arial" panose="020B0604020202020204" pitchFamily="34" charset="0"/>
                <a:cs typeface="Arial" panose="020B0604020202020204" pitchFamily="34" charset="0"/>
              </a:rPr>
              <a:t>quê hương</a:t>
            </a:r>
            <a:r>
              <a:rPr lang="en-US" altLang="en-US" sz="3600" b="1" dirty="0">
                <a:solidFill>
                  <a:srgbClr val="0000FF"/>
                </a:solidFill>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20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8" name="Rectangle 7"/>
          <p:cNvSpPr/>
          <p:nvPr/>
        </p:nvSpPr>
        <p:spPr>
          <a:xfrm>
            <a:off x="328007" y="277091"/>
            <a:ext cx="11187416" cy="6303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18872" y="638840"/>
            <a:ext cx="2770310" cy="830997"/>
          </a:xfrm>
          <a:prstGeom prst="rect">
            <a:avLst/>
          </a:prstGeom>
          <a:noFill/>
        </p:spPr>
        <p:txBody>
          <a:bodyPr wrap="none" rtlCol="0">
            <a:spAutoFit/>
          </a:bodyPr>
          <a:lstStyle/>
          <a:p>
            <a:r>
              <a:rPr lang="en-US" sz="4800" b="1" dirty="0" smtClean="0">
                <a:solidFill>
                  <a:srgbClr val="FF0000"/>
                </a:solidFill>
                <a:latin typeface="Times New Roman" panose="02020603050405020304" pitchFamily="18" charset="0"/>
                <a:cs typeface="Times New Roman" panose="02020603050405020304" pitchFamily="18" charset="0"/>
              </a:rPr>
              <a:t>Vận dụng</a:t>
            </a:r>
            <a:endParaRPr lang="vi-VN" sz="4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0" y="1767904"/>
            <a:ext cx="11938000" cy="1754326"/>
          </a:xfrm>
          <a:prstGeom prst="rect">
            <a:avLst/>
          </a:prstGeom>
        </p:spPr>
        <p:txBody>
          <a:bodyPr wrap="square">
            <a:spAutoFit/>
          </a:bodyPr>
          <a:lstStyle/>
          <a:p>
            <a:pPr algn="ctr"/>
            <a:r>
              <a:rPr lang="en-US" altLang="en-US" sz="3600" b="1" dirty="0" smtClean="0">
                <a:solidFill>
                  <a:srgbClr val="0000FF"/>
                </a:solidFill>
                <a:latin typeface="Arial" panose="020B0604020202020204" pitchFamily="34" charset="0"/>
                <a:cs typeface="Arial" panose="020B0604020202020204" pitchFamily="34" charset="0"/>
              </a:rPr>
              <a:t>Hãy nói một câu miêu tả về cây </a:t>
            </a:r>
            <a:r>
              <a:rPr lang="en-US" altLang="en-US" sz="3600" b="1" dirty="0" err="1" smtClean="0">
                <a:solidFill>
                  <a:srgbClr val="0000FF"/>
                </a:solidFill>
                <a:latin typeface="Arial" panose="020B0604020202020204" pitchFamily="34" charset="0"/>
                <a:cs typeface="Arial" panose="020B0604020202020204" pitchFamily="34" charset="0"/>
              </a:rPr>
              <a:t>cối</a:t>
            </a:r>
            <a:r>
              <a:rPr lang="en-US" altLang="en-US" sz="3600" b="1" dirty="0" smtClean="0">
                <a:solidFill>
                  <a:srgbClr val="0000FF"/>
                </a:solidFill>
                <a:latin typeface="Arial" panose="020B0604020202020204" pitchFamily="34" charset="0"/>
                <a:cs typeface="Arial" panose="020B0604020202020204" pitchFamily="34" charset="0"/>
              </a:rPr>
              <a:t> </a:t>
            </a:r>
            <a:r>
              <a:rPr lang="en-US" altLang="en-US" sz="3600" b="1" dirty="0" err="1" smtClean="0">
                <a:solidFill>
                  <a:srgbClr val="0000FF"/>
                </a:solidFill>
                <a:latin typeface="Arial" panose="020B0604020202020204" pitchFamily="34" charset="0"/>
                <a:cs typeface="Arial" panose="020B0604020202020204" pitchFamily="34" charset="0"/>
              </a:rPr>
              <a:t>trong</a:t>
            </a:r>
            <a:endParaRPr lang="vi-VN" altLang="en-US" sz="3600" b="1" dirty="0" smtClean="0">
              <a:solidFill>
                <a:srgbClr val="0000FF"/>
              </a:solidFill>
              <a:latin typeface="Arial" panose="020B0604020202020204" pitchFamily="34" charset="0"/>
              <a:cs typeface="Arial" panose="020B0604020202020204" pitchFamily="34" charset="0"/>
            </a:endParaRPr>
          </a:p>
          <a:p>
            <a:pPr algn="ctr"/>
            <a:r>
              <a:rPr lang="en-US" altLang="en-US" sz="3600" b="1" dirty="0" smtClean="0">
                <a:solidFill>
                  <a:srgbClr val="0000FF"/>
                </a:solidFill>
                <a:latin typeface="Arial" panose="020B0604020202020204" pitchFamily="34" charset="0"/>
                <a:cs typeface="Arial" panose="020B0604020202020204" pitchFamily="34" charset="0"/>
              </a:rPr>
              <a:t> sân trường </a:t>
            </a:r>
            <a:r>
              <a:rPr lang="en-US" altLang="en-US" sz="3600" dirty="0">
                <a:latin typeface="Arial" panose="020B0604020202020204" pitchFamily="34" charset="0"/>
                <a:cs typeface="Arial" panose="020B0604020202020204" pitchFamily="34" charset="0"/>
              </a:rPr>
              <a:t/>
            </a:r>
            <a:br>
              <a:rPr lang="en-US" altLang="en-US" sz="3600" dirty="0">
                <a:latin typeface="Arial" panose="020B0604020202020204" pitchFamily="34" charset="0"/>
                <a:cs typeface="Arial" panose="020B0604020202020204" pitchFamily="34" charset="0"/>
              </a:rPr>
            </a:br>
            <a:endParaRPr lang="en-US" alt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014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63237" y="387927"/>
            <a:ext cx="11610108" cy="60821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3591" y="614661"/>
            <a:ext cx="2416047"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0000"/>
                </a:solidFill>
                <a:effectLst/>
              </a:rPr>
              <a:t>CHIA SẺ</a:t>
            </a:r>
            <a:endParaRPr lang="en-US" sz="5400" b="1" cap="none" spc="0" dirty="0">
              <a:ln w="22225">
                <a:solidFill>
                  <a:schemeClr val="accent2"/>
                </a:solidFill>
                <a:prstDash val="solid"/>
              </a:ln>
              <a:solidFill>
                <a:srgbClr val="FF0000"/>
              </a:solidFill>
              <a:effectLst/>
            </a:endParaRPr>
          </a:p>
        </p:txBody>
      </p:sp>
      <p:sp>
        <p:nvSpPr>
          <p:cNvPr id="10" name="Rectangle 9"/>
          <p:cNvSpPr/>
          <p:nvPr/>
        </p:nvSpPr>
        <p:spPr>
          <a:xfrm>
            <a:off x="3648136" y="774664"/>
            <a:ext cx="7464095" cy="646331"/>
          </a:xfrm>
          <a:prstGeom prst="rect">
            <a:avLst/>
          </a:prstGeom>
        </p:spPr>
        <p:txBody>
          <a:bodyPr wrap="none">
            <a:spAutoFit/>
          </a:bodyPr>
          <a:lstStyle/>
          <a:p>
            <a:r>
              <a:rPr lang="en-US" sz="3600" dirty="0" smtClean="0">
                <a:solidFill>
                  <a:schemeClr val="accent5">
                    <a:lumMod val="75000"/>
                  </a:schemeClr>
                </a:solidFill>
                <a:latin typeface="Arial" panose="020B0604020202020204" pitchFamily="34" charset="0"/>
                <a:ea typeface="SimSun" panose="02010600030101010101" pitchFamily="2" charset="-122"/>
                <a:cs typeface="Arial" panose="020B0604020202020204" pitchFamily="34" charset="0"/>
              </a:rPr>
              <a:t>Trò chơi: Tìm địa chỉ - SGK, trang 4</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1" name="Rounded Rectangle 10"/>
          <p:cNvSpPr/>
          <p:nvPr/>
        </p:nvSpPr>
        <p:spPr>
          <a:xfrm>
            <a:off x="360709" y="1969152"/>
            <a:ext cx="2230092" cy="2628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Nhiệm vụ:</a:t>
            </a:r>
          </a:p>
          <a:p>
            <a:pPr algn="ctr"/>
            <a:r>
              <a:rPr lang="vi-VN" sz="3200" dirty="0" smtClean="0"/>
              <a:t>Thảo luận nhóm 4</a:t>
            </a:r>
          </a:p>
          <a:p>
            <a:pPr algn="ctr"/>
            <a:r>
              <a:rPr lang="vi-VN" sz="3200" dirty="0" smtClean="0"/>
              <a:t>(2 phút)</a:t>
            </a:r>
            <a:endParaRPr lang="vi-VN" sz="3200" dirty="0"/>
          </a:p>
        </p:txBody>
      </p:sp>
      <p:sp>
        <p:nvSpPr>
          <p:cNvPr id="12" name="Rectangle 11"/>
          <p:cNvSpPr/>
          <p:nvPr/>
        </p:nvSpPr>
        <p:spPr>
          <a:xfrm>
            <a:off x="2784762" y="1701434"/>
            <a:ext cx="9036580" cy="11847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Times New Roman" panose="02020603050405020304" pitchFamily="18" charset="0"/>
                <a:cs typeface="Times New Roman" panose="02020603050405020304" pitchFamily="18" charset="0"/>
              </a:rPr>
              <a:t>Sắp xếp hình ảnh trong tranh theo các vùng miền</a:t>
            </a:r>
            <a:endParaRPr lang="vi-VN" sz="36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3" name="Oval 12"/>
          <p:cNvSpPr/>
          <p:nvPr/>
        </p:nvSpPr>
        <p:spPr>
          <a:xfrm>
            <a:off x="2363860" y="1784877"/>
            <a:ext cx="898113" cy="104515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Arial" panose="020B0604020202020204" pitchFamily="34" charset="0"/>
                <a:cs typeface="Arial" panose="020B0604020202020204" pitchFamily="34" charset="0"/>
              </a:rPr>
              <a:t>1</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2854038" y="3202415"/>
            <a:ext cx="8977253" cy="11847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accent5">
                    <a:lumMod val="75000"/>
                  </a:schemeClr>
                </a:solidFill>
                <a:latin typeface="Arial" panose="020B0604020202020204" pitchFamily="34" charset="0"/>
                <a:cs typeface="Arial" panose="020B0604020202020204" pitchFamily="34" charset="0"/>
              </a:rPr>
              <a:t>Nêu cảm nghĩ của em về một trong những hình ảnh đó</a:t>
            </a:r>
            <a:endParaRPr lang="vi-VN" sz="3600" dirty="0">
              <a:solidFill>
                <a:schemeClr val="accent5">
                  <a:lumMod val="75000"/>
                </a:schemeClr>
              </a:solidFill>
              <a:latin typeface="Arial" panose="020B0604020202020204" pitchFamily="34" charset="0"/>
              <a:cs typeface="Arial" panose="020B0604020202020204" pitchFamily="34" charset="0"/>
            </a:endParaRPr>
          </a:p>
        </p:txBody>
      </p:sp>
      <p:sp>
        <p:nvSpPr>
          <p:cNvPr id="16" name="Oval 15"/>
          <p:cNvSpPr/>
          <p:nvPr/>
        </p:nvSpPr>
        <p:spPr>
          <a:xfrm>
            <a:off x="2171608" y="3264964"/>
            <a:ext cx="862538" cy="1038354"/>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accent5">
                    <a:lumMod val="75000"/>
                  </a:schemeClr>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8511725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arn(inVertical)">
                                      <p:cBhvr>
                                        <p:cTn id="13" dur="500"/>
                                        <p:tgtEl>
                                          <p:spTgt spid="10">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37" name="Hình chữ nhật: Góc Tròn 6">
            <a:extLst>
              <a:ext uri="{FF2B5EF4-FFF2-40B4-BE49-F238E27FC236}">
                <a16:creationId xmlns:a16="http://schemas.microsoft.com/office/drawing/2014/main" id="{5EDA13FA-52E6-BE1A-FEDF-A2A8F414FB17}"/>
              </a:ext>
            </a:extLst>
          </p:cNvPr>
          <p:cNvSpPr/>
          <p:nvPr/>
        </p:nvSpPr>
        <p:spPr>
          <a:xfrm>
            <a:off x="172570" y="1719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76200">
            <a:solidFill>
              <a:srgbClr val="FF5D5D"/>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6DA287F-80C3-BFDD-2792-4403BD97486B}"/>
              </a:ext>
            </a:extLst>
          </p:cNvPr>
          <p:cNvSpPr txBox="1"/>
          <p:nvPr/>
        </p:nvSpPr>
        <p:spPr>
          <a:xfrm>
            <a:off x="428725" y="305026"/>
            <a:ext cx="116015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effectLst/>
              <a:uLnTx/>
              <a:uFillTx/>
              <a:latin typeface="Calibri" panose="020F0502020204030204"/>
            </a:endParaRPr>
          </a:p>
        </p:txBody>
      </p:sp>
      <p:sp>
        <p:nvSpPr>
          <p:cNvPr id="35" name="TextBox 34">
            <a:extLst>
              <a:ext uri="{FF2B5EF4-FFF2-40B4-BE49-F238E27FC236}">
                <a16:creationId xmlns:a16="http://schemas.microsoft.com/office/drawing/2014/main" id="{486A586F-A7D2-40BC-9D03-53E132FD88CE}"/>
              </a:ext>
            </a:extLst>
          </p:cNvPr>
          <p:cNvSpPr txBox="1"/>
          <p:nvPr/>
        </p:nvSpPr>
        <p:spPr>
          <a:xfrm>
            <a:off x="522076" y="522851"/>
            <a:ext cx="11009439" cy="5386090"/>
          </a:xfrm>
          <a:prstGeom prst="rect">
            <a:avLst/>
          </a:prstGeom>
          <a:noFill/>
        </p:spPr>
        <p:txBody>
          <a:bodyPr wrap="square" rtlCol="0">
            <a:spAutoFit/>
          </a:bodyPr>
          <a:lstStyle/>
          <a:p>
            <a:pPr algn="ctr">
              <a:defRPr/>
            </a:pPr>
            <a:r>
              <a:rPr lang="en-GB" sz="2800" b="1" dirty="0" err="1">
                <a:solidFill>
                  <a:srgbClr val="0070C0"/>
                </a:solidFill>
                <a:latin typeface="Times New Roman" panose="02020603050405020304" pitchFamily="18" charset="0"/>
                <a:cs typeface="Times New Roman" panose="02020603050405020304" pitchFamily="18" charset="0"/>
              </a:rPr>
              <a:t>Cảm</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quý</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thầy</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cô</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đã</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ủng</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hộ</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bài</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soạn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điện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smtClean="0">
                <a:solidFill>
                  <a:srgbClr val="0070C0"/>
                </a:solidFill>
                <a:latin typeface="Times New Roman" panose="02020603050405020304" pitchFamily="18" charset="0"/>
                <a:cs typeface="Times New Roman" panose="02020603050405020304" pitchFamily="18" charset="0"/>
              </a:rPr>
              <a:t>2,3,4</a:t>
            </a:r>
            <a:r>
              <a:rPr lang="vi-VN" sz="2800" b="1" dirty="0" smtClean="0">
                <a:solidFill>
                  <a:srgbClr val="0070C0"/>
                </a:solidFill>
                <a:latin typeface="Times New Roman" panose="02020603050405020304" pitchFamily="18" charset="0"/>
                <a:cs typeface="Times New Roman" panose="02020603050405020304" pitchFamily="18" charset="0"/>
              </a:rPr>
              <a:t>,5</a:t>
            </a:r>
            <a:r>
              <a:rPr lang="en-GB" sz="2800" b="1" dirty="0" smtClean="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của</a:t>
            </a:r>
            <a:r>
              <a:rPr lang="en-GB" sz="2800" b="1" dirty="0">
                <a:solidFill>
                  <a:srgbClr val="0070C0"/>
                </a:solidFill>
                <a:latin typeface="Times New Roman" panose="02020603050405020304" pitchFamily="18" charset="0"/>
                <a:cs typeface="Times New Roman" panose="02020603050405020304" pitchFamily="18" charset="0"/>
              </a:rPr>
              <a:t> </a:t>
            </a:r>
            <a:r>
              <a:rPr lang="vi-VN" sz="2800" b="1" dirty="0" smtClean="0">
                <a:solidFill>
                  <a:srgbClr val="0070C0"/>
                </a:solidFill>
                <a:latin typeface="Times New Roman" panose="02020603050405020304" pitchFamily="18" charset="0"/>
                <a:cs typeface="Times New Roman" panose="02020603050405020304" pitchFamily="18" charset="0"/>
              </a:rPr>
              <a:t>Kênh giáo án  điện tử Hiền </a:t>
            </a:r>
            <a:r>
              <a:rPr lang="vi-VN" sz="2800" b="1" dirty="0">
                <a:solidFill>
                  <a:srgbClr val="0070C0"/>
                </a:solidFill>
                <a:latin typeface="Times New Roman" panose="02020603050405020304" pitchFamily="18" charset="0"/>
                <a:cs typeface="Times New Roman" panose="02020603050405020304" pitchFamily="18" charset="0"/>
              </a:rPr>
              <a:t>Trần</a:t>
            </a:r>
            <a:endParaRPr lang="en-GB" sz="2800" b="1" dirty="0">
              <a:solidFill>
                <a:srgbClr val="0070C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cs typeface="Times New Roman" panose="02020603050405020304" pitchFamily="18" charset="0"/>
              </a:rPr>
              <a:t>Mong cô thầy sử dụng bài giảng nội bộ ko gửi lên trang mạng XH hội nhóm zalo,Facebook</a:t>
            </a:r>
            <a:r>
              <a:rPr lang="en-GB" sz="3600" dirty="0" smtClean="0">
                <a:solidFill>
                  <a:srgbClr val="FF0000"/>
                </a:solidFill>
                <a:latin typeface="Times New Roman" panose="02020603050405020304" pitchFamily="18" charset="0"/>
                <a:cs typeface="Times New Roman" panose="02020603050405020304" pitchFamily="18" charset="0"/>
              </a:rPr>
              <a:t>. </a:t>
            </a:r>
            <a:endParaRPr lang="vi-VN" sz="3600" dirty="0" smtClean="0">
              <a:solidFill>
                <a:srgbClr val="FF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smtClean="0">
                <a:latin typeface="Calibri" panose="020F0502020204030204"/>
              </a:rPr>
              <a:t>T</a:t>
            </a:r>
            <a:r>
              <a:rPr lang="en-GB" sz="3600" dirty="0" err="1" smtClean="0">
                <a:latin typeface="Calibri" panose="020F0502020204030204"/>
              </a:rPr>
              <a:t>hầy</a:t>
            </a:r>
            <a:r>
              <a:rPr lang="en-GB" sz="3600" dirty="0" smtClean="0">
                <a:latin typeface="Calibri" panose="020F0502020204030204"/>
              </a:rPr>
              <a:t> </a:t>
            </a:r>
            <a:r>
              <a:rPr lang="en-GB" sz="3600" dirty="0" err="1">
                <a:latin typeface="Calibri" panose="020F0502020204030204"/>
              </a:rPr>
              <a:t>cô</a:t>
            </a:r>
            <a:r>
              <a:rPr lang="en-GB" sz="3600" dirty="0">
                <a:latin typeface="Calibri" panose="020F0502020204030204"/>
              </a:rPr>
              <a:t> </a:t>
            </a:r>
            <a:r>
              <a:rPr lang="en-GB" sz="3600" dirty="0" err="1" smtClean="0">
                <a:latin typeface="Calibri" panose="020F0502020204030204"/>
              </a:rPr>
              <a:t>liên</a:t>
            </a:r>
            <a:r>
              <a:rPr lang="vi-VN" sz="3600" dirty="0" smtClean="0">
                <a:latin typeface="Calibri" panose="020F0502020204030204"/>
              </a:rPr>
              <a:t> hệ</a:t>
            </a:r>
            <a:r>
              <a:rPr lang="en-GB" sz="3600" dirty="0" smtClean="0">
                <a:latin typeface="Calibri" panose="020F0502020204030204"/>
              </a:rPr>
              <a:t> </a:t>
            </a:r>
            <a:endParaRPr lang="vi-VN" sz="3600" dirty="0" smtClean="0">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smtClean="0">
                <a:solidFill>
                  <a:srgbClr val="0070C0"/>
                </a:solidFill>
                <a:latin typeface="Calibri" panose="020F0502020204030204"/>
              </a:rPr>
              <a:t>ZALO</a:t>
            </a:r>
            <a:r>
              <a:rPr lang="vi-VN" sz="3600" dirty="0" smtClean="0">
                <a:solidFill>
                  <a:srgbClr val="0070C0"/>
                </a:solidFill>
                <a:latin typeface="Calibri" panose="020F0502020204030204"/>
              </a:rPr>
              <a:t> Duy nhất</a:t>
            </a:r>
            <a:r>
              <a:rPr lang="en-GB" sz="3600" dirty="0" smtClean="0">
                <a:solidFill>
                  <a:srgbClr val="0070C0"/>
                </a:solidFill>
                <a:latin typeface="Calibri" panose="020F0502020204030204"/>
              </a:rPr>
              <a:t>  </a:t>
            </a:r>
            <a:r>
              <a:rPr lang="en-GB" sz="4800" dirty="0">
                <a:solidFill>
                  <a:srgbClr val="0070C0"/>
                </a:solidFill>
                <a:latin typeface="Calibri" panose="020F0502020204030204"/>
              </a:rPr>
              <a:t>SĐT: </a:t>
            </a:r>
            <a:r>
              <a:rPr lang="en-GB" sz="4800" dirty="0" smtClean="0">
                <a:solidFill>
                  <a:srgbClr val="0070C0"/>
                </a:solidFill>
                <a:latin typeface="Calibri" panose="020F0502020204030204"/>
              </a:rPr>
              <a:t>035</a:t>
            </a:r>
            <a:r>
              <a:rPr lang="vi-VN" sz="4800" dirty="0" smtClean="0">
                <a:solidFill>
                  <a:srgbClr val="0070C0"/>
                </a:solidFill>
                <a:latin typeface="Calibri" panose="020F0502020204030204"/>
              </a:rPr>
              <a:t>3095025</a:t>
            </a:r>
            <a:endParaRPr lang="en-US" sz="4800" dirty="0" smtClean="0">
              <a:solidFill>
                <a:srgbClr val="0070C0"/>
              </a:solidFill>
              <a:latin typeface="Calibri" panose="020F0502020204030204"/>
            </a:endParaRPr>
          </a:p>
          <a:p>
            <a:pPr lvl="0" algn="ctr">
              <a:defRPr/>
            </a:pPr>
            <a:r>
              <a:rPr lang="en-US" altLang="zh-CN" sz="3600" dirty="0" err="1">
                <a:latin typeface="Times New Roman" panose="02020603050405020304" pitchFamily="18" charset="0"/>
                <a:ea typeface="inpin heiti" charset="-122"/>
                <a:cs typeface="Times New Roman" panose="02020603050405020304" pitchFamily="18" charset="0"/>
              </a:rPr>
              <a:t>Để</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biết</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thêm</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nhiều</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tài</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nguyên</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hay</a:t>
            </a:r>
            <a:r>
              <a:rPr lang="vi-VN"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smtClean="0">
                <a:latin typeface="Times New Roman" panose="02020603050405020304" pitchFamily="18" charset="0"/>
                <a:ea typeface="inpin heiti" charset="-122"/>
                <a:cs typeface="Times New Roman" panose="02020603050405020304" pitchFamily="18" charset="0"/>
              </a:rPr>
              <a:t>hãy</a:t>
            </a:r>
            <a:r>
              <a:rPr lang="en-US" altLang="zh-CN" sz="3600" dirty="0" smtClean="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truy</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err="1">
                <a:latin typeface="Times New Roman" panose="02020603050405020304" pitchFamily="18" charset="0"/>
                <a:ea typeface="inpin heiti" charset="-122"/>
                <a:cs typeface="Times New Roman" panose="02020603050405020304" pitchFamily="18" charset="0"/>
              </a:rPr>
              <a:t>cập</a:t>
            </a:r>
            <a:r>
              <a:rPr lang="en-US" altLang="zh-CN" sz="3600" dirty="0">
                <a:latin typeface="Times New Roman" panose="02020603050405020304" pitchFamily="18" charset="0"/>
                <a:ea typeface="inpin heiti" charset="-122"/>
                <a:cs typeface="Times New Roman" panose="02020603050405020304" pitchFamily="18" charset="0"/>
              </a:rPr>
              <a:t> </a:t>
            </a:r>
            <a:r>
              <a:rPr lang="en-US" altLang="zh-CN" sz="3600" dirty="0" smtClean="0">
                <a:latin typeface="Times New Roman" panose="02020603050405020304" pitchFamily="18" charset="0"/>
                <a:ea typeface="inpin heiti" charset="-122"/>
                <a:cs typeface="Times New Roman" panose="02020603050405020304" pitchFamily="18" charset="0"/>
              </a:rPr>
              <a:t>Facebook:</a:t>
            </a:r>
            <a:endParaRPr lang="vi-VN" sz="3600" dirty="0" smtClean="0">
              <a:latin typeface="Times New Roman" panose="02020603050405020304" pitchFamily="18" charset="0"/>
              <a:cs typeface="Times New Roman" panose="02020603050405020304" pitchFamily="18" charset="0"/>
            </a:endParaRPr>
          </a:p>
          <a:p>
            <a:pPr lvl="0" algn="ctr" defTabSz="835526">
              <a:defRPr/>
            </a:pPr>
            <a:r>
              <a:rPr lang="vi-VN" sz="2400" b="1" kern="0" dirty="0">
                <a:solidFill>
                  <a:srgbClr val="FF0000"/>
                </a:solidFill>
                <a:latin typeface="Times New Roman"/>
                <a:cs typeface="Times New Roman" panose="02020603050405020304" pitchFamily="18" charset="0"/>
              </a:rPr>
              <a:t>NHÓM GIÁO ÁN ĐIÊN TỬ </a:t>
            </a:r>
            <a:r>
              <a:rPr lang="vi-VN" sz="2400" b="1" kern="0" dirty="0" smtClean="0">
                <a:solidFill>
                  <a:srgbClr val="FF0000"/>
                </a:solidFill>
                <a:latin typeface="Times New Roman"/>
                <a:cs typeface="Times New Roman" panose="02020603050405020304" pitchFamily="18" charset="0"/>
              </a:rPr>
              <a:t>5,9,12 </a:t>
            </a:r>
            <a:r>
              <a:rPr lang="vi-VN" sz="2400" b="1" kern="0" dirty="0">
                <a:solidFill>
                  <a:srgbClr val="FF0000"/>
                </a:solidFill>
                <a:latin typeface="Times New Roman"/>
                <a:cs typeface="Times New Roman" panose="02020603050405020304" pitchFamily="18" charset="0"/>
              </a:rPr>
              <a:t>( coppy link bên dưới vào tìm kiếm fb )</a:t>
            </a:r>
          </a:p>
          <a:p>
            <a:pPr lvl="0" algn="ctr" defTabSz="835526">
              <a:defRPr/>
            </a:pPr>
            <a:r>
              <a:rPr lang="vi-VN" sz="2400" b="1" kern="0" dirty="0">
                <a:solidFill>
                  <a:srgbClr val="0070C0"/>
                </a:solidFill>
                <a:latin typeface="Times New Roman"/>
                <a:cs typeface="Times New Roman" panose="02020603050405020304" pitchFamily="18" charset="0"/>
                <a:hlinkClick r:id="rId4"/>
              </a:rPr>
              <a:t>https://www.facebook.com/groups/514479210372531/?ref=share_group_link</a:t>
            </a:r>
            <a:endParaRPr lang="vi-VN" sz="2400" b="1" kern="0" dirty="0">
              <a:solidFill>
                <a:srgbClr val="0070C0"/>
              </a:solidFill>
              <a:latin typeface="Times New Roman"/>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725" y="2325651"/>
            <a:ext cx="1420199" cy="1258385"/>
          </a:xfrm>
          <a:prstGeom prst="rect">
            <a:avLst/>
          </a:prstGeom>
        </p:spPr>
      </p:pic>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425" y="5418880"/>
            <a:ext cx="1881629" cy="14157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2730" y="2314428"/>
            <a:ext cx="1443030" cy="1122265"/>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0899" y="5543550"/>
            <a:ext cx="1770526" cy="1058782"/>
          </a:xfrm>
          <a:prstGeom prst="rect">
            <a:avLst/>
          </a:prstGeom>
        </p:spPr>
      </p:pic>
    </p:spTree>
    <p:extLst>
      <p:ext uri="{BB962C8B-B14F-4D97-AF65-F5344CB8AC3E}">
        <p14:creationId xmlns:p14="http://schemas.microsoft.com/office/powerpoint/2010/main" val="183825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5"/>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8167FA4-E95F-5080-911B-6CA5A9FC65D2}"/>
              </a:ext>
            </a:extLst>
          </p:cNvPr>
          <p:cNvPicPr>
            <a:picLocks noChangeAspect="1"/>
          </p:cNvPicPr>
          <p:nvPr/>
        </p:nvPicPr>
        <p:blipFill>
          <a:blip r:embed="rId6"/>
          <a:stretch>
            <a:fillRect/>
          </a:stretch>
        </p:blipFill>
        <p:spPr>
          <a:xfrm>
            <a:off x="3047157" y="1059132"/>
            <a:ext cx="4438273" cy="1261981"/>
          </a:xfrm>
          <a:prstGeom prst="rect">
            <a:avLst/>
          </a:prstGeom>
        </p:spPr>
      </p:pic>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7"/>
          <a:stretch>
            <a:fillRect/>
          </a:stretch>
        </p:blipFill>
        <p:spPr>
          <a:xfrm>
            <a:off x="31156" y="2726590"/>
            <a:ext cx="10047079" cy="2786113"/>
          </a:xfrm>
          <a:prstGeom prst="rect">
            <a:avLst/>
          </a:prstGeom>
        </p:spPr>
      </p:pic>
    </p:spTree>
    <p:extLst>
      <p:ext uri="{BB962C8B-B14F-4D97-AF65-F5344CB8AC3E}">
        <p14:creationId xmlns:p14="http://schemas.microsoft.com/office/powerpoint/2010/main" val="2822698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3828072" cy="3672113"/>
          </a:xfrm>
          <a:prstGeom prst="rect">
            <a:avLst/>
          </a:prstGeom>
        </p:spPr>
      </p:pic>
      <p:pic>
        <p:nvPicPr>
          <p:cNvPr id="7" name="Picture 6"/>
          <p:cNvPicPr>
            <a:picLocks noChangeAspect="1"/>
          </p:cNvPicPr>
          <p:nvPr/>
        </p:nvPicPr>
        <p:blipFill>
          <a:blip r:embed="rId3"/>
          <a:stretch>
            <a:fillRect/>
          </a:stretch>
        </p:blipFill>
        <p:spPr>
          <a:xfrm>
            <a:off x="4164023" y="94341"/>
            <a:ext cx="3631375" cy="3483429"/>
          </a:xfrm>
          <a:prstGeom prst="rect">
            <a:avLst/>
          </a:prstGeom>
        </p:spPr>
      </p:pic>
      <p:pic>
        <p:nvPicPr>
          <p:cNvPr id="8" name="Picture 7"/>
          <p:cNvPicPr>
            <a:picLocks noChangeAspect="1"/>
          </p:cNvPicPr>
          <p:nvPr/>
        </p:nvPicPr>
        <p:blipFill>
          <a:blip r:embed="rId4"/>
          <a:stretch>
            <a:fillRect/>
          </a:stretch>
        </p:blipFill>
        <p:spPr>
          <a:xfrm>
            <a:off x="8087420" y="0"/>
            <a:ext cx="3979394" cy="3577770"/>
          </a:xfrm>
          <a:prstGeom prst="rect">
            <a:avLst/>
          </a:prstGeom>
        </p:spPr>
      </p:pic>
      <p:pic>
        <p:nvPicPr>
          <p:cNvPr id="9" name="Picture 8"/>
          <p:cNvPicPr>
            <a:picLocks noChangeAspect="1"/>
          </p:cNvPicPr>
          <p:nvPr/>
        </p:nvPicPr>
        <p:blipFill>
          <a:blip r:embed="rId5"/>
          <a:stretch>
            <a:fillRect/>
          </a:stretch>
        </p:blipFill>
        <p:spPr>
          <a:xfrm>
            <a:off x="110670" y="3672113"/>
            <a:ext cx="3629492" cy="3185887"/>
          </a:xfrm>
          <a:prstGeom prst="rect">
            <a:avLst/>
          </a:prstGeom>
        </p:spPr>
      </p:pic>
      <p:pic>
        <p:nvPicPr>
          <p:cNvPr id="10" name="Picture 9"/>
          <p:cNvPicPr>
            <a:picLocks noChangeAspect="1"/>
          </p:cNvPicPr>
          <p:nvPr/>
        </p:nvPicPr>
        <p:blipFill>
          <a:blip r:embed="rId6"/>
          <a:stretch>
            <a:fillRect/>
          </a:stretch>
        </p:blipFill>
        <p:spPr>
          <a:xfrm>
            <a:off x="3992043" y="3672113"/>
            <a:ext cx="3886471" cy="3048001"/>
          </a:xfrm>
          <a:prstGeom prst="rect">
            <a:avLst/>
          </a:prstGeom>
        </p:spPr>
      </p:pic>
      <p:pic>
        <p:nvPicPr>
          <p:cNvPr id="11" name="Picture 10"/>
          <p:cNvPicPr>
            <a:picLocks noChangeAspect="1"/>
          </p:cNvPicPr>
          <p:nvPr/>
        </p:nvPicPr>
        <p:blipFill>
          <a:blip r:embed="rId7"/>
          <a:stretch>
            <a:fillRect/>
          </a:stretch>
        </p:blipFill>
        <p:spPr>
          <a:xfrm>
            <a:off x="8131350" y="3672113"/>
            <a:ext cx="3740728" cy="3048001"/>
          </a:xfrm>
          <a:prstGeom prst="rect">
            <a:avLst/>
          </a:prstGeom>
        </p:spPr>
      </p:pic>
    </p:spTree>
    <p:extLst>
      <p:ext uri="{BB962C8B-B14F-4D97-AF65-F5344CB8AC3E}">
        <p14:creationId xmlns:p14="http://schemas.microsoft.com/office/powerpoint/2010/main" val="3576299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431001"/>
            <a:ext cx="3222171" cy="3090897"/>
          </a:xfrm>
          <a:prstGeom prst="rect">
            <a:avLst/>
          </a:prstGeom>
        </p:spPr>
      </p:pic>
      <p:pic>
        <p:nvPicPr>
          <p:cNvPr id="7" name="Picture 6"/>
          <p:cNvPicPr>
            <a:picLocks noChangeAspect="1"/>
          </p:cNvPicPr>
          <p:nvPr/>
        </p:nvPicPr>
        <p:blipFill>
          <a:blip r:embed="rId3"/>
          <a:stretch>
            <a:fillRect/>
          </a:stretch>
        </p:blipFill>
        <p:spPr>
          <a:xfrm>
            <a:off x="8663522" y="3752025"/>
            <a:ext cx="3237890" cy="3105975"/>
          </a:xfrm>
          <a:prstGeom prst="rect">
            <a:avLst/>
          </a:prstGeom>
        </p:spPr>
      </p:pic>
      <p:pic>
        <p:nvPicPr>
          <p:cNvPr id="8" name="Picture 7"/>
          <p:cNvPicPr>
            <a:picLocks noChangeAspect="1"/>
          </p:cNvPicPr>
          <p:nvPr/>
        </p:nvPicPr>
        <p:blipFill>
          <a:blip r:embed="rId4"/>
          <a:stretch>
            <a:fillRect/>
          </a:stretch>
        </p:blipFill>
        <p:spPr>
          <a:xfrm>
            <a:off x="7781964" y="462661"/>
            <a:ext cx="3519574" cy="3164358"/>
          </a:xfrm>
          <a:prstGeom prst="rect">
            <a:avLst/>
          </a:prstGeom>
        </p:spPr>
      </p:pic>
      <p:pic>
        <p:nvPicPr>
          <p:cNvPr id="9" name="Picture 8"/>
          <p:cNvPicPr>
            <a:picLocks noChangeAspect="1"/>
          </p:cNvPicPr>
          <p:nvPr/>
        </p:nvPicPr>
        <p:blipFill>
          <a:blip r:embed="rId5"/>
          <a:stretch>
            <a:fillRect/>
          </a:stretch>
        </p:blipFill>
        <p:spPr>
          <a:xfrm>
            <a:off x="299356" y="3577770"/>
            <a:ext cx="3087994" cy="2710572"/>
          </a:xfrm>
          <a:prstGeom prst="rect">
            <a:avLst/>
          </a:prstGeom>
        </p:spPr>
      </p:pic>
      <p:pic>
        <p:nvPicPr>
          <p:cNvPr id="10" name="Picture 9"/>
          <p:cNvPicPr>
            <a:picLocks noChangeAspect="1"/>
          </p:cNvPicPr>
          <p:nvPr/>
        </p:nvPicPr>
        <p:blipFill>
          <a:blip r:embed="rId6"/>
          <a:stretch>
            <a:fillRect/>
          </a:stretch>
        </p:blipFill>
        <p:spPr>
          <a:xfrm>
            <a:off x="3194859" y="473897"/>
            <a:ext cx="3886471" cy="3048001"/>
          </a:xfrm>
          <a:prstGeom prst="rect">
            <a:avLst/>
          </a:prstGeom>
        </p:spPr>
      </p:pic>
      <p:pic>
        <p:nvPicPr>
          <p:cNvPr id="11" name="Picture 10"/>
          <p:cNvPicPr>
            <a:picLocks noChangeAspect="1"/>
          </p:cNvPicPr>
          <p:nvPr/>
        </p:nvPicPr>
        <p:blipFill>
          <a:blip r:embed="rId7"/>
          <a:stretch>
            <a:fillRect/>
          </a:stretch>
        </p:blipFill>
        <p:spPr>
          <a:xfrm>
            <a:off x="3774498" y="3809999"/>
            <a:ext cx="3740728" cy="3048001"/>
          </a:xfrm>
          <a:prstGeom prst="rect">
            <a:avLst/>
          </a:prstGeom>
        </p:spPr>
      </p:pic>
      <p:sp>
        <p:nvSpPr>
          <p:cNvPr id="2" name="Rectangle 1"/>
          <p:cNvSpPr/>
          <p:nvPr/>
        </p:nvSpPr>
        <p:spPr>
          <a:xfrm>
            <a:off x="850773" y="-3271"/>
            <a:ext cx="4138121" cy="646331"/>
          </a:xfrm>
          <a:prstGeom prst="rect">
            <a:avLst/>
          </a:prstGeom>
          <a:solidFill>
            <a:schemeClr val="accent2">
              <a:lumMod val="60000"/>
              <a:lumOff val="40000"/>
            </a:schemeClr>
          </a:solidFill>
        </p:spPr>
        <p:txBody>
          <a:bodyPr wrap="none">
            <a:spAutoFit/>
          </a:bodyPr>
          <a:lstStyle/>
          <a:p>
            <a:pPr marL="6350" algn="ctr">
              <a:lnSpc>
                <a:spcPct val="150000"/>
              </a:lnSpc>
              <a:spcAft>
                <a:spcPts val="0"/>
              </a:spcAft>
            </a:pP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Trung</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du</a:t>
            </a:r>
            <a:r>
              <a:rPr lang="en-US" sz="2400" spc="-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và</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miền</a:t>
            </a:r>
            <a:r>
              <a:rPr lang="en-US" sz="2400" spc="-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núi</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Bắc</a:t>
            </a:r>
            <a:r>
              <a:rPr lang="en-US" sz="2400" spc="-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Bộ</a:t>
            </a:r>
            <a:endParaRPr lang="vi-VN" sz="2400" dirty="0">
              <a:latin typeface="Arial" panose="020B0604020202020204" pitchFamily="34" charset="0"/>
              <a:ea typeface="SimSun" panose="02010600030101010101" pitchFamily="2" charset="-122"/>
              <a:cs typeface="Arial" panose="020B0604020202020204" pitchFamily="34" charset="0"/>
            </a:endParaRPr>
          </a:p>
        </p:txBody>
      </p:sp>
      <p:sp>
        <p:nvSpPr>
          <p:cNvPr id="3" name="Rectangle 2"/>
          <p:cNvSpPr/>
          <p:nvPr/>
        </p:nvSpPr>
        <p:spPr>
          <a:xfrm flipH="1">
            <a:off x="8331200" y="42896"/>
            <a:ext cx="3860800" cy="646331"/>
          </a:xfrm>
          <a:prstGeom prst="rect">
            <a:avLst/>
          </a:prstGeom>
          <a:solidFill>
            <a:schemeClr val="accent2">
              <a:lumMod val="60000"/>
              <a:lumOff val="40000"/>
            </a:schemeClr>
          </a:solidFill>
        </p:spPr>
        <p:txBody>
          <a:bodyPr wrap="square">
            <a:spAutoFit/>
          </a:bodyPr>
          <a:lstStyle/>
          <a:p>
            <a:pPr marL="6350" algn="ctr">
              <a:lnSpc>
                <a:spcPct val="150000"/>
              </a:lnSpc>
              <a:spcAft>
                <a:spcPts val="0"/>
              </a:spcAft>
            </a:pPr>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Đồng bằng Bắc </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Bộ</a:t>
            </a:r>
            <a:endParaRPr lang="vi-VN" sz="2400" dirty="0">
              <a:latin typeface="Arial" panose="020B0604020202020204" pitchFamily="34" charset="0"/>
              <a:ea typeface="SimSun" panose="02010600030101010101" pitchFamily="2" charset="-122"/>
              <a:cs typeface="Arial" panose="020B0604020202020204" pitchFamily="34" charset="0"/>
            </a:endParaRPr>
          </a:p>
        </p:txBody>
      </p:sp>
      <p:sp>
        <p:nvSpPr>
          <p:cNvPr id="4" name="Rectangle 3"/>
          <p:cNvSpPr/>
          <p:nvPr/>
        </p:nvSpPr>
        <p:spPr>
          <a:xfrm>
            <a:off x="356170" y="6278377"/>
            <a:ext cx="3189335" cy="461665"/>
          </a:xfrm>
          <a:prstGeom prst="rect">
            <a:avLst/>
          </a:prstGeom>
          <a:solidFill>
            <a:schemeClr val="accent2">
              <a:lumMod val="60000"/>
              <a:lumOff val="40000"/>
            </a:schemeClr>
          </a:solidFill>
        </p:spPr>
        <p:txBody>
          <a:bodyPr wrap="none">
            <a:spAutoFit/>
          </a:bodyPr>
          <a:lstStyle/>
          <a:p>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Duyên hải miền</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 </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Trung</a:t>
            </a:r>
            <a:endParaRPr lang="vi-VN" sz="2400" dirty="0">
              <a:latin typeface="Arial" panose="020B0604020202020204" pitchFamily="34" charset="0"/>
              <a:cs typeface="Arial" panose="020B0604020202020204" pitchFamily="34" charset="0"/>
            </a:endParaRPr>
          </a:p>
        </p:txBody>
      </p:sp>
      <p:sp>
        <p:nvSpPr>
          <p:cNvPr id="5" name="Rectangle 4"/>
          <p:cNvSpPr/>
          <p:nvPr/>
        </p:nvSpPr>
        <p:spPr>
          <a:xfrm>
            <a:off x="5644862" y="3752025"/>
            <a:ext cx="1837683" cy="461665"/>
          </a:xfrm>
          <a:prstGeom prst="rect">
            <a:avLst/>
          </a:prstGeom>
          <a:solidFill>
            <a:schemeClr val="accent2">
              <a:lumMod val="60000"/>
              <a:lumOff val="40000"/>
            </a:schemeClr>
          </a:solidFill>
        </p:spPr>
        <p:txBody>
          <a:bodyPr wrap="none">
            <a:spAutoFit/>
          </a:bodyPr>
          <a:lstStyle/>
          <a:p>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Tây </a:t>
            </a:r>
            <a:r>
              <a:rPr lang="en-US" sz="2400" spc="-10" dirty="0">
                <a:solidFill>
                  <a:srgbClr val="231F20"/>
                </a:solidFill>
                <a:latin typeface="Arial" panose="020B0604020202020204" pitchFamily="34" charset="0"/>
                <a:ea typeface="SimSun" panose="02010600030101010101" pitchFamily="2" charset="-122"/>
                <a:cs typeface="Arial" panose="020B0604020202020204" pitchFamily="34" charset="0"/>
              </a:rPr>
              <a:t>Nguyên</a:t>
            </a:r>
            <a:endParaRPr lang="vi-VN" sz="2400" dirty="0">
              <a:latin typeface="Arial" panose="020B0604020202020204" pitchFamily="34" charset="0"/>
              <a:cs typeface="Arial" panose="020B0604020202020204" pitchFamily="34" charset="0"/>
            </a:endParaRPr>
          </a:p>
        </p:txBody>
      </p:sp>
      <p:sp>
        <p:nvSpPr>
          <p:cNvPr id="12" name="Rectangle 11"/>
          <p:cNvSpPr/>
          <p:nvPr/>
        </p:nvSpPr>
        <p:spPr>
          <a:xfrm>
            <a:off x="10901262" y="3809999"/>
            <a:ext cx="1290738" cy="461665"/>
          </a:xfrm>
          <a:prstGeom prst="rect">
            <a:avLst/>
          </a:prstGeom>
          <a:solidFill>
            <a:schemeClr val="accent2">
              <a:lumMod val="60000"/>
              <a:lumOff val="40000"/>
            </a:schemeClr>
          </a:solidFill>
        </p:spPr>
        <p:txBody>
          <a:bodyPr wrap="none">
            <a:spAutoFit/>
          </a:bodyPr>
          <a:lstStyle/>
          <a:p>
            <a:r>
              <a:rPr lang="en-US" sz="2400" dirty="0">
                <a:solidFill>
                  <a:srgbClr val="231F20"/>
                </a:solidFill>
                <a:latin typeface="Arial" panose="020B0604020202020204" pitchFamily="34" charset="0"/>
                <a:ea typeface="SimSun" panose="02010600030101010101" pitchFamily="2" charset="-122"/>
                <a:cs typeface="Arial" panose="020B0604020202020204" pitchFamily="34" charset="0"/>
              </a:rPr>
              <a:t>Nam </a:t>
            </a:r>
            <a:r>
              <a:rPr lang="en-US" sz="2400" spc="-25" dirty="0">
                <a:solidFill>
                  <a:srgbClr val="231F20"/>
                </a:solidFill>
                <a:latin typeface="Arial" panose="020B0604020202020204" pitchFamily="34" charset="0"/>
                <a:ea typeface="SimSun" panose="02010600030101010101" pitchFamily="2" charset="-122"/>
                <a:cs typeface="Arial" panose="020B0604020202020204" pitchFamily="34" charset="0"/>
              </a:rPr>
              <a:t>Bộ</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2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5"/>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6"/>
            <a:stretch>
              <a:fillRect/>
            </a:stretch>
          </a:blipFill>
        </p:spPr>
        <p:txBody>
          <a:bodyPr/>
          <a:lstStyle/>
          <a:p>
            <a:pPr defTabSz="1253277"/>
            <a:endParaRPr lang="en-US" sz="2467">
              <a:solidFill>
                <a:prstClr val="black"/>
              </a:solidFill>
              <a:latin typeface="Calibri"/>
            </a:endParaRPr>
          </a:p>
        </p:txBody>
      </p:sp>
      <p:sp>
        <p:nvSpPr>
          <p:cNvPr id="4" name="Rounded Rectangle 3"/>
          <p:cNvSpPr/>
          <p:nvPr/>
        </p:nvSpPr>
        <p:spPr>
          <a:xfrm>
            <a:off x="290946" y="387927"/>
            <a:ext cx="11610108" cy="63730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63690" y="459243"/>
            <a:ext cx="2236510" cy="646331"/>
          </a:xfrm>
          <a:prstGeom prst="rect">
            <a:avLst/>
          </a:prstGeom>
          <a:noFill/>
        </p:spPr>
        <p:txBody>
          <a:bodyPr wrap="none" lIns="91440" tIns="45720" rIns="91440" bIns="45720">
            <a:spAutoFit/>
          </a:bodyPr>
          <a:lstStyle/>
          <a:p>
            <a:pPr algn="ctr"/>
            <a:r>
              <a:rPr lang="en-US" sz="3600" b="1" u="sng" dirty="0" smtClean="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Bài đọc 1</a:t>
            </a:r>
            <a:endParaRPr lang="en-US" sz="3600" b="1"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Rectangle 8"/>
          <p:cNvSpPr/>
          <p:nvPr/>
        </p:nvSpPr>
        <p:spPr>
          <a:xfrm>
            <a:off x="575093" y="1029876"/>
            <a:ext cx="8844089" cy="769441"/>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rgbClr val="FF0000"/>
                </a:solidFill>
                <a:effectLst/>
                <a:latin typeface="Arial" panose="020B0604020202020204" pitchFamily="34" charset="0"/>
                <a:cs typeface="Arial" panose="020B0604020202020204" pitchFamily="34" charset="0"/>
              </a:rPr>
              <a:t>Quang cảnh làng mạc ngày mùa</a:t>
            </a:r>
            <a:endParaRPr lang="en-US" sz="4400" b="1" cap="none" spc="0" dirty="0">
              <a:ln w="22225">
                <a:solidFill>
                  <a:schemeClr val="accent2"/>
                </a:solidFill>
                <a:prstDash val="solid"/>
              </a:ln>
              <a:solidFill>
                <a:srgbClr val="FF0000"/>
              </a:solidFill>
              <a:effectLst/>
              <a:latin typeface="Arial" panose="020B0604020202020204" pitchFamily="34" charset="0"/>
              <a:cs typeface="Arial" panose="020B0604020202020204" pitchFamily="34" charset="0"/>
            </a:endParaRPr>
          </a:p>
        </p:txBody>
      </p:sp>
      <p:sp>
        <p:nvSpPr>
          <p:cNvPr id="10" name="TextBox 9"/>
          <p:cNvSpPr txBox="1"/>
          <p:nvPr/>
        </p:nvSpPr>
        <p:spPr>
          <a:xfrm>
            <a:off x="8759877" y="1580444"/>
            <a:ext cx="2185214" cy="646331"/>
          </a:xfrm>
          <a:prstGeom prst="rect">
            <a:avLst/>
          </a:prstGeom>
          <a:noFill/>
        </p:spPr>
        <p:txBody>
          <a:bodyPr wrap="none" rtlCol="0">
            <a:spAutoFit/>
          </a:bodyPr>
          <a:lstStyle/>
          <a:p>
            <a:r>
              <a:rPr lang="en-US" sz="3600" b="1" i="1" dirty="0" smtClean="0">
                <a:solidFill>
                  <a:srgbClr val="0070C0"/>
                </a:solidFill>
                <a:latin typeface="Arial" panose="020B0604020202020204" pitchFamily="34" charset="0"/>
                <a:cs typeface="Arial" panose="020B0604020202020204" pitchFamily="34" charset="0"/>
              </a:rPr>
              <a:t>(Tô Hoài)</a:t>
            </a:r>
            <a:endParaRPr lang="vi-VN" sz="3600" b="1" i="1" dirty="0">
              <a:solidFill>
                <a:srgbClr val="0070C0"/>
              </a:solidFill>
              <a:latin typeface="Arial" panose="020B0604020202020204" pitchFamily="34" charset="0"/>
              <a:cs typeface="Arial" panose="020B0604020202020204" pitchFamily="34" charset="0"/>
            </a:endParaRPr>
          </a:p>
        </p:txBody>
      </p:sp>
      <p:pic>
        <p:nvPicPr>
          <p:cNvPr id="11" name="l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19376" y="2336228"/>
            <a:ext cx="9948624" cy="402667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64345" y="4876800"/>
            <a:ext cx="1594319" cy="1486107"/>
          </a:xfrm>
          <a:prstGeom prst="rect">
            <a:avLst/>
          </a:prstGeom>
        </p:spPr>
      </p:pic>
    </p:spTree>
    <p:extLst>
      <p:ext uri="{BB962C8B-B14F-4D97-AF65-F5344CB8AC3E}">
        <p14:creationId xmlns:p14="http://schemas.microsoft.com/office/powerpoint/2010/main" val="6743821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1"/>
                                        </p:tgtEl>
                                      </p:cBhvr>
                                    </p:cmd>
                                  </p:childTnLst>
                                </p:cTn>
                              </p:par>
                            </p:childTnLst>
                          </p:cTn>
                        </p:par>
                      </p:childTnLst>
                    </p:cTn>
                  </p:par>
                </p:childTnLst>
              </p:cTn>
              <p:nextCondLst>
                <p:cond evt="onClick" delay="0">
                  <p:tgtEl>
                    <p:spTgt spid="11"/>
                  </p:tgtEl>
                </p:cond>
              </p:nextCondLst>
            </p:seq>
            <p:video>
              <p:cMediaNode vol="80000">
                <p:cTn id="24" fill="hold" display="0">
                  <p:stCondLst>
                    <p:cond delay="indefinite"/>
                  </p:stCondLst>
                </p:cTn>
                <p:tgtEl>
                  <p:spTgt spid="11"/>
                </p:tgtEl>
              </p:cMediaNode>
            </p:video>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8" name="Rectangle 7"/>
          <p:cNvSpPr/>
          <p:nvPr/>
        </p:nvSpPr>
        <p:spPr>
          <a:xfrm>
            <a:off x="575093" y="346364"/>
            <a:ext cx="11187416" cy="6303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69270" y="429994"/>
            <a:ext cx="5237331" cy="646331"/>
          </a:xfrm>
          <a:prstGeom prst="rect">
            <a:avLst/>
          </a:prstGeom>
          <a:noFill/>
        </p:spPr>
        <p:txBody>
          <a:bodyPr wrap="none" rtlCol="0">
            <a:spAutoFit/>
          </a:bodyPr>
          <a:lstStyle/>
          <a:p>
            <a:r>
              <a:rPr lang="en-US" sz="3600" b="1" u="sng" dirty="0" smtClean="0">
                <a:solidFill>
                  <a:srgbClr val="FF0000"/>
                </a:solidFill>
                <a:latin typeface="Arial" panose="020B0604020202020204" pitchFamily="34" charset="0"/>
                <a:cs typeface="Arial" panose="020B0604020202020204" pitchFamily="34" charset="0"/>
              </a:rPr>
              <a:t>Luyện đọc thành tiếng </a:t>
            </a:r>
            <a:endParaRPr lang="vi-VN" sz="3600" b="1" u="sng"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1094509" y="1470719"/>
            <a:ext cx="10520436" cy="3416320"/>
          </a:xfrm>
          <a:prstGeom prst="rect">
            <a:avLst/>
          </a:prstGeom>
        </p:spPr>
        <p:txBody>
          <a:bodyPr wrap="square">
            <a:spAutoFit/>
          </a:bodyPr>
          <a:lstStyle/>
          <a:p>
            <a:pPr algn="just">
              <a:lnSpc>
                <a:spcPct val="150000"/>
              </a:lnSpc>
              <a:spcAft>
                <a:spcPts val="0"/>
              </a:spcAft>
            </a:pPr>
            <a:r>
              <a:rPr lang="vi-VN" sz="3600" dirty="0">
                <a:solidFill>
                  <a:srgbClr val="0070C0"/>
                </a:solidFill>
                <a:latin typeface="Arial" panose="020B0604020202020204" pitchFamily="34" charset="0"/>
                <a:ea typeface="Arial" panose="020B0604020202020204" pitchFamily="34" charset="0"/>
                <a:cs typeface="Arial" panose="020B0604020202020204" pitchFamily="34" charset="0"/>
              </a:rPr>
              <a:t>Bài văn gồm 3 đoạn: </a:t>
            </a:r>
            <a:endParaRPr lang="vi-VN" sz="3600" dirty="0">
              <a:solidFill>
                <a:srgbClr val="0070C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vi-VN" sz="3600" dirty="0">
                <a:solidFill>
                  <a:srgbClr val="7030A0"/>
                </a:solidFill>
                <a:latin typeface="Arial" panose="020B0604020202020204" pitchFamily="34" charset="0"/>
                <a:ea typeface="Arial" panose="020B0604020202020204" pitchFamily="34" charset="0"/>
                <a:cs typeface="Arial" panose="020B0604020202020204" pitchFamily="34" charset="0"/>
              </a:rPr>
              <a:t>+ Đoạn 1: </a:t>
            </a:r>
            <a:r>
              <a:rPr lang="vi-VN" sz="3600" dirty="0" smtClean="0">
                <a:solidFill>
                  <a:srgbClr val="0070C0"/>
                </a:solidFill>
                <a:latin typeface="Arial" panose="020B0604020202020204" pitchFamily="34" charset="0"/>
                <a:ea typeface="Arial" panose="020B0604020202020204" pitchFamily="34" charset="0"/>
                <a:cs typeface="Arial" panose="020B0604020202020204" pitchFamily="34" charset="0"/>
              </a:rPr>
              <a:t>T</a:t>
            </a:r>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ừ </a:t>
            </a:r>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đầu đến ...</a:t>
            </a:r>
            <a:r>
              <a:rPr lang="vi-VN" sz="3600" spc="-5"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chín </a:t>
            </a:r>
            <a:r>
              <a:rPr lang="vi-VN" sz="3600" i="1" spc="-10" dirty="0">
                <a:solidFill>
                  <a:srgbClr val="FF0000"/>
                </a:solidFill>
                <a:latin typeface="Arial" panose="020B0604020202020204" pitchFamily="34" charset="0"/>
                <a:ea typeface="SimSun" panose="02010600030101010101" pitchFamily="2" charset="-122"/>
                <a:cs typeface="Arial" panose="020B0604020202020204" pitchFamily="34" charset="0"/>
              </a:rPr>
              <a:t>vàng.</a:t>
            </a:r>
            <a:endParaRPr lang="vi-VN" sz="3600"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vi-VN" sz="3600" spc="-5"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a:solidFill>
                  <a:srgbClr val="7030A0"/>
                </a:solidFill>
                <a:latin typeface="Arial" panose="020B0604020202020204" pitchFamily="34" charset="0"/>
                <a:ea typeface="Arial" panose="020B0604020202020204" pitchFamily="34" charset="0"/>
                <a:cs typeface="Arial" panose="020B0604020202020204" pitchFamily="34" charset="0"/>
              </a:rPr>
              <a:t>Đoạn 2</a:t>
            </a: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Từ</a:t>
            </a:r>
            <a:r>
              <a:rPr lang="vi-VN" sz="3600" spc="-5" dirty="0" smtClean="0">
                <a:solidFill>
                  <a:srgbClr val="0070C0"/>
                </a:solidFill>
                <a:latin typeface="Arial" panose="020B0604020202020204" pitchFamily="34" charset="0"/>
                <a:ea typeface="SimSun" panose="02010600030101010101" pitchFamily="2" charset="-122"/>
                <a:cs typeface="Arial" panose="020B0604020202020204" pitchFamily="34" charset="0"/>
              </a:rPr>
              <a:t> </a:t>
            </a: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Những tàu lá chuối…</a:t>
            </a:r>
            <a:r>
              <a:rPr lang="vi-VN" sz="3600" i="1" dirty="0">
                <a:solidFill>
                  <a:srgbClr val="0070C0"/>
                </a:solidFill>
                <a:latin typeface="Arial" panose="020B0604020202020204" pitchFamily="34" charset="0"/>
                <a:ea typeface="SimSun" panose="02010600030101010101" pitchFamily="2" charset="-122"/>
                <a:cs typeface="Arial" panose="020B0604020202020204" pitchFamily="34" charset="0"/>
              </a:rPr>
              <a:t> </a:t>
            </a:r>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đến </a:t>
            </a:r>
            <a:r>
              <a:rPr lang="vi-VN" sz="3600" dirty="0">
                <a:solidFill>
                  <a:srgbClr val="FF0000"/>
                </a:solidFill>
                <a:latin typeface="Arial" panose="020B0604020202020204" pitchFamily="34" charset="0"/>
                <a:ea typeface="SimSun" panose="02010600030101010101" pitchFamily="2" charset="-122"/>
                <a:cs typeface="Arial" panose="020B0604020202020204" pitchFamily="34" charset="0"/>
              </a:rPr>
              <a:t>... </a:t>
            </a:r>
            <a:r>
              <a:rPr lang="vi-VN" sz="3600" i="1" dirty="0">
                <a:solidFill>
                  <a:srgbClr val="FF0000"/>
                </a:solidFill>
                <a:latin typeface="Arial" panose="020B0604020202020204" pitchFamily="34" charset="0"/>
                <a:ea typeface="SimSun" panose="02010600030101010101" pitchFamily="2" charset="-122"/>
                <a:cs typeface="Arial" panose="020B0604020202020204" pitchFamily="34" charset="0"/>
              </a:rPr>
              <a:t>lạ </a:t>
            </a:r>
            <a:r>
              <a:rPr lang="vi-VN" sz="3600" i="1" spc="-10" dirty="0">
                <a:solidFill>
                  <a:srgbClr val="FF0000"/>
                </a:solidFill>
                <a:latin typeface="Arial" panose="020B0604020202020204" pitchFamily="34" charset="0"/>
                <a:ea typeface="SimSun" panose="02010600030101010101" pitchFamily="2" charset="-122"/>
                <a:cs typeface="Arial" panose="020B0604020202020204" pitchFamily="34" charset="0"/>
              </a:rPr>
              <a:t>lùng.</a:t>
            </a:r>
            <a:endParaRPr lang="vi-VN" sz="3600" dirty="0">
              <a:solidFill>
                <a:srgbClr val="FF0000"/>
              </a:solidFill>
              <a:latin typeface="Arial" panose="020B0604020202020204" pitchFamily="34" charset="0"/>
              <a:ea typeface="SimSun" panose="02010600030101010101" pitchFamily="2" charset="-122"/>
              <a:cs typeface="Arial" panose="020B0604020202020204" pitchFamily="34" charset="0"/>
            </a:endParaRPr>
          </a:p>
          <a:p>
            <a:pPr algn="just">
              <a:lnSpc>
                <a:spcPct val="150000"/>
              </a:lnSpc>
              <a:spcAft>
                <a:spcPts val="0"/>
              </a:spcAft>
            </a:pP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a:t>
            </a:r>
            <a:r>
              <a:rPr lang="vi-VN" sz="3600" spc="-15"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a:solidFill>
                  <a:srgbClr val="7030A0"/>
                </a:solidFill>
                <a:latin typeface="Arial" panose="020B0604020202020204" pitchFamily="34" charset="0"/>
                <a:ea typeface="Arial" panose="020B0604020202020204" pitchFamily="34" charset="0"/>
                <a:cs typeface="Arial" panose="020B0604020202020204" pitchFamily="34" charset="0"/>
              </a:rPr>
              <a:t>Đoạn 3</a:t>
            </a:r>
            <a:r>
              <a:rPr lang="vi-VN" sz="3600" dirty="0">
                <a:solidFill>
                  <a:srgbClr val="7030A0"/>
                </a:solidFill>
                <a:latin typeface="Arial" panose="020B0604020202020204" pitchFamily="34" charset="0"/>
                <a:ea typeface="SimSun" panose="02010600030101010101" pitchFamily="2" charset="-122"/>
                <a:cs typeface="Arial" panose="020B0604020202020204" pitchFamily="34" charset="0"/>
              </a:rPr>
              <a:t>: </a:t>
            </a:r>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Phần </a:t>
            </a:r>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còn </a:t>
            </a:r>
            <a:r>
              <a:rPr lang="vi-VN" sz="3600" spc="-20" dirty="0">
                <a:solidFill>
                  <a:srgbClr val="0070C0"/>
                </a:solidFill>
                <a:latin typeface="Arial" panose="020B0604020202020204" pitchFamily="34" charset="0"/>
                <a:ea typeface="SimSun" panose="02010600030101010101" pitchFamily="2" charset="-122"/>
                <a:cs typeface="Arial" panose="020B0604020202020204" pitchFamily="34" charset="0"/>
              </a:rPr>
              <a:t>lại</a:t>
            </a:r>
            <a:r>
              <a:rPr lang="vi-VN" sz="3600" i="1" spc="-20" dirty="0">
                <a:solidFill>
                  <a:srgbClr val="0070C0"/>
                </a:solidFill>
                <a:latin typeface="Arial" panose="020B0604020202020204" pitchFamily="34" charset="0"/>
                <a:ea typeface="SimSun" panose="02010600030101010101" pitchFamily="2" charset="-122"/>
                <a:cs typeface="Arial" panose="020B0604020202020204" pitchFamily="34" charset="0"/>
              </a:rPr>
              <a:t>.</a:t>
            </a:r>
            <a:endParaRPr lang="vi-VN" sz="3600" dirty="0">
              <a:solidFill>
                <a:srgbClr val="0070C0"/>
              </a:solidFill>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992823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46363" y="193964"/>
            <a:ext cx="2571538" cy="646331"/>
          </a:xfrm>
          <a:prstGeom prst="rect">
            <a:avLst/>
          </a:prstGeom>
          <a:noFill/>
        </p:spPr>
        <p:txBody>
          <a:bodyPr wrap="none" rtlCol="0">
            <a:spAutoFit/>
          </a:bodyPr>
          <a:lstStyle/>
          <a:p>
            <a:r>
              <a:rPr lang="vi-VN" sz="3600" dirty="0" smtClean="0">
                <a:solidFill>
                  <a:srgbClr val="FF0000"/>
                </a:solidFill>
              </a:rPr>
              <a:t>Đọc từ khó:</a:t>
            </a:r>
            <a:endParaRPr lang="vi-VN" sz="3600" dirty="0">
              <a:solidFill>
                <a:srgbClr val="FF0000"/>
              </a:solidFill>
            </a:endParaRPr>
          </a:p>
        </p:txBody>
      </p:sp>
      <p:sp>
        <p:nvSpPr>
          <p:cNvPr id="5" name="TextBox 4"/>
          <p:cNvSpPr txBox="1"/>
          <p:nvPr/>
        </p:nvSpPr>
        <p:spPr>
          <a:xfrm>
            <a:off x="584409" y="895530"/>
            <a:ext cx="2156360" cy="646331"/>
          </a:xfrm>
          <a:prstGeom prst="rect">
            <a:avLst/>
          </a:prstGeom>
          <a:noFill/>
        </p:spPr>
        <p:txBody>
          <a:bodyPr wrap="none" rtlCol="0">
            <a:spAutoFit/>
          </a:bodyPr>
          <a:lstStyle/>
          <a:p>
            <a:r>
              <a:rPr lang="vi-VN" sz="3600" dirty="0" smtClean="0">
                <a:solidFill>
                  <a:srgbClr val="0070C0"/>
                </a:solidFill>
                <a:latin typeface="Arial" panose="020B0604020202020204" pitchFamily="34" charset="0"/>
                <a:cs typeface="Arial" panose="020B0604020202020204" pitchFamily="34" charset="0"/>
              </a:rPr>
              <a:t>sương sa</a:t>
            </a:r>
            <a:endParaRPr lang="vi-VN" sz="3600" dirty="0">
              <a:solidFill>
                <a:srgbClr val="0070C0"/>
              </a:solidFill>
              <a:latin typeface="Arial" panose="020B0604020202020204" pitchFamily="34" charset="0"/>
              <a:cs typeface="Arial" panose="020B0604020202020204" pitchFamily="34" charset="0"/>
            </a:endParaRPr>
          </a:p>
        </p:txBody>
      </p:sp>
      <p:sp>
        <p:nvSpPr>
          <p:cNvPr id="6" name="TextBox 5"/>
          <p:cNvSpPr txBox="1"/>
          <p:nvPr/>
        </p:nvSpPr>
        <p:spPr>
          <a:xfrm>
            <a:off x="584409" y="1769262"/>
            <a:ext cx="2518638" cy="646331"/>
          </a:xfrm>
          <a:prstGeom prst="rect">
            <a:avLst/>
          </a:prstGeom>
          <a:noFill/>
        </p:spPr>
        <p:txBody>
          <a:bodyPr wrap="none" rtlCol="0">
            <a:spAutoFit/>
          </a:bodyPr>
          <a:lstStyle/>
          <a:p>
            <a:r>
              <a:rPr lang="vi-VN" sz="3600" dirty="0" smtClean="0">
                <a:solidFill>
                  <a:srgbClr val="0070C0"/>
                </a:solidFill>
                <a:latin typeface="Arial" panose="020B0604020202020204" pitchFamily="34" charset="0"/>
                <a:cs typeface="Arial" panose="020B0604020202020204" pitchFamily="34" charset="0"/>
              </a:rPr>
              <a:t>vàng xuộm</a:t>
            </a:r>
            <a:endParaRPr lang="vi-VN" sz="3600" dirty="0">
              <a:solidFill>
                <a:srgbClr val="0070C0"/>
              </a:solidFill>
              <a:latin typeface="Arial" panose="020B0604020202020204" pitchFamily="34" charset="0"/>
              <a:cs typeface="Arial" panose="020B0604020202020204" pitchFamily="34" charset="0"/>
            </a:endParaRPr>
          </a:p>
        </p:txBody>
      </p:sp>
      <p:sp>
        <p:nvSpPr>
          <p:cNvPr id="7" name="TextBox 6"/>
          <p:cNvSpPr txBox="1"/>
          <p:nvPr/>
        </p:nvSpPr>
        <p:spPr>
          <a:xfrm>
            <a:off x="584409" y="2591693"/>
            <a:ext cx="2159566" cy="646331"/>
          </a:xfrm>
          <a:prstGeom prst="rect">
            <a:avLst/>
          </a:prstGeom>
          <a:noFill/>
        </p:spPr>
        <p:txBody>
          <a:bodyPr wrap="none" rtlCol="0">
            <a:spAutoFit/>
          </a:bodyPr>
          <a:lstStyle/>
          <a:p>
            <a:r>
              <a:rPr lang="vi-VN" sz="3600" dirty="0" smtClean="0">
                <a:solidFill>
                  <a:srgbClr val="0070C0"/>
                </a:solidFill>
                <a:latin typeface="Arial" panose="020B0604020202020204" pitchFamily="34" charset="0"/>
                <a:cs typeface="Arial" panose="020B0604020202020204" pitchFamily="34" charset="0"/>
              </a:rPr>
              <a:t>vàng hoe</a:t>
            </a:r>
            <a:endParaRPr lang="vi-VN" sz="3600" dirty="0">
              <a:solidFill>
                <a:srgbClr val="0070C0"/>
              </a:solidFill>
              <a:latin typeface="Arial" panose="020B0604020202020204" pitchFamily="34" charset="0"/>
              <a:cs typeface="Arial" panose="020B0604020202020204" pitchFamily="34" charset="0"/>
            </a:endParaRPr>
          </a:p>
        </p:txBody>
      </p:sp>
      <p:sp>
        <p:nvSpPr>
          <p:cNvPr id="8" name="Rectangle 7"/>
          <p:cNvSpPr/>
          <p:nvPr/>
        </p:nvSpPr>
        <p:spPr>
          <a:xfrm>
            <a:off x="584409" y="3460154"/>
            <a:ext cx="1438214" cy="646331"/>
          </a:xfrm>
          <a:prstGeom prst="rect">
            <a:avLst/>
          </a:prstGeom>
        </p:spPr>
        <p:txBody>
          <a:bodyPr wrap="none">
            <a:spAutoFit/>
          </a:bodyPr>
          <a:lstStyle/>
          <a:p>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đượm</a:t>
            </a:r>
            <a:endParaRPr lang="vi-VN" sz="3600" dirty="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584409" y="4501535"/>
            <a:ext cx="1928733" cy="646331"/>
          </a:xfrm>
          <a:prstGeom prst="rect">
            <a:avLst/>
          </a:prstGeom>
        </p:spPr>
        <p:txBody>
          <a:bodyPr wrap="none">
            <a:spAutoFit/>
          </a:bodyPr>
          <a:lstStyle/>
          <a:p>
            <a:r>
              <a:rPr lang="vi-VN" sz="3600" dirty="0" smtClean="0">
                <a:solidFill>
                  <a:srgbClr val="0070C0"/>
                </a:solidFill>
                <a:latin typeface="Arial" panose="020B0604020202020204" pitchFamily="34" charset="0"/>
                <a:ea typeface="SimSun" panose="02010600030101010101" pitchFamily="2" charset="-122"/>
                <a:cs typeface="Arial" panose="020B0604020202020204" pitchFamily="34" charset="0"/>
              </a:rPr>
              <a:t>mải miết</a:t>
            </a:r>
            <a:endParaRPr lang="vi-VN" sz="36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584409" y="5542916"/>
            <a:ext cx="1899880" cy="646331"/>
          </a:xfrm>
          <a:prstGeom prst="rect">
            <a:avLst/>
          </a:prstGeom>
        </p:spPr>
        <p:txBody>
          <a:bodyPr wrap="square">
            <a:spAutoFit/>
          </a:bodyPr>
          <a:lstStyle/>
          <a:p>
            <a:r>
              <a:rPr lang="vi-VN" sz="3600" dirty="0">
                <a:solidFill>
                  <a:srgbClr val="0070C0"/>
                </a:solidFill>
                <a:latin typeface="Arial" panose="020B0604020202020204" pitchFamily="34" charset="0"/>
                <a:ea typeface="SimSun" panose="02010600030101010101" pitchFamily="2" charset="-122"/>
                <a:cs typeface="Arial" panose="020B0604020202020204" pitchFamily="34" charset="0"/>
              </a:rPr>
              <a:t>cắt rạ</a:t>
            </a:r>
            <a:endParaRPr lang="vi-VN" sz="3600" dirty="0">
              <a:solidFill>
                <a:srgbClr val="0070C0"/>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3643745"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04468" y="258038"/>
            <a:ext cx="3363677" cy="646331"/>
          </a:xfrm>
          <a:prstGeom prst="rect">
            <a:avLst/>
          </a:prstGeom>
          <a:noFill/>
        </p:spPr>
        <p:txBody>
          <a:bodyPr wrap="square" rtlCol="0">
            <a:spAutoFit/>
          </a:bodyPr>
          <a:lstStyle/>
          <a:p>
            <a:r>
              <a:rPr lang="vi-VN" sz="3600" dirty="0" smtClean="0">
                <a:solidFill>
                  <a:srgbClr val="FF0000"/>
                </a:solidFill>
              </a:rPr>
              <a:t>Luyện đọc câu:</a:t>
            </a:r>
            <a:endParaRPr lang="vi-VN" sz="3600" dirty="0">
              <a:solidFill>
                <a:srgbClr val="FF0000"/>
              </a:solidFill>
            </a:endParaRPr>
          </a:p>
        </p:txBody>
      </p:sp>
      <p:sp>
        <p:nvSpPr>
          <p:cNvPr id="14" name="Rectangle 13"/>
          <p:cNvSpPr/>
          <p:nvPr/>
        </p:nvSpPr>
        <p:spPr>
          <a:xfrm>
            <a:off x="4002817" y="1085215"/>
            <a:ext cx="8036783" cy="3416320"/>
          </a:xfrm>
          <a:prstGeom prst="rect">
            <a:avLst/>
          </a:prstGeom>
        </p:spPr>
        <p:txBody>
          <a:bodyPr wrap="square">
            <a:spAutoFit/>
          </a:bodyPr>
          <a:lstStyle/>
          <a:p>
            <a:pPr algn="just">
              <a:lnSpc>
                <a:spcPct val="150000"/>
              </a:lnSpc>
              <a:spcBef>
                <a:spcPct val="50000"/>
              </a:spcBef>
            </a:pPr>
            <a:r>
              <a:rPr lang="en-US" altLang="en-US" sz="3600" b="1" dirty="0">
                <a:solidFill>
                  <a:srgbClr val="0000FF"/>
                </a:solidFill>
                <a:latin typeface="Arial" panose="020B0604020202020204" pitchFamily="34" charset="0"/>
                <a:cs typeface="Arial" panose="020B0604020202020204" pitchFamily="34" charset="0"/>
              </a:rPr>
              <a:t>- Trong vườn,</a:t>
            </a:r>
            <a:r>
              <a:rPr lang="en-US" altLang="en-US" sz="3600" b="1" dirty="0">
                <a:solidFill>
                  <a:srgbClr val="FF0000"/>
                </a:solidFill>
                <a:latin typeface="Arial" panose="020B0604020202020204" pitchFamily="34" charset="0"/>
                <a:cs typeface="Arial" panose="020B0604020202020204" pitchFamily="34" charset="0"/>
              </a:rPr>
              <a:t>/</a:t>
            </a:r>
            <a:r>
              <a:rPr lang="en-US" altLang="en-US" sz="3600" b="1" dirty="0">
                <a:solidFill>
                  <a:srgbClr val="0000FF"/>
                </a:solidFill>
                <a:latin typeface="Arial" panose="020B0604020202020204" pitchFamily="34" charset="0"/>
                <a:cs typeface="Arial" panose="020B0604020202020204" pitchFamily="34" charset="0"/>
              </a:rPr>
              <a:t> lắc lư những chùm quả xoan vàng lịm</a:t>
            </a:r>
            <a:r>
              <a:rPr lang="en-US" altLang="en-US" sz="3600" b="1" dirty="0">
                <a:solidFill>
                  <a:srgbClr val="FF0000"/>
                </a:solidFill>
                <a:latin typeface="Arial" panose="020B0604020202020204" pitchFamily="34" charset="0"/>
                <a:cs typeface="Arial" panose="020B0604020202020204" pitchFamily="34" charset="0"/>
              </a:rPr>
              <a:t>/ </a:t>
            </a:r>
            <a:r>
              <a:rPr lang="en-US" altLang="en-US" sz="3600" b="1" dirty="0">
                <a:solidFill>
                  <a:srgbClr val="0000FF"/>
                </a:solidFill>
                <a:latin typeface="Arial" panose="020B0604020202020204" pitchFamily="34" charset="0"/>
                <a:cs typeface="Arial" panose="020B0604020202020204" pitchFamily="34" charset="0"/>
              </a:rPr>
              <a:t>không trông  thấy cuống,</a:t>
            </a:r>
            <a:r>
              <a:rPr lang="en-US" altLang="en-US" sz="3600" b="1" dirty="0">
                <a:solidFill>
                  <a:srgbClr val="FF0000"/>
                </a:solidFill>
                <a:latin typeface="Arial" panose="020B0604020202020204" pitchFamily="34" charset="0"/>
                <a:cs typeface="Arial" panose="020B0604020202020204" pitchFamily="34" charset="0"/>
              </a:rPr>
              <a:t>/</a:t>
            </a:r>
            <a:r>
              <a:rPr lang="en-US" altLang="en-US" sz="3600" b="1" dirty="0">
                <a:solidFill>
                  <a:srgbClr val="0000FF"/>
                </a:solidFill>
                <a:latin typeface="Arial" panose="020B0604020202020204" pitchFamily="34" charset="0"/>
                <a:cs typeface="Arial" panose="020B0604020202020204" pitchFamily="34" charset="0"/>
              </a:rPr>
              <a:t> như những chuỗi tràng hạt bồ đề treo lơ lửng.</a:t>
            </a:r>
            <a:r>
              <a:rPr lang="en-US" altLang="en-US" sz="36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49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4" name="TextBox 3"/>
          <p:cNvSpPr txBox="1"/>
          <p:nvPr/>
        </p:nvSpPr>
        <p:spPr>
          <a:xfrm>
            <a:off x="3699163" y="0"/>
            <a:ext cx="2981907" cy="646331"/>
          </a:xfrm>
          <a:prstGeom prst="rect">
            <a:avLst/>
          </a:prstGeom>
          <a:noFill/>
        </p:spPr>
        <p:txBody>
          <a:bodyPr wrap="none" rtlCol="0">
            <a:spAutoFit/>
          </a:bodyPr>
          <a:lstStyle/>
          <a:p>
            <a:r>
              <a:rPr lang="en-US" sz="3600" dirty="0" smtClean="0">
                <a:solidFill>
                  <a:srgbClr val="FF0000"/>
                </a:solidFill>
                <a:latin typeface="Arial" panose="020B0604020202020204" pitchFamily="34" charset="0"/>
                <a:cs typeface="Arial" panose="020B0604020202020204" pitchFamily="34" charset="0"/>
              </a:rPr>
              <a:t>Giải nghĩa từ:</a:t>
            </a:r>
            <a:endParaRPr lang="vi-VN" sz="36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160917" y="732148"/>
            <a:ext cx="2672588" cy="646331"/>
          </a:xfrm>
          <a:prstGeom prst="rect">
            <a:avLst/>
          </a:prstGeom>
        </p:spPr>
        <p:txBody>
          <a:bodyPr wrap="square">
            <a:spAutoFit/>
          </a:bodyPr>
          <a:lstStyle/>
          <a:p>
            <a:r>
              <a:rPr lang="vi-VN" sz="3600" dirty="0" smtClean="0">
                <a:solidFill>
                  <a:srgbClr val="7030A0"/>
                </a:solidFill>
                <a:latin typeface="Arial" panose="020B0604020202020204" pitchFamily="34" charset="0"/>
                <a:cs typeface="Arial" panose="020B0604020202020204" pitchFamily="34" charset="0"/>
              </a:rPr>
              <a:t>  </a:t>
            </a:r>
            <a:r>
              <a:rPr lang="vi-VN" sz="3600" dirty="0">
                <a:solidFill>
                  <a:srgbClr val="7030A0"/>
                </a:solidFill>
                <a:latin typeface="Arial" panose="020B0604020202020204" pitchFamily="34" charset="0"/>
                <a:cs typeface="Arial" panose="020B0604020202020204" pitchFamily="34" charset="0"/>
              </a:rPr>
              <a:t>Sương sa</a:t>
            </a:r>
            <a:r>
              <a:rPr lang="vi-VN" sz="3600" dirty="0" smtClean="0">
                <a:solidFill>
                  <a:srgbClr val="7030A0"/>
                </a:solidFill>
                <a:latin typeface="Arial" panose="020B0604020202020204" pitchFamily="34" charset="0"/>
                <a:cs typeface="Arial" panose="020B0604020202020204" pitchFamily="34" charset="0"/>
              </a:rPr>
              <a:t>:</a:t>
            </a:r>
            <a:endParaRPr lang="vi-VN" sz="3600" dirty="0">
              <a:solidFill>
                <a:srgbClr val="7030A0"/>
              </a:solidFill>
              <a:latin typeface="Arial" panose="020B0604020202020204" pitchFamily="34" charset="0"/>
              <a:cs typeface="Arial" panose="020B0604020202020204" pitchFamily="34" charset="0"/>
            </a:endParaRPr>
          </a:p>
        </p:txBody>
      </p:sp>
      <p:sp>
        <p:nvSpPr>
          <p:cNvPr id="6" name="Rectangle 5"/>
          <p:cNvSpPr/>
          <p:nvPr/>
        </p:nvSpPr>
        <p:spPr>
          <a:xfrm>
            <a:off x="2133601" y="5411155"/>
            <a:ext cx="9739744" cy="1200329"/>
          </a:xfrm>
          <a:prstGeom prst="rect">
            <a:avLst/>
          </a:prstGeom>
        </p:spPr>
        <p:txBody>
          <a:bodyPr wrap="square">
            <a:spAutoFit/>
          </a:bodyPr>
          <a:lstStyle/>
          <a:p>
            <a:r>
              <a:rPr lang="vi-VN" sz="3600" dirty="0" smtClean="0">
                <a:solidFill>
                  <a:schemeClr val="accent2">
                    <a:lumMod val="75000"/>
                  </a:schemeClr>
                </a:solidFill>
                <a:latin typeface="Arial" panose="020B0604020202020204" pitchFamily="34" charset="0"/>
                <a:cs typeface="Arial" panose="020B0604020202020204" pitchFamily="34" charset="0"/>
              </a:rPr>
              <a:t>kéo con lăn bằng đá để xiết cho thóc rụng khỏi thân lúa.</a:t>
            </a:r>
            <a:endParaRPr lang="vi-VN" sz="3600" dirty="0">
              <a:solidFill>
                <a:schemeClr val="accent2">
                  <a:lumMod val="75000"/>
                </a:schemeClr>
              </a:solidFill>
              <a:latin typeface="Arial" panose="020B0604020202020204" pitchFamily="34" charset="0"/>
              <a:cs typeface="Arial" panose="020B0604020202020204" pitchFamily="34" charset="0"/>
            </a:endParaRPr>
          </a:p>
        </p:txBody>
      </p:sp>
      <p:sp>
        <p:nvSpPr>
          <p:cNvPr id="8" name="Rectangle 7"/>
          <p:cNvSpPr/>
          <p:nvPr/>
        </p:nvSpPr>
        <p:spPr>
          <a:xfrm>
            <a:off x="3200342" y="704600"/>
            <a:ext cx="4439036" cy="646331"/>
          </a:xfrm>
          <a:prstGeom prst="rect">
            <a:avLst/>
          </a:prstGeom>
        </p:spPr>
        <p:txBody>
          <a:bodyPr wrap="none">
            <a:spAutoFit/>
          </a:bodyPr>
          <a:lstStyle/>
          <a:p>
            <a:r>
              <a:rPr lang="vi-VN" sz="3600" dirty="0">
                <a:solidFill>
                  <a:srgbClr val="7030A0"/>
                </a:solidFill>
                <a:latin typeface="Arial" panose="020B0604020202020204" pitchFamily="34" charset="0"/>
                <a:cs typeface="Arial" panose="020B0604020202020204" pitchFamily="34" charset="0"/>
              </a:rPr>
              <a:t>sương xuống nhiều. </a:t>
            </a:r>
          </a:p>
        </p:txBody>
      </p:sp>
      <p:sp>
        <p:nvSpPr>
          <p:cNvPr id="9" name="Rectangle 8"/>
          <p:cNvSpPr/>
          <p:nvPr/>
        </p:nvSpPr>
        <p:spPr>
          <a:xfrm>
            <a:off x="554183" y="1872942"/>
            <a:ext cx="1056700" cy="646331"/>
          </a:xfrm>
          <a:prstGeom prst="rect">
            <a:avLst/>
          </a:prstGeom>
        </p:spPr>
        <p:txBody>
          <a:bodyPr wrap="none">
            <a:spAutoFit/>
          </a:bodyPr>
          <a:lstStyle/>
          <a:p>
            <a:r>
              <a:rPr lang="vi-VN" sz="3600" dirty="0" smtClean="0">
                <a:solidFill>
                  <a:srgbClr val="0070C0"/>
                </a:solidFill>
                <a:latin typeface="Arial" panose="020B0604020202020204" pitchFamily="34" charset="0"/>
                <a:cs typeface="Arial" panose="020B0604020202020204" pitchFamily="34" charset="0"/>
              </a:rPr>
              <a:t>Lụi: </a:t>
            </a:r>
            <a:endParaRPr lang="vi-VN" sz="3600" dirty="0">
              <a:solidFill>
                <a:srgbClr val="0070C0"/>
              </a:solidFill>
              <a:latin typeface="Arial" panose="020B0604020202020204" pitchFamily="34" charset="0"/>
              <a:cs typeface="Arial" panose="020B0604020202020204" pitchFamily="34" charset="0"/>
            </a:endParaRPr>
          </a:p>
        </p:txBody>
      </p:sp>
      <p:sp>
        <p:nvSpPr>
          <p:cNvPr id="10" name="Rectangle 9"/>
          <p:cNvSpPr/>
          <p:nvPr/>
        </p:nvSpPr>
        <p:spPr>
          <a:xfrm>
            <a:off x="2324103" y="1549776"/>
            <a:ext cx="9673934" cy="1754326"/>
          </a:xfrm>
          <a:prstGeom prst="rect">
            <a:avLst/>
          </a:prstGeom>
        </p:spPr>
        <p:txBody>
          <a:bodyPr wrap="square">
            <a:spAutoFit/>
          </a:bodyPr>
          <a:lstStyle/>
          <a:p>
            <a:r>
              <a:rPr lang="vi-VN" sz="3600" dirty="0">
                <a:solidFill>
                  <a:srgbClr val="0070C0"/>
                </a:solidFill>
                <a:latin typeface="Arial" panose="020B0604020202020204" pitchFamily="34" charset="0"/>
                <a:cs typeface="Arial" panose="020B0604020202020204" pitchFamily="34" charset="0"/>
              </a:rPr>
              <a:t>cây cùng loại với cây cau; cao khoảng 1-2 mét, lá xẻ hình quạt; thân nhỏ, thẳng và chắc chắn, thường dùng làm gậy</a:t>
            </a:r>
          </a:p>
        </p:txBody>
      </p:sp>
      <p:sp>
        <p:nvSpPr>
          <p:cNvPr id="11" name="Rectangle 10"/>
          <p:cNvSpPr/>
          <p:nvPr/>
        </p:nvSpPr>
        <p:spPr>
          <a:xfrm>
            <a:off x="209408" y="3711297"/>
            <a:ext cx="2441694" cy="646331"/>
          </a:xfrm>
          <a:prstGeom prst="rect">
            <a:avLst/>
          </a:prstGeom>
        </p:spPr>
        <p:txBody>
          <a:bodyPr wrap="none">
            <a:spAutoFit/>
          </a:bodyPr>
          <a:lstStyle/>
          <a:p>
            <a:r>
              <a:rPr lang="vi-VN" sz="3600" dirty="0">
                <a:solidFill>
                  <a:schemeClr val="accent6">
                    <a:lumMod val="50000"/>
                  </a:schemeClr>
                </a:solidFill>
                <a:latin typeface="Arial" panose="020B0604020202020204" pitchFamily="34" charset="0"/>
                <a:cs typeface="Arial" panose="020B0604020202020204" pitchFamily="34" charset="0"/>
              </a:rPr>
              <a:t>Hanh hao: </a:t>
            </a:r>
          </a:p>
        </p:txBody>
      </p:sp>
      <p:sp>
        <p:nvSpPr>
          <p:cNvPr id="12" name="Rectangle 11"/>
          <p:cNvSpPr/>
          <p:nvPr/>
        </p:nvSpPr>
        <p:spPr>
          <a:xfrm>
            <a:off x="2651102" y="3711296"/>
            <a:ext cx="5561138" cy="646331"/>
          </a:xfrm>
          <a:prstGeom prst="rect">
            <a:avLst/>
          </a:prstGeom>
        </p:spPr>
        <p:txBody>
          <a:bodyPr wrap="none">
            <a:spAutoFit/>
          </a:bodyPr>
          <a:lstStyle/>
          <a:p>
            <a:r>
              <a:rPr lang="vi-VN" sz="3600" dirty="0">
                <a:solidFill>
                  <a:schemeClr val="accent6">
                    <a:lumMod val="50000"/>
                  </a:schemeClr>
                </a:solidFill>
                <a:latin typeface="Arial" panose="020B0604020202020204" pitchFamily="34" charset="0"/>
                <a:cs typeface="Arial" panose="020B0604020202020204" pitchFamily="34" charset="0"/>
              </a:rPr>
              <a:t>(thời tiết) khô và hơi lạnh. </a:t>
            </a:r>
          </a:p>
        </p:txBody>
      </p:sp>
      <p:sp>
        <p:nvSpPr>
          <p:cNvPr id="13" name="Rectangle 12"/>
          <p:cNvSpPr/>
          <p:nvPr/>
        </p:nvSpPr>
        <p:spPr>
          <a:xfrm>
            <a:off x="209408" y="4626326"/>
            <a:ext cx="1981633" cy="646331"/>
          </a:xfrm>
          <a:prstGeom prst="rect">
            <a:avLst/>
          </a:prstGeom>
        </p:spPr>
        <p:txBody>
          <a:bodyPr wrap="none">
            <a:spAutoFit/>
          </a:bodyPr>
          <a:lstStyle/>
          <a:p>
            <a:r>
              <a:rPr lang="vi-VN" sz="3600" dirty="0">
                <a:solidFill>
                  <a:srgbClr val="002060"/>
                </a:solidFill>
                <a:latin typeface="Arial" panose="020B0604020202020204" pitchFamily="34" charset="0"/>
                <a:cs typeface="Arial" panose="020B0604020202020204" pitchFamily="34" charset="0"/>
              </a:rPr>
              <a:t>Hồ </a:t>
            </a:r>
            <a:r>
              <a:rPr lang="vi-VN" sz="3600" dirty="0" smtClean="0">
                <a:solidFill>
                  <a:srgbClr val="002060"/>
                </a:solidFill>
                <a:latin typeface="Arial" panose="020B0604020202020204" pitchFamily="34" charset="0"/>
                <a:cs typeface="Arial" panose="020B0604020202020204" pitchFamily="34" charset="0"/>
              </a:rPr>
              <a:t>như: </a:t>
            </a:r>
            <a:endParaRPr lang="vi-VN" sz="3600" dirty="0">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2133601" y="4626326"/>
            <a:ext cx="4137671" cy="646331"/>
          </a:xfrm>
          <a:prstGeom prst="rect">
            <a:avLst/>
          </a:prstGeom>
        </p:spPr>
        <p:txBody>
          <a:bodyPr wrap="none">
            <a:spAutoFit/>
          </a:bodyPr>
          <a:lstStyle/>
          <a:p>
            <a:r>
              <a:rPr lang="vi-VN" sz="3600" dirty="0">
                <a:solidFill>
                  <a:srgbClr val="002060"/>
                </a:solidFill>
                <a:latin typeface="Arial" panose="020B0604020202020204" pitchFamily="34" charset="0"/>
                <a:cs typeface="Arial" panose="020B0604020202020204" pitchFamily="34" charset="0"/>
              </a:rPr>
              <a:t>hầu như, gần như. </a:t>
            </a:r>
          </a:p>
        </p:txBody>
      </p:sp>
      <p:sp>
        <p:nvSpPr>
          <p:cNvPr id="15" name="Rectangle 14"/>
          <p:cNvSpPr/>
          <p:nvPr/>
        </p:nvSpPr>
        <p:spPr>
          <a:xfrm>
            <a:off x="209408" y="5411155"/>
            <a:ext cx="1903085" cy="646331"/>
          </a:xfrm>
          <a:prstGeom prst="rect">
            <a:avLst/>
          </a:prstGeom>
        </p:spPr>
        <p:txBody>
          <a:bodyPr wrap="none">
            <a:spAutoFit/>
          </a:bodyPr>
          <a:lstStyle/>
          <a:p>
            <a:r>
              <a:rPr lang="vi-VN" sz="3600" dirty="0">
                <a:solidFill>
                  <a:schemeClr val="accent2">
                    <a:lumMod val="75000"/>
                  </a:schemeClr>
                </a:solidFill>
                <a:latin typeface="Arial" panose="020B0604020202020204" pitchFamily="34" charset="0"/>
                <a:cs typeface="Arial" panose="020B0604020202020204" pitchFamily="34" charset="0"/>
              </a:rPr>
              <a:t>Kéo đá: </a:t>
            </a:r>
          </a:p>
        </p:txBody>
      </p:sp>
    </p:spTree>
    <p:extLst>
      <p:ext uri="{BB962C8B-B14F-4D97-AF65-F5344CB8AC3E}">
        <p14:creationId xmlns:p14="http://schemas.microsoft.com/office/powerpoint/2010/main" val="3207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defTabSz="1253277"/>
            <a:endParaRPr lang="en-US" sz="2467">
              <a:solidFill>
                <a:prstClr val="black"/>
              </a:solidFill>
              <a:latin typeface="Calibri"/>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defTabSz="1253277"/>
            <a:endParaRPr lang="en-US" sz="2467">
              <a:solidFill>
                <a:prstClr val="black"/>
              </a:solidFill>
              <a:latin typeface="Calibri"/>
            </a:endParaRPr>
          </a:p>
        </p:txBody>
      </p:sp>
      <p:sp>
        <p:nvSpPr>
          <p:cNvPr id="8" name="Rectangle 7"/>
          <p:cNvSpPr/>
          <p:nvPr/>
        </p:nvSpPr>
        <p:spPr>
          <a:xfrm>
            <a:off x="575093" y="346364"/>
            <a:ext cx="11187416" cy="63038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34182" y="426820"/>
            <a:ext cx="3570208" cy="646331"/>
          </a:xfrm>
          <a:prstGeom prst="rect">
            <a:avLst/>
          </a:prstGeom>
          <a:noFill/>
        </p:spPr>
        <p:txBody>
          <a:bodyPr wrap="none" rtlCol="0">
            <a:spAutoFit/>
          </a:bodyPr>
          <a:lstStyle/>
          <a:p>
            <a:r>
              <a:rPr lang="en-US" sz="3600" b="1" u="sng" dirty="0" smtClean="0">
                <a:solidFill>
                  <a:srgbClr val="FF0000"/>
                </a:solidFill>
                <a:latin typeface="Arial" panose="020B0604020202020204" pitchFamily="34" charset="0"/>
                <a:cs typeface="Arial" panose="020B0604020202020204" pitchFamily="34" charset="0"/>
              </a:rPr>
              <a:t>Luyện đọc hiểu</a:t>
            </a:r>
            <a:endParaRPr lang="vi-VN" sz="3600" b="1" u="sng" dirty="0">
              <a:solidFill>
                <a:srgbClr val="FF0000"/>
              </a:solidFill>
              <a:latin typeface="Arial" panose="020B0604020202020204" pitchFamily="34" charset="0"/>
              <a:cs typeface="Arial" panose="020B0604020202020204" pitchFamily="34" charset="0"/>
            </a:endParaRPr>
          </a:p>
        </p:txBody>
      </p:sp>
      <p:graphicFrame>
        <p:nvGraphicFramePr>
          <p:cNvPr id="10" name="Diagram 9"/>
          <p:cNvGraphicFramePr/>
          <p:nvPr>
            <p:extLst>
              <p:ext uri="{D42A27DB-BD31-4B8C-83A1-F6EECF244321}">
                <p14:modId xmlns:p14="http://schemas.microsoft.com/office/powerpoint/2010/main" val="237293732"/>
              </p:ext>
            </p:extLst>
          </p:nvPr>
        </p:nvGraphicFramePr>
        <p:xfrm>
          <a:off x="1524000" y="1073494"/>
          <a:ext cx="9528897"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4834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0"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1233</Words>
  <Application>Microsoft Office PowerPoint</Application>
  <PresentationFormat>Widescreen</PresentationFormat>
  <Paragraphs>93</Paragraphs>
  <Slides>21</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SimSun</vt:lpstr>
      <vt:lpstr>Arial</vt:lpstr>
      <vt:lpstr>Calibri</vt:lpstr>
      <vt:lpstr>Calibri Light</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hien tran 0353095025</cp:lastModifiedBy>
  <cp:revision>52</cp:revision>
  <dcterms:created xsi:type="dcterms:W3CDTF">2024-07-30T14:23:22Z</dcterms:created>
  <dcterms:modified xsi:type="dcterms:W3CDTF">2025-01-07T11:38:16Z</dcterms:modified>
</cp:coreProperties>
</file>