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290" r:id="rId2"/>
    <p:sldId id="259" r:id="rId3"/>
    <p:sldId id="281" r:id="rId4"/>
    <p:sldId id="285" r:id="rId5"/>
    <p:sldId id="287" r:id="rId6"/>
    <p:sldId id="288" r:id="rId7"/>
    <p:sldId id="293" r:id="rId8"/>
    <p:sldId id="284" r:id="rId9"/>
    <p:sldId id="264" r:id="rId10"/>
    <p:sldId id="276" r:id="rId11"/>
    <p:sldId id="292" r:id="rId12"/>
    <p:sldId id="278" r:id="rId13"/>
    <p:sldId id="282" r:id="rId14"/>
    <p:sldId id="279" r:id="rId15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44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2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aisy_button_pink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7" y="2151067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36689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414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00301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1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821238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949576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49576"/>
            <a:ext cx="16002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81150" y="3714754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>
              <a:latin typeface="Arial" charset="0"/>
            </a:endParaRPr>
          </a:p>
        </p:txBody>
      </p:sp>
      <p:sp>
        <p:nvSpPr>
          <p:cNvPr id="2060" name="Text Box 19"/>
          <p:cNvSpPr txBox="1">
            <a:spLocks noChangeArrowheads="1"/>
          </p:cNvSpPr>
          <p:nvPr/>
        </p:nvSpPr>
        <p:spPr bwMode="auto">
          <a:xfrm>
            <a:off x="2133600" y="5326065"/>
            <a:ext cx="4876800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pic>
        <p:nvPicPr>
          <p:cNvPr id="3093" name="Em y128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854558" y="1531934"/>
            <a:ext cx="5441592" cy="5537203"/>
          </a:xfrm>
          <a:prstGeom prst="rect">
            <a:avLst/>
          </a:prstGeom>
        </p:spPr>
        <p:txBody>
          <a:bodyPr spcFirstLastPara="1" wrap="none" lIns="91438" tIns="45719" rIns="91438" bIns="45719" fromWordArt="1">
            <a:prstTxWarp prst="textArchUp">
              <a:avLst>
                <a:gd name="adj" fmla="val 10916641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LÊ LỢI</a:t>
            </a:r>
            <a:endParaRPr lang="vi-VN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64" name="Text Box 20"/>
          <p:cNvSpPr txBox="1">
            <a:spLocks noChangeArrowheads="1"/>
          </p:cNvSpPr>
          <p:nvPr/>
        </p:nvSpPr>
        <p:spPr bwMode="auto">
          <a:xfrm>
            <a:off x="0" y="58674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: Lê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endParaRPr lang="en-US" altLang="en-US" sz="44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5" name="WordArt 3"/>
          <p:cNvSpPr>
            <a:spLocks noChangeArrowheads="1" noChangeShapeType="1" noTextEdit="1"/>
          </p:cNvSpPr>
          <p:nvPr/>
        </p:nvSpPr>
        <p:spPr bwMode="auto">
          <a:xfrm>
            <a:off x="839788" y="3108326"/>
            <a:ext cx="7345851" cy="2217739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a-DK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13: Học vần</a:t>
            </a:r>
          </a:p>
          <a:p>
            <a:pPr algn="ctr"/>
            <a:r>
              <a:rPr lang="da-DK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i - ia</a:t>
            </a:r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7989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0" grpId="0"/>
      <p:bldP spid="1403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3810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Tâp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viết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bảng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1FC44D-185A-F113-E8C6-02E63A38C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" y="1981200"/>
            <a:ext cx="9144000" cy="168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20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oudBoo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" y="838200"/>
            <a:ext cx="9118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350520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>
                <a:solidFill>
                  <a:srgbClr val="008000"/>
                </a:solidFill>
                <a:latin typeface=".VnAvant" pitchFamily="34" charset="0"/>
              </a:rPr>
              <a:t>i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6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3581402"/>
            <a:ext cx="2792994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>
                <a:solidFill>
                  <a:srgbClr val="008000"/>
                </a:solidFill>
                <a:latin typeface=".VnAvant" pitchFamily="34" charset="0"/>
              </a:rPr>
              <a:t>ia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54808"/>
            <a:ext cx="7620000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951174"/>
            <a:ext cx="7696200" cy="9387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13: </a:t>
            </a:r>
            <a:r>
              <a:rPr lang="en-US" sz="40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i - </a:t>
            </a:r>
            <a:r>
              <a:rPr lang="en-US" sz="4000" b="1" dirty="0" err="1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ia</a:t>
            </a:r>
            <a:r>
              <a:rPr lang="en-US" sz="40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52501" y="3693385"/>
            <a:ext cx="2514600" cy="1656347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.VnAvant" pitchFamily="34" charset="0"/>
                </a:rPr>
                <a:t>bi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.VnAvant" pitchFamily="34" charset="0"/>
                </a:rPr>
                <a:t>i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07908" y="5460623"/>
            <a:ext cx="6928184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i	    </a:t>
            </a:r>
            <a:r>
              <a:rPr lang="en-US" sz="9600" b="1" dirty="0" err="1">
                <a:solidFill>
                  <a:schemeClr val="tx1"/>
                </a:solidFill>
                <a:latin typeface="HP001 4 hàng" pitchFamily="34" charset="0"/>
              </a:rPr>
              <a:t>i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 		</a:t>
            </a:r>
            <a:r>
              <a:rPr lang="en-US" sz="12000" dirty="0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    </a:t>
            </a:r>
            <a:r>
              <a:rPr lang="en-US" sz="7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I</a:t>
            </a:r>
            <a:endParaRPr lang="en-US" sz="7200" b="1" dirty="0">
              <a:solidFill>
                <a:schemeClr val="tx1"/>
              </a:solidFill>
              <a:latin typeface="HP001 5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3200" y="2286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Làm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0480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1" y="1007696"/>
            <a:ext cx="2971800" cy="2057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43100" y="304427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 b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48400" y="3352800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b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13872" y="3258256"/>
            <a:ext cx="2552700" cy="1659756"/>
            <a:chOff x="5105400" y="4555356"/>
            <a:chExt cx="2552700" cy="1659756"/>
          </a:xfrm>
        </p:grpSpPr>
        <p:sp>
          <p:nvSpPr>
            <p:cNvPr id="29" name="Rectangle 28"/>
            <p:cNvSpPr/>
            <p:nvPr/>
          </p:nvSpPr>
          <p:spPr>
            <a:xfrm>
              <a:off x="5105400" y="4555356"/>
              <a:ext cx="2514600" cy="9109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ia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105400" y="5469756"/>
              <a:ext cx="1257300" cy="74535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.VnAvant" pitchFamily="34" charset="0"/>
                </a:rPr>
                <a:t>i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00800" y="5469756"/>
              <a:ext cx="1257300" cy="745356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.VnAvant" pitchFamily="34" charset="0"/>
                </a:rPr>
                <a:t>a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6200" y="609600"/>
            <a:ext cx="3581400" cy="2674441"/>
            <a:chOff x="76200" y="609600"/>
            <a:chExt cx="3581400" cy="26744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609600"/>
              <a:ext cx="3581400" cy="2133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71600" y="2514600"/>
              <a:ext cx="914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.VnAvant" panose="020B7200000000000000" pitchFamily="34" charset="0"/>
                </a:rPr>
                <a:t> b</a:t>
              </a:r>
              <a:r>
                <a:rPr lang="en-US" sz="4400" dirty="0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43200" y="762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Làm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14800" y="1447800"/>
            <a:ext cx="4114800" cy="975718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bờ</a:t>
            </a:r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 - bi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85800" y="3733800"/>
            <a:ext cx="3048000" cy="2971800"/>
            <a:chOff x="685800" y="3733800"/>
            <a:chExt cx="3048000" cy="2971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733800"/>
              <a:ext cx="3048000" cy="20574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19200" y="5936159"/>
              <a:ext cx="1295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.VnAvant" panose="020B7200000000000000" pitchFamily="34" charset="0"/>
                </a:rPr>
                <a:t> </a:t>
              </a:r>
              <a:r>
                <a:rPr lang="en-US" sz="4400" dirty="0" err="1">
                  <a:latin typeface=".VnAvant" panose="020B7200000000000000" pitchFamily="34" charset="0"/>
                </a:rPr>
                <a:t>b</a:t>
              </a:r>
              <a:r>
                <a:rPr lang="en-US" sz="44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ia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3962400" y="4343400"/>
            <a:ext cx="5181600" cy="975718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bờ</a:t>
            </a:r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ia</a:t>
            </a:r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bia</a:t>
            </a:r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436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99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6952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ười tôi yêu tôi thương Lyric">
            <a:hlinkClick r:id="" action="ppaction://media"/>
            <a:extLst>
              <a:ext uri="{FF2B5EF4-FFF2-40B4-BE49-F238E27FC236}">
                <a16:creationId xmlns:a16="http://schemas.microsoft.com/office/drawing/2014/main" id="{F54B60D5-2CBE-0A10-6B71-65E205B0A0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" y="76200"/>
            <a:ext cx="9067801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5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152400"/>
            <a:ext cx="5867400" cy="13234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Tiếng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nào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âm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</a:p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Tiếng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nào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âm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 pitchFamily="34" charset="0"/>
              </a:rPr>
              <a:t>ia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2" y="1600200"/>
            <a:ext cx="8839200" cy="50863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038600" y="2890026"/>
            <a:ext cx="870493" cy="66535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75306" y="2971800"/>
            <a:ext cx="1541888" cy="685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267200" y="2971800"/>
            <a:ext cx="2445834" cy="7323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496712" y="4400551"/>
            <a:ext cx="2265788" cy="7754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115236" y="4144541"/>
            <a:ext cx="2096719" cy="12656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09093" y="4560850"/>
            <a:ext cx="284182" cy="8493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08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762000"/>
            <a:ext cx="3810001" cy="1859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62000"/>
            <a:ext cx="3581399" cy="1828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3" y="3733800"/>
            <a:ext cx="3933825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9" y="3733800"/>
            <a:ext cx="40005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4600" y="-762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 Bi, 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 Li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5800" y="784086"/>
            <a:ext cx="685800" cy="585056"/>
            <a:chOff x="798543" y="781628"/>
            <a:chExt cx="685800" cy="587514"/>
          </a:xfrm>
        </p:grpSpPr>
        <p:sp>
          <p:nvSpPr>
            <p:cNvPr id="11" name="Oval 10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0600" y="8498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57800" y="838200"/>
            <a:ext cx="685800" cy="585056"/>
            <a:chOff x="798543" y="781628"/>
            <a:chExt cx="685800" cy="587514"/>
          </a:xfrm>
        </p:grpSpPr>
        <p:sp>
          <p:nvSpPr>
            <p:cNvPr id="21" name="Oval 20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3400" y="3758344"/>
            <a:ext cx="685800" cy="585056"/>
            <a:chOff x="798543" y="781628"/>
            <a:chExt cx="685800" cy="587514"/>
          </a:xfrm>
        </p:grpSpPr>
        <p:sp>
          <p:nvSpPr>
            <p:cNvPr id="24" name="Oval 23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53000" y="3733800"/>
            <a:ext cx="685800" cy="585056"/>
            <a:chOff x="798543" y="781628"/>
            <a:chExt cx="685800" cy="587514"/>
          </a:xfrm>
        </p:grpSpPr>
        <p:sp>
          <p:nvSpPr>
            <p:cNvPr id="27" name="Oval 26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90600" y="2667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anose="020B7200000000000000" pitchFamily="34" charset="0"/>
              </a:rPr>
              <a:t>Bé</a:t>
            </a:r>
            <a:r>
              <a:rPr lang="en-US" sz="3200" dirty="0">
                <a:latin typeface=".VnAvant" panose="020B7200000000000000" pitchFamily="34" charset="0"/>
              </a:rPr>
              <a:t> Li bi </a:t>
            </a:r>
            <a:r>
              <a:rPr lang="en-US" sz="3200" dirty="0" err="1">
                <a:latin typeface=".VnAvant" panose="020B7200000000000000" pitchFamily="34" charset="0"/>
              </a:rPr>
              <a:t>bô</a:t>
            </a:r>
            <a:r>
              <a:rPr lang="en-US" sz="3200" dirty="0">
                <a:latin typeface=".VnAvant" panose="020B7200000000000000" pitchFamily="34" charset="0"/>
              </a:rPr>
              <a:t>:</a:t>
            </a:r>
          </a:p>
          <a:p>
            <a:r>
              <a:rPr lang="en-US" sz="3200" dirty="0">
                <a:latin typeface=".VnAvant" panose="020B7200000000000000" pitchFamily="34" charset="0"/>
              </a:rPr>
              <a:t>- Bi, Bi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62600" y="2819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anose="020B7200000000000000" pitchFamily="34" charset="0"/>
              </a:rPr>
              <a:t>Bé</a:t>
            </a:r>
            <a:r>
              <a:rPr lang="en-US" sz="3200" dirty="0">
                <a:latin typeface=".VnAvant" panose="020B7200000000000000" pitchFamily="34" charset="0"/>
              </a:rPr>
              <a:t> ạ </a:t>
            </a:r>
            <a:r>
              <a:rPr lang="en-US" sz="3200" dirty="0" err="1">
                <a:latin typeface=".VnAvant" panose="020B7200000000000000" pitchFamily="34" charset="0"/>
              </a:rPr>
              <a:t>đi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4670" y="6197024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anose="020B7200000000000000" pitchFamily="34" charset="0"/>
              </a:rPr>
              <a:t>Bé</a:t>
            </a:r>
            <a:r>
              <a:rPr lang="en-US" sz="3200" dirty="0">
                <a:latin typeface=".VnAvant" panose="020B7200000000000000" pitchFamily="34" charset="0"/>
              </a:rPr>
              <a:t> ạ </a:t>
            </a:r>
            <a:r>
              <a:rPr lang="en-US" sz="3200" dirty="0" err="1">
                <a:latin typeface=".VnAvant" panose="020B7200000000000000" pitchFamily="34" charset="0"/>
              </a:rPr>
              <a:t>lia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lịa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bé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bị</a:t>
            </a:r>
            <a:r>
              <a:rPr lang="en-US" sz="3200" dirty="0">
                <a:latin typeface=".VnAvant" panose="020B7200000000000000" pitchFamily="34" charset="0"/>
              </a:rPr>
              <a:t> ho.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43143" y="6197025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Bi </a:t>
            </a:r>
            <a:r>
              <a:rPr lang="en-US" sz="3200" dirty="0" err="1">
                <a:latin typeface=".VnAvant" panose="020B7200000000000000" pitchFamily="34" charset="0"/>
              </a:rPr>
              <a:t>dỗ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bé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0600" y="2660191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anose="020B7200000000000000" pitchFamily="34" charset="0"/>
              </a:rPr>
              <a:t>Bé</a:t>
            </a:r>
            <a:r>
              <a:rPr lang="en-US" sz="3200" dirty="0">
                <a:latin typeface=".VnAvant" panose="020B7200000000000000" pitchFamily="34" charset="0"/>
              </a:rPr>
              <a:t> Li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bi </a:t>
            </a:r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bô</a:t>
            </a:r>
            <a:r>
              <a:rPr lang="en-US" sz="3200" dirty="0">
                <a:latin typeface=".VnAvant" panose="020B7200000000000000" pitchFamily="34" charset="0"/>
              </a:rPr>
              <a:t>:</a:t>
            </a:r>
          </a:p>
          <a:p>
            <a:r>
              <a:rPr lang="en-US" sz="3200" dirty="0">
                <a:latin typeface=".VnAvant" panose="020B7200000000000000" pitchFamily="34" charset="0"/>
              </a:rPr>
              <a:t>- Bi, Bi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4670" y="6197023"/>
            <a:ext cx="3846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anose="020B7200000000000000" pitchFamily="34" charset="0"/>
              </a:rPr>
              <a:t>Bé</a:t>
            </a:r>
            <a:r>
              <a:rPr lang="en-US" sz="3200" dirty="0">
                <a:latin typeface=".VnAvant" panose="020B7200000000000000" pitchFamily="34" charset="0"/>
              </a:rPr>
              <a:t> ạ </a:t>
            </a:r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lia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lịa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bé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bị</a:t>
            </a:r>
            <a:r>
              <a:rPr lang="en-US" sz="3200" dirty="0">
                <a:latin typeface=".VnAvant" panose="020B7200000000000000" pitchFamily="34" charset="0"/>
              </a:rPr>
              <a:t> ho.</a:t>
            </a:r>
          </a:p>
        </p:txBody>
      </p:sp>
    </p:spTree>
    <p:extLst>
      <p:ext uri="{BB962C8B-B14F-4D97-AF65-F5344CB8AC3E}">
        <p14:creationId xmlns:p14="http://schemas.microsoft.com/office/powerpoint/2010/main" val="13515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1125</TotalTime>
  <Words>167</Words>
  <Application>Microsoft Office PowerPoint</Application>
  <PresentationFormat>On-screen Show (4:3)</PresentationFormat>
  <Paragraphs>51</Paragraphs>
  <Slides>14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.VnAvant</vt:lpstr>
      <vt:lpstr>.VnExoticH</vt:lpstr>
      <vt:lpstr>Arial</vt:lpstr>
      <vt:lpstr>Calibri</vt:lpstr>
      <vt:lpstr>HP001 4 hàng</vt:lpstr>
      <vt:lpstr>HP001 5 hàng</vt:lpstr>
      <vt:lpstr>Times New Roman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le thi ve</cp:lastModifiedBy>
  <cp:revision>54</cp:revision>
  <dcterms:created xsi:type="dcterms:W3CDTF">2020-05-18T12:48:51Z</dcterms:created>
  <dcterms:modified xsi:type="dcterms:W3CDTF">2024-11-14T15:28:09Z</dcterms:modified>
</cp:coreProperties>
</file>