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1"/>
  </p:notesMasterIdLst>
  <p:sldIdLst>
    <p:sldId id="300" r:id="rId3"/>
    <p:sldId id="288" r:id="rId4"/>
    <p:sldId id="286" r:id="rId5"/>
    <p:sldId id="294" r:id="rId6"/>
    <p:sldId id="296" r:id="rId7"/>
    <p:sldId id="298" r:id="rId8"/>
    <p:sldId id="290" r:id="rId9"/>
    <p:sldId id="30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A1D"/>
    <a:srgbClr val="FF0066"/>
    <a:srgbClr val="FFCCCC"/>
    <a:srgbClr val="ADD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0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794623-EC2F-45A7-836D-5F5D137439DC}" type="datetimeFigureOut">
              <a:rPr lang="en-US" smtClean="0"/>
              <a:pPr/>
              <a:t>11/5/2024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F77FE8-3CEF-4929-A795-7D552EF773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7875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368AF-7499-44CB-90A2-25AF467B0520}" type="datetimeFigureOut">
              <a:rPr lang="en-US" smtClean="0"/>
              <a:pPr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080CF-9B70-4AC9-9B54-7BB2ED7CF2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678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368AF-7499-44CB-90A2-25AF467B0520}" type="datetimeFigureOut">
              <a:rPr lang="en-US" smtClean="0"/>
              <a:pPr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080CF-9B70-4AC9-9B54-7BB2ED7CF2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128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368AF-7499-44CB-90A2-25AF467B0520}" type="datetimeFigureOut">
              <a:rPr lang="en-US" smtClean="0"/>
              <a:pPr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080CF-9B70-4AC9-9B54-7BB2ED7CF2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6374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368AF-7499-44CB-90A2-25AF467B052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080CF-9B70-4AC9-9B54-7BB2ED7CF29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16475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368AF-7499-44CB-90A2-25AF467B052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080CF-9B70-4AC9-9B54-7BB2ED7CF29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87195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368AF-7499-44CB-90A2-25AF467B052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080CF-9B70-4AC9-9B54-7BB2ED7CF29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44027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368AF-7499-44CB-90A2-25AF467B052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080CF-9B70-4AC9-9B54-7BB2ED7CF29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57295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368AF-7499-44CB-90A2-25AF467B052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080CF-9B70-4AC9-9B54-7BB2ED7CF29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25216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368AF-7499-44CB-90A2-25AF467B052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080CF-9B70-4AC9-9B54-7BB2ED7CF29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19367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368AF-7499-44CB-90A2-25AF467B052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080CF-9B70-4AC9-9B54-7BB2ED7CF29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73115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368AF-7499-44CB-90A2-25AF467B052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080CF-9B70-4AC9-9B54-7BB2ED7CF29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7485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368AF-7499-44CB-90A2-25AF467B0520}" type="datetimeFigureOut">
              <a:rPr lang="en-US" smtClean="0"/>
              <a:pPr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080CF-9B70-4AC9-9B54-7BB2ED7CF2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5254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368AF-7499-44CB-90A2-25AF467B052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080CF-9B70-4AC9-9B54-7BB2ED7CF29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3515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368AF-7499-44CB-90A2-25AF467B052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080CF-9B70-4AC9-9B54-7BB2ED7CF29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3833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368AF-7499-44CB-90A2-25AF467B052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080CF-9B70-4AC9-9B54-7BB2ED7CF29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1450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368AF-7499-44CB-90A2-25AF467B0520}" type="datetimeFigureOut">
              <a:rPr lang="en-US" smtClean="0"/>
              <a:pPr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080CF-9B70-4AC9-9B54-7BB2ED7CF2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74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368AF-7499-44CB-90A2-25AF467B0520}" type="datetimeFigureOut">
              <a:rPr lang="en-US" smtClean="0"/>
              <a:pPr/>
              <a:t>11/5/2024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080CF-9B70-4AC9-9B54-7BB2ED7CF2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921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368AF-7499-44CB-90A2-25AF467B0520}" type="datetimeFigureOut">
              <a:rPr lang="en-US" smtClean="0"/>
              <a:pPr/>
              <a:t>11/5/2024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080CF-9B70-4AC9-9B54-7BB2ED7CF2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980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368AF-7499-44CB-90A2-25AF467B0520}" type="datetimeFigureOut">
              <a:rPr lang="en-US" smtClean="0"/>
              <a:pPr/>
              <a:t>11/5/2024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080CF-9B70-4AC9-9B54-7BB2ED7CF2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860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368AF-7499-44CB-90A2-25AF467B0520}" type="datetimeFigureOut">
              <a:rPr lang="en-US" smtClean="0"/>
              <a:pPr/>
              <a:t>11/5/2024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080CF-9B70-4AC9-9B54-7BB2ED7CF2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125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368AF-7499-44CB-90A2-25AF467B0520}" type="datetimeFigureOut">
              <a:rPr lang="en-US" smtClean="0"/>
              <a:pPr/>
              <a:t>11/5/2024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080CF-9B70-4AC9-9B54-7BB2ED7CF2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462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368AF-7499-44CB-90A2-25AF467B0520}" type="datetimeFigureOut">
              <a:rPr lang="en-US" smtClean="0"/>
              <a:pPr/>
              <a:t>11/5/2024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080CF-9B70-4AC9-9B54-7BB2ED7CF2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476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368AF-7499-44CB-90A2-25AF467B0520}" type="datetimeFigureOut">
              <a:rPr lang="en-US" smtClean="0"/>
              <a:pPr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2080CF-9B70-4AC9-9B54-7BB2ED7CF2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8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368AF-7499-44CB-90A2-25AF467B052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2080CF-9B70-4AC9-9B54-7BB2ED7CF29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8171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5.gif"/><Relationship Id="rId7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"/>
          <p:cNvSpPr txBox="1">
            <a:spLocks noChangeArrowheads="1"/>
          </p:cNvSpPr>
          <p:nvPr/>
        </p:nvSpPr>
        <p:spPr bwMode="auto">
          <a:xfrm>
            <a:off x="2476500" y="928688"/>
            <a:ext cx="751840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38" tIns="45219" rIns="90438" bIns="45219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200" b="1">
                <a:solidFill>
                  <a:srgbClr val="FF0066"/>
                </a:solidFill>
                <a:latin typeface="Times New Roman" pitchFamily="18" charset="0"/>
              </a:rPr>
              <a:t>TRƯỜNG TIỂU HỌC LÊ LỢI</a:t>
            </a:r>
          </a:p>
        </p:txBody>
      </p:sp>
      <p:pic>
        <p:nvPicPr>
          <p:cNvPr id="2051" name="Picture 1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3834" y="4370388"/>
            <a:ext cx="1301751" cy="169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7" name="Text Box 14"/>
          <p:cNvSpPr txBox="1">
            <a:spLocks noChangeArrowheads="1"/>
          </p:cNvSpPr>
          <p:nvPr/>
        </p:nvSpPr>
        <p:spPr bwMode="auto">
          <a:xfrm>
            <a:off x="1047751" y="3857625"/>
            <a:ext cx="10024533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90438" tIns="45219" rIns="90438" bIns="45219">
            <a:spAutoFit/>
          </a:bodyPr>
          <a:lstStyle/>
          <a:p>
            <a:pPr algn="ctr">
              <a:spcBef>
                <a:spcPts val="1138"/>
              </a:spcBef>
            </a:pPr>
            <a:r>
              <a:rPr lang="en-US" sz="25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Môn Tiếng Việt lớp 1</a:t>
            </a:r>
          </a:p>
        </p:txBody>
      </p:sp>
      <p:sp>
        <p:nvSpPr>
          <p:cNvPr id="2059" name="Text Box 17"/>
          <p:cNvSpPr txBox="1">
            <a:spLocks noChangeArrowheads="1"/>
          </p:cNvSpPr>
          <p:nvPr/>
        </p:nvSpPr>
        <p:spPr bwMode="auto">
          <a:xfrm>
            <a:off x="1905001" y="2143126"/>
            <a:ext cx="8591551" cy="166098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90438" tIns="45219" rIns="90438" bIns="45219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4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>
              <a:lnSpc>
                <a:spcPct val="150000"/>
              </a:lnSpc>
            </a:pPr>
            <a:r>
              <a:rPr lang="en-US" sz="34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pic>
        <p:nvPicPr>
          <p:cNvPr id="2054" name="Picture 22" descr="bd21315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91001" y="5786439"/>
            <a:ext cx="4205817" cy="439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5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 flipV="1">
            <a:off x="791369" y="208757"/>
            <a:ext cx="1560513" cy="2000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5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>
            <a:off x="9827419" y="311416"/>
            <a:ext cx="1566863" cy="18711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>
            <a:off x="4624251" y="1293223"/>
            <a:ext cx="3187338" cy="13063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2058" name="Picture 7" descr="BƯỚM 58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9961410">
            <a:off x="9836151" y="738188"/>
            <a:ext cx="1104900" cy="144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8" descr="animal-14[1]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417220" flipH="1">
            <a:off x="1902885" y="4575175"/>
            <a:ext cx="908049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0" name="Picture 5" descr="POINSET3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9120718" y="4335464"/>
            <a:ext cx="2544233" cy="181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9" grpId="0"/>
      <p:bldP spid="2059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303678" y="235131"/>
            <a:ext cx="4014978" cy="846266"/>
            <a:chOff x="186112" y="495271"/>
            <a:chExt cx="4014978" cy="846266"/>
          </a:xfrm>
        </p:grpSpPr>
        <p:sp>
          <p:nvSpPr>
            <p:cNvPr id="3" name="Rounded Rectangle 2"/>
            <p:cNvSpPr/>
            <p:nvPr/>
          </p:nvSpPr>
          <p:spPr>
            <a:xfrm>
              <a:off x="1934409" y="582634"/>
              <a:ext cx="2266681" cy="540913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vi-VN" sz="3200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Tập đọc</a:t>
              </a:r>
              <a:endPara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4" name="图片 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6112" y="495271"/>
              <a:ext cx="1712256" cy="846266"/>
            </a:xfrm>
            <a:prstGeom prst="rect">
              <a:avLst/>
            </a:prstGeom>
          </p:spPr>
        </p:pic>
      </p:grpSp>
      <p:pic>
        <p:nvPicPr>
          <p:cNvPr id="7" name="Hình ảnh 6">
            <a:extLst>
              <a:ext uri="{FF2B5EF4-FFF2-40B4-BE49-F238E27FC236}">
                <a16:creationId xmlns:a16="http://schemas.microsoft.com/office/drawing/2014/main" id="{CE034925-DC4B-4662-8986-A284ADBE9A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130" y="1081397"/>
            <a:ext cx="10707757" cy="5173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173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92331" y="339635"/>
            <a:ext cx="10933612" cy="82103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4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Ví </a:t>
            </a:r>
            <a:r>
              <a:rPr lang="vi-VN" sz="4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</a:p>
          <a:p>
            <a:pPr>
              <a:lnSpc>
                <a:spcPct val="150000"/>
              </a:lnSpc>
            </a:pPr>
            <a:r>
              <a:rPr lang="vi-VN" sz="3600">
                <a:latin typeface="Times New Roman" pitchFamily="18" charset="0"/>
                <a:cs typeface="Times New Roman" pitchFamily="18" charset="0"/>
              </a:rPr>
              <a:t>Chị Thơm ra </a:t>
            </a:r>
            <a:r>
              <a:rPr lang="vi-VN" sz="3600" dirty="0">
                <a:latin typeface="Times New Roman" pitchFamily="18" charset="0"/>
                <a:cs typeface="Times New Roman" pitchFamily="18" charset="0"/>
              </a:rPr>
              <a:t>đề: 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vi-VN" sz="3600" dirty="0">
                <a:latin typeface="Times New Roman" pitchFamily="18" charset="0"/>
                <a:cs typeface="Times New Roman" pitchFamily="18" charset="0"/>
              </a:rPr>
              <a:t>Cặp của Bi có 3 quả cam...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”.</a:t>
            </a:r>
            <a:r>
              <a:rPr lang="vi-VN" sz="3600" dirty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lnSpc>
                <a:spcPct val="150000"/>
              </a:lnSpc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vi-VN" sz="3600" dirty="0">
                <a:latin typeface="Times New Roman" pitchFamily="18" charset="0"/>
                <a:cs typeface="Times New Roman" pitchFamily="18" charset="0"/>
              </a:rPr>
              <a:t>Bi đáp: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vi-VN" sz="3600" dirty="0">
                <a:latin typeface="Times New Roman" pitchFamily="18" charset="0"/>
                <a:cs typeface="Times New Roman" pitchFamily="18" charset="0"/>
              </a:rPr>
              <a:t>Em chả đem cam ra lớp.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vi-VN" sz="3600" dirty="0">
                <a:latin typeface="Times New Roman" pitchFamily="18" charset="0"/>
                <a:cs typeface="Times New Roman" pitchFamily="18" charset="0"/>
              </a:rPr>
              <a:t>Chị ví dụ mà...Chị tiếp nhé: Bi cho em Bốp 1 quả...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vi-VN" sz="3600" dirty="0">
                <a:latin typeface="Times New Roman" pitchFamily="18" charset="0"/>
                <a:cs typeface="Times New Roman" pitchFamily="18" charset="0"/>
              </a:rPr>
              <a:t>Chị </a:t>
            </a:r>
            <a:r>
              <a:rPr lang="vi-VN" sz="3600">
                <a:latin typeface="Times New Roman" pitchFamily="18" charset="0"/>
                <a:cs typeface="Times New Roman" pitchFamily="18" charset="0"/>
              </a:rPr>
              <a:t>nhầm  ạ</a:t>
            </a:r>
            <a:r>
              <a:rPr lang="vi-VN" sz="3600" dirty="0">
                <a:latin typeface="Times New Roman" pitchFamily="18" charset="0"/>
                <a:cs typeface="Times New Roman" pitchFamily="18" charset="0"/>
              </a:rPr>
              <a:t>. Em Bốp chỉ bú mẹ.</a:t>
            </a:r>
          </a:p>
          <a:p>
            <a:pPr lvl="0">
              <a:lnSpc>
                <a:spcPct val="150000"/>
              </a:lnSpc>
            </a:pPr>
            <a:r>
              <a:rPr lang="vi-VN" sz="3600">
                <a:latin typeface="Times New Roman" pitchFamily="18" charset="0"/>
                <a:cs typeface="Times New Roman" pitchFamily="18" charset="0"/>
              </a:rPr>
              <a:t>   Thì </a:t>
            </a:r>
            <a:r>
              <a:rPr lang="vi-VN" sz="3600" dirty="0">
                <a:latin typeface="Times New Roman" pitchFamily="18" charset="0"/>
                <a:cs typeface="Times New Roman" pitchFamily="18" charset="0"/>
              </a:rPr>
              <a:t>chị ví dụ </a:t>
            </a:r>
            <a:r>
              <a:rPr lang="vi-VN" sz="3600">
                <a:latin typeface="Times New Roman" pitchFamily="18" charset="0"/>
                <a:cs typeface="Times New Roman" pitchFamily="18" charset="0"/>
              </a:rPr>
              <a:t>mà...</a:t>
            </a:r>
            <a:r>
              <a:rPr lang="vi-VN" sz="36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>
              <a:lnSpc>
                <a:spcPct val="150000"/>
              </a:lnSpc>
            </a:pPr>
            <a:r>
              <a:rPr lang="vi-VN" sz="36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</a:t>
            </a:r>
            <a:r>
              <a:rPr lang="vi-VN" sz="28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Phỏng theo Chuyện vui dạy học.</a:t>
            </a:r>
            <a:endParaRPr lang="en-US" sz="280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lnSpc>
                <a:spcPct val="150000"/>
              </a:lnSpc>
              <a:buFontTx/>
              <a:buChar char="-"/>
            </a:pPr>
            <a:endParaRPr lang="vi-VN" sz="3600" dirty="0">
              <a:latin typeface="Times New Roman" pitchFamily="18" charset="0"/>
              <a:cs typeface="Times New Roman" pitchFamily="18" charset="0"/>
            </a:endParaRPr>
          </a:p>
          <a:p>
            <a:pPr algn="r">
              <a:lnSpc>
                <a:spcPct val="150000"/>
              </a:lnSpc>
            </a:pPr>
            <a:r>
              <a:rPr lang="vi-VN" sz="3600" dirty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vi-VN" sz="3600">
                <a:latin typeface="Times New Roman" pitchFamily="18" charset="0"/>
                <a:cs typeface="Times New Roman" pitchFamily="18" charset="0"/>
              </a:rPr>
              <a:t>	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Hình chữ nhật 6">
            <a:extLst>
              <a:ext uri="{FF2B5EF4-FFF2-40B4-BE49-F238E27FC236}">
                <a16:creationId xmlns:a16="http://schemas.microsoft.com/office/drawing/2014/main" id="{11FB230B-41DE-498B-A6C6-2D0CD1E6E17F}"/>
              </a:ext>
            </a:extLst>
          </p:cNvPr>
          <p:cNvSpPr/>
          <p:nvPr/>
        </p:nvSpPr>
        <p:spPr>
          <a:xfrm>
            <a:off x="692331" y="1391479"/>
            <a:ext cx="2103878" cy="38260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vi-VN" sz="3600">
                <a:solidFill>
                  <a:srgbClr val="FF0000"/>
                </a:solidFill>
                <a:latin typeface="+mj-lt"/>
              </a:rPr>
              <a:t>Chị Thơm</a:t>
            </a:r>
          </a:p>
        </p:txBody>
      </p:sp>
      <p:sp>
        <p:nvSpPr>
          <p:cNvPr id="8" name="Hình chữ nhật 7">
            <a:extLst>
              <a:ext uri="{FF2B5EF4-FFF2-40B4-BE49-F238E27FC236}">
                <a16:creationId xmlns:a16="http://schemas.microsoft.com/office/drawing/2014/main" id="{7C8B1659-4CA3-4F22-B80D-2C7048056E5E}"/>
              </a:ext>
            </a:extLst>
          </p:cNvPr>
          <p:cNvSpPr/>
          <p:nvPr/>
        </p:nvSpPr>
        <p:spPr>
          <a:xfrm>
            <a:off x="7169426" y="1391479"/>
            <a:ext cx="1722783" cy="38260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vi-VN" sz="3600">
                <a:solidFill>
                  <a:srgbClr val="FF0000"/>
                </a:solidFill>
                <a:latin typeface="+mj-lt"/>
              </a:rPr>
              <a:t>quả cam</a:t>
            </a:r>
          </a:p>
        </p:txBody>
      </p:sp>
      <p:sp>
        <p:nvSpPr>
          <p:cNvPr id="9" name="Hình chữ nhật 8">
            <a:extLst>
              <a:ext uri="{FF2B5EF4-FFF2-40B4-BE49-F238E27FC236}">
                <a16:creationId xmlns:a16="http://schemas.microsoft.com/office/drawing/2014/main" id="{030514D5-C4C5-4012-AD6A-AF6712C32F8A}"/>
              </a:ext>
            </a:extLst>
          </p:cNvPr>
          <p:cNvSpPr/>
          <p:nvPr/>
        </p:nvSpPr>
        <p:spPr>
          <a:xfrm>
            <a:off x="4267201" y="3046392"/>
            <a:ext cx="1497496" cy="38260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vi-VN" sz="3600">
                <a:solidFill>
                  <a:srgbClr val="FF0000"/>
                </a:solidFill>
                <a:latin typeface="+mj-lt"/>
              </a:rPr>
              <a:t>ra lớp</a:t>
            </a:r>
          </a:p>
        </p:txBody>
      </p:sp>
      <p:sp>
        <p:nvSpPr>
          <p:cNvPr id="10" name="Hình chữ nhật 9">
            <a:extLst>
              <a:ext uri="{FF2B5EF4-FFF2-40B4-BE49-F238E27FC236}">
                <a16:creationId xmlns:a16="http://schemas.microsoft.com/office/drawing/2014/main" id="{6FFFFAB3-F660-496A-9636-D09788CEC190}"/>
              </a:ext>
            </a:extLst>
          </p:cNvPr>
          <p:cNvSpPr/>
          <p:nvPr/>
        </p:nvSpPr>
        <p:spPr>
          <a:xfrm flipH="1">
            <a:off x="4426226" y="3836506"/>
            <a:ext cx="967406" cy="38260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3600">
                <a:solidFill>
                  <a:srgbClr val="FF0000"/>
                </a:solidFill>
                <a:latin typeface="+mj-lt"/>
              </a:rPr>
              <a:t>tiếp</a:t>
            </a:r>
          </a:p>
        </p:txBody>
      </p:sp>
      <p:sp>
        <p:nvSpPr>
          <p:cNvPr id="11" name="Hình chữ nhật 10">
            <a:extLst>
              <a:ext uri="{FF2B5EF4-FFF2-40B4-BE49-F238E27FC236}">
                <a16:creationId xmlns:a16="http://schemas.microsoft.com/office/drawing/2014/main" id="{5718A53E-7643-4815-8255-E2BD68058487}"/>
              </a:ext>
            </a:extLst>
          </p:cNvPr>
          <p:cNvSpPr/>
          <p:nvPr/>
        </p:nvSpPr>
        <p:spPr>
          <a:xfrm flipH="1">
            <a:off x="8160120" y="3836506"/>
            <a:ext cx="967406" cy="38260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3600">
                <a:solidFill>
                  <a:srgbClr val="FF0000"/>
                </a:solidFill>
                <a:latin typeface="+mj-lt"/>
              </a:rPr>
              <a:t>Bốp</a:t>
            </a:r>
          </a:p>
        </p:txBody>
      </p:sp>
      <p:sp>
        <p:nvSpPr>
          <p:cNvPr id="12" name="Hình chữ nhật 11">
            <a:extLst>
              <a:ext uri="{FF2B5EF4-FFF2-40B4-BE49-F238E27FC236}">
                <a16:creationId xmlns:a16="http://schemas.microsoft.com/office/drawing/2014/main" id="{531C08B1-391F-4B34-A081-4F2FBCAEF74F}"/>
              </a:ext>
            </a:extLst>
          </p:cNvPr>
          <p:cNvSpPr/>
          <p:nvPr/>
        </p:nvSpPr>
        <p:spPr>
          <a:xfrm flipH="1">
            <a:off x="1744265" y="4585252"/>
            <a:ext cx="1290482" cy="49866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vi-VN" sz="3600">
                <a:solidFill>
                  <a:srgbClr val="FF0000"/>
                </a:solidFill>
                <a:latin typeface="+mj-lt"/>
              </a:rPr>
              <a:t>nhầm</a:t>
            </a:r>
          </a:p>
        </p:txBody>
      </p:sp>
    </p:spTree>
    <p:extLst>
      <p:ext uri="{BB962C8B-B14F-4D97-AF65-F5344CB8AC3E}">
        <p14:creationId xmlns:p14="http://schemas.microsoft.com/office/powerpoint/2010/main" val="1815771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0715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dirty="0"/>
              <a:t>.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1"/>
          </p:nvPr>
        </p:nvSpPr>
        <p:spPr>
          <a:xfrm>
            <a:off x="391887" y="1067979"/>
            <a:ext cx="11482250" cy="55327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vi-VN" sz="4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Ví dụ</a:t>
            </a:r>
          </a:p>
          <a:p>
            <a:pPr algn="just">
              <a:buNone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vi-VN" sz="4000" dirty="0">
                <a:latin typeface="Times New Roman" pitchFamily="18" charset="0"/>
                <a:cs typeface="Times New Roman" pitchFamily="18" charset="0"/>
              </a:rPr>
              <a:t>Chị Thơm ra đề: 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vi-VN" sz="4000" dirty="0">
                <a:latin typeface="Times New Roman" pitchFamily="18" charset="0"/>
                <a:cs typeface="Times New Roman" pitchFamily="18" charset="0"/>
              </a:rPr>
              <a:t>Cặp của Bi có 3 quả cam...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”.</a:t>
            </a:r>
            <a:r>
              <a:rPr lang="vi-VN" sz="4000" dirty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just">
              <a:buNone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vi-VN" sz="4000" dirty="0">
                <a:latin typeface="Times New Roman" pitchFamily="18" charset="0"/>
                <a:cs typeface="Times New Roman" pitchFamily="18" charset="0"/>
              </a:rPr>
              <a:t>Bi đáp:</a:t>
            </a:r>
          </a:p>
          <a:p>
            <a:pPr marL="285750" indent="-285750" algn="just">
              <a:buFontTx/>
              <a:buChar char="-"/>
            </a:pPr>
            <a:r>
              <a:rPr lang="vi-VN" sz="4000" dirty="0">
                <a:latin typeface="Times New Roman" pitchFamily="18" charset="0"/>
                <a:cs typeface="Times New Roman" pitchFamily="18" charset="0"/>
              </a:rPr>
              <a:t>Em chả đem cam ra lớp.</a:t>
            </a:r>
          </a:p>
          <a:p>
            <a:pPr marL="285750" indent="-285750" algn="just">
              <a:buFontTx/>
              <a:buChar char="-"/>
            </a:pPr>
            <a:r>
              <a:rPr lang="vi-VN" sz="4000" dirty="0">
                <a:latin typeface="Times New Roman" pitchFamily="18" charset="0"/>
                <a:cs typeface="Times New Roman" pitchFamily="18" charset="0"/>
              </a:rPr>
              <a:t>Chị ví dụ mà...Chị tiếp nhé: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vi-VN" sz="4000" dirty="0">
                <a:latin typeface="Times New Roman" pitchFamily="18" charset="0"/>
                <a:cs typeface="Times New Roman" pitchFamily="18" charset="0"/>
              </a:rPr>
              <a:t>Bi cho em Bốp 1 quả...</a:t>
            </a:r>
          </a:p>
          <a:p>
            <a:pPr marL="285750" indent="-285750" algn="just">
              <a:buFontTx/>
              <a:buChar char="-"/>
            </a:pPr>
            <a:r>
              <a:rPr lang="vi-VN" sz="4000" dirty="0">
                <a:latin typeface="Times New Roman" pitchFamily="18" charset="0"/>
                <a:cs typeface="Times New Roman" pitchFamily="18" charset="0"/>
              </a:rPr>
              <a:t>Chị nhầm ạ.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4000" dirty="0">
                <a:latin typeface="Times New Roman" pitchFamily="18" charset="0"/>
                <a:cs typeface="Times New Roman" pitchFamily="18" charset="0"/>
              </a:rPr>
              <a:t>Em Bốp chỉ bú mẹ.</a:t>
            </a:r>
          </a:p>
          <a:p>
            <a:pPr marL="285750" indent="-285750" algn="just">
              <a:buFontTx/>
              <a:buChar char="-"/>
            </a:pPr>
            <a:r>
              <a:rPr lang="vi-VN" sz="4000" dirty="0">
                <a:latin typeface="Times New Roman" pitchFamily="18" charset="0"/>
                <a:cs typeface="Times New Roman" pitchFamily="18" charset="0"/>
              </a:rPr>
              <a:t>Thì chị ví dụ mà...</a:t>
            </a:r>
          </a:p>
          <a:p>
            <a:pPr algn="r">
              <a:buNone/>
            </a:pPr>
            <a:r>
              <a:rPr lang="vi-VN" sz="4000" dirty="0">
                <a:latin typeface="Times New Roman" pitchFamily="18" charset="0"/>
                <a:cs typeface="Times New Roman" pitchFamily="18" charset="0"/>
              </a:rPr>
              <a:t>				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Phỏng theo Chuyện vui </a:t>
            </a:r>
            <a:r>
              <a:rPr lang="vi-VN">
                <a:latin typeface="Times New Roman" pitchFamily="18" charset="0"/>
                <a:cs typeface="Times New Roman" pitchFamily="18" charset="0"/>
              </a:rPr>
              <a:t>dạy học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Oval 31"/>
          <p:cNvSpPr/>
          <p:nvPr/>
        </p:nvSpPr>
        <p:spPr>
          <a:xfrm>
            <a:off x="459377" y="1587137"/>
            <a:ext cx="378823" cy="326571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33" name="Oval 32"/>
          <p:cNvSpPr/>
          <p:nvPr/>
        </p:nvSpPr>
        <p:spPr>
          <a:xfrm>
            <a:off x="247102" y="5120762"/>
            <a:ext cx="520340" cy="326571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</p:txBody>
      </p:sp>
      <p:sp>
        <p:nvSpPr>
          <p:cNvPr id="34" name="Oval 33"/>
          <p:cNvSpPr/>
          <p:nvPr/>
        </p:nvSpPr>
        <p:spPr>
          <a:xfrm>
            <a:off x="3100250" y="4500606"/>
            <a:ext cx="378823" cy="326571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35" name="Oval 34"/>
          <p:cNvSpPr/>
          <p:nvPr/>
        </p:nvSpPr>
        <p:spPr>
          <a:xfrm>
            <a:off x="317861" y="4530614"/>
            <a:ext cx="378823" cy="326571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36" name="Oval 35"/>
          <p:cNvSpPr/>
          <p:nvPr/>
        </p:nvSpPr>
        <p:spPr>
          <a:xfrm>
            <a:off x="6305006" y="3692577"/>
            <a:ext cx="378823" cy="326571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37" name="Oval 36"/>
          <p:cNvSpPr/>
          <p:nvPr/>
        </p:nvSpPr>
        <p:spPr>
          <a:xfrm>
            <a:off x="3479073" y="3775166"/>
            <a:ext cx="378823" cy="326571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38" name="Oval 37"/>
          <p:cNvSpPr/>
          <p:nvPr/>
        </p:nvSpPr>
        <p:spPr>
          <a:xfrm>
            <a:off x="317862" y="3855863"/>
            <a:ext cx="378823" cy="326571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39" name="Oval 38"/>
          <p:cNvSpPr/>
          <p:nvPr/>
        </p:nvSpPr>
        <p:spPr>
          <a:xfrm>
            <a:off x="317863" y="3102429"/>
            <a:ext cx="378823" cy="326571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40" name="Oval 39"/>
          <p:cNvSpPr/>
          <p:nvPr/>
        </p:nvSpPr>
        <p:spPr>
          <a:xfrm>
            <a:off x="317863" y="2445644"/>
            <a:ext cx="378823" cy="326571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41" name="Oval 40"/>
          <p:cNvSpPr/>
          <p:nvPr/>
        </p:nvSpPr>
        <p:spPr>
          <a:xfrm>
            <a:off x="4236720" y="1587137"/>
            <a:ext cx="378823" cy="326571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1737360" y="2403566"/>
            <a:ext cx="1005840" cy="1588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990011" y="3775166"/>
            <a:ext cx="561703" cy="1588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53142" y="836024"/>
            <a:ext cx="10933612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4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Ví dụ</a:t>
            </a:r>
          </a:p>
          <a:p>
            <a:pPr algn="just">
              <a:lnSpc>
                <a:spcPct val="150000"/>
              </a:lnSpc>
            </a:pPr>
            <a:r>
              <a:rPr lang="vi-VN" sz="3600" dirty="0">
                <a:latin typeface="Times New Roman" pitchFamily="18" charset="0"/>
                <a:cs typeface="Times New Roman" pitchFamily="18" charset="0"/>
              </a:rPr>
              <a:t>Chị Thơm ra đề: 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vi-VN" sz="3600" dirty="0">
                <a:latin typeface="Times New Roman" pitchFamily="18" charset="0"/>
                <a:cs typeface="Times New Roman" pitchFamily="18" charset="0"/>
              </a:rPr>
              <a:t>Cặp của Bi có 3 quả cam...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”.</a:t>
            </a:r>
            <a:endParaRPr lang="vi-VN" sz="36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vi-VN" sz="3600" dirty="0">
                <a:latin typeface="Times New Roman" pitchFamily="18" charset="0"/>
                <a:cs typeface="Times New Roman" pitchFamily="18" charset="0"/>
              </a:rPr>
              <a:t>Bi đáp:</a:t>
            </a:r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r>
              <a:rPr lang="vi-VN" sz="3600" dirty="0">
                <a:latin typeface="Times New Roman" pitchFamily="18" charset="0"/>
                <a:cs typeface="Times New Roman" pitchFamily="18" charset="0"/>
              </a:rPr>
              <a:t>Em chả đem cam ra lớp.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vi-VN" sz="3600" dirty="0">
                <a:latin typeface="Times New Roman" pitchFamily="18" charset="0"/>
                <a:cs typeface="Times New Roman" pitchFamily="18" charset="0"/>
              </a:rPr>
              <a:t>Chị ví dụ mà...Chị tiếp nhé: Bi cho em Bốp 1 quả...</a:t>
            </a:r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r>
              <a:rPr lang="vi-VN" sz="3600" dirty="0">
                <a:latin typeface="Times New Roman" pitchFamily="18" charset="0"/>
                <a:cs typeface="Times New Roman" pitchFamily="18" charset="0"/>
              </a:rPr>
              <a:t>Chị nhầm ạ. Em Bốp chỉ bú mẹ.</a:t>
            </a:r>
          </a:p>
          <a:p>
            <a:pPr lvl="0"/>
            <a:r>
              <a:rPr lang="vi-VN" sz="3600">
                <a:latin typeface="Times New Roman" pitchFamily="18" charset="0"/>
                <a:cs typeface="Times New Roman" pitchFamily="18" charset="0"/>
              </a:rPr>
              <a:t>   Thì </a:t>
            </a:r>
            <a:r>
              <a:rPr lang="vi-VN" sz="3600" dirty="0">
                <a:latin typeface="Times New Roman" pitchFamily="18" charset="0"/>
                <a:cs typeface="Times New Roman" pitchFamily="18" charset="0"/>
              </a:rPr>
              <a:t>chị ví dụ </a:t>
            </a:r>
            <a:r>
              <a:rPr lang="vi-VN" sz="3600">
                <a:latin typeface="Times New Roman" pitchFamily="18" charset="0"/>
                <a:cs typeface="Times New Roman" pitchFamily="18" charset="0"/>
              </a:rPr>
              <a:t>mà...</a:t>
            </a:r>
            <a:r>
              <a:rPr lang="vi-VN" sz="32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/>
            <a:r>
              <a:rPr lang="vi-VN" sz="32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</a:t>
            </a:r>
            <a:r>
              <a:rPr lang="vi-VN" sz="24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Phỏng theo Chuyện vui dạy học.</a:t>
            </a:r>
            <a:endParaRPr lang="en-US" sz="240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endParaRPr lang="vi-VN" sz="3600" dirty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vi-VN" sz="4000" dirty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vi-VN" sz="4000">
                <a:latin typeface="Times New Roman" pitchFamily="18" charset="0"/>
                <a:cs typeface="Times New Roman" pitchFamily="18" charset="0"/>
              </a:rPr>
              <a:t>	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326960" y="1672047"/>
            <a:ext cx="378823" cy="326571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5" name="Oval 4"/>
          <p:cNvSpPr/>
          <p:nvPr/>
        </p:nvSpPr>
        <p:spPr>
          <a:xfrm>
            <a:off x="300640" y="4248938"/>
            <a:ext cx="378823" cy="326571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-1"/>
            <a:ext cx="317427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32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2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2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15771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92331" y="339635"/>
            <a:ext cx="10933612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4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Ví dụ</a:t>
            </a:r>
          </a:p>
          <a:p>
            <a:pPr algn="just">
              <a:lnSpc>
                <a:spcPct val="150000"/>
              </a:lnSpc>
            </a:pPr>
            <a:r>
              <a:rPr lang="vi-VN" sz="3600" dirty="0">
                <a:latin typeface="Times New Roman" pitchFamily="18" charset="0"/>
                <a:cs typeface="Times New Roman" pitchFamily="18" charset="0"/>
              </a:rPr>
              <a:t>Chị Thơm ra đề: 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vi-VN" sz="3600" dirty="0">
                <a:latin typeface="Times New Roman" pitchFamily="18" charset="0"/>
                <a:cs typeface="Times New Roman" pitchFamily="18" charset="0"/>
              </a:rPr>
              <a:t>Cặp của Bi có 3 quả cam...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”.</a:t>
            </a:r>
            <a:r>
              <a:rPr lang="vi-VN" sz="36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lnSpc>
                <a:spcPct val="150000"/>
              </a:lnSpc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vi-VN" sz="3600" dirty="0">
                <a:latin typeface="Times New Roman" pitchFamily="18" charset="0"/>
                <a:cs typeface="Times New Roman" pitchFamily="18" charset="0"/>
              </a:rPr>
              <a:t>Bi đáp:</a:t>
            </a:r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r>
              <a:rPr lang="vi-VN" sz="3600" dirty="0">
                <a:latin typeface="Times New Roman" pitchFamily="18" charset="0"/>
                <a:cs typeface="Times New Roman" pitchFamily="18" charset="0"/>
              </a:rPr>
              <a:t>Em chả đem cam ra lớp.</a:t>
            </a:r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r>
              <a:rPr lang="vi-VN" sz="3600" dirty="0">
                <a:latin typeface="Times New Roman" pitchFamily="18" charset="0"/>
                <a:cs typeface="Times New Roman" pitchFamily="18" charset="0"/>
              </a:rPr>
              <a:t>Chị ví dụ mà...Chị tiếp nhé: Bi cho em Bốp 1 quả...</a:t>
            </a:r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r>
              <a:rPr lang="vi-VN" sz="3600" dirty="0">
                <a:latin typeface="Times New Roman" pitchFamily="18" charset="0"/>
                <a:cs typeface="Times New Roman" pitchFamily="18" charset="0"/>
              </a:rPr>
              <a:t>Chị nhầm ạ. Em Bốp chỉ bú mẹ.</a:t>
            </a:r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r>
              <a:rPr lang="vi-VN" sz="3600" dirty="0">
                <a:latin typeface="Times New Roman" pitchFamily="18" charset="0"/>
                <a:cs typeface="Times New Roman" pitchFamily="18" charset="0"/>
              </a:rPr>
              <a:t>Thì chị ví dụ mà...</a:t>
            </a:r>
          </a:p>
          <a:p>
            <a:r>
              <a:rPr lang="vi-VN" sz="4000">
                <a:latin typeface="Times New Roman" pitchFamily="18" charset="0"/>
                <a:cs typeface="Times New Roman" pitchFamily="18" charset="0"/>
              </a:rPr>
              <a:t>                                               </a:t>
            </a:r>
            <a:r>
              <a:rPr lang="vi-VN" sz="2800">
                <a:latin typeface="Times New Roman" pitchFamily="18" charset="0"/>
                <a:cs typeface="Times New Roman" pitchFamily="18" charset="0"/>
              </a:rPr>
              <a:t>Phỏng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theo Chuyện vui </a:t>
            </a:r>
            <a:r>
              <a:rPr lang="vi-VN" sz="2800">
                <a:latin typeface="Times New Roman" pitchFamily="18" charset="0"/>
                <a:cs typeface="Times New Roman" pitchFamily="18" charset="0"/>
              </a:rPr>
              <a:t>dạy học.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61499"/>
            <a:ext cx="221727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32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2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32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157712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1476104" y="2233747"/>
            <a:ext cx="2390503" cy="711090"/>
          </a:xfrm>
          <a:prstGeom prst="roundRect">
            <a:avLst/>
          </a:prstGeom>
          <a:solidFill>
            <a:srgbClr val="FFCCCC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Chị Thơm</a:t>
            </a:r>
            <a:endParaRPr lang="en-US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449977" y="3730281"/>
            <a:ext cx="2390503" cy="711090"/>
          </a:xfrm>
          <a:prstGeom prst="roundRect">
            <a:avLst/>
          </a:prstGeom>
          <a:solidFill>
            <a:srgbClr val="FFCCCC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</a:t>
            </a:r>
            <a:endParaRPr lang="en-US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6004561" y="2272936"/>
            <a:ext cx="4811485" cy="711090"/>
          </a:xfrm>
          <a:prstGeom prst="roundRect">
            <a:avLst/>
          </a:prstGeom>
          <a:solidFill>
            <a:srgbClr val="FFFA1D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vi-VN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cho là chị Thơm nhầm</a:t>
            </a:r>
            <a:r>
              <a:rPr lang="vi-VN" sz="3200" dirty="0">
                <a:solidFill>
                  <a:schemeClr val="tx1"/>
                </a:solidFill>
                <a:latin typeface="UTM Avo" panose="02040603050506020204" pitchFamily="18" charset="0"/>
              </a:rPr>
              <a:t>.  </a:t>
            </a:r>
            <a:endParaRPr lang="en-US" sz="3200" dirty="0">
              <a:solidFill>
                <a:schemeClr val="tx1"/>
              </a:solidFill>
              <a:latin typeface="UTM Avo" panose="02040603050506020204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004560" y="3730281"/>
            <a:ext cx="4811485" cy="711090"/>
          </a:xfrm>
          <a:prstGeom prst="roundRect">
            <a:avLst/>
          </a:prstGeom>
          <a:solidFill>
            <a:srgbClr val="FFFA1D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vi-VN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chỉ đưa ra ví dụ</a:t>
            </a:r>
            <a:r>
              <a:rPr lang="vi-VN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8"/>
          <p:cNvGrpSpPr/>
          <p:nvPr/>
        </p:nvGrpSpPr>
        <p:grpSpPr>
          <a:xfrm>
            <a:off x="0" y="0"/>
            <a:ext cx="3900459" cy="976897"/>
            <a:chOff x="-3151061" y="2611311"/>
            <a:chExt cx="3900459" cy="976897"/>
          </a:xfrm>
        </p:grpSpPr>
        <p:sp>
          <p:nvSpPr>
            <p:cNvPr id="10" name="TextBox 9"/>
            <p:cNvSpPr txBox="1"/>
            <p:nvPr/>
          </p:nvSpPr>
          <p:spPr>
            <a:xfrm>
              <a:off x="-2376164" y="2867841"/>
              <a:ext cx="3125562" cy="707886"/>
            </a:xfrm>
            <a:prstGeom prst="rect">
              <a:avLst/>
            </a:prstGeom>
            <a:noFill/>
            <a:ln w="28575">
              <a:solidFill>
                <a:srgbClr val="0070C0"/>
              </a:solidFill>
              <a:prstDash val="dashDot"/>
            </a:ln>
          </p:spPr>
          <p:txBody>
            <a:bodyPr wrap="square" rtlCol="0">
              <a:spAutoFit/>
            </a:bodyPr>
            <a:lstStyle/>
            <a:p>
              <a:r>
                <a:rPr lang="vi-VN" sz="40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Ghép đúng</a:t>
              </a:r>
              <a:endPara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11" name="Picture 2" descr="cậu bé hoạt hình đang cầm bút chì Hình ảnh | Định dạng hình ảnh ...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7907" b="92442" l="26512" r="76628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952" t="7388" r="21809" b="5884"/>
            <a:stretch/>
          </p:blipFill>
          <p:spPr bwMode="auto">
            <a:xfrm>
              <a:off x="-3151061" y="2611311"/>
              <a:ext cx="599679" cy="976897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  <a:extLst/>
          </p:spPr>
        </p:pic>
      </p:grpSp>
      <p:cxnSp>
        <p:nvCxnSpPr>
          <p:cNvPr id="13" name="Straight Connector 12"/>
          <p:cNvCxnSpPr>
            <a:stCxn id="5" idx="3"/>
            <a:endCxn id="8" idx="1"/>
          </p:cNvCxnSpPr>
          <p:nvPr/>
        </p:nvCxnSpPr>
        <p:spPr>
          <a:xfrm>
            <a:off x="3866607" y="2589292"/>
            <a:ext cx="2137953" cy="149653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endCxn id="7" idx="1"/>
          </p:cNvCxnSpPr>
          <p:nvPr/>
        </p:nvCxnSpPr>
        <p:spPr>
          <a:xfrm flipV="1">
            <a:off x="3840480" y="2628481"/>
            <a:ext cx="2164081" cy="147492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7711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7526" y="4501018"/>
            <a:ext cx="1301751" cy="169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8" descr="animal-14[1]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417220" flipH="1">
            <a:off x="1510999" y="3895906"/>
            <a:ext cx="908049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5A2F1B6D-9D15-4C84-A8B6-F0482B2E139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9754" y="2226948"/>
            <a:ext cx="3436206" cy="343620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978331" y="1397726"/>
            <a:ext cx="6152606" cy="1015663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algn="ctr"/>
            <a:r>
              <a:rPr lang="en-US" sz="7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HẸN GẶP LẠI</a:t>
            </a:r>
          </a:p>
        </p:txBody>
      </p:sp>
      <p:pic>
        <p:nvPicPr>
          <p:cNvPr id="8" name="图片 25">
            <a:extLst>
              <a:ext uri="{FF2B5EF4-FFF2-40B4-BE49-F238E27FC236}">
                <a16:creationId xmlns:a16="http://schemas.microsoft.com/office/drawing/2014/main" id="{335056B8-11AA-476A-B084-B1D240A5431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25188" y="202134"/>
            <a:ext cx="753783" cy="718886"/>
          </a:xfrm>
          <a:prstGeom prst="rect">
            <a:avLst/>
          </a:prstGeom>
        </p:spPr>
      </p:pic>
      <p:pic>
        <p:nvPicPr>
          <p:cNvPr id="9" name="图片 28">
            <a:extLst>
              <a:ext uri="{FF2B5EF4-FFF2-40B4-BE49-F238E27FC236}">
                <a16:creationId xmlns:a16="http://schemas.microsoft.com/office/drawing/2014/main" id="{1A4622F0-FCA1-4C54-8B51-8AC117D7F92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08918">
            <a:off x="11352321" y="5862058"/>
            <a:ext cx="857250" cy="838200"/>
          </a:xfrm>
          <a:prstGeom prst="rect">
            <a:avLst/>
          </a:prstGeom>
        </p:spPr>
      </p:pic>
      <p:pic>
        <p:nvPicPr>
          <p:cNvPr id="10" name="图片 15">
            <a:extLst>
              <a:ext uri="{FF2B5EF4-FFF2-40B4-BE49-F238E27FC236}">
                <a16:creationId xmlns:a16="http://schemas.microsoft.com/office/drawing/2014/main" id="{53B7836A-7BB4-4009-A41E-4304F22B1B7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089" y="0"/>
            <a:ext cx="857250" cy="838200"/>
          </a:xfrm>
          <a:prstGeom prst="rect">
            <a:avLst/>
          </a:prstGeom>
        </p:spPr>
      </p:pic>
      <p:pic>
        <p:nvPicPr>
          <p:cNvPr id="11" name="图片 27">
            <a:extLst>
              <a:ext uri="{FF2B5EF4-FFF2-40B4-BE49-F238E27FC236}">
                <a16:creationId xmlns:a16="http://schemas.microsoft.com/office/drawing/2014/main" id="{148541A9-3BEE-4C41-9A83-EA7E05942825}"/>
              </a:ext>
            </a:extLst>
          </p:cNvPr>
          <p:cNvPicPr>
            <a:picLocks noChangeAspect="1"/>
          </p:cNvPicPr>
          <p:nvPr/>
        </p:nvPicPr>
        <p:blipFill>
          <a:blip r:embed="rId7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1297370" y="3025665"/>
            <a:ext cx="723398" cy="811813"/>
          </a:xfrm>
          <a:prstGeom prst="rect">
            <a:avLst/>
          </a:prstGeom>
        </p:spPr>
      </p:pic>
      <p:pic>
        <p:nvPicPr>
          <p:cNvPr id="12" name="图片 38">
            <a:extLst>
              <a:ext uri="{FF2B5EF4-FFF2-40B4-BE49-F238E27FC236}">
                <a16:creationId xmlns:a16="http://schemas.microsoft.com/office/drawing/2014/main" id="{6DE93E95-5B1F-4B36-8E49-DD3528FFCC4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5334" y="5043839"/>
            <a:ext cx="891001" cy="1143001"/>
          </a:xfrm>
          <a:prstGeom prst="rect">
            <a:avLst/>
          </a:prstGeom>
        </p:spPr>
      </p:pic>
      <p:pic>
        <p:nvPicPr>
          <p:cNvPr id="13" name="图片 29">
            <a:extLst>
              <a:ext uri="{FF2B5EF4-FFF2-40B4-BE49-F238E27FC236}">
                <a16:creationId xmlns:a16="http://schemas.microsoft.com/office/drawing/2014/main" id="{0B6E1DD9-897F-478E-884F-C31D6C8B425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34645"/>
            <a:ext cx="753783" cy="718886"/>
          </a:xfrm>
          <a:prstGeom prst="rect">
            <a:avLst/>
          </a:prstGeom>
        </p:spPr>
      </p:pic>
      <p:pic>
        <p:nvPicPr>
          <p:cNvPr id="14" name="图片 36">
            <a:extLst>
              <a:ext uri="{FF2B5EF4-FFF2-40B4-BE49-F238E27FC236}">
                <a16:creationId xmlns:a16="http://schemas.microsoft.com/office/drawing/2014/main" id="{5E91D5A6-4818-42EF-B2C5-A01CB805C09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5604" y="6019800"/>
            <a:ext cx="857250" cy="838200"/>
          </a:xfrm>
          <a:prstGeom prst="rect">
            <a:avLst/>
          </a:prstGeom>
        </p:spPr>
      </p:pic>
      <p:pic>
        <p:nvPicPr>
          <p:cNvPr id="15" name="图片 13">
            <a:extLst>
              <a:ext uri="{FF2B5EF4-FFF2-40B4-BE49-F238E27FC236}">
                <a16:creationId xmlns:a16="http://schemas.microsoft.com/office/drawing/2014/main" id="{904316B7-7002-4550-882F-28080061240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3928" y="2834481"/>
            <a:ext cx="857250" cy="962025"/>
          </a:xfrm>
          <a:prstGeom prst="rect">
            <a:avLst/>
          </a:prstGeom>
        </p:spPr>
      </p:pic>
      <p:pic>
        <p:nvPicPr>
          <p:cNvPr id="16" name="图片 17">
            <a:extLst>
              <a:ext uri="{FF2B5EF4-FFF2-40B4-BE49-F238E27FC236}">
                <a16:creationId xmlns:a16="http://schemas.microsoft.com/office/drawing/2014/main" id="{78133A03-42E9-46B8-BD56-B5B4478D81E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9093" y="3639215"/>
            <a:ext cx="1106247" cy="129062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</TotalTime>
  <Words>363</Words>
  <Application>Microsoft Office PowerPoint</Application>
  <PresentationFormat>Màn hình rộng</PresentationFormat>
  <Paragraphs>68</Paragraphs>
  <Slides>8</Slides>
  <Notes>0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5</vt:i4>
      </vt:variant>
      <vt:variant>
        <vt:lpstr>Chủ đề</vt:lpstr>
      </vt:variant>
      <vt:variant>
        <vt:i4>2</vt:i4>
      </vt:variant>
      <vt:variant>
        <vt:lpstr>Tiêu đề Bản chiếu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UTM Avo</vt:lpstr>
      <vt:lpstr>Office Theme</vt:lpstr>
      <vt:lpstr>1_Office Theme</vt:lpstr>
      <vt:lpstr>Bản trình bày PowerPoint</vt:lpstr>
      <vt:lpstr>Bản trình bày PowerPoint</vt:lpstr>
      <vt:lpstr>Bản trình bày PowerPoint</vt:lpstr>
      <vt:lpstr>* Luyện đọc câu.</vt:lpstr>
      <vt:lpstr>Bản trình bày PowerPoint</vt:lpstr>
      <vt:lpstr>Bản trình bày PowerPoint</vt:lpstr>
      <vt:lpstr>Bản trình bày PowerPoint</vt:lpstr>
      <vt:lpstr>Bản trình bày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CTY REDSTAR</cp:lastModifiedBy>
  <cp:revision>127</cp:revision>
  <dcterms:created xsi:type="dcterms:W3CDTF">2020-08-09T11:49:32Z</dcterms:created>
  <dcterms:modified xsi:type="dcterms:W3CDTF">2024-11-05T16:26:13Z</dcterms:modified>
</cp:coreProperties>
</file>